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9" r:id="rId3"/>
    <p:sldId id="270" r:id="rId4"/>
    <p:sldId id="271" r:id="rId5"/>
    <p:sldId id="257" r:id="rId6"/>
    <p:sldId id="258" r:id="rId7"/>
    <p:sldId id="259" r:id="rId8"/>
    <p:sldId id="261" r:id="rId9"/>
    <p:sldId id="260" r:id="rId10"/>
    <p:sldId id="262" r:id="rId11"/>
    <p:sldId id="265" r:id="rId12"/>
    <p:sldId id="266" r:id="rId13"/>
    <p:sldId id="267" r:id="rId14"/>
    <p:sldId id="263" r:id="rId15"/>
    <p:sldId id="26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05"/>
  </p:normalViewPr>
  <p:slideViewPr>
    <p:cSldViewPr>
      <p:cViewPr varScale="1">
        <p:scale>
          <a:sx n="108" d="100"/>
          <a:sy n="108" d="100"/>
        </p:scale>
        <p:origin x="560"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9/12/18</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9/12/18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9/12/18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D8BD707-D9CF-40AE-B4C6-C98DA3205C09}" type="datetimeFigureOut">
              <a:rPr lang="en-US" smtClean="0"/>
              <a:pPr/>
              <a:t>9/12/18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9/12/18</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9/12/18</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5" name="Picture 4" descr="plug in.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6" name="Rectangle 5"/>
          <p:cNvSpPr/>
          <p:nvPr/>
        </p:nvSpPr>
        <p:spPr>
          <a:xfrm>
            <a:off x="304800" y="380999"/>
            <a:ext cx="8458200" cy="954107"/>
          </a:xfrm>
          <a:prstGeom prst="rect">
            <a:avLst/>
          </a:prstGeom>
        </p:spPr>
        <p:txBody>
          <a:bodyPr wrap="square">
            <a:spAutoFit/>
          </a:bodyPr>
          <a:lstStyle/>
          <a:p>
            <a:pPr algn="ctr">
              <a:defRPr/>
            </a:pPr>
            <a:r>
              <a:rPr lang="en-US" sz="2800" b="1" dirty="0">
                <a:ln w="11430"/>
                <a:solidFill>
                  <a:schemeClr val="bg1"/>
                </a:solidFill>
                <a:effectLst>
                  <a:outerShdw blurRad="38100" dist="38100" dir="2700000" algn="tl">
                    <a:srgbClr val="000000">
                      <a:alpha val="43137"/>
                    </a:srgbClr>
                  </a:outerShdw>
                </a:effectLst>
              </a:rPr>
              <a:t>Home </a:t>
            </a:r>
          </a:p>
          <a:p>
            <a:pPr algn="ctr">
              <a:defRPr/>
            </a:pPr>
            <a:r>
              <a:rPr lang="en-US" sz="2800" b="1" dirty="0">
                <a:ln w="11430"/>
                <a:solidFill>
                  <a:schemeClr val="bg1"/>
                </a:solidFill>
                <a:effectLst>
                  <a:outerShdw blurRad="38100" dist="38100" dir="2700000" algn="tl">
                    <a:srgbClr val="000000">
                      <a:alpha val="43137"/>
                    </a:srgbClr>
                  </a:outerShdw>
                </a:effectLst>
              </a:rPr>
              <a:t>Monitoring and Control 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651510" indent="-514350">
              <a:buAutoNum type="arabicPeriod"/>
            </a:pPr>
            <a:r>
              <a:rPr lang="en-US" dirty="0"/>
              <a:t>Wi-Fi Module</a:t>
            </a:r>
          </a:p>
          <a:p>
            <a:pPr marL="651510" indent="-514350">
              <a:buAutoNum type="arabicPeriod"/>
            </a:pPr>
            <a:r>
              <a:rPr lang="en-US" dirty="0"/>
              <a:t>Relay</a:t>
            </a:r>
          </a:p>
        </p:txBody>
      </p:sp>
      <p:sp>
        <p:nvSpPr>
          <p:cNvPr id="2" name="Title 1"/>
          <p:cNvSpPr>
            <a:spLocks noGrp="1"/>
          </p:cNvSpPr>
          <p:nvPr>
            <p:ph type="title"/>
          </p:nvPr>
        </p:nvSpPr>
        <p:spPr/>
        <p:txBody>
          <a:bodyPr/>
          <a:lstStyle/>
          <a:p>
            <a:r>
              <a:rPr lang="en-US" dirty="0"/>
              <a:t>Main Components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37160" indent="0">
              <a:buNone/>
            </a:pPr>
            <a:r>
              <a:rPr lang="en-US" dirty="0"/>
              <a:t>The ESP8266 </a:t>
            </a:r>
            <a:r>
              <a:rPr lang="en-US" b="1" dirty="0"/>
              <a:t>Wi-Fi Module</a:t>
            </a:r>
            <a:r>
              <a:rPr lang="en-US" dirty="0"/>
              <a:t> is a self contained SOC with integrated TCP/IP protocol stack that can give any microcontroller access to your  </a:t>
            </a:r>
            <a:r>
              <a:rPr lang="en-US" b="1" dirty="0"/>
              <a:t>Wi-Fi</a:t>
            </a:r>
            <a:r>
              <a:rPr lang="en-US" dirty="0"/>
              <a:t> network. </a:t>
            </a:r>
          </a:p>
          <a:p>
            <a:pPr marL="137160" indent="0">
              <a:buNone/>
            </a:pPr>
            <a:r>
              <a:rPr lang="en-US" dirty="0"/>
              <a:t>The ESP8266 is capable of either hosting an application or offloading all </a:t>
            </a:r>
            <a:r>
              <a:rPr lang="en-US" b="1" dirty="0"/>
              <a:t>Wi-Fi</a:t>
            </a:r>
            <a:r>
              <a:rPr lang="en-US" dirty="0"/>
              <a:t> networking functions from another application processor.</a:t>
            </a:r>
          </a:p>
        </p:txBody>
      </p:sp>
      <p:sp>
        <p:nvSpPr>
          <p:cNvPr id="2" name="Title 1"/>
          <p:cNvSpPr>
            <a:spLocks noGrp="1"/>
          </p:cNvSpPr>
          <p:nvPr>
            <p:ph type="title"/>
          </p:nvPr>
        </p:nvSpPr>
        <p:spPr/>
        <p:txBody>
          <a:bodyPr/>
          <a:lstStyle/>
          <a:p>
            <a:r>
              <a:rPr lang="en-US" dirty="0"/>
              <a:t>Wi-Fi Module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4495800"/>
            <a:ext cx="1905000" cy="1905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37160" indent="0">
              <a:buNone/>
            </a:pPr>
            <a:r>
              <a:rPr lang="en-US" dirty="0"/>
              <a:t>A </a:t>
            </a:r>
            <a:r>
              <a:rPr lang="en-US" b="1" dirty="0"/>
              <a:t>relay</a:t>
            </a:r>
            <a:r>
              <a:rPr lang="en-US" dirty="0"/>
              <a:t> is an electrically operated </a:t>
            </a:r>
            <a:r>
              <a:rPr lang="en-US" b="1" dirty="0"/>
              <a:t>switch</a:t>
            </a:r>
            <a:r>
              <a:rPr lang="en-US" dirty="0"/>
              <a:t> of mains voltage. It </a:t>
            </a:r>
            <a:r>
              <a:rPr lang="en-US" b="1" dirty="0"/>
              <a:t>means</a:t>
            </a:r>
            <a:r>
              <a:rPr lang="en-US" dirty="0"/>
              <a:t> that it can be turned on or off, letting the current go through or not. Controlling a </a:t>
            </a:r>
            <a:r>
              <a:rPr lang="en-US" b="1" dirty="0"/>
              <a:t>relay</a:t>
            </a:r>
            <a:r>
              <a:rPr lang="en-US" dirty="0"/>
              <a:t> with the Arduino is as simple as controlling an output such as an LED</a:t>
            </a:r>
          </a:p>
        </p:txBody>
      </p:sp>
      <p:sp>
        <p:nvSpPr>
          <p:cNvPr id="2" name="Title 1"/>
          <p:cNvSpPr>
            <a:spLocks noGrp="1"/>
          </p:cNvSpPr>
          <p:nvPr>
            <p:ph type="title"/>
          </p:nvPr>
        </p:nvSpPr>
        <p:spPr/>
        <p:txBody>
          <a:bodyPr/>
          <a:lstStyle/>
          <a:p>
            <a:r>
              <a:rPr lang="en-US" dirty="0"/>
              <a:t>Relay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0" y="4267200"/>
            <a:ext cx="2362200" cy="221596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a:p>
        </p:txBody>
      </p:sp>
      <p:sp>
        <p:nvSpPr>
          <p:cNvPr id="2" name="Title 1"/>
          <p:cNvSpPr>
            <a:spLocks noGrp="1"/>
          </p:cNvSpPr>
          <p:nvPr>
            <p:ph type="title"/>
          </p:nvPr>
        </p:nvSpPr>
        <p:spPr/>
        <p:txBody>
          <a:bodyPr/>
          <a:lstStyle/>
          <a:p>
            <a:r>
              <a:rPr lang="en-US" dirty="0"/>
              <a:t>Schematic Diagram of HA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Home Automation is undeniably a resource</a:t>
            </a:r>
          </a:p>
          <a:p>
            <a:pPr>
              <a:buNone/>
            </a:pPr>
            <a:r>
              <a:rPr lang="en-US" dirty="0"/>
              <a:t>	which can make a home environment automated.</a:t>
            </a:r>
          </a:p>
          <a:p>
            <a:pPr>
              <a:buNone/>
            </a:pPr>
            <a:endParaRPr lang="en-US" dirty="0"/>
          </a:p>
          <a:p>
            <a:r>
              <a:rPr lang="en-US" dirty="0"/>
              <a:t>People can control their electrical devices via</a:t>
            </a:r>
          </a:p>
          <a:p>
            <a:pPr>
              <a:buNone/>
            </a:pPr>
            <a:r>
              <a:rPr lang="en-US" dirty="0"/>
              <a:t>	these Home Automation devices and set up</a:t>
            </a:r>
          </a:p>
          <a:p>
            <a:pPr>
              <a:buNone/>
            </a:pPr>
            <a:r>
              <a:rPr lang="en-US" dirty="0"/>
              <a:t>	controlling actions through Mobile. </a:t>
            </a:r>
          </a:p>
          <a:p>
            <a:pPr>
              <a:buNone/>
            </a:pPr>
            <a:endParaRPr lang="en-US" dirty="0"/>
          </a:p>
          <a:p>
            <a:r>
              <a:rPr lang="en-US" dirty="0"/>
              <a:t>In future this product may have high potential for marketing.</a:t>
            </a:r>
          </a:p>
        </p:txBody>
      </p:sp>
      <p:sp>
        <p:nvSpPr>
          <p:cNvPr id="2" name="Title 1"/>
          <p:cNvSpPr>
            <a:spLocks noGrp="1"/>
          </p:cNvSpPr>
          <p:nvPr>
            <p:ph type="title"/>
          </p:nvPr>
        </p:nvSpPr>
        <p:spPr/>
        <p:txBody>
          <a:bodyPr/>
          <a:lstStyle/>
          <a:p>
            <a:r>
              <a:rPr lang="en-US" dirty="0"/>
              <a:t>Conclusion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4114800"/>
          </a:xfrm>
        </p:spPr>
        <p:txBody>
          <a:bodyPr>
            <a:normAutofit/>
          </a:bodyPr>
          <a:lstStyle/>
          <a:p>
            <a:r>
              <a:rPr lang="en-US" sz="6000"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1400" dirty="0"/>
              <a:t>     Internet of Things (IoT) conceptualizes the idea of remotely connecting and monitoring real world objects (things) through the Internet. When it comes to our house, this concept can be aptly incorporated to make it smarter, safer and automated. But the current systems available in the market are very much costlier.</a:t>
            </a:r>
          </a:p>
          <a:p>
            <a:pPr>
              <a:buNone/>
            </a:pPr>
            <a:endParaRPr lang="en-US" sz="1400" dirty="0"/>
          </a:p>
          <a:p>
            <a:pPr>
              <a:buNone/>
            </a:pPr>
            <a:r>
              <a:rPr lang="en-US" sz="1400" dirty="0"/>
              <a:t>     This IoT project focuses on building a smart wireless home monitoring and control system which gives alerts to the owner by using wi-fi module in case of any trespass and raises an alarm optionally. Besides, many other things are also implemented with the help of various sensors.</a:t>
            </a:r>
          </a:p>
          <a:p>
            <a:pPr>
              <a:buNone/>
            </a:pPr>
            <a:endParaRPr lang="en-US" sz="1400" dirty="0"/>
          </a:p>
          <a:p>
            <a:pPr>
              <a:buNone/>
            </a:pPr>
            <a:r>
              <a:rPr lang="en-US" sz="1400" dirty="0"/>
              <a:t>     With the use of ESP8266 Wi-Fi Module  various features are implemented which results in low cost home monitoring and control system.</a:t>
            </a:r>
          </a:p>
        </p:txBody>
      </p:sp>
      <p:sp>
        <p:nvSpPr>
          <p:cNvPr id="2" name="Title 1"/>
          <p:cNvSpPr>
            <a:spLocks noGrp="1"/>
          </p:cNvSpPr>
          <p:nvPr>
            <p:ph type="title"/>
          </p:nvPr>
        </p:nvSpPr>
        <p:spPr/>
        <p:txBody>
          <a:bodyPr/>
          <a:lstStyle/>
          <a:p>
            <a:r>
              <a:rPr lang="en-US" sz="2800" dirty="0"/>
              <a:t>    Abstract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562861122"/>
              </p:ext>
            </p:extLst>
          </p:nvPr>
        </p:nvGraphicFramePr>
        <p:xfrm>
          <a:off x="457200" y="1481138"/>
          <a:ext cx="8229600" cy="421132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gridCol w="277368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370840">
                <a:tc>
                  <a:txBody>
                    <a:bodyPr/>
                    <a:lstStyle/>
                    <a:p>
                      <a:r>
                        <a:rPr lang="en-US" sz="1200" dirty="0"/>
                        <a:t>Sr. No </a:t>
                      </a:r>
                    </a:p>
                  </a:txBody>
                  <a:tcPr/>
                </a:tc>
                <a:tc>
                  <a:txBody>
                    <a:bodyPr/>
                    <a:lstStyle/>
                    <a:p>
                      <a:r>
                        <a:rPr lang="en-US" sz="1200" dirty="0"/>
                        <a:t>YEAR</a:t>
                      </a:r>
                    </a:p>
                  </a:txBody>
                  <a:tcPr/>
                </a:tc>
                <a:tc>
                  <a:txBody>
                    <a:bodyPr/>
                    <a:lstStyle/>
                    <a:p>
                      <a:r>
                        <a:rPr lang="en-US" sz="1200" dirty="0"/>
                        <a:t>INVENTION</a:t>
                      </a:r>
                    </a:p>
                  </a:txBody>
                  <a:tcPr/>
                </a:tc>
                <a:tc>
                  <a:txBody>
                    <a:bodyPr/>
                    <a:lstStyle/>
                    <a:p>
                      <a:r>
                        <a:rPr lang="en-US" sz="1200" dirty="0"/>
                        <a:t>DESCRIPTION</a:t>
                      </a:r>
                    </a:p>
                  </a:txBody>
                  <a:tcPr/>
                </a:tc>
                <a:tc>
                  <a:txBody>
                    <a:bodyPr/>
                    <a:lstStyle/>
                    <a:p>
                      <a:r>
                        <a:rPr lang="en-US" sz="1200" dirty="0"/>
                        <a:t>LIMITATION</a:t>
                      </a:r>
                    </a:p>
                  </a:txBody>
                  <a:tcPr/>
                </a:tc>
                <a:extLst>
                  <a:ext uri="{0D108BD9-81ED-4DB2-BD59-A6C34878D82A}">
                    <a16:rowId xmlns:a16="http://schemas.microsoft.com/office/drawing/2014/main" val="10000"/>
                  </a:ext>
                </a:extLst>
              </a:tr>
              <a:tr h="370840">
                <a:tc>
                  <a:txBody>
                    <a:bodyPr/>
                    <a:lstStyle/>
                    <a:p>
                      <a:r>
                        <a:rPr lang="en-US" sz="1200" dirty="0"/>
                        <a:t>1</a:t>
                      </a:r>
                    </a:p>
                  </a:txBody>
                  <a:tcPr/>
                </a:tc>
                <a:tc>
                  <a:txBody>
                    <a:bodyPr/>
                    <a:lstStyle/>
                    <a:p>
                      <a:r>
                        <a:rPr lang="en-US" sz="1200" dirty="0"/>
                        <a:t>1920</a:t>
                      </a:r>
                    </a:p>
                  </a:txBody>
                  <a:tcPr/>
                </a:tc>
                <a:tc>
                  <a:txBody>
                    <a:bodyPr/>
                    <a:lstStyle/>
                    <a:p>
                      <a:r>
                        <a:rPr lang="en-US" sz="1200" dirty="0"/>
                        <a:t>Invention of home appliances </a:t>
                      </a:r>
                    </a:p>
                  </a:txBody>
                  <a:tcPr/>
                </a:tc>
                <a:tc>
                  <a:txBody>
                    <a:bodyPr/>
                    <a:lstStyle/>
                    <a:p>
                      <a:r>
                        <a:rPr lang="en-US" sz="1200" dirty="0"/>
                        <a:t>The first engine powered vacuum cleaner, refrigerators clothes dryers, washing machines, irons, toasters, and so much more </a:t>
                      </a:r>
                    </a:p>
                  </a:txBody>
                  <a:tcPr/>
                </a:tc>
                <a:tc>
                  <a:txBody>
                    <a:bodyPr/>
                    <a:lstStyle/>
                    <a:p>
                      <a:r>
                        <a:rPr lang="en-US" sz="1200" dirty="0"/>
                        <a:t>Devices are in their primary stage </a:t>
                      </a:r>
                    </a:p>
                  </a:txBody>
                  <a:tcPr/>
                </a:tc>
                <a:extLst>
                  <a:ext uri="{0D108BD9-81ED-4DB2-BD59-A6C34878D82A}">
                    <a16:rowId xmlns:a16="http://schemas.microsoft.com/office/drawing/2014/main" val="10001"/>
                  </a:ext>
                </a:extLst>
              </a:tr>
              <a:tr h="370840">
                <a:tc>
                  <a:txBody>
                    <a:bodyPr/>
                    <a:lstStyle/>
                    <a:p>
                      <a:r>
                        <a:rPr lang="en-US" sz="1200" dirty="0"/>
                        <a:t>2</a:t>
                      </a:r>
                    </a:p>
                  </a:txBody>
                  <a:tcPr/>
                </a:tc>
                <a:tc>
                  <a:txBody>
                    <a:bodyPr/>
                    <a:lstStyle/>
                    <a:p>
                      <a:r>
                        <a:rPr lang="en-US" sz="1200" dirty="0"/>
                        <a:t>1966 </a:t>
                      </a:r>
                    </a:p>
                  </a:txBody>
                  <a:tcPr/>
                </a:tc>
                <a:tc>
                  <a:txBody>
                    <a:bodyPr/>
                    <a:lstStyle/>
                    <a:p>
                      <a:r>
                        <a:rPr lang="en-US" sz="1200" dirty="0"/>
                        <a:t>ECHO IV and The Kitchen Computer</a:t>
                      </a:r>
                    </a:p>
                  </a:txBody>
                  <a:tcPr/>
                </a:tc>
                <a:tc>
                  <a:txBody>
                    <a:bodyPr/>
                    <a:lstStyle/>
                    <a:p>
                      <a:r>
                        <a:rPr lang="en-US" sz="1200" dirty="0"/>
                        <a:t>It was the first smart device Clever device could compute shopping lists, control the home’s temperature and turn appliances on and off</a:t>
                      </a:r>
                    </a:p>
                  </a:txBody>
                  <a:tcPr/>
                </a:tc>
                <a:tc>
                  <a:txBody>
                    <a:bodyPr/>
                    <a:lstStyle/>
                    <a:p>
                      <a:r>
                        <a:rPr lang="en-US" sz="1200" dirty="0"/>
                        <a:t>Cost and size is high so they never sold commercially </a:t>
                      </a:r>
                    </a:p>
                  </a:txBody>
                  <a:tcPr/>
                </a:tc>
                <a:extLst>
                  <a:ext uri="{0D108BD9-81ED-4DB2-BD59-A6C34878D82A}">
                    <a16:rowId xmlns:a16="http://schemas.microsoft.com/office/drawing/2014/main" val="10002"/>
                  </a:ext>
                </a:extLst>
              </a:tr>
              <a:tr h="370840">
                <a:tc>
                  <a:txBody>
                    <a:bodyPr/>
                    <a:lstStyle/>
                    <a:p>
                      <a:r>
                        <a:rPr lang="en-US" sz="1200" dirty="0"/>
                        <a:t>3</a:t>
                      </a:r>
                    </a:p>
                  </a:txBody>
                  <a:tcPr/>
                </a:tc>
                <a:tc>
                  <a:txBody>
                    <a:bodyPr/>
                    <a:lstStyle/>
                    <a:p>
                      <a:r>
                        <a:rPr lang="en-US" sz="1200" dirty="0"/>
                        <a:t>1998</a:t>
                      </a:r>
                    </a:p>
                  </a:txBody>
                  <a:tcPr/>
                </a:tc>
                <a:tc>
                  <a:txBody>
                    <a:bodyPr/>
                    <a:lstStyle/>
                    <a:p>
                      <a:r>
                        <a:rPr lang="en-US" sz="1200" dirty="0"/>
                        <a:t>Smart Homes</a:t>
                      </a:r>
                    </a:p>
                  </a:txBody>
                  <a:tcPr/>
                </a:tc>
                <a:tc>
                  <a:txBody>
                    <a:bodyPr/>
                    <a:lstStyle/>
                    <a:p>
                      <a:r>
                        <a:rPr lang="en-US" sz="1200" dirty="0"/>
                        <a:t>A viable technology for consumers Domestic technologies, home networking began to appear on store shelves. </a:t>
                      </a:r>
                    </a:p>
                  </a:txBody>
                  <a:tcPr/>
                </a:tc>
                <a:tc>
                  <a:txBody>
                    <a:bodyPr/>
                    <a:lstStyle/>
                    <a:p>
                      <a:r>
                        <a:rPr lang="en-US" sz="1200" dirty="0"/>
                        <a:t>Dedicated for only one purpose i.e. Automation </a:t>
                      </a:r>
                    </a:p>
                  </a:txBody>
                  <a:tcPr/>
                </a:tc>
                <a:extLst>
                  <a:ext uri="{0D108BD9-81ED-4DB2-BD59-A6C34878D82A}">
                    <a16:rowId xmlns:a16="http://schemas.microsoft.com/office/drawing/2014/main" val="10003"/>
                  </a:ext>
                </a:extLst>
              </a:tr>
              <a:tr h="370840">
                <a:tc>
                  <a:txBody>
                    <a:bodyPr/>
                    <a:lstStyle/>
                    <a:p>
                      <a:r>
                        <a:rPr lang="en-US" sz="1200" dirty="0"/>
                        <a:t>4</a:t>
                      </a:r>
                    </a:p>
                  </a:txBody>
                  <a:tcPr/>
                </a:tc>
                <a:tc>
                  <a:txBody>
                    <a:bodyPr/>
                    <a:lstStyle/>
                    <a:p>
                      <a:r>
                        <a:rPr lang="en-US" sz="1200" dirty="0"/>
                        <a:t>2017</a:t>
                      </a:r>
                    </a:p>
                  </a:txBody>
                  <a:tcPr/>
                </a:tc>
                <a:tc>
                  <a:txBody>
                    <a:bodyPr/>
                    <a:lstStyle/>
                    <a:p>
                      <a:r>
                        <a:rPr lang="en-US" sz="1200" dirty="0"/>
                        <a:t>Today’s Smart Home</a:t>
                      </a:r>
                    </a:p>
                  </a:txBody>
                  <a:tcPr/>
                </a:tc>
                <a:tc>
                  <a:txBody>
                    <a:bodyPr/>
                    <a:lstStyle/>
                    <a:p>
                      <a:r>
                        <a:rPr lang="en-US" sz="1200" dirty="0"/>
                        <a:t>Today’s smart homes are more about security and living greener Current trends in home automation include remote mobile control, automated lights, automated surveillance.</a:t>
                      </a:r>
                    </a:p>
                  </a:txBody>
                  <a:tcPr/>
                </a:tc>
                <a:tc>
                  <a:txBody>
                    <a:bodyPr/>
                    <a:lstStyle/>
                    <a:p>
                      <a:r>
                        <a:rPr lang="en-US" sz="1200" dirty="0"/>
                        <a:t>Internet connection is required</a:t>
                      </a:r>
                    </a:p>
                  </a:txBody>
                  <a:tcPr/>
                </a:tc>
                <a:extLst>
                  <a:ext uri="{0D108BD9-81ED-4DB2-BD59-A6C34878D82A}">
                    <a16:rowId xmlns:a16="http://schemas.microsoft.com/office/drawing/2014/main" val="10004"/>
                  </a:ext>
                </a:extLst>
              </a:tr>
            </a:tbl>
          </a:graphicData>
        </a:graphic>
      </p:graphicFrame>
      <p:sp>
        <p:nvSpPr>
          <p:cNvPr id="3" name="Title 2"/>
          <p:cNvSpPr>
            <a:spLocks noGrp="1"/>
          </p:cNvSpPr>
          <p:nvPr>
            <p:ph type="title"/>
          </p:nvPr>
        </p:nvSpPr>
        <p:spPr/>
        <p:txBody>
          <a:bodyPr>
            <a:normAutofit/>
          </a:bodyPr>
          <a:lstStyle/>
          <a:p>
            <a:r>
              <a:rPr lang="en-US" sz="2800" dirty="0"/>
              <a:t>   Literature Review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endParaRPr lang="en-US" sz="1400" dirty="0"/>
          </a:p>
          <a:p>
            <a:pPr>
              <a:buNone/>
            </a:pPr>
            <a:endParaRPr lang="en-US" sz="1400" dirty="0"/>
          </a:p>
          <a:p>
            <a:pPr>
              <a:buNone/>
            </a:pPr>
            <a:endParaRPr lang="en-US" sz="1400" dirty="0"/>
          </a:p>
          <a:p>
            <a:pPr>
              <a:buNone/>
            </a:pPr>
            <a:r>
              <a:rPr lang="en-US" sz="1400" dirty="0"/>
              <a:t>During the information stage main problem statements for current systems are as below: </a:t>
            </a:r>
          </a:p>
          <a:p>
            <a:pPr>
              <a:buNone/>
            </a:pPr>
            <a:endParaRPr lang="en-US" sz="1400" dirty="0"/>
          </a:p>
          <a:p>
            <a:pPr marL="452628" indent="-342900">
              <a:buAutoNum type="alphaLcParenR"/>
            </a:pPr>
            <a:r>
              <a:rPr lang="en-US" sz="1400" dirty="0"/>
              <a:t>A common property of successful inventions is the abilities to make life easier. For example Washing Machine, making washing less burdensome. </a:t>
            </a:r>
          </a:p>
          <a:p>
            <a:pPr marL="452628" indent="-342900">
              <a:buAutoNum type="alphaLcParenR"/>
            </a:pPr>
            <a:endParaRPr lang="en-US" sz="1400" dirty="0"/>
          </a:p>
          <a:p>
            <a:pPr marL="452628" indent="-342900">
              <a:buAutoNum type="alphaLcParenR"/>
            </a:pPr>
            <a:r>
              <a:rPr lang="en-US" sz="1400" dirty="0"/>
              <a:t>Tragedies happen such as thefts especially late at night when the users are not at home. This is because home does not provide any secure system.</a:t>
            </a:r>
          </a:p>
          <a:p>
            <a:pPr>
              <a:buNone/>
            </a:pPr>
            <a:endParaRPr lang="en-US" sz="1400" dirty="0"/>
          </a:p>
        </p:txBody>
      </p:sp>
      <p:sp>
        <p:nvSpPr>
          <p:cNvPr id="3" name="Title 2"/>
          <p:cNvSpPr>
            <a:spLocks noGrp="1"/>
          </p:cNvSpPr>
          <p:nvPr>
            <p:ph type="title"/>
          </p:nvPr>
        </p:nvSpPr>
        <p:spPr/>
        <p:txBody>
          <a:bodyPr>
            <a:normAutofit/>
          </a:bodyPr>
          <a:lstStyle/>
          <a:p>
            <a:r>
              <a:rPr lang="en-US" sz="2800" dirty="0"/>
              <a:t>Problem Definition: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06" y="228600"/>
            <a:ext cx="9152906" cy="914400"/>
          </a:xfrm>
        </p:spPr>
        <p:txBody>
          <a:bodyPr>
            <a:normAutofit/>
          </a:bodyPr>
          <a:lstStyle/>
          <a:p>
            <a:pPr algn="ctr"/>
            <a:r>
              <a:rPr lang="en-US" sz="3200" dirty="0"/>
              <a:t>What is Home Automation or HA?</a:t>
            </a:r>
          </a:p>
        </p:txBody>
      </p:sp>
      <p:sp>
        <p:nvSpPr>
          <p:cNvPr id="3" name="Subtitle 2"/>
          <p:cNvSpPr>
            <a:spLocks noGrp="1"/>
          </p:cNvSpPr>
          <p:nvPr>
            <p:ph type="subTitle" idx="1"/>
          </p:nvPr>
        </p:nvSpPr>
        <p:spPr>
          <a:xfrm>
            <a:off x="397329" y="1828800"/>
            <a:ext cx="8305800" cy="3733800"/>
          </a:xfrm>
        </p:spPr>
        <p:txBody>
          <a:bodyPr>
            <a:normAutofit/>
          </a:bodyPr>
          <a:lstStyle/>
          <a:p>
            <a:pPr algn="l"/>
            <a:r>
              <a:rPr lang="en-US" dirty="0"/>
              <a:t>• Home Automation is a wireless home appliance control system accessed by a remote device such as mobile phone( Android or IOs) to allow a home owner to control, monitor and coordinate home appliances, without changing the home infrastructure.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81000"/>
            <a:ext cx="9144000" cy="990600"/>
          </a:xfrm>
        </p:spPr>
        <p:txBody>
          <a:bodyPr>
            <a:normAutofit/>
          </a:bodyPr>
          <a:lstStyle/>
          <a:p>
            <a:pPr algn="ctr"/>
            <a:r>
              <a:rPr lang="en-US" sz="4400" dirty="0"/>
              <a:t>Why Home Automation ?</a:t>
            </a:r>
          </a:p>
        </p:txBody>
      </p:sp>
      <p:sp>
        <p:nvSpPr>
          <p:cNvPr id="3" name="Subtitle 2"/>
          <p:cNvSpPr>
            <a:spLocks noGrp="1"/>
          </p:cNvSpPr>
          <p:nvPr>
            <p:ph type="subTitle" idx="1"/>
          </p:nvPr>
        </p:nvSpPr>
        <p:spPr>
          <a:xfrm>
            <a:off x="1371600" y="2133600"/>
            <a:ext cx="6400800" cy="3962400"/>
          </a:xfrm>
        </p:spPr>
        <p:txBody>
          <a:bodyPr>
            <a:normAutofit/>
          </a:bodyPr>
          <a:lstStyle/>
          <a:p>
            <a:pPr marL="514350" indent="-514350" algn="l">
              <a:buAutoNum type="arabicPeriod"/>
            </a:pPr>
            <a:r>
              <a:rPr lang="en-US" dirty="0"/>
              <a:t>Saves time </a:t>
            </a:r>
          </a:p>
          <a:p>
            <a:pPr marL="514350" indent="-514350" algn="l">
              <a:buAutoNum type="arabicPeriod"/>
            </a:pPr>
            <a:r>
              <a:rPr lang="en-US" dirty="0"/>
              <a:t>Save money (Long run) </a:t>
            </a:r>
          </a:p>
          <a:p>
            <a:pPr marL="514350" indent="-514350" algn="l">
              <a:buAutoNum type="arabicPeriod"/>
            </a:pPr>
            <a:r>
              <a:rPr lang="en-US" dirty="0"/>
              <a:t>Self Maintenance </a:t>
            </a:r>
          </a:p>
          <a:p>
            <a:pPr marL="514350" indent="-514350" algn="l">
              <a:buAutoNum type="arabicPeriod"/>
            </a:pPr>
            <a:r>
              <a:rPr lang="en-US" dirty="0"/>
              <a:t>Security </a:t>
            </a:r>
          </a:p>
          <a:p>
            <a:pPr marL="514350" indent="-514350" algn="l">
              <a:buAutoNum type="arabicPeriod"/>
            </a:pPr>
            <a:r>
              <a:rPr lang="en-US" dirty="0"/>
              <a:t>Makes life easy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homeautomation.jpg"/>
          <p:cNvPicPr>
            <a:picLocks noGrp="1" noChangeAspect="1"/>
          </p:cNvPicPr>
          <p:nvPr>
            <p:ph idx="1"/>
          </p:nvPr>
        </p:nvPicPr>
        <p:blipFill>
          <a:blip r:embed="rId2"/>
          <a:stretch>
            <a:fillRect/>
          </a:stretch>
        </p:blipFill>
        <p:spPr>
          <a:xfrm>
            <a:off x="1524000" y="1481138"/>
            <a:ext cx="5468482" cy="4525962"/>
          </a:xfrm>
        </p:spPr>
      </p:pic>
      <p:sp>
        <p:nvSpPr>
          <p:cNvPr id="2" name="Title 1"/>
          <p:cNvSpPr>
            <a:spLocks noGrp="1"/>
          </p:cNvSpPr>
          <p:nvPr>
            <p:ph type="title"/>
          </p:nvPr>
        </p:nvSpPr>
        <p:spPr/>
        <p:txBody>
          <a:bodyPr>
            <a:normAutofit fontScale="90000"/>
          </a:bodyPr>
          <a:lstStyle/>
          <a:p>
            <a:r>
              <a:rPr lang="en-US" dirty="0">
                <a:solidFill>
                  <a:srgbClr val="FFC000"/>
                </a:solidFill>
              </a:rPr>
              <a:t>Where is Home Automation going?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To create a working model of a smart home having the following features:</a:t>
            </a:r>
          </a:p>
          <a:p>
            <a:r>
              <a:rPr lang="en-US" dirty="0"/>
              <a:t>Automatic Appliances Switching</a:t>
            </a:r>
          </a:p>
          <a:p>
            <a:r>
              <a:rPr lang="en-US" dirty="0"/>
              <a:t>Weather Station</a:t>
            </a:r>
          </a:p>
          <a:p>
            <a:r>
              <a:rPr lang="en-US" dirty="0"/>
              <a:t>Earthquake Detection</a:t>
            </a:r>
          </a:p>
          <a:p>
            <a:r>
              <a:rPr lang="en-US" dirty="0"/>
              <a:t>Parking Assistance</a:t>
            </a:r>
          </a:p>
          <a:p>
            <a:r>
              <a:rPr lang="en-US" dirty="0"/>
              <a:t>Fire Detection</a:t>
            </a:r>
          </a:p>
          <a:p>
            <a:r>
              <a:rPr lang="en-US" dirty="0"/>
              <a:t>Front Door Security</a:t>
            </a:r>
          </a:p>
          <a:p>
            <a:r>
              <a:rPr lang="en-US" dirty="0"/>
              <a:t>Web Interface</a:t>
            </a:r>
          </a:p>
          <a:p>
            <a:endParaRPr lang="en-US" dirty="0"/>
          </a:p>
        </p:txBody>
      </p:sp>
      <p:sp>
        <p:nvSpPr>
          <p:cNvPr id="2" name="Title 1"/>
          <p:cNvSpPr>
            <a:spLocks noGrp="1"/>
          </p:cNvSpPr>
          <p:nvPr>
            <p:ph type="title"/>
          </p:nvPr>
        </p:nvSpPr>
        <p:spPr/>
        <p:txBody>
          <a:bodyPr>
            <a:normAutofit/>
          </a:bodyPr>
          <a:lstStyle/>
          <a:p>
            <a:r>
              <a:rPr lang="en-US" dirty="0"/>
              <a:t>Features of smart home: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ArduinoUNO</a:t>
            </a:r>
          </a:p>
          <a:p>
            <a:r>
              <a:rPr lang="en-US" dirty="0"/>
              <a:t>Jumper Wires</a:t>
            </a:r>
          </a:p>
          <a:p>
            <a:r>
              <a:rPr lang="en-US" dirty="0"/>
              <a:t>Relay(2channel)</a:t>
            </a:r>
          </a:p>
          <a:p>
            <a:r>
              <a:rPr lang="en-US" dirty="0"/>
              <a:t>Temperature &amp; Humidity Sensor</a:t>
            </a:r>
          </a:p>
          <a:p>
            <a:r>
              <a:rPr lang="en-US" dirty="0"/>
              <a:t>Buzzer</a:t>
            </a:r>
          </a:p>
          <a:p>
            <a:r>
              <a:rPr lang="en-US" dirty="0"/>
              <a:t>Push Button</a:t>
            </a:r>
          </a:p>
          <a:p>
            <a:r>
              <a:rPr lang="en-US" dirty="0"/>
              <a:t>Door Sensor</a:t>
            </a:r>
          </a:p>
          <a:p>
            <a:r>
              <a:rPr lang="en-US" dirty="0"/>
              <a:t>Fire Sensor</a:t>
            </a:r>
          </a:p>
          <a:p>
            <a:r>
              <a:rPr lang="en-US" dirty="0"/>
              <a:t>RGB LED</a:t>
            </a:r>
          </a:p>
          <a:p>
            <a:r>
              <a:rPr lang="en-US" dirty="0"/>
              <a:t>Distance Sensor</a:t>
            </a:r>
          </a:p>
          <a:p>
            <a:r>
              <a:rPr lang="en-US" dirty="0" err="1"/>
              <a:t>NodeMCU</a:t>
            </a:r>
            <a:r>
              <a:rPr lang="en-US" dirty="0"/>
              <a:t> ESP8266</a:t>
            </a:r>
          </a:p>
          <a:p>
            <a:endParaRPr lang="en-US" dirty="0"/>
          </a:p>
        </p:txBody>
      </p:sp>
      <p:sp>
        <p:nvSpPr>
          <p:cNvPr id="2" name="Title 1"/>
          <p:cNvSpPr>
            <a:spLocks noGrp="1"/>
          </p:cNvSpPr>
          <p:nvPr>
            <p:ph type="title"/>
          </p:nvPr>
        </p:nvSpPr>
        <p:spPr/>
        <p:txBody>
          <a:bodyPr/>
          <a:lstStyle/>
          <a:p>
            <a:r>
              <a:rPr lang="en-US" dirty="0"/>
              <a:t>Components Used:</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124</TotalTime>
  <Words>506</Words>
  <Application>Microsoft Macintosh PowerPoint</Application>
  <PresentationFormat>On-screen Show (4:3)</PresentationFormat>
  <Paragraphs>92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Lucida Sans Unicode</vt:lpstr>
      <vt:lpstr>Verdana</vt:lpstr>
      <vt:lpstr>Wingdings 2</vt:lpstr>
      <vt:lpstr>Wingdings 3</vt:lpstr>
      <vt:lpstr>Concourse</vt:lpstr>
      <vt:lpstr>PowerPoint Presentation</vt:lpstr>
      <vt:lpstr>    Abstract</vt:lpstr>
      <vt:lpstr>   Literature Review</vt:lpstr>
      <vt:lpstr>Problem Definition:</vt:lpstr>
      <vt:lpstr>What is Home Automation or HA?</vt:lpstr>
      <vt:lpstr>Why Home Automation ?</vt:lpstr>
      <vt:lpstr>Where is Home Automation going?</vt:lpstr>
      <vt:lpstr>Features of smart home:</vt:lpstr>
      <vt:lpstr>Components Used:</vt:lpstr>
      <vt:lpstr>Main Components</vt:lpstr>
      <vt:lpstr>Wi-Fi Module</vt:lpstr>
      <vt:lpstr>Relay</vt:lpstr>
      <vt:lpstr>Schematic Diagram of HA</vt:lpstr>
      <vt:lpstr>Conclusion</vt:lpstr>
      <vt:lpstr>Thank You!</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Hitesh</dc:creator>
  <cp:lastModifiedBy>Samdharsi Kumar</cp:lastModifiedBy>
  <cp:revision>33</cp:revision>
  <dcterms:created xsi:type="dcterms:W3CDTF">2006-08-16T00:00:00Z</dcterms:created>
  <dcterms:modified xsi:type="dcterms:W3CDTF">2018-09-12T07:06:11Z</dcterms:modified>
</cp:coreProperties>
</file>