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9" r:id="rId5"/>
    <p:sldId id="283" r:id="rId6"/>
    <p:sldId id="286" r:id="rId7"/>
    <p:sldId id="287" r:id="rId8"/>
    <p:sldId id="288" r:id="rId9"/>
    <p:sldId id="289" r:id="rId10"/>
    <p:sldId id="282" r:id="rId11"/>
    <p:sldId id="290" r:id="rId12"/>
    <p:sldId id="291" r:id="rId13"/>
    <p:sldId id="301" r:id="rId14"/>
    <p:sldId id="302" r:id="rId15"/>
    <p:sldId id="303" r:id="rId16"/>
    <p:sldId id="297" r:id="rId17"/>
    <p:sldId id="304" r:id="rId18"/>
    <p:sldId id="298" r:id="rId19"/>
    <p:sldId id="281" r:id="rId20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A78"/>
    <a:srgbClr val="B75FB7"/>
    <a:srgbClr val="CA4A9C"/>
    <a:srgbClr val="9E5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34"/>
    <p:restoredTop sz="94612"/>
  </p:normalViewPr>
  <p:slideViewPr>
    <p:cSldViewPr snapToGrid="0" snapToObjects="1">
      <p:cViewPr>
        <p:scale>
          <a:sx n="123" d="100"/>
          <a:sy n="123" d="100"/>
        </p:scale>
        <p:origin x="1144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B8039-4D2E-C04E-83AE-20288D688090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87E9-E966-9A45-8CED-4DD2CA52B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BDD4-FF64-EA46-AF66-7F733A5E2591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0017C-CA06-2248-9CB3-CD17ADEC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4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0017C-CA06-2248-9CB3-CD17ADECF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6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0017C-CA06-2248-9CB3-CD17ADECF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44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4486375" y="4970301"/>
            <a:ext cx="4192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a-ES" sz="2000" b="1" dirty="0">
                <a:solidFill>
                  <a:srgbClr val="C94B9C"/>
                </a:solidFill>
                <a:latin typeface="Verdana"/>
                <a:cs typeface="Verdana"/>
              </a:rPr>
              <a:t>Innovant </a:t>
            </a:r>
            <a:r>
              <a:rPr lang="ca-ES" sz="2000" b="1" dirty="0" smtClean="0">
                <a:solidFill>
                  <a:srgbClr val="C94B9C"/>
                </a:solidFill>
                <a:latin typeface="Verdana"/>
                <a:cs typeface="Verdana"/>
              </a:rPr>
              <a:t>amb </a:t>
            </a:r>
            <a:r>
              <a:rPr lang="ca-ES" sz="2000" b="1" dirty="0">
                <a:solidFill>
                  <a:srgbClr val="C94B9C"/>
                </a:solidFill>
                <a:latin typeface="Verdana"/>
                <a:cs typeface="Verdana"/>
              </a:rPr>
              <a:t>les empreses</a:t>
            </a:r>
          </a:p>
        </p:txBody>
      </p:sp>
      <p:sp>
        <p:nvSpPr>
          <p:cNvPr id="8" name="Rectangle 1"/>
          <p:cNvSpPr/>
          <p:nvPr userDrawn="1"/>
        </p:nvSpPr>
        <p:spPr>
          <a:xfrm>
            <a:off x="0" y="5565058"/>
            <a:ext cx="9144000" cy="1292942"/>
          </a:xfrm>
          <a:prstGeom prst="rect">
            <a:avLst/>
          </a:prstGeom>
          <a:solidFill>
            <a:srgbClr val="57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" y="1495317"/>
            <a:ext cx="1885816" cy="594757"/>
          </a:xfrm>
          <a:prstGeom prst="rect">
            <a:avLst/>
          </a:prstGeom>
        </p:spPr>
      </p:pic>
      <p:cxnSp>
        <p:nvCxnSpPr>
          <p:cNvPr id="10" name="Straight Connector 7"/>
          <p:cNvCxnSpPr/>
          <p:nvPr userDrawn="1"/>
        </p:nvCxnSpPr>
        <p:spPr>
          <a:xfrm flipV="1">
            <a:off x="553420" y="2324390"/>
            <a:ext cx="0" cy="430886"/>
          </a:xfrm>
          <a:prstGeom prst="line">
            <a:avLst/>
          </a:prstGeom>
          <a:ln w="38100">
            <a:solidFill>
              <a:srgbClr val="C94B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3"/>
          <a:srcRect t="-1" b="4656"/>
          <a:stretch/>
        </p:blipFill>
        <p:spPr>
          <a:xfrm>
            <a:off x="0" y="0"/>
            <a:ext cx="9144000" cy="117124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30238" y="2363275"/>
            <a:ext cx="6858000" cy="380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9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7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grpSp>
        <p:nvGrpSpPr>
          <p:cNvPr id="8" name="Group 1"/>
          <p:cNvGrpSpPr/>
          <p:nvPr userDrawn="1"/>
        </p:nvGrpSpPr>
        <p:grpSpPr>
          <a:xfrm>
            <a:off x="3200400" y="3757337"/>
            <a:ext cx="2743200" cy="3971"/>
            <a:chOff x="3200400" y="1744449"/>
            <a:chExt cx="2743200" cy="3972"/>
          </a:xfrm>
        </p:grpSpPr>
        <p:cxnSp>
          <p:nvCxnSpPr>
            <p:cNvPr id="9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2" y="194729"/>
            <a:ext cx="742039" cy="234028"/>
          </a:xfrm>
          <a:prstGeom prst="rect">
            <a:avLst/>
          </a:prstGeom>
        </p:spPr>
      </p:pic>
      <p:sp>
        <p:nvSpPr>
          <p:cNvPr id="12" name="TextBox 19"/>
          <p:cNvSpPr txBox="1">
            <a:spLocks noChangeArrowheads="1"/>
          </p:cNvSpPr>
          <p:nvPr userDrawn="1"/>
        </p:nvSpPr>
        <p:spPr bwMode="auto">
          <a:xfrm>
            <a:off x="1142900" y="193875"/>
            <a:ext cx="1503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noProof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Presentació Corporativa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1138238" y="201613"/>
            <a:ext cx="0" cy="17938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8039100" y="144463"/>
            <a:ext cx="5095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900" smtClean="0">
                <a:solidFill>
                  <a:schemeClr val="bg1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‹#›</a:t>
            </a:fld>
            <a:endParaRPr lang="es-ES" sz="900" dirty="0" smtClean="0">
              <a:solidFill>
                <a:schemeClr val="bg1"/>
              </a:solidFill>
              <a:latin typeface="Open Sans" charset="0"/>
              <a:cs typeface="Open Sans" charset="0"/>
            </a:endParaRPr>
          </a:p>
        </p:txBody>
      </p:sp>
      <p:grpSp>
        <p:nvGrpSpPr>
          <p:cNvPr id="15" name="Group 35"/>
          <p:cNvGrpSpPr/>
          <p:nvPr userDrawn="1"/>
        </p:nvGrpSpPr>
        <p:grpSpPr>
          <a:xfrm>
            <a:off x="8472491" y="202314"/>
            <a:ext cx="197567" cy="115888"/>
            <a:chOff x="8229600" y="512762"/>
            <a:chExt cx="533157" cy="312738"/>
          </a:xfrm>
          <a:solidFill>
            <a:schemeClr val="bg1"/>
          </a:solidFill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rgbClr val="262E72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rgbClr val="262E72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143000" y="3259026"/>
            <a:ext cx="6858000" cy="38059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7"/>
          <p:cNvSpPr txBox="1">
            <a:spLocks noChangeArrowheads="1"/>
          </p:cNvSpPr>
          <p:nvPr userDrawn="1"/>
        </p:nvSpPr>
        <p:spPr bwMode="auto">
          <a:xfrm>
            <a:off x="8039099" y="144463"/>
            <a:ext cx="433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900" smtClean="0">
                <a:solidFill>
                  <a:schemeClr val="tx1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‹#›</a:t>
            </a:fld>
            <a:endParaRPr lang="es-ES" sz="900" dirty="0" smtClean="0">
              <a:solidFill>
                <a:schemeClr val="tx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 userDrawn="1"/>
        </p:nvSpPr>
        <p:spPr bwMode="auto">
          <a:xfrm>
            <a:off x="1152525" y="174625"/>
            <a:ext cx="1503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Big-DAMA 2017</a:t>
            </a:r>
          </a:p>
        </p:txBody>
      </p:sp>
      <p:grpSp>
        <p:nvGrpSpPr>
          <p:cNvPr id="10" name="Group 35"/>
          <p:cNvGrpSpPr/>
          <p:nvPr userDrawn="1"/>
        </p:nvGrpSpPr>
        <p:grpSpPr>
          <a:xfrm>
            <a:off x="8472491" y="202314"/>
            <a:ext cx="197567" cy="115888"/>
            <a:chOff x="8229600" y="512762"/>
            <a:chExt cx="533157" cy="312738"/>
          </a:xfrm>
          <a:solidFill>
            <a:schemeClr val="tx2"/>
          </a:solidFill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Conector recto 12"/>
          <p:cNvCxnSpPr/>
          <p:nvPr userDrawn="1"/>
        </p:nvCxnSpPr>
        <p:spPr>
          <a:xfrm>
            <a:off x="1138238" y="201613"/>
            <a:ext cx="0" cy="179387"/>
          </a:xfrm>
          <a:prstGeom prst="line">
            <a:avLst/>
          </a:prstGeom>
          <a:ln w="12700" cmpd="sng">
            <a:solidFill>
              <a:srgbClr val="262E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n 12" descr="logo_degradat_ajust_optic_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" y="179388"/>
            <a:ext cx="798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"/>
          <p:cNvGrpSpPr/>
          <p:nvPr userDrawn="1"/>
        </p:nvGrpSpPr>
        <p:grpSpPr>
          <a:xfrm>
            <a:off x="3200400" y="1218334"/>
            <a:ext cx="2743200" cy="3971"/>
            <a:chOff x="3200400" y="1744449"/>
            <a:chExt cx="2743200" cy="3972"/>
          </a:xfrm>
        </p:grpSpPr>
        <p:cxnSp>
          <p:nvCxnSpPr>
            <p:cNvPr id="16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181100" y="764510"/>
            <a:ext cx="6858000" cy="3805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100" b="1">
                <a:solidFill>
                  <a:srgbClr val="CA4A9C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81847" y="1788663"/>
            <a:ext cx="7980306" cy="426800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i sub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7"/>
          <p:cNvSpPr txBox="1">
            <a:spLocks noChangeArrowheads="1"/>
          </p:cNvSpPr>
          <p:nvPr userDrawn="1"/>
        </p:nvSpPr>
        <p:spPr bwMode="auto">
          <a:xfrm>
            <a:off x="8039099" y="144463"/>
            <a:ext cx="433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900" smtClean="0">
                <a:solidFill>
                  <a:schemeClr val="tx1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‹#›</a:t>
            </a:fld>
            <a:endParaRPr lang="es-ES" sz="900" dirty="0" smtClean="0">
              <a:solidFill>
                <a:schemeClr val="tx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22" name="TextBox 19"/>
          <p:cNvSpPr txBox="1">
            <a:spLocks noChangeArrowheads="1"/>
          </p:cNvSpPr>
          <p:nvPr userDrawn="1"/>
        </p:nvSpPr>
        <p:spPr bwMode="auto">
          <a:xfrm>
            <a:off x="1152525" y="174625"/>
            <a:ext cx="1503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Big-DAMA 2017</a:t>
            </a:r>
          </a:p>
        </p:txBody>
      </p:sp>
      <p:grpSp>
        <p:nvGrpSpPr>
          <p:cNvPr id="23" name="Group 35"/>
          <p:cNvGrpSpPr/>
          <p:nvPr userDrawn="1"/>
        </p:nvGrpSpPr>
        <p:grpSpPr>
          <a:xfrm>
            <a:off x="8472491" y="202314"/>
            <a:ext cx="197567" cy="115888"/>
            <a:chOff x="8229600" y="512762"/>
            <a:chExt cx="533157" cy="312738"/>
          </a:xfrm>
          <a:solidFill>
            <a:schemeClr val="tx2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ector recto 25"/>
          <p:cNvCxnSpPr/>
          <p:nvPr userDrawn="1"/>
        </p:nvCxnSpPr>
        <p:spPr>
          <a:xfrm>
            <a:off x="1138238" y="201613"/>
            <a:ext cx="0" cy="179387"/>
          </a:xfrm>
          <a:prstGeom prst="line">
            <a:avLst/>
          </a:prstGeom>
          <a:ln w="12700" cmpd="sng">
            <a:solidFill>
              <a:srgbClr val="262E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n 12" descr="logo_degradat_ajust_optic_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" y="179388"/>
            <a:ext cx="798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1"/>
          <p:cNvGrpSpPr/>
          <p:nvPr userDrawn="1"/>
        </p:nvGrpSpPr>
        <p:grpSpPr>
          <a:xfrm>
            <a:off x="3200400" y="1519550"/>
            <a:ext cx="2743200" cy="3971"/>
            <a:chOff x="3200400" y="1744449"/>
            <a:chExt cx="2743200" cy="3972"/>
          </a:xfrm>
        </p:grpSpPr>
        <p:cxnSp>
          <p:nvCxnSpPr>
            <p:cNvPr id="29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1"/>
          <p:cNvSpPr>
            <a:spLocks noGrp="1"/>
          </p:cNvSpPr>
          <p:nvPr>
            <p:ph type="ctrTitle"/>
          </p:nvPr>
        </p:nvSpPr>
        <p:spPr>
          <a:xfrm>
            <a:off x="1181100" y="764510"/>
            <a:ext cx="6858000" cy="3805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100" b="1">
                <a:solidFill>
                  <a:srgbClr val="CA4A9C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81847" y="1788663"/>
            <a:ext cx="7980306" cy="426800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n-US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2"/>
          </p:nvPr>
        </p:nvSpPr>
        <p:spPr>
          <a:xfrm>
            <a:off x="1201854" y="1166843"/>
            <a:ext cx="6777164" cy="240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+ F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>
            <a:spLocks noChangeArrowheads="1"/>
          </p:cNvSpPr>
          <p:nvPr userDrawn="1"/>
        </p:nvSpPr>
        <p:spPr bwMode="auto">
          <a:xfrm>
            <a:off x="8039099" y="144463"/>
            <a:ext cx="433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900" smtClean="0">
                <a:solidFill>
                  <a:schemeClr val="tx1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‹#›</a:t>
            </a:fld>
            <a:endParaRPr lang="es-ES" sz="900" dirty="0" smtClean="0">
              <a:solidFill>
                <a:schemeClr val="tx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" name="TextBox 19"/>
          <p:cNvSpPr txBox="1">
            <a:spLocks noChangeArrowheads="1"/>
          </p:cNvSpPr>
          <p:nvPr userDrawn="1"/>
        </p:nvSpPr>
        <p:spPr bwMode="auto">
          <a:xfrm>
            <a:off x="1152525" y="174625"/>
            <a:ext cx="1503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Big-DAMA 2017</a:t>
            </a:r>
          </a:p>
        </p:txBody>
      </p:sp>
      <p:grpSp>
        <p:nvGrpSpPr>
          <p:cNvPr id="8" name="Group 35"/>
          <p:cNvGrpSpPr/>
          <p:nvPr userDrawn="1"/>
        </p:nvGrpSpPr>
        <p:grpSpPr>
          <a:xfrm>
            <a:off x="8472491" y="202314"/>
            <a:ext cx="197567" cy="115888"/>
            <a:chOff x="8229600" y="512762"/>
            <a:chExt cx="533157" cy="312738"/>
          </a:xfrm>
          <a:solidFill>
            <a:schemeClr val="tx2"/>
          </a:solidFill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recto 10"/>
          <p:cNvCxnSpPr/>
          <p:nvPr userDrawn="1"/>
        </p:nvCxnSpPr>
        <p:spPr>
          <a:xfrm>
            <a:off x="1138238" y="201613"/>
            <a:ext cx="0" cy="179387"/>
          </a:xfrm>
          <a:prstGeom prst="line">
            <a:avLst/>
          </a:prstGeom>
          <a:ln w="12700" cmpd="sng">
            <a:solidFill>
              <a:srgbClr val="262E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2" descr="logo_degradat_ajust_optic_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" y="179388"/>
            <a:ext cx="798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"/>
          <p:cNvGrpSpPr/>
          <p:nvPr userDrawn="1"/>
        </p:nvGrpSpPr>
        <p:grpSpPr>
          <a:xfrm>
            <a:off x="3200400" y="1218334"/>
            <a:ext cx="2743200" cy="3971"/>
            <a:chOff x="3200400" y="1744449"/>
            <a:chExt cx="2743200" cy="3972"/>
          </a:xfrm>
        </p:grpSpPr>
        <p:cxnSp>
          <p:nvCxnSpPr>
            <p:cNvPr id="14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181100" y="764510"/>
            <a:ext cx="6858000" cy="3805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100" b="1">
                <a:solidFill>
                  <a:srgbClr val="CA4A9C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7" name="Rectangle 112"/>
          <p:cNvSpPr/>
          <p:nvPr userDrawn="1"/>
        </p:nvSpPr>
        <p:spPr bwMode="auto">
          <a:xfrm>
            <a:off x="4134463" y="3015869"/>
            <a:ext cx="4149847" cy="3060705"/>
          </a:xfrm>
          <a:prstGeom prst="rect">
            <a:avLst/>
          </a:prstGeom>
          <a:noFill/>
          <a:ln w="9525">
            <a:solidFill>
              <a:srgbClr val="CA4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x-none" sz="1350">
              <a:latin typeface="Verdana"/>
              <a:cs typeface="Verdana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91985" y="3015870"/>
            <a:ext cx="3242479" cy="30607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endParaRPr lang="en-US" dirty="0"/>
          </a:p>
        </p:txBody>
      </p:sp>
      <p:cxnSp>
        <p:nvCxnSpPr>
          <p:cNvPr id="19" name="Straight Connector 7"/>
          <p:cNvCxnSpPr/>
          <p:nvPr userDrawn="1"/>
        </p:nvCxnSpPr>
        <p:spPr>
          <a:xfrm flipV="1">
            <a:off x="4134464" y="3018254"/>
            <a:ext cx="0" cy="3058320"/>
          </a:xfrm>
          <a:prstGeom prst="line">
            <a:avLst/>
          </a:prstGeom>
          <a:ln w="38100">
            <a:solidFill>
              <a:srgbClr val="C94B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416417" y="1621514"/>
            <a:ext cx="6311165" cy="104302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4"/>
          </p:nvPr>
        </p:nvSpPr>
        <p:spPr>
          <a:xfrm>
            <a:off x="4294562" y="3138400"/>
            <a:ext cx="3802936" cy="277078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208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+Subtítol+Foto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/>
          <p:cNvSpPr txBox="1">
            <a:spLocks noChangeArrowheads="1"/>
          </p:cNvSpPr>
          <p:nvPr userDrawn="1"/>
        </p:nvSpPr>
        <p:spPr bwMode="auto">
          <a:xfrm>
            <a:off x="8039099" y="144463"/>
            <a:ext cx="4333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6540810-AF4F-8D41-9155-B0F5838C79AB}" type="slidenum">
              <a:rPr lang="es-ES" sz="900" smtClean="0">
                <a:solidFill>
                  <a:schemeClr val="tx1"/>
                </a:solidFill>
                <a:latin typeface="Open Sans" charset="0"/>
                <a:cs typeface="Open Sans" charset="0"/>
              </a:rPr>
              <a:pPr eaLnBrk="1" hangingPunct="1">
                <a:defRPr/>
              </a:pPr>
              <a:t>‹#›</a:t>
            </a:fld>
            <a:endParaRPr lang="es-ES" sz="900" dirty="0" smtClean="0">
              <a:solidFill>
                <a:schemeClr val="tx1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6" name="TextBox 19"/>
          <p:cNvSpPr txBox="1">
            <a:spLocks noChangeArrowheads="1"/>
          </p:cNvSpPr>
          <p:nvPr userDrawn="1"/>
        </p:nvSpPr>
        <p:spPr bwMode="auto">
          <a:xfrm>
            <a:off x="1152525" y="174625"/>
            <a:ext cx="1503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ca-ES" sz="800" noProof="0" dirty="0" smtClean="0">
                <a:solidFill>
                  <a:srgbClr val="A6A6A6"/>
                </a:solidFill>
                <a:latin typeface="Verdana" charset="0"/>
                <a:ea typeface="Verdana" charset="0"/>
                <a:cs typeface="Verdana" charset="0"/>
              </a:rPr>
              <a:t>Big-DAMA 2017</a:t>
            </a:r>
          </a:p>
        </p:txBody>
      </p:sp>
      <p:grpSp>
        <p:nvGrpSpPr>
          <p:cNvPr id="7" name="Group 35"/>
          <p:cNvGrpSpPr/>
          <p:nvPr userDrawn="1"/>
        </p:nvGrpSpPr>
        <p:grpSpPr>
          <a:xfrm>
            <a:off x="8472491" y="202314"/>
            <a:ext cx="197567" cy="115888"/>
            <a:chOff x="8229600" y="512762"/>
            <a:chExt cx="533157" cy="312738"/>
          </a:xfrm>
          <a:solidFill>
            <a:schemeClr val="tx2"/>
          </a:solidFill>
        </p:grpSpPr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8591306" y="512762"/>
              <a:ext cx="171451" cy="312738"/>
            </a:xfrm>
            <a:custGeom>
              <a:avLst/>
              <a:gdLst/>
              <a:ahLst/>
              <a:cxnLst>
                <a:cxn ang="0">
                  <a:pos x="105" y="93"/>
                </a:cxn>
                <a:cxn ang="0">
                  <a:pos x="105" y="93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5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4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5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6" y="96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7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8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7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99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0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6" y="101"/>
                </a:cxn>
                <a:cxn ang="0">
                  <a:pos x="105" y="101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5" y="102"/>
                </a:cxn>
                <a:cxn ang="0">
                  <a:pos x="102" y="105"/>
                </a:cxn>
                <a:cxn ang="0">
                  <a:pos x="14" y="193"/>
                </a:cxn>
                <a:cxn ang="0">
                  <a:pos x="2" y="190"/>
                </a:cxn>
                <a:cxn ang="0">
                  <a:pos x="85" y="98"/>
                </a:cxn>
                <a:cxn ang="0">
                  <a:pos x="2" y="6"/>
                </a:cxn>
                <a:cxn ang="0">
                  <a:pos x="14" y="3"/>
                </a:cxn>
              </a:cxnLst>
              <a:rect l="0" t="0" r="r" b="b"/>
              <a:pathLst>
                <a:path w="107" h="195">
                  <a:moveTo>
                    <a:pt x="14" y="3"/>
                  </a:moveTo>
                  <a:lnTo>
                    <a:pt x="105" y="93"/>
                  </a:ln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4"/>
                    <a:pt x="106" y="94"/>
                  </a:cubicBezTo>
                  <a:cubicBezTo>
                    <a:pt x="106" y="94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6" y="96"/>
                    <a:pt x="106" y="96"/>
                    <a:pt x="106" y="96"/>
                  </a:cubicBezTo>
                  <a:cubicBezTo>
                    <a:pt x="107" y="96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7" y="99"/>
                  </a:cubicBezTo>
                  <a:cubicBezTo>
                    <a:pt x="107" y="99"/>
                    <a:pt x="107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9"/>
                    <a:pt x="106" y="99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6" y="100"/>
                    <a:pt x="106" y="100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105" y="102"/>
                    <a:pt x="105" y="102"/>
                    <a:pt x="105" y="102"/>
                  </a:cubicBezTo>
                  <a:lnTo>
                    <a:pt x="102" y="105"/>
                  </a:lnTo>
                  <a:cubicBezTo>
                    <a:pt x="102" y="105"/>
                    <a:pt x="102" y="105"/>
                    <a:pt x="102" y="105"/>
                  </a:cubicBezTo>
                  <a:lnTo>
                    <a:pt x="14" y="193"/>
                  </a:lnTo>
                  <a:cubicBezTo>
                    <a:pt x="12" y="195"/>
                    <a:pt x="8" y="195"/>
                    <a:pt x="5" y="193"/>
                  </a:cubicBezTo>
                  <a:lnTo>
                    <a:pt x="2" y="190"/>
                  </a:lnTo>
                  <a:cubicBezTo>
                    <a:pt x="0" y="187"/>
                    <a:pt x="0" y="183"/>
                    <a:pt x="2" y="181"/>
                  </a:cubicBezTo>
                  <a:lnTo>
                    <a:pt x="85" y="98"/>
                  </a:lnTo>
                  <a:lnTo>
                    <a:pt x="2" y="15"/>
                  </a:lnTo>
                  <a:cubicBezTo>
                    <a:pt x="0" y="12"/>
                    <a:pt x="0" y="8"/>
                    <a:pt x="2" y="6"/>
                  </a:cubicBezTo>
                  <a:lnTo>
                    <a:pt x="5" y="3"/>
                  </a:lnTo>
                  <a:cubicBezTo>
                    <a:pt x="8" y="0"/>
                    <a:pt x="12" y="0"/>
                    <a:pt x="14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8229600" y="512762"/>
              <a:ext cx="171450" cy="312738"/>
            </a:xfrm>
            <a:custGeom>
              <a:avLst/>
              <a:gdLst/>
              <a:ahLst/>
              <a:cxnLst>
                <a:cxn ang="0">
                  <a:pos x="2" y="93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1" y="95"/>
                </a:cxn>
                <a:cxn ang="0">
                  <a:pos x="0" y="95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7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0"/>
                </a:cxn>
                <a:cxn ang="0">
                  <a:pos x="1" y="10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1" y="102"/>
                </a:cxn>
                <a:cxn ang="0">
                  <a:pos x="1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2" y="102"/>
                </a:cxn>
                <a:cxn ang="0">
                  <a:pos x="5" y="105"/>
                </a:cxn>
                <a:cxn ang="0">
                  <a:pos x="92" y="193"/>
                </a:cxn>
                <a:cxn ang="0">
                  <a:pos x="104" y="190"/>
                </a:cxn>
                <a:cxn ang="0">
                  <a:pos x="21" y="98"/>
                </a:cxn>
                <a:cxn ang="0">
                  <a:pos x="104" y="6"/>
                </a:cxn>
                <a:cxn ang="0">
                  <a:pos x="92" y="3"/>
                </a:cxn>
              </a:cxnLst>
              <a:rect l="0" t="0" r="r" b="b"/>
              <a:pathLst>
                <a:path w="107" h="195">
                  <a:moveTo>
                    <a:pt x="92" y="3"/>
                  </a:moveTo>
                  <a:lnTo>
                    <a:pt x="2" y="93"/>
                  </a:ln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2" y="93"/>
                    <a:pt x="2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0"/>
                    <a:pt x="1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1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02"/>
                    <a:pt x="2" y="102"/>
                    <a:pt x="2" y="102"/>
                  </a:cubicBezTo>
                  <a:lnTo>
                    <a:pt x="5" y="105"/>
                  </a:lnTo>
                  <a:cubicBezTo>
                    <a:pt x="5" y="105"/>
                    <a:pt x="5" y="105"/>
                    <a:pt x="5" y="105"/>
                  </a:cubicBezTo>
                  <a:lnTo>
                    <a:pt x="92" y="193"/>
                  </a:lnTo>
                  <a:cubicBezTo>
                    <a:pt x="95" y="195"/>
                    <a:pt x="99" y="195"/>
                    <a:pt x="101" y="193"/>
                  </a:cubicBezTo>
                  <a:lnTo>
                    <a:pt x="104" y="190"/>
                  </a:lnTo>
                  <a:cubicBezTo>
                    <a:pt x="107" y="187"/>
                    <a:pt x="107" y="183"/>
                    <a:pt x="104" y="181"/>
                  </a:cubicBezTo>
                  <a:lnTo>
                    <a:pt x="21" y="98"/>
                  </a:lnTo>
                  <a:lnTo>
                    <a:pt x="104" y="15"/>
                  </a:lnTo>
                  <a:cubicBezTo>
                    <a:pt x="107" y="12"/>
                    <a:pt x="107" y="8"/>
                    <a:pt x="104" y="6"/>
                  </a:cubicBezTo>
                  <a:lnTo>
                    <a:pt x="101" y="3"/>
                  </a:lnTo>
                  <a:cubicBezTo>
                    <a:pt x="99" y="0"/>
                    <a:pt x="95" y="0"/>
                    <a:pt x="92" y="3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x-none">
                <a:ln>
                  <a:solidFill>
                    <a:srgbClr val="262E72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Conector recto 9"/>
          <p:cNvCxnSpPr/>
          <p:nvPr userDrawn="1"/>
        </p:nvCxnSpPr>
        <p:spPr>
          <a:xfrm>
            <a:off x="1138238" y="201613"/>
            <a:ext cx="0" cy="179387"/>
          </a:xfrm>
          <a:prstGeom prst="line">
            <a:avLst/>
          </a:prstGeom>
          <a:ln w="12700" cmpd="sng">
            <a:solidFill>
              <a:srgbClr val="262E7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2" descr="logo_degradat_ajust_optic_A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888" y="179388"/>
            <a:ext cx="798512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"/>
          <p:cNvGrpSpPr/>
          <p:nvPr userDrawn="1"/>
        </p:nvGrpSpPr>
        <p:grpSpPr>
          <a:xfrm>
            <a:off x="3200400" y="1519550"/>
            <a:ext cx="2743200" cy="3971"/>
            <a:chOff x="3200400" y="1744449"/>
            <a:chExt cx="2743200" cy="3972"/>
          </a:xfrm>
        </p:grpSpPr>
        <p:cxnSp>
          <p:nvCxnSpPr>
            <p:cNvPr id="13" name="Straight Connector 5"/>
            <p:cNvCxnSpPr/>
            <p:nvPr/>
          </p:nvCxnSpPr>
          <p:spPr>
            <a:xfrm>
              <a:off x="3200400" y="1744449"/>
              <a:ext cx="2743200" cy="1588"/>
            </a:xfrm>
            <a:prstGeom prst="line">
              <a:avLst/>
            </a:prstGeom>
            <a:ln w="9525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7"/>
            <p:cNvCxnSpPr/>
            <p:nvPr/>
          </p:nvCxnSpPr>
          <p:spPr>
            <a:xfrm>
              <a:off x="4114800" y="1746833"/>
              <a:ext cx="914400" cy="1588"/>
            </a:xfrm>
            <a:prstGeom prst="line">
              <a:avLst/>
            </a:prstGeom>
            <a:ln w="38100">
              <a:solidFill>
                <a:srgbClr val="CA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181100" y="764510"/>
            <a:ext cx="6858000" cy="38059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100" b="1">
                <a:solidFill>
                  <a:srgbClr val="CA4A9C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 smtClean="0"/>
              <a:t>Clic para editar título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/>
          </p:nvPr>
        </p:nvSpPr>
        <p:spPr>
          <a:xfrm>
            <a:off x="1201854" y="1166843"/>
            <a:ext cx="6777164" cy="2409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7" name="Rectangle 112"/>
          <p:cNvSpPr/>
          <p:nvPr userDrawn="1"/>
        </p:nvSpPr>
        <p:spPr bwMode="auto">
          <a:xfrm>
            <a:off x="4134463" y="3015869"/>
            <a:ext cx="4149847" cy="3060705"/>
          </a:xfrm>
          <a:prstGeom prst="rect">
            <a:avLst/>
          </a:prstGeom>
          <a:noFill/>
          <a:ln w="9525">
            <a:solidFill>
              <a:srgbClr val="CA4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x-none" sz="1350">
              <a:latin typeface="Verdana"/>
              <a:cs typeface="Verdana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91985" y="3015870"/>
            <a:ext cx="3242479" cy="30607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endParaRPr lang="en-US" dirty="0"/>
          </a:p>
        </p:txBody>
      </p:sp>
      <p:cxnSp>
        <p:nvCxnSpPr>
          <p:cNvPr id="19" name="Straight Connector 7"/>
          <p:cNvCxnSpPr/>
          <p:nvPr userDrawn="1"/>
        </p:nvCxnSpPr>
        <p:spPr>
          <a:xfrm flipV="1">
            <a:off x="4134464" y="3018254"/>
            <a:ext cx="0" cy="3058320"/>
          </a:xfrm>
          <a:prstGeom prst="line">
            <a:avLst/>
          </a:prstGeom>
          <a:ln w="38100">
            <a:solidFill>
              <a:srgbClr val="C94B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416417" y="1805454"/>
            <a:ext cx="6311165" cy="1043027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4"/>
          </p:nvPr>
        </p:nvSpPr>
        <p:spPr>
          <a:xfrm>
            <a:off x="4294562" y="3138400"/>
            <a:ext cx="3802936" cy="277078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10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742950" indent="-285750">
              <a:buClr>
                <a:schemeClr val="accent1"/>
              </a:buClr>
              <a:buFont typeface="Courier New" charset="0"/>
              <a:buChar char="o"/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buClr>
                <a:schemeClr val="accent1"/>
              </a:buClr>
              <a:defRPr sz="1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9227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àc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/>
          <p:nvPr userDrawn="1"/>
        </p:nvSpPr>
        <p:spPr>
          <a:xfrm>
            <a:off x="0" y="5565058"/>
            <a:ext cx="9144000" cy="1292942"/>
          </a:xfrm>
          <a:prstGeom prst="rect">
            <a:avLst/>
          </a:prstGeom>
          <a:solidFill>
            <a:srgbClr val="572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-1" b="4656"/>
          <a:stretch/>
        </p:blipFill>
        <p:spPr>
          <a:xfrm>
            <a:off x="0" y="0"/>
            <a:ext cx="9144000" cy="11712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" y="345922"/>
            <a:ext cx="1520056" cy="479402"/>
          </a:xfrm>
          <a:prstGeom prst="rect">
            <a:avLst/>
          </a:prstGeom>
        </p:spPr>
      </p:pic>
      <p:sp>
        <p:nvSpPr>
          <p:cNvPr id="11" name="TextBox 14"/>
          <p:cNvSpPr txBox="1">
            <a:spLocks noChangeArrowheads="1"/>
          </p:cNvSpPr>
          <p:nvPr userDrawn="1"/>
        </p:nvSpPr>
        <p:spPr bwMode="auto">
          <a:xfrm>
            <a:off x="2818780" y="2393275"/>
            <a:ext cx="3506439" cy="70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1">
            <a:spAutoFit/>
          </a:bodyPr>
          <a:lstStyle>
            <a:defPPr>
              <a:defRPr lang="es-ES"/>
            </a:defPPr>
            <a:lvl1pPr marL="0" algn="ctr" defTabSz="914400" eaLnBrk="1" latinLnBrk="0" hangingPunct="1">
              <a:defRPr sz="2800" b="1">
                <a:solidFill>
                  <a:srgbClr val="C94B9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defTabSz="914400">
              <a:defRPr sz="1800">
                <a:latin typeface="+mn-lt"/>
                <a:ea typeface="+mn-ea"/>
                <a:cs typeface="+mn-cs"/>
              </a:defRPr>
            </a:lvl6pPr>
            <a:lvl7pPr defTabSz="914400">
              <a:defRPr sz="1800">
                <a:latin typeface="+mn-lt"/>
                <a:ea typeface="+mn-ea"/>
                <a:cs typeface="+mn-cs"/>
              </a:defRPr>
            </a:lvl7pPr>
            <a:lvl8pPr defTabSz="914400">
              <a:defRPr sz="1800">
                <a:latin typeface="+mn-lt"/>
                <a:ea typeface="+mn-ea"/>
                <a:cs typeface="+mn-cs"/>
              </a:defRPr>
            </a:lvl8pPr>
            <a:lvl9pPr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521270"/>
                </a:solidFill>
              </a:rPr>
              <a:t>GR</a:t>
            </a:r>
            <a:r>
              <a:rPr lang="es-ES" sz="4000" dirty="0" smtClean="0">
                <a:solidFill>
                  <a:srgbClr val="521270"/>
                </a:solidFill>
              </a:rPr>
              <a:t>ÀCIES</a:t>
            </a:r>
            <a:endParaRPr lang="es-ES" sz="4000" dirty="0">
              <a:solidFill>
                <a:srgbClr val="521270"/>
              </a:solidFill>
            </a:endParaRPr>
          </a:p>
        </p:txBody>
      </p:sp>
      <p:sp>
        <p:nvSpPr>
          <p:cNvPr id="12" name="TextBox 8"/>
          <p:cNvSpPr txBox="1"/>
          <p:nvPr userDrawn="1"/>
        </p:nvSpPr>
        <p:spPr>
          <a:xfrm>
            <a:off x="914400" y="6198833"/>
            <a:ext cx="1447800" cy="24622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info@eurecat.org</a:t>
            </a:r>
            <a:endParaRPr lang="en-US" sz="80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algn="l" rtl="0"/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www.eurecat.org</a:t>
            </a:r>
            <a:endParaRPr lang="en-US" sz="80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Freeform 11"/>
          <p:cNvSpPr>
            <a:spLocks noEditPoints="1"/>
          </p:cNvSpPr>
          <p:nvPr userDrawn="1"/>
        </p:nvSpPr>
        <p:spPr bwMode="auto">
          <a:xfrm>
            <a:off x="4733225" y="6203816"/>
            <a:ext cx="219782" cy="219782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0" y="93"/>
              </a:cxn>
              <a:cxn ang="0">
                <a:pos x="93" y="186"/>
              </a:cxn>
              <a:cxn ang="0">
                <a:pos x="186" y="93"/>
              </a:cxn>
              <a:cxn ang="0">
                <a:pos x="154" y="154"/>
              </a:cxn>
              <a:cxn ang="0">
                <a:pos x="32" y="154"/>
              </a:cxn>
              <a:cxn ang="0">
                <a:pos x="32" y="32"/>
              </a:cxn>
              <a:cxn ang="0">
                <a:pos x="154" y="32"/>
              </a:cxn>
              <a:cxn ang="0">
                <a:pos x="154" y="154"/>
              </a:cxn>
              <a:cxn ang="0">
                <a:pos x="98" y="41"/>
              </a:cxn>
              <a:cxn ang="0">
                <a:pos x="75" y="66"/>
              </a:cxn>
              <a:cxn ang="0">
                <a:pos x="67" y="75"/>
              </a:cxn>
              <a:cxn ang="0">
                <a:pos x="64" y="78"/>
              </a:cxn>
              <a:cxn ang="0">
                <a:pos x="65" y="98"/>
              </a:cxn>
              <a:cxn ang="0">
                <a:pos x="75" y="99"/>
              </a:cxn>
              <a:cxn ang="0">
                <a:pos x="76" y="145"/>
              </a:cxn>
              <a:cxn ang="0">
                <a:pos x="96" y="145"/>
              </a:cxn>
              <a:cxn ang="0">
                <a:pos x="99" y="142"/>
              </a:cxn>
              <a:cxn ang="0">
                <a:pos x="113" y="99"/>
              </a:cxn>
              <a:cxn ang="0">
                <a:pos x="116" y="96"/>
              </a:cxn>
              <a:cxn ang="0">
                <a:pos x="115" y="76"/>
              </a:cxn>
              <a:cxn ang="0">
                <a:pos x="99" y="75"/>
              </a:cxn>
              <a:cxn ang="0">
                <a:pos x="99" y="64"/>
              </a:cxn>
              <a:cxn ang="0">
                <a:pos x="113" y="64"/>
              </a:cxn>
              <a:cxn ang="0">
                <a:pos x="116" y="61"/>
              </a:cxn>
              <a:cxn ang="0">
                <a:pos x="115" y="42"/>
              </a:cxn>
              <a:cxn ang="0">
                <a:pos x="110" y="58"/>
              </a:cxn>
              <a:cxn ang="0">
                <a:pos x="95" y="60"/>
              </a:cxn>
              <a:cxn ang="0">
                <a:pos x="93" y="78"/>
              </a:cxn>
              <a:cxn ang="0">
                <a:pos x="96" y="82"/>
              </a:cxn>
              <a:cxn ang="0">
                <a:pos x="111" y="93"/>
              </a:cxn>
              <a:cxn ang="0">
                <a:pos x="93" y="96"/>
              </a:cxn>
              <a:cxn ang="0">
                <a:pos x="81" y="139"/>
              </a:cxn>
              <a:cxn ang="0">
                <a:pos x="78" y="93"/>
              </a:cxn>
              <a:cxn ang="0">
                <a:pos x="70" y="82"/>
              </a:cxn>
              <a:cxn ang="0">
                <a:pos x="81" y="81"/>
              </a:cxn>
              <a:cxn ang="0">
                <a:pos x="81" y="66"/>
              </a:cxn>
              <a:cxn ang="0">
                <a:pos x="98" y="47"/>
              </a:cxn>
              <a:cxn ang="0">
                <a:pos x="110" y="58"/>
              </a:cxn>
            </a:cxnLst>
            <a:rect l="0" t="0" r="r" b="b"/>
            <a:pathLst>
              <a:path w="186" h="186">
                <a:moveTo>
                  <a:pt x="159" y="27"/>
                </a:moveTo>
                <a:cubicBezTo>
                  <a:pt x="140" y="9"/>
                  <a:pt x="119" y="0"/>
                  <a:pt x="93" y="0"/>
                </a:cubicBezTo>
                <a:cubicBezTo>
                  <a:pt x="67" y="0"/>
                  <a:pt x="46" y="9"/>
                  <a:pt x="27" y="27"/>
                </a:cubicBezTo>
                <a:cubicBezTo>
                  <a:pt x="9" y="46"/>
                  <a:pt x="0" y="67"/>
                  <a:pt x="0" y="93"/>
                </a:cubicBezTo>
                <a:cubicBezTo>
                  <a:pt x="0" y="119"/>
                  <a:pt x="9" y="141"/>
                  <a:pt x="27" y="158"/>
                </a:cubicBezTo>
                <a:cubicBezTo>
                  <a:pt x="46" y="177"/>
                  <a:pt x="67" y="186"/>
                  <a:pt x="93" y="186"/>
                </a:cubicBezTo>
                <a:cubicBezTo>
                  <a:pt x="119" y="186"/>
                  <a:pt x="140" y="177"/>
                  <a:pt x="159" y="158"/>
                </a:cubicBezTo>
                <a:cubicBezTo>
                  <a:pt x="177" y="141"/>
                  <a:pt x="186" y="119"/>
                  <a:pt x="186" y="93"/>
                </a:cubicBezTo>
                <a:cubicBezTo>
                  <a:pt x="186" y="67"/>
                  <a:pt x="177" y="46"/>
                  <a:pt x="159" y="27"/>
                </a:cubicBezTo>
                <a:moveTo>
                  <a:pt x="154" y="154"/>
                </a:moveTo>
                <a:cubicBezTo>
                  <a:pt x="137" y="171"/>
                  <a:pt x="117" y="180"/>
                  <a:pt x="93" y="180"/>
                </a:cubicBezTo>
                <a:cubicBezTo>
                  <a:pt x="69" y="180"/>
                  <a:pt x="49" y="171"/>
                  <a:pt x="32" y="154"/>
                </a:cubicBezTo>
                <a:cubicBezTo>
                  <a:pt x="15" y="137"/>
                  <a:pt x="6" y="117"/>
                  <a:pt x="6" y="93"/>
                </a:cubicBezTo>
                <a:cubicBezTo>
                  <a:pt x="6" y="69"/>
                  <a:pt x="15" y="48"/>
                  <a:pt x="32" y="32"/>
                </a:cubicBezTo>
                <a:cubicBezTo>
                  <a:pt x="49" y="15"/>
                  <a:pt x="69" y="6"/>
                  <a:pt x="93" y="6"/>
                </a:cubicBezTo>
                <a:cubicBezTo>
                  <a:pt x="117" y="6"/>
                  <a:pt x="137" y="15"/>
                  <a:pt x="154" y="32"/>
                </a:cubicBezTo>
                <a:cubicBezTo>
                  <a:pt x="171" y="48"/>
                  <a:pt x="180" y="69"/>
                  <a:pt x="180" y="93"/>
                </a:cubicBezTo>
                <a:cubicBezTo>
                  <a:pt x="180" y="117"/>
                  <a:pt x="171" y="137"/>
                  <a:pt x="154" y="154"/>
                </a:cubicBezTo>
                <a:moveTo>
                  <a:pt x="113" y="41"/>
                </a:moveTo>
                <a:lnTo>
                  <a:pt x="98" y="41"/>
                </a:lnTo>
                <a:cubicBezTo>
                  <a:pt x="89" y="41"/>
                  <a:pt x="83" y="43"/>
                  <a:pt x="80" y="47"/>
                </a:cubicBezTo>
                <a:cubicBezTo>
                  <a:pt x="77" y="52"/>
                  <a:pt x="75" y="58"/>
                  <a:pt x="75" y="66"/>
                </a:cubicBezTo>
                <a:lnTo>
                  <a:pt x="75" y="75"/>
                </a:lnTo>
                <a:lnTo>
                  <a:pt x="67" y="75"/>
                </a:lnTo>
                <a:cubicBezTo>
                  <a:pt x="66" y="75"/>
                  <a:pt x="65" y="76"/>
                  <a:pt x="65" y="76"/>
                </a:cubicBezTo>
                <a:cubicBezTo>
                  <a:pt x="64" y="77"/>
                  <a:pt x="64" y="77"/>
                  <a:pt x="64" y="78"/>
                </a:cubicBezTo>
                <a:lnTo>
                  <a:pt x="64" y="96"/>
                </a:lnTo>
                <a:cubicBezTo>
                  <a:pt x="64" y="97"/>
                  <a:pt x="64" y="97"/>
                  <a:pt x="65" y="98"/>
                </a:cubicBezTo>
                <a:cubicBezTo>
                  <a:pt x="65" y="98"/>
                  <a:pt x="66" y="99"/>
                  <a:pt x="67" y="99"/>
                </a:cubicBezTo>
                <a:lnTo>
                  <a:pt x="75" y="99"/>
                </a:lnTo>
                <a:lnTo>
                  <a:pt x="75" y="142"/>
                </a:lnTo>
                <a:cubicBezTo>
                  <a:pt x="75" y="143"/>
                  <a:pt x="76" y="144"/>
                  <a:pt x="76" y="145"/>
                </a:cubicBezTo>
                <a:cubicBezTo>
                  <a:pt x="77" y="145"/>
                  <a:pt x="78" y="145"/>
                  <a:pt x="78" y="145"/>
                </a:cubicBezTo>
                <a:lnTo>
                  <a:pt x="96" y="145"/>
                </a:lnTo>
                <a:cubicBezTo>
                  <a:pt x="97" y="145"/>
                  <a:pt x="98" y="145"/>
                  <a:pt x="99" y="144"/>
                </a:cubicBezTo>
                <a:cubicBezTo>
                  <a:pt x="99" y="144"/>
                  <a:pt x="99" y="143"/>
                  <a:pt x="99" y="142"/>
                </a:cubicBezTo>
                <a:lnTo>
                  <a:pt x="99" y="99"/>
                </a:lnTo>
                <a:lnTo>
                  <a:pt x="113" y="99"/>
                </a:lnTo>
                <a:cubicBezTo>
                  <a:pt x="114" y="99"/>
                  <a:pt x="115" y="98"/>
                  <a:pt x="115" y="98"/>
                </a:cubicBezTo>
                <a:cubicBezTo>
                  <a:pt x="116" y="97"/>
                  <a:pt x="116" y="97"/>
                  <a:pt x="116" y="96"/>
                </a:cubicBezTo>
                <a:lnTo>
                  <a:pt x="116" y="78"/>
                </a:lnTo>
                <a:cubicBezTo>
                  <a:pt x="116" y="77"/>
                  <a:pt x="116" y="77"/>
                  <a:pt x="115" y="76"/>
                </a:cubicBezTo>
                <a:cubicBezTo>
                  <a:pt x="115" y="76"/>
                  <a:pt x="114" y="75"/>
                  <a:pt x="113" y="75"/>
                </a:cubicBezTo>
                <a:lnTo>
                  <a:pt x="99" y="75"/>
                </a:lnTo>
                <a:lnTo>
                  <a:pt x="99" y="67"/>
                </a:lnTo>
                <a:cubicBezTo>
                  <a:pt x="99" y="65"/>
                  <a:pt x="99" y="64"/>
                  <a:pt x="99" y="64"/>
                </a:cubicBezTo>
                <a:cubicBezTo>
                  <a:pt x="100" y="64"/>
                  <a:pt x="101" y="64"/>
                  <a:pt x="103" y="64"/>
                </a:cubicBezTo>
                <a:lnTo>
                  <a:pt x="113" y="64"/>
                </a:lnTo>
                <a:cubicBezTo>
                  <a:pt x="114" y="64"/>
                  <a:pt x="115" y="63"/>
                  <a:pt x="115" y="63"/>
                </a:cubicBezTo>
                <a:cubicBezTo>
                  <a:pt x="116" y="62"/>
                  <a:pt x="116" y="62"/>
                  <a:pt x="116" y="61"/>
                </a:cubicBezTo>
                <a:lnTo>
                  <a:pt x="116" y="44"/>
                </a:lnTo>
                <a:cubicBezTo>
                  <a:pt x="116" y="43"/>
                  <a:pt x="116" y="42"/>
                  <a:pt x="115" y="42"/>
                </a:cubicBezTo>
                <a:cubicBezTo>
                  <a:pt x="115" y="41"/>
                  <a:pt x="114" y="41"/>
                  <a:pt x="113" y="41"/>
                </a:cubicBezTo>
                <a:moveTo>
                  <a:pt x="110" y="58"/>
                </a:moveTo>
                <a:lnTo>
                  <a:pt x="103" y="58"/>
                </a:lnTo>
                <a:cubicBezTo>
                  <a:pt x="99" y="58"/>
                  <a:pt x="96" y="58"/>
                  <a:pt x="95" y="60"/>
                </a:cubicBezTo>
                <a:cubicBezTo>
                  <a:pt x="94" y="62"/>
                  <a:pt x="93" y="64"/>
                  <a:pt x="93" y="68"/>
                </a:cubicBezTo>
                <a:lnTo>
                  <a:pt x="93" y="78"/>
                </a:lnTo>
                <a:cubicBezTo>
                  <a:pt x="93" y="79"/>
                  <a:pt x="93" y="80"/>
                  <a:pt x="94" y="81"/>
                </a:cubicBezTo>
                <a:cubicBezTo>
                  <a:pt x="95" y="82"/>
                  <a:pt x="95" y="82"/>
                  <a:pt x="96" y="82"/>
                </a:cubicBezTo>
                <a:lnTo>
                  <a:pt x="111" y="82"/>
                </a:lnTo>
                <a:lnTo>
                  <a:pt x="111" y="93"/>
                </a:lnTo>
                <a:lnTo>
                  <a:pt x="96" y="93"/>
                </a:lnTo>
                <a:cubicBezTo>
                  <a:pt x="94" y="93"/>
                  <a:pt x="93" y="94"/>
                  <a:pt x="93" y="96"/>
                </a:cubicBezTo>
                <a:lnTo>
                  <a:pt x="93" y="139"/>
                </a:lnTo>
                <a:lnTo>
                  <a:pt x="81" y="139"/>
                </a:lnTo>
                <a:lnTo>
                  <a:pt x="81" y="96"/>
                </a:lnTo>
                <a:cubicBezTo>
                  <a:pt x="81" y="94"/>
                  <a:pt x="80" y="93"/>
                  <a:pt x="78" y="93"/>
                </a:cubicBezTo>
                <a:lnTo>
                  <a:pt x="70" y="93"/>
                </a:lnTo>
                <a:lnTo>
                  <a:pt x="70" y="82"/>
                </a:lnTo>
                <a:lnTo>
                  <a:pt x="78" y="82"/>
                </a:lnTo>
                <a:cubicBezTo>
                  <a:pt x="79" y="82"/>
                  <a:pt x="80" y="82"/>
                  <a:pt x="81" y="81"/>
                </a:cubicBezTo>
                <a:cubicBezTo>
                  <a:pt x="81" y="80"/>
                  <a:pt x="81" y="79"/>
                  <a:pt x="81" y="78"/>
                </a:cubicBezTo>
                <a:lnTo>
                  <a:pt x="81" y="66"/>
                </a:lnTo>
                <a:cubicBezTo>
                  <a:pt x="81" y="59"/>
                  <a:pt x="83" y="54"/>
                  <a:pt x="85" y="51"/>
                </a:cubicBezTo>
                <a:cubicBezTo>
                  <a:pt x="87" y="48"/>
                  <a:pt x="91" y="47"/>
                  <a:pt x="98" y="47"/>
                </a:cubicBezTo>
                <a:lnTo>
                  <a:pt x="110" y="47"/>
                </a:lnTo>
                <a:lnTo>
                  <a:pt x="110" y="58"/>
                </a:ln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sp>
        <p:nvSpPr>
          <p:cNvPr id="14" name="Freeform 12"/>
          <p:cNvSpPr>
            <a:spLocks noEditPoints="1"/>
          </p:cNvSpPr>
          <p:nvPr userDrawn="1"/>
        </p:nvSpPr>
        <p:spPr bwMode="auto">
          <a:xfrm>
            <a:off x="2447217" y="6203816"/>
            <a:ext cx="219782" cy="219782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0" y="93"/>
              </a:cxn>
              <a:cxn ang="0">
                <a:pos x="93" y="186"/>
              </a:cxn>
              <a:cxn ang="0">
                <a:pos x="186" y="93"/>
              </a:cxn>
              <a:cxn ang="0">
                <a:pos x="155" y="154"/>
              </a:cxn>
              <a:cxn ang="0">
                <a:pos x="32" y="154"/>
              </a:cxn>
              <a:cxn ang="0">
                <a:pos x="32" y="32"/>
              </a:cxn>
              <a:cxn ang="0">
                <a:pos x="155" y="32"/>
              </a:cxn>
              <a:cxn ang="0">
                <a:pos x="155" y="154"/>
              </a:cxn>
              <a:cxn ang="0">
                <a:pos x="146" y="60"/>
              </a:cxn>
              <a:cxn ang="0">
                <a:pos x="141" y="57"/>
              </a:cxn>
              <a:cxn ang="0">
                <a:pos x="117" y="55"/>
              </a:cxn>
              <a:cxn ang="0">
                <a:pos x="95" y="77"/>
              </a:cxn>
              <a:cxn ang="0">
                <a:pos x="61" y="59"/>
              </a:cxn>
              <a:cxn ang="0">
                <a:pos x="56" y="60"/>
              </a:cxn>
              <a:cxn ang="0">
                <a:pos x="56" y="82"/>
              </a:cxn>
              <a:cxn ang="0">
                <a:pos x="53" y="85"/>
              </a:cxn>
              <a:cxn ang="0">
                <a:pos x="61" y="102"/>
              </a:cxn>
              <a:cxn ang="0">
                <a:pos x="73" y="119"/>
              </a:cxn>
              <a:cxn ang="0">
                <a:pos x="50" y="124"/>
              </a:cxn>
              <a:cxn ang="0">
                <a:pos x="82" y="137"/>
              </a:cxn>
              <a:cxn ang="0">
                <a:pos x="139" y="80"/>
              </a:cxn>
              <a:cxn ang="0">
                <a:pos x="148" y="69"/>
              </a:cxn>
              <a:cxn ang="0">
                <a:pos x="144" y="64"/>
              </a:cxn>
              <a:cxn ang="0">
                <a:pos x="133" y="77"/>
              </a:cxn>
              <a:cxn ang="0">
                <a:pos x="119" y="115"/>
              </a:cxn>
              <a:cxn ang="0">
                <a:pos x="65" y="128"/>
              </a:cxn>
              <a:cxn ang="0">
                <a:pos x="84" y="116"/>
              </a:cxn>
              <a:cxn ang="0">
                <a:pos x="68" y="108"/>
              </a:cxn>
              <a:cxn ang="0">
                <a:pos x="75" y="103"/>
              </a:cxn>
              <a:cxn ang="0">
                <a:pos x="61" y="89"/>
              </a:cxn>
              <a:cxn ang="0">
                <a:pos x="68" y="88"/>
              </a:cxn>
              <a:cxn ang="0">
                <a:pos x="60" y="71"/>
              </a:cxn>
              <a:cxn ang="0">
                <a:pos x="98" y="84"/>
              </a:cxn>
              <a:cxn ang="0">
                <a:pos x="101" y="81"/>
              </a:cxn>
              <a:cxn ang="0">
                <a:pos x="106" y="66"/>
              </a:cxn>
              <a:cxn ang="0">
                <a:pos x="128" y="66"/>
              </a:cxn>
              <a:cxn ang="0">
                <a:pos x="134" y="67"/>
              </a:cxn>
              <a:cxn ang="0">
                <a:pos x="132" y="71"/>
              </a:cxn>
              <a:cxn ang="0">
                <a:pos x="136" y="73"/>
              </a:cxn>
            </a:cxnLst>
            <a:rect l="0" t="0" r="r" b="b"/>
            <a:pathLst>
              <a:path w="186" h="186">
                <a:moveTo>
                  <a:pt x="159" y="27"/>
                </a:moveTo>
                <a:cubicBezTo>
                  <a:pt x="141" y="9"/>
                  <a:pt x="119" y="0"/>
                  <a:pt x="93" y="0"/>
                </a:cubicBezTo>
                <a:cubicBezTo>
                  <a:pt x="68" y="0"/>
                  <a:pt x="46" y="9"/>
                  <a:pt x="27" y="27"/>
                </a:cubicBezTo>
                <a:cubicBezTo>
                  <a:pt x="9" y="46"/>
                  <a:pt x="0" y="67"/>
                  <a:pt x="0" y="93"/>
                </a:cubicBezTo>
                <a:cubicBezTo>
                  <a:pt x="0" y="119"/>
                  <a:pt x="9" y="141"/>
                  <a:pt x="27" y="158"/>
                </a:cubicBezTo>
                <a:cubicBezTo>
                  <a:pt x="46" y="177"/>
                  <a:pt x="68" y="186"/>
                  <a:pt x="93" y="186"/>
                </a:cubicBezTo>
                <a:cubicBezTo>
                  <a:pt x="119" y="186"/>
                  <a:pt x="141" y="177"/>
                  <a:pt x="159" y="158"/>
                </a:cubicBezTo>
                <a:cubicBezTo>
                  <a:pt x="177" y="141"/>
                  <a:pt x="186" y="119"/>
                  <a:pt x="186" y="93"/>
                </a:cubicBezTo>
                <a:cubicBezTo>
                  <a:pt x="186" y="67"/>
                  <a:pt x="177" y="46"/>
                  <a:pt x="159" y="27"/>
                </a:cubicBezTo>
                <a:moveTo>
                  <a:pt x="155" y="154"/>
                </a:moveTo>
                <a:cubicBezTo>
                  <a:pt x="137" y="171"/>
                  <a:pt x="117" y="180"/>
                  <a:pt x="93" y="180"/>
                </a:cubicBezTo>
                <a:cubicBezTo>
                  <a:pt x="69" y="180"/>
                  <a:pt x="49" y="171"/>
                  <a:pt x="32" y="154"/>
                </a:cubicBezTo>
                <a:cubicBezTo>
                  <a:pt x="15" y="137"/>
                  <a:pt x="7" y="117"/>
                  <a:pt x="7" y="93"/>
                </a:cubicBezTo>
                <a:cubicBezTo>
                  <a:pt x="7" y="69"/>
                  <a:pt x="15" y="48"/>
                  <a:pt x="32" y="32"/>
                </a:cubicBezTo>
                <a:cubicBezTo>
                  <a:pt x="49" y="15"/>
                  <a:pt x="69" y="6"/>
                  <a:pt x="93" y="6"/>
                </a:cubicBezTo>
                <a:cubicBezTo>
                  <a:pt x="117" y="6"/>
                  <a:pt x="137" y="15"/>
                  <a:pt x="155" y="32"/>
                </a:cubicBezTo>
                <a:cubicBezTo>
                  <a:pt x="172" y="48"/>
                  <a:pt x="180" y="69"/>
                  <a:pt x="180" y="93"/>
                </a:cubicBezTo>
                <a:cubicBezTo>
                  <a:pt x="180" y="117"/>
                  <a:pt x="172" y="137"/>
                  <a:pt x="155" y="154"/>
                </a:cubicBezTo>
                <a:moveTo>
                  <a:pt x="144" y="64"/>
                </a:moveTo>
                <a:cubicBezTo>
                  <a:pt x="145" y="63"/>
                  <a:pt x="145" y="62"/>
                  <a:pt x="146" y="60"/>
                </a:cubicBezTo>
                <a:cubicBezTo>
                  <a:pt x="146" y="59"/>
                  <a:pt x="146" y="58"/>
                  <a:pt x="145" y="57"/>
                </a:cubicBezTo>
                <a:cubicBezTo>
                  <a:pt x="144" y="56"/>
                  <a:pt x="143" y="56"/>
                  <a:pt x="141" y="57"/>
                </a:cubicBezTo>
                <a:cubicBezTo>
                  <a:pt x="138" y="58"/>
                  <a:pt x="135" y="60"/>
                  <a:pt x="132" y="61"/>
                </a:cubicBezTo>
                <a:cubicBezTo>
                  <a:pt x="128" y="57"/>
                  <a:pt x="123" y="55"/>
                  <a:pt x="117" y="55"/>
                </a:cubicBezTo>
                <a:cubicBezTo>
                  <a:pt x="111" y="55"/>
                  <a:pt x="106" y="57"/>
                  <a:pt x="101" y="61"/>
                </a:cubicBezTo>
                <a:cubicBezTo>
                  <a:pt x="97" y="66"/>
                  <a:pt x="95" y="71"/>
                  <a:pt x="95" y="77"/>
                </a:cubicBezTo>
                <a:cubicBezTo>
                  <a:pt x="95" y="77"/>
                  <a:pt x="95" y="78"/>
                  <a:pt x="95" y="78"/>
                </a:cubicBezTo>
                <a:cubicBezTo>
                  <a:pt x="81" y="76"/>
                  <a:pt x="70" y="70"/>
                  <a:pt x="61" y="59"/>
                </a:cubicBezTo>
                <a:cubicBezTo>
                  <a:pt x="61" y="59"/>
                  <a:pt x="60" y="58"/>
                  <a:pt x="59" y="58"/>
                </a:cubicBezTo>
                <a:cubicBezTo>
                  <a:pt x="58" y="58"/>
                  <a:pt x="57" y="59"/>
                  <a:pt x="56" y="60"/>
                </a:cubicBezTo>
                <a:cubicBezTo>
                  <a:pt x="54" y="63"/>
                  <a:pt x="53" y="67"/>
                  <a:pt x="53" y="71"/>
                </a:cubicBezTo>
                <a:cubicBezTo>
                  <a:pt x="53" y="75"/>
                  <a:pt x="54" y="78"/>
                  <a:pt x="56" y="82"/>
                </a:cubicBezTo>
                <a:cubicBezTo>
                  <a:pt x="56" y="82"/>
                  <a:pt x="55" y="82"/>
                  <a:pt x="55" y="82"/>
                </a:cubicBezTo>
                <a:cubicBezTo>
                  <a:pt x="54" y="83"/>
                  <a:pt x="53" y="84"/>
                  <a:pt x="53" y="85"/>
                </a:cubicBezTo>
                <a:cubicBezTo>
                  <a:pt x="53" y="92"/>
                  <a:pt x="56" y="97"/>
                  <a:pt x="61" y="102"/>
                </a:cubicBezTo>
                <a:lnTo>
                  <a:pt x="61" y="102"/>
                </a:lnTo>
                <a:cubicBezTo>
                  <a:pt x="60" y="103"/>
                  <a:pt x="60" y="104"/>
                  <a:pt x="61" y="105"/>
                </a:cubicBezTo>
                <a:cubicBezTo>
                  <a:pt x="62" y="111"/>
                  <a:pt x="66" y="116"/>
                  <a:pt x="73" y="119"/>
                </a:cubicBezTo>
                <a:cubicBezTo>
                  <a:pt x="67" y="121"/>
                  <a:pt x="60" y="122"/>
                  <a:pt x="53" y="122"/>
                </a:cubicBezTo>
                <a:cubicBezTo>
                  <a:pt x="51" y="121"/>
                  <a:pt x="50" y="122"/>
                  <a:pt x="50" y="124"/>
                </a:cubicBezTo>
                <a:cubicBezTo>
                  <a:pt x="49" y="125"/>
                  <a:pt x="49" y="127"/>
                  <a:pt x="51" y="128"/>
                </a:cubicBezTo>
                <a:cubicBezTo>
                  <a:pt x="61" y="134"/>
                  <a:pt x="71" y="137"/>
                  <a:pt x="82" y="137"/>
                </a:cubicBezTo>
                <a:cubicBezTo>
                  <a:pt x="99" y="137"/>
                  <a:pt x="112" y="131"/>
                  <a:pt x="123" y="120"/>
                </a:cubicBezTo>
                <a:cubicBezTo>
                  <a:pt x="134" y="108"/>
                  <a:pt x="139" y="95"/>
                  <a:pt x="139" y="80"/>
                </a:cubicBezTo>
                <a:cubicBezTo>
                  <a:pt x="139" y="79"/>
                  <a:pt x="139" y="79"/>
                  <a:pt x="139" y="78"/>
                </a:cubicBezTo>
                <a:cubicBezTo>
                  <a:pt x="143" y="76"/>
                  <a:pt x="146" y="72"/>
                  <a:pt x="148" y="69"/>
                </a:cubicBezTo>
                <a:cubicBezTo>
                  <a:pt x="149" y="68"/>
                  <a:pt x="149" y="66"/>
                  <a:pt x="148" y="65"/>
                </a:cubicBezTo>
                <a:cubicBezTo>
                  <a:pt x="147" y="64"/>
                  <a:pt x="146" y="64"/>
                  <a:pt x="144" y="64"/>
                </a:cubicBezTo>
                <a:moveTo>
                  <a:pt x="134" y="74"/>
                </a:moveTo>
                <a:cubicBezTo>
                  <a:pt x="133" y="75"/>
                  <a:pt x="133" y="76"/>
                  <a:pt x="133" y="77"/>
                </a:cubicBezTo>
                <a:cubicBezTo>
                  <a:pt x="133" y="78"/>
                  <a:pt x="133" y="79"/>
                  <a:pt x="133" y="80"/>
                </a:cubicBezTo>
                <a:cubicBezTo>
                  <a:pt x="133" y="93"/>
                  <a:pt x="128" y="105"/>
                  <a:pt x="119" y="115"/>
                </a:cubicBezTo>
                <a:cubicBezTo>
                  <a:pt x="110" y="125"/>
                  <a:pt x="97" y="130"/>
                  <a:pt x="82" y="130"/>
                </a:cubicBezTo>
                <a:cubicBezTo>
                  <a:pt x="76" y="130"/>
                  <a:pt x="71" y="130"/>
                  <a:pt x="65" y="128"/>
                </a:cubicBezTo>
                <a:cubicBezTo>
                  <a:pt x="72" y="126"/>
                  <a:pt x="77" y="124"/>
                  <a:pt x="83" y="120"/>
                </a:cubicBezTo>
                <a:cubicBezTo>
                  <a:pt x="84" y="119"/>
                  <a:pt x="85" y="118"/>
                  <a:pt x="84" y="116"/>
                </a:cubicBezTo>
                <a:cubicBezTo>
                  <a:pt x="84" y="115"/>
                  <a:pt x="83" y="114"/>
                  <a:pt x="81" y="114"/>
                </a:cubicBezTo>
                <a:cubicBezTo>
                  <a:pt x="75" y="114"/>
                  <a:pt x="72" y="112"/>
                  <a:pt x="68" y="108"/>
                </a:cubicBezTo>
                <a:cubicBezTo>
                  <a:pt x="70" y="107"/>
                  <a:pt x="71" y="107"/>
                  <a:pt x="73" y="107"/>
                </a:cubicBezTo>
                <a:cubicBezTo>
                  <a:pt x="74" y="106"/>
                  <a:pt x="75" y="105"/>
                  <a:pt x="75" y="103"/>
                </a:cubicBezTo>
                <a:cubicBezTo>
                  <a:pt x="75" y="102"/>
                  <a:pt x="74" y="101"/>
                  <a:pt x="72" y="100"/>
                </a:cubicBezTo>
                <a:cubicBezTo>
                  <a:pt x="66" y="99"/>
                  <a:pt x="62" y="96"/>
                  <a:pt x="61" y="89"/>
                </a:cubicBezTo>
                <a:cubicBezTo>
                  <a:pt x="62" y="90"/>
                  <a:pt x="63" y="90"/>
                  <a:pt x="65" y="90"/>
                </a:cubicBezTo>
                <a:cubicBezTo>
                  <a:pt x="66" y="90"/>
                  <a:pt x="67" y="89"/>
                  <a:pt x="68" y="88"/>
                </a:cubicBezTo>
                <a:cubicBezTo>
                  <a:pt x="68" y="86"/>
                  <a:pt x="68" y="85"/>
                  <a:pt x="67" y="84"/>
                </a:cubicBezTo>
                <a:cubicBezTo>
                  <a:pt x="62" y="82"/>
                  <a:pt x="60" y="77"/>
                  <a:pt x="60" y="71"/>
                </a:cubicBezTo>
                <a:cubicBezTo>
                  <a:pt x="60" y="70"/>
                  <a:pt x="60" y="69"/>
                  <a:pt x="61" y="67"/>
                </a:cubicBezTo>
                <a:cubicBezTo>
                  <a:pt x="71" y="78"/>
                  <a:pt x="84" y="84"/>
                  <a:pt x="98" y="84"/>
                </a:cubicBezTo>
                <a:cubicBezTo>
                  <a:pt x="99" y="84"/>
                  <a:pt x="100" y="84"/>
                  <a:pt x="101" y="83"/>
                </a:cubicBezTo>
                <a:cubicBezTo>
                  <a:pt x="101" y="83"/>
                  <a:pt x="101" y="82"/>
                  <a:pt x="101" y="81"/>
                </a:cubicBezTo>
                <a:cubicBezTo>
                  <a:pt x="101" y="80"/>
                  <a:pt x="101" y="79"/>
                  <a:pt x="101" y="77"/>
                </a:cubicBezTo>
                <a:cubicBezTo>
                  <a:pt x="101" y="73"/>
                  <a:pt x="102" y="69"/>
                  <a:pt x="106" y="66"/>
                </a:cubicBezTo>
                <a:cubicBezTo>
                  <a:pt x="109" y="63"/>
                  <a:pt x="112" y="61"/>
                  <a:pt x="117" y="61"/>
                </a:cubicBezTo>
                <a:cubicBezTo>
                  <a:pt x="122" y="61"/>
                  <a:pt x="125" y="63"/>
                  <a:pt x="128" y="66"/>
                </a:cubicBezTo>
                <a:cubicBezTo>
                  <a:pt x="129" y="67"/>
                  <a:pt x="130" y="68"/>
                  <a:pt x="131" y="67"/>
                </a:cubicBezTo>
                <a:cubicBezTo>
                  <a:pt x="132" y="67"/>
                  <a:pt x="133" y="67"/>
                  <a:pt x="134" y="67"/>
                </a:cubicBezTo>
                <a:cubicBezTo>
                  <a:pt x="134" y="67"/>
                  <a:pt x="133" y="67"/>
                  <a:pt x="133" y="68"/>
                </a:cubicBezTo>
                <a:cubicBezTo>
                  <a:pt x="131" y="68"/>
                  <a:pt x="131" y="70"/>
                  <a:pt x="132" y="71"/>
                </a:cubicBezTo>
                <a:cubicBezTo>
                  <a:pt x="132" y="72"/>
                  <a:pt x="133" y="73"/>
                  <a:pt x="135" y="73"/>
                </a:cubicBezTo>
                <a:cubicBezTo>
                  <a:pt x="135" y="73"/>
                  <a:pt x="135" y="73"/>
                  <a:pt x="136" y="73"/>
                </a:cubicBezTo>
                <a:cubicBezTo>
                  <a:pt x="135" y="73"/>
                  <a:pt x="135" y="74"/>
                  <a:pt x="134" y="7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sp>
        <p:nvSpPr>
          <p:cNvPr id="15" name="TextBox 9"/>
          <p:cNvSpPr txBox="1"/>
          <p:nvPr userDrawn="1"/>
        </p:nvSpPr>
        <p:spPr>
          <a:xfrm>
            <a:off x="2745090" y="6237837"/>
            <a:ext cx="1911925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www.twitter.com</a:t>
            </a:r>
            <a:r>
              <a:rPr lang="en-US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eurecat_news</a:t>
            </a:r>
            <a:endParaRPr lang="en-US" sz="80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10"/>
          <p:cNvSpPr txBox="1"/>
          <p:nvPr userDrawn="1"/>
        </p:nvSpPr>
        <p:spPr>
          <a:xfrm>
            <a:off x="5020382" y="6237837"/>
            <a:ext cx="1829151" cy="123111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l" rtl="0"/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www.facebook.com</a:t>
            </a:r>
            <a:r>
              <a:rPr lang="en-US" sz="80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Eurecatorg</a:t>
            </a:r>
            <a:endParaRPr lang="en-US" sz="800" dirty="0" smtClean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2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alessandro.dalconzo@ait.ac.at" TargetMode="External"/><Relationship Id="rId4" Type="http://schemas.openxmlformats.org/officeDocument/2006/relationships/hyperlink" Target="mailto:pierdomenico.fiadino@eurecat.org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0237" y="2363275"/>
            <a:ext cx="7665624" cy="380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Call Detail Records for Human Mobility Studies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1988" y="2656572"/>
            <a:ext cx="713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Taking Stock of the Situation in the “Always Connected Era”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835" y="3446823"/>
            <a:ext cx="3771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Pierdomenico Fiadino (EURECAT, Spain)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835" y="3701494"/>
            <a:ext cx="2841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Victor Ponce (Eurecat, Spain)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709" y="3949328"/>
            <a:ext cx="351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Juan Antonio </a:t>
            </a:r>
            <a:r>
              <a:rPr lang="en-US" sz="1400" dirty="0" err="1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Torrero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(Orange Spain)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998" y="4204706"/>
            <a:ext cx="286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Marc Torrent (Eurecat, Spain)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360" y="4473564"/>
            <a:ext cx="3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Alessandro D’Alconzo (AIT, Austria)</a:t>
            </a:r>
            <a:endParaRPr lang="en-US" sz="1400" b="1" dirty="0">
              <a:solidFill>
                <a:schemeClr val="tx1">
                  <a:lumMod val="7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709" y="3484355"/>
            <a:ext cx="216000" cy="216000"/>
            <a:chOff x="270498" y="3430006"/>
            <a:chExt cx="359738" cy="359738"/>
          </a:xfrm>
        </p:grpSpPr>
        <p:sp>
          <p:nvSpPr>
            <p:cNvPr id="12" name="Freeform 22"/>
            <p:cNvSpPr/>
            <p:nvPr/>
          </p:nvSpPr>
          <p:spPr bwMode="auto">
            <a:xfrm>
              <a:off x="270498" y="3430006"/>
              <a:ext cx="359738" cy="359738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noFill/>
            <a:ln w="9525">
              <a:solidFill>
                <a:srgbClr val="BB3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x-none" sz="1350">
                <a:solidFill>
                  <a:srgbClr val="521270"/>
                </a:solidFill>
                <a:latin typeface="Verdana"/>
                <a:cs typeface="Verdana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328080" y="3485081"/>
              <a:ext cx="245516" cy="220091"/>
            </a:xfrm>
            <a:custGeom>
              <a:avLst/>
              <a:gdLst>
                <a:gd name="T0" fmla="*/ 0 w 208"/>
                <a:gd name="T1" fmla="*/ 430281 h 186"/>
                <a:gd name="T2" fmla="*/ 7075 w 208"/>
                <a:gd name="T3" fmla="*/ 437374 h 186"/>
                <a:gd name="T4" fmla="*/ 14150 w 208"/>
                <a:gd name="T5" fmla="*/ 432645 h 186"/>
                <a:gd name="T6" fmla="*/ 30659 w 208"/>
                <a:gd name="T7" fmla="*/ 399547 h 186"/>
                <a:gd name="T8" fmla="*/ 61317 w 208"/>
                <a:gd name="T9" fmla="*/ 378269 h 186"/>
                <a:gd name="T10" fmla="*/ 89618 w 208"/>
                <a:gd name="T11" fmla="*/ 366448 h 186"/>
                <a:gd name="T12" fmla="*/ 120276 w 208"/>
                <a:gd name="T13" fmla="*/ 359356 h 186"/>
                <a:gd name="T14" fmla="*/ 139143 w 208"/>
                <a:gd name="T15" fmla="*/ 352263 h 186"/>
                <a:gd name="T16" fmla="*/ 193385 w 208"/>
                <a:gd name="T17" fmla="*/ 288430 h 186"/>
                <a:gd name="T18" fmla="*/ 193385 w 208"/>
                <a:gd name="T19" fmla="*/ 281338 h 186"/>
                <a:gd name="T20" fmla="*/ 143860 w 208"/>
                <a:gd name="T21" fmla="*/ 208048 h 186"/>
                <a:gd name="T22" fmla="*/ 143860 w 208"/>
                <a:gd name="T23" fmla="*/ 205684 h 186"/>
                <a:gd name="T24" fmla="*/ 120276 w 208"/>
                <a:gd name="T25" fmla="*/ 160764 h 186"/>
                <a:gd name="T26" fmla="*/ 129710 w 208"/>
                <a:gd name="T27" fmla="*/ 144215 h 186"/>
                <a:gd name="T28" fmla="*/ 132068 w 208"/>
                <a:gd name="T29" fmla="*/ 139487 h 186"/>
                <a:gd name="T30" fmla="*/ 167443 w 208"/>
                <a:gd name="T31" fmla="*/ 49648 h 186"/>
                <a:gd name="T32" fmla="*/ 245269 w 208"/>
                <a:gd name="T33" fmla="*/ 14185 h 186"/>
                <a:gd name="T34" fmla="*/ 247627 w 208"/>
                <a:gd name="T35" fmla="*/ 14185 h 186"/>
                <a:gd name="T36" fmla="*/ 247627 w 208"/>
                <a:gd name="T37" fmla="*/ 14185 h 186"/>
                <a:gd name="T38" fmla="*/ 325453 w 208"/>
                <a:gd name="T39" fmla="*/ 52012 h 186"/>
                <a:gd name="T40" fmla="*/ 360828 w 208"/>
                <a:gd name="T41" fmla="*/ 141851 h 186"/>
                <a:gd name="T42" fmla="*/ 363187 w 208"/>
                <a:gd name="T43" fmla="*/ 146579 h 186"/>
                <a:gd name="T44" fmla="*/ 367904 w 208"/>
                <a:gd name="T45" fmla="*/ 160764 h 186"/>
                <a:gd name="T46" fmla="*/ 353753 w 208"/>
                <a:gd name="T47" fmla="*/ 198591 h 186"/>
                <a:gd name="T48" fmla="*/ 351395 w 208"/>
                <a:gd name="T49" fmla="*/ 200956 h 186"/>
                <a:gd name="T50" fmla="*/ 299511 w 208"/>
                <a:gd name="T51" fmla="*/ 286066 h 186"/>
                <a:gd name="T52" fmla="*/ 294794 w 208"/>
                <a:gd name="T53" fmla="*/ 290794 h 186"/>
                <a:gd name="T54" fmla="*/ 351395 w 208"/>
                <a:gd name="T55" fmla="*/ 354627 h 186"/>
                <a:gd name="T56" fmla="*/ 370262 w 208"/>
                <a:gd name="T57" fmla="*/ 361720 h 186"/>
                <a:gd name="T58" fmla="*/ 400920 w 208"/>
                <a:gd name="T59" fmla="*/ 368813 h 186"/>
                <a:gd name="T60" fmla="*/ 429221 w 208"/>
                <a:gd name="T61" fmla="*/ 378269 h 186"/>
                <a:gd name="T62" fmla="*/ 459879 w 208"/>
                <a:gd name="T63" fmla="*/ 401911 h 186"/>
                <a:gd name="T64" fmla="*/ 476388 w 208"/>
                <a:gd name="T65" fmla="*/ 432645 h 186"/>
                <a:gd name="T66" fmla="*/ 481105 w 208"/>
                <a:gd name="T67" fmla="*/ 437374 h 186"/>
                <a:gd name="T68" fmla="*/ 483463 w 208"/>
                <a:gd name="T69" fmla="*/ 437374 h 186"/>
                <a:gd name="T70" fmla="*/ 488180 w 208"/>
                <a:gd name="T71" fmla="*/ 430281 h 186"/>
                <a:gd name="T72" fmla="*/ 469313 w 208"/>
                <a:gd name="T73" fmla="*/ 392454 h 186"/>
                <a:gd name="T74" fmla="*/ 436296 w 208"/>
                <a:gd name="T75" fmla="*/ 368813 h 186"/>
                <a:gd name="T76" fmla="*/ 405637 w 208"/>
                <a:gd name="T77" fmla="*/ 354627 h 186"/>
                <a:gd name="T78" fmla="*/ 374979 w 208"/>
                <a:gd name="T79" fmla="*/ 349899 h 186"/>
                <a:gd name="T80" fmla="*/ 356112 w 208"/>
                <a:gd name="T81" fmla="*/ 342807 h 186"/>
                <a:gd name="T82" fmla="*/ 308945 w 208"/>
                <a:gd name="T83" fmla="*/ 293159 h 186"/>
                <a:gd name="T84" fmla="*/ 363187 w 208"/>
                <a:gd name="T85" fmla="*/ 205684 h 186"/>
                <a:gd name="T86" fmla="*/ 382054 w 208"/>
                <a:gd name="T87" fmla="*/ 160764 h 186"/>
                <a:gd name="T88" fmla="*/ 374979 w 208"/>
                <a:gd name="T89" fmla="*/ 137123 h 186"/>
                <a:gd name="T90" fmla="*/ 334887 w 208"/>
                <a:gd name="T91" fmla="*/ 40191 h 186"/>
                <a:gd name="T92" fmla="*/ 247627 w 208"/>
                <a:gd name="T93" fmla="*/ 0 h 186"/>
                <a:gd name="T94" fmla="*/ 245269 w 208"/>
                <a:gd name="T95" fmla="*/ 0 h 186"/>
                <a:gd name="T96" fmla="*/ 160368 w 208"/>
                <a:gd name="T97" fmla="*/ 37827 h 186"/>
                <a:gd name="T98" fmla="*/ 120276 w 208"/>
                <a:gd name="T99" fmla="*/ 134758 h 186"/>
                <a:gd name="T100" fmla="*/ 106126 w 208"/>
                <a:gd name="T101" fmla="*/ 160764 h 186"/>
                <a:gd name="T102" fmla="*/ 132068 w 208"/>
                <a:gd name="T103" fmla="*/ 212776 h 186"/>
                <a:gd name="T104" fmla="*/ 181593 w 208"/>
                <a:gd name="T105" fmla="*/ 290794 h 186"/>
                <a:gd name="T106" fmla="*/ 134426 w 208"/>
                <a:gd name="T107" fmla="*/ 340442 h 186"/>
                <a:gd name="T108" fmla="*/ 117918 w 208"/>
                <a:gd name="T109" fmla="*/ 345171 h 186"/>
                <a:gd name="T110" fmla="*/ 84901 w 208"/>
                <a:gd name="T111" fmla="*/ 352263 h 186"/>
                <a:gd name="T112" fmla="*/ 51884 w 208"/>
                <a:gd name="T113" fmla="*/ 366448 h 186"/>
                <a:gd name="T114" fmla="*/ 18867 w 208"/>
                <a:gd name="T115" fmla="*/ 392454 h 186"/>
                <a:gd name="T116" fmla="*/ 0 w 208"/>
                <a:gd name="T117" fmla="*/ 430281 h 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8" h="186">
                  <a:moveTo>
                    <a:pt x="0" y="182"/>
                  </a:moveTo>
                  <a:cubicBezTo>
                    <a:pt x="0" y="184"/>
                    <a:pt x="1" y="185"/>
                    <a:pt x="3" y="185"/>
                  </a:cubicBezTo>
                  <a:cubicBezTo>
                    <a:pt x="4" y="186"/>
                    <a:pt x="5" y="185"/>
                    <a:pt x="6" y="183"/>
                  </a:cubicBezTo>
                  <a:cubicBezTo>
                    <a:pt x="7" y="178"/>
                    <a:pt x="10" y="173"/>
                    <a:pt x="13" y="169"/>
                  </a:cubicBezTo>
                  <a:cubicBezTo>
                    <a:pt x="16" y="165"/>
                    <a:pt x="20" y="162"/>
                    <a:pt x="26" y="160"/>
                  </a:cubicBezTo>
                  <a:cubicBezTo>
                    <a:pt x="31" y="158"/>
                    <a:pt x="35" y="156"/>
                    <a:pt x="38" y="155"/>
                  </a:cubicBezTo>
                  <a:cubicBezTo>
                    <a:pt x="41" y="154"/>
                    <a:pt x="45" y="153"/>
                    <a:pt x="51" y="152"/>
                  </a:cubicBezTo>
                  <a:cubicBezTo>
                    <a:pt x="55" y="151"/>
                    <a:pt x="58" y="150"/>
                    <a:pt x="59" y="149"/>
                  </a:cubicBezTo>
                  <a:cubicBezTo>
                    <a:pt x="72" y="144"/>
                    <a:pt x="80" y="135"/>
                    <a:pt x="82" y="122"/>
                  </a:cubicBezTo>
                  <a:cubicBezTo>
                    <a:pt x="83" y="121"/>
                    <a:pt x="82" y="120"/>
                    <a:pt x="82" y="119"/>
                  </a:cubicBezTo>
                  <a:cubicBezTo>
                    <a:pt x="73" y="111"/>
                    <a:pt x="66" y="101"/>
                    <a:pt x="61" y="88"/>
                  </a:cubicBezTo>
                  <a:cubicBezTo>
                    <a:pt x="61" y="88"/>
                    <a:pt x="61" y="87"/>
                    <a:pt x="61" y="87"/>
                  </a:cubicBezTo>
                  <a:cubicBezTo>
                    <a:pt x="54" y="80"/>
                    <a:pt x="51" y="73"/>
                    <a:pt x="51" y="68"/>
                  </a:cubicBezTo>
                  <a:cubicBezTo>
                    <a:pt x="51" y="65"/>
                    <a:pt x="52" y="62"/>
                    <a:pt x="55" y="61"/>
                  </a:cubicBezTo>
                  <a:cubicBezTo>
                    <a:pt x="56" y="61"/>
                    <a:pt x="56" y="60"/>
                    <a:pt x="56" y="59"/>
                  </a:cubicBezTo>
                  <a:cubicBezTo>
                    <a:pt x="57" y="44"/>
                    <a:pt x="62" y="31"/>
                    <a:pt x="71" y="21"/>
                  </a:cubicBezTo>
                  <a:cubicBezTo>
                    <a:pt x="81" y="11"/>
                    <a:pt x="92" y="6"/>
                    <a:pt x="104" y="6"/>
                  </a:cubicBezTo>
                  <a:lnTo>
                    <a:pt x="105" y="6"/>
                  </a:lnTo>
                  <a:cubicBezTo>
                    <a:pt x="105" y="6"/>
                    <a:pt x="105" y="6"/>
                    <a:pt x="105" y="6"/>
                  </a:cubicBezTo>
                  <a:cubicBezTo>
                    <a:pt x="118" y="6"/>
                    <a:pt x="129" y="11"/>
                    <a:pt x="138" y="22"/>
                  </a:cubicBezTo>
                  <a:cubicBezTo>
                    <a:pt x="148" y="32"/>
                    <a:pt x="152" y="45"/>
                    <a:pt x="153" y="60"/>
                  </a:cubicBezTo>
                  <a:cubicBezTo>
                    <a:pt x="153" y="61"/>
                    <a:pt x="153" y="61"/>
                    <a:pt x="154" y="62"/>
                  </a:cubicBezTo>
                  <a:cubicBezTo>
                    <a:pt x="155" y="63"/>
                    <a:pt x="156" y="65"/>
                    <a:pt x="156" y="68"/>
                  </a:cubicBezTo>
                  <a:cubicBezTo>
                    <a:pt x="156" y="73"/>
                    <a:pt x="154" y="78"/>
                    <a:pt x="150" y="8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4" y="100"/>
                    <a:pt x="137" y="112"/>
                    <a:pt x="127" y="121"/>
                  </a:cubicBezTo>
                  <a:cubicBezTo>
                    <a:pt x="126" y="121"/>
                    <a:pt x="125" y="122"/>
                    <a:pt x="125" y="123"/>
                  </a:cubicBezTo>
                  <a:cubicBezTo>
                    <a:pt x="127" y="135"/>
                    <a:pt x="135" y="145"/>
                    <a:pt x="149" y="150"/>
                  </a:cubicBezTo>
                  <a:cubicBezTo>
                    <a:pt x="150" y="151"/>
                    <a:pt x="153" y="152"/>
                    <a:pt x="157" y="153"/>
                  </a:cubicBezTo>
                  <a:cubicBezTo>
                    <a:pt x="163" y="154"/>
                    <a:pt x="167" y="155"/>
                    <a:pt x="170" y="156"/>
                  </a:cubicBezTo>
                  <a:cubicBezTo>
                    <a:pt x="173" y="157"/>
                    <a:pt x="177" y="159"/>
                    <a:pt x="182" y="160"/>
                  </a:cubicBezTo>
                  <a:cubicBezTo>
                    <a:pt x="187" y="163"/>
                    <a:pt x="191" y="166"/>
                    <a:pt x="195" y="170"/>
                  </a:cubicBezTo>
                  <a:cubicBezTo>
                    <a:pt x="198" y="173"/>
                    <a:pt x="200" y="178"/>
                    <a:pt x="202" y="183"/>
                  </a:cubicBezTo>
                  <a:cubicBezTo>
                    <a:pt x="202" y="185"/>
                    <a:pt x="203" y="185"/>
                    <a:pt x="204" y="185"/>
                  </a:cubicBezTo>
                  <a:cubicBezTo>
                    <a:pt x="205" y="185"/>
                    <a:pt x="205" y="185"/>
                    <a:pt x="205" y="185"/>
                  </a:cubicBezTo>
                  <a:cubicBezTo>
                    <a:pt x="207" y="185"/>
                    <a:pt x="208" y="184"/>
                    <a:pt x="207" y="182"/>
                  </a:cubicBezTo>
                  <a:cubicBezTo>
                    <a:pt x="206" y="176"/>
                    <a:pt x="203" y="171"/>
                    <a:pt x="199" y="166"/>
                  </a:cubicBezTo>
                  <a:cubicBezTo>
                    <a:pt x="196" y="162"/>
                    <a:pt x="191" y="158"/>
                    <a:pt x="185" y="156"/>
                  </a:cubicBezTo>
                  <a:cubicBezTo>
                    <a:pt x="180" y="153"/>
                    <a:pt x="176" y="151"/>
                    <a:pt x="172" y="150"/>
                  </a:cubicBezTo>
                  <a:cubicBezTo>
                    <a:pt x="168" y="149"/>
                    <a:pt x="164" y="148"/>
                    <a:pt x="159" y="148"/>
                  </a:cubicBezTo>
                  <a:cubicBezTo>
                    <a:pt x="154" y="146"/>
                    <a:pt x="152" y="146"/>
                    <a:pt x="151" y="145"/>
                  </a:cubicBezTo>
                  <a:cubicBezTo>
                    <a:pt x="140" y="140"/>
                    <a:pt x="133" y="134"/>
                    <a:pt x="131" y="124"/>
                  </a:cubicBezTo>
                  <a:cubicBezTo>
                    <a:pt x="141" y="115"/>
                    <a:pt x="150" y="103"/>
                    <a:pt x="154" y="87"/>
                  </a:cubicBezTo>
                  <a:cubicBezTo>
                    <a:pt x="160" y="80"/>
                    <a:pt x="162" y="74"/>
                    <a:pt x="162" y="68"/>
                  </a:cubicBezTo>
                  <a:cubicBezTo>
                    <a:pt x="162" y="64"/>
                    <a:pt x="161" y="61"/>
                    <a:pt x="159" y="58"/>
                  </a:cubicBezTo>
                  <a:cubicBezTo>
                    <a:pt x="158" y="42"/>
                    <a:pt x="152" y="28"/>
                    <a:pt x="142" y="17"/>
                  </a:cubicBezTo>
                  <a:cubicBezTo>
                    <a:pt x="132" y="6"/>
                    <a:pt x="119" y="0"/>
                    <a:pt x="105" y="0"/>
                  </a:cubicBezTo>
                  <a:lnTo>
                    <a:pt x="104" y="0"/>
                  </a:lnTo>
                  <a:cubicBezTo>
                    <a:pt x="90" y="0"/>
                    <a:pt x="78" y="5"/>
                    <a:pt x="68" y="16"/>
                  </a:cubicBezTo>
                  <a:cubicBezTo>
                    <a:pt x="57" y="27"/>
                    <a:pt x="52" y="41"/>
                    <a:pt x="51" y="57"/>
                  </a:cubicBezTo>
                  <a:cubicBezTo>
                    <a:pt x="47" y="60"/>
                    <a:pt x="45" y="63"/>
                    <a:pt x="45" y="68"/>
                  </a:cubicBezTo>
                  <a:cubicBezTo>
                    <a:pt x="45" y="75"/>
                    <a:pt x="49" y="83"/>
                    <a:pt x="56" y="90"/>
                  </a:cubicBezTo>
                  <a:cubicBezTo>
                    <a:pt x="61" y="104"/>
                    <a:pt x="68" y="114"/>
                    <a:pt x="77" y="123"/>
                  </a:cubicBezTo>
                  <a:cubicBezTo>
                    <a:pt x="74" y="132"/>
                    <a:pt x="67" y="139"/>
                    <a:pt x="57" y="144"/>
                  </a:cubicBezTo>
                  <a:cubicBezTo>
                    <a:pt x="56" y="145"/>
                    <a:pt x="53" y="145"/>
                    <a:pt x="50" y="146"/>
                  </a:cubicBezTo>
                  <a:cubicBezTo>
                    <a:pt x="44" y="148"/>
                    <a:pt x="40" y="148"/>
                    <a:pt x="36" y="149"/>
                  </a:cubicBezTo>
                  <a:cubicBezTo>
                    <a:pt x="32" y="151"/>
                    <a:pt x="28" y="153"/>
                    <a:pt x="22" y="155"/>
                  </a:cubicBezTo>
                  <a:cubicBezTo>
                    <a:pt x="17" y="158"/>
                    <a:pt x="12" y="161"/>
                    <a:pt x="8" y="166"/>
                  </a:cubicBezTo>
                  <a:cubicBezTo>
                    <a:pt x="4" y="171"/>
                    <a:pt x="2" y="176"/>
                    <a:pt x="0" y="182"/>
                  </a:cubicBezTo>
                </a:path>
              </a:pathLst>
            </a:custGeom>
            <a:solidFill>
              <a:srgbClr val="1B1A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 sz="1350">
                <a:solidFill>
                  <a:srgbClr val="52127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4926" y="3741007"/>
            <a:ext cx="216000" cy="216000"/>
            <a:chOff x="270498" y="3430006"/>
            <a:chExt cx="359738" cy="359738"/>
          </a:xfrm>
        </p:grpSpPr>
        <p:sp>
          <p:nvSpPr>
            <p:cNvPr id="21" name="Freeform 22"/>
            <p:cNvSpPr/>
            <p:nvPr/>
          </p:nvSpPr>
          <p:spPr bwMode="auto">
            <a:xfrm>
              <a:off x="270498" y="3430006"/>
              <a:ext cx="359738" cy="359738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noFill/>
            <a:ln w="9525">
              <a:solidFill>
                <a:srgbClr val="BB3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x-none" sz="1350">
                <a:solidFill>
                  <a:srgbClr val="521270"/>
                </a:solidFill>
                <a:latin typeface="Verdana"/>
                <a:cs typeface="Verdana"/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28080" y="3485081"/>
              <a:ext cx="245516" cy="220091"/>
            </a:xfrm>
            <a:custGeom>
              <a:avLst/>
              <a:gdLst>
                <a:gd name="T0" fmla="*/ 0 w 208"/>
                <a:gd name="T1" fmla="*/ 430281 h 186"/>
                <a:gd name="T2" fmla="*/ 7075 w 208"/>
                <a:gd name="T3" fmla="*/ 437374 h 186"/>
                <a:gd name="T4" fmla="*/ 14150 w 208"/>
                <a:gd name="T5" fmla="*/ 432645 h 186"/>
                <a:gd name="T6" fmla="*/ 30659 w 208"/>
                <a:gd name="T7" fmla="*/ 399547 h 186"/>
                <a:gd name="T8" fmla="*/ 61317 w 208"/>
                <a:gd name="T9" fmla="*/ 378269 h 186"/>
                <a:gd name="T10" fmla="*/ 89618 w 208"/>
                <a:gd name="T11" fmla="*/ 366448 h 186"/>
                <a:gd name="T12" fmla="*/ 120276 w 208"/>
                <a:gd name="T13" fmla="*/ 359356 h 186"/>
                <a:gd name="T14" fmla="*/ 139143 w 208"/>
                <a:gd name="T15" fmla="*/ 352263 h 186"/>
                <a:gd name="T16" fmla="*/ 193385 w 208"/>
                <a:gd name="T17" fmla="*/ 288430 h 186"/>
                <a:gd name="T18" fmla="*/ 193385 w 208"/>
                <a:gd name="T19" fmla="*/ 281338 h 186"/>
                <a:gd name="T20" fmla="*/ 143860 w 208"/>
                <a:gd name="T21" fmla="*/ 208048 h 186"/>
                <a:gd name="T22" fmla="*/ 143860 w 208"/>
                <a:gd name="T23" fmla="*/ 205684 h 186"/>
                <a:gd name="T24" fmla="*/ 120276 w 208"/>
                <a:gd name="T25" fmla="*/ 160764 h 186"/>
                <a:gd name="T26" fmla="*/ 129710 w 208"/>
                <a:gd name="T27" fmla="*/ 144215 h 186"/>
                <a:gd name="T28" fmla="*/ 132068 w 208"/>
                <a:gd name="T29" fmla="*/ 139487 h 186"/>
                <a:gd name="T30" fmla="*/ 167443 w 208"/>
                <a:gd name="T31" fmla="*/ 49648 h 186"/>
                <a:gd name="T32" fmla="*/ 245269 w 208"/>
                <a:gd name="T33" fmla="*/ 14185 h 186"/>
                <a:gd name="T34" fmla="*/ 247627 w 208"/>
                <a:gd name="T35" fmla="*/ 14185 h 186"/>
                <a:gd name="T36" fmla="*/ 247627 w 208"/>
                <a:gd name="T37" fmla="*/ 14185 h 186"/>
                <a:gd name="T38" fmla="*/ 325453 w 208"/>
                <a:gd name="T39" fmla="*/ 52012 h 186"/>
                <a:gd name="T40" fmla="*/ 360828 w 208"/>
                <a:gd name="T41" fmla="*/ 141851 h 186"/>
                <a:gd name="T42" fmla="*/ 363187 w 208"/>
                <a:gd name="T43" fmla="*/ 146579 h 186"/>
                <a:gd name="T44" fmla="*/ 367904 w 208"/>
                <a:gd name="T45" fmla="*/ 160764 h 186"/>
                <a:gd name="T46" fmla="*/ 353753 w 208"/>
                <a:gd name="T47" fmla="*/ 198591 h 186"/>
                <a:gd name="T48" fmla="*/ 351395 w 208"/>
                <a:gd name="T49" fmla="*/ 200956 h 186"/>
                <a:gd name="T50" fmla="*/ 299511 w 208"/>
                <a:gd name="T51" fmla="*/ 286066 h 186"/>
                <a:gd name="T52" fmla="*/ 294794 w 208"/>
                <a:gd name="T53" fmla="*/ 290794 h 186"/>
                <a:gd name="T54" fmla="*/ 351395 w 208"/>
                <a:gd name="T55" fmla="*/ 354627 h 186"/>
                <a:gd name="T56" fmla="*/ 370262 w 208"/>
                <a:gd name="T57" fmla="*/ 361720 h 186"/>
                <a:gd name="T58" fmla="*/ 400920 w 208"/>
                <a:gd name="T59" fmla="*/ 368813 h 186"/>
                <a:gd name="T60" fmla="*/ 429221 w 208"/>
                <a:gd name="T61" fmla="*/ 378269 h 186"/>
                <a:gd name="T62" fmla="*/ 459879 w 208"/>
                <a:gd name="T63" fmla="*/ 401911 h 186"/>
                <a:gd name="T64" fmla="*/ 476388 w 208"/>
                <a:gd name="T65" fmla="*/ 432645 h 186"/>
                <a:gd name="T66" fmla="*/ 481105 w 208"/>
                <a:gd name="T67" fmla="*/ 437374 h 186"/>
                <a:gd name="T68" fmla="*/ 483463 w 208"/>
                <a:gd name="T69" fmla="*/ 437374 h 186"/>
                <a:gd name="T70" fmla="*/ 488180 w 208"/>
                <a:gd name="T71" fmla="*/ 430281 h 186"/>
                <a:gd name="T72" fmla="*/ 469313 w 208"/>
                <a:gd name="T73" fmla="*/ 392454 h 186"/>
                <a:gd name="T74" fmla="*/ 436296 w 208"/>
                <a:gd name="T75" fmla="*/ 368813 h 186"/>
                <a:gd name="T76" fmla="*/ 405637 w 208"/>
                <a:gd name="T77" fmla="*/ 354627 h 186"/>
                <a:gd name="T78" fmla="*/ 374979 w 208"/>
                <a:gd name="T79" fmla="*/ 349899 h 186"/>
                <a:gd name="T80" fmla="*/ 356112 w 208"/>
                <a:gd name="T81" fmla="*/ 342807 h 186"/>
                <a:gd name="T82" fmla="*/ 308945 w 208"/>
                <a:gd name="T83" fmla="*/ 293159 h 186"/>
                <a:gd name="T84" fmla="*/ 363187 w 208"/>
                <a:gd name="T85" fmla="*/ 205684 h 186"/>
                <a:gd name="T86" fmla="*/ 382054 w 208"/>
                <a:gd name="T87" fmla="*/ 160764 h 186"/>
                <a:gd name="T88" fmla="*/ 374979 w 208"/>
                <a:gd name="T89" fmla="*/ 137123 h 186"/>
                <a:gd name="T90" fmla="*/ 334887 w 208"/>
                <a:gd name="T91" fmla="*/ 40191 h 186"/>
                <a:gd name="T92" fmla="*/ 247627 w 208"/>
                <a:gd name="T93" fmla="*/ 0 h 186"/>
                <a:gd name="T94" fmla="*/ 245269 w 208"/>
                <a:gd name="T95" fmla="*/ 0 h 186"/>
                <a:gd name="T96" fmla="*/ 160368 w 208"/>
                <a:gd name="T97" fmla="*/ 37827 h 186"/>
                <a:gd name="T98" fmla="*/ 120276 w 208"/>
                <a:gd name="T99" fmla="*/ 134758 h 186"/>
                <a:gd name="T100" fmla="*/ 106126 w 208"/>
                <a:gd name="T101" fmla="*/ 160764 h 186"/>
                <a:gd name="T102" fmla="*/ 132068 w 208"/>
                <a:gd name="T103" fmla="*/ 212776 h 186"/>
                <a:gd name="T104" fmla="*/ 181593 w 208"/>
                <a:gd name="T105" fmla="*/ 290794 h 186"/>
                <a:gd name="T106" fmla="*/ 134426 w 208"/>
                <a:gd name="T107" fmla="*/ 340442 h 186"/>
                <a:gd name="T108" fmla="*/ 117918 w 208"/>
                <a:gd name="T109" fmla="*/ 345171 h 186"/>
                <a:gd name="T110" fmla="*/ 84901 w 208"/>
                <a:gd name="T111" fmla="*/ 352263 h 186"/>
                <a:gd name="T112" fmla="*/ 51884 w 208"/>
                <a:gd name="T113" fmla="*/ 366448 h 186"/>
                <a:gd name="T114" fmla="*/ 18867 w 208"/>
                <a:gd name="T115" fmla="*/ 392454 h 186"/>
                <a:gd name="T116" fmla="*/ 0 w 208"/>
                <a:gd name="T117" fmla="*/ 430281 h 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8" h="186">
                  <a:moveTo>
                    <a:pt x="0" y="182"/>
                  </a:moveTo>
                  <a:cubicBezTo>
                    <a:pt x="0" y="184"/>
                    <a:pt x="1" y="185"/>
                    <a:pt x="3" y="185"/>
                  </a:cubicBezTo>
                  <a:cubicBezTo>
                    <a:pt x="4" y="186"/>
                    <a:pt x="5" y="185"/>
                    <a:pt x="6" y="183"/>
                  </a:cubicBezTo>
                  <a:cubicBezTo>
                    <a:pt x="7" y="178"/>
                    <a:pt x="10" y="173"/>
                    <a:pt x="13" y="169"/>
                  </a:cubicBezTo>
                  <a:cubicBezTo>
                    <a:pt x="16" y="165"/>
                    <a:pt x="20" y="162"/>
                    <a:pt x="26" y="160"/>
                  </a:cubicBezTo>
                  <a:cubicBezTo>
                    <a:pt x="31" y="158"/>
                    <a:pt x="35" y="156"/>
                    <a:pt x="38" y="155"/>
                  </a:cubicBezTo>
                  <a:cubicBezTo>
                    <a:pt x="41" y="154"/>
                    <a:pt x="45" y="153"/>
                    <a:pt x="51" y="152"/>
                  </a:cubicBezTo>
                  <a:cubicBezTo>
                    <a:pt x="55" y="151"/>
                    <a:pt x="58" y="150"/>
                    <a:pt x="59" y="149"/>
                  </a:cubicBezTo>
                  <a:cubicBezTo>
                    <a:pt x="72" y="144"/>
                    <a:pt x="80" y="135"/>
                    <a:pt x="82" y="122"/>
                  </a:cubicBezTo>
                  <a:cubicBezTo>
                    <a:pt x="83" y="121"/>
                    <a:pt x="82" y="120"/>
                    <a:pt x="82" y="119"/>
                  </a:cubicBezTo>
                  <a:cubicBezTo>
                    <a:pt x="73" y="111"/>
                    <a:pt x="66" y="101"/>
                    <a:pt x="61" y="88"/>
                  </a:cubicBezTo>
                  <a:cubicBezTo>
                    <a:pt x="61" y="88"/>
                    <a:pt x="61" y="87"/>
                    <a:pt x="61" y="87"/>
                  </a:cubicBezTo>
                  <a:cubicBezTo>
                    <a:pt x="54" y="80"/>
                    <a:pt x="51" y="73"/>
                    <a:pt x="51" y="68"/>
                  </a:cubicBezTo>
                  <a:cubicBezTo>
                    <a:pt x="51" y="65"/>
                    <a:pt x="52" y="62"/>
                    <a:pt x="55" y="61"/>
                  </a:cubicBezTo>
                  <a:cubicBezTo>
                    <a:pt x="56" y="61"/>
                    <a:pt x="56" y="60"/>
                    <a:pt x="56" y="59"/>
                  </a:cubicBezTo>
                  <a:cubicBezTo>
                    <a:pt x="57" y="44"/>
                    <a:pt x="62" y="31"/>
                    <a:pt x="71" y="21"/>
                  </a:cubicBezTo>
                  <a:cubicBezTo>
                    <a:pt x="81" y="11"/>
                    <a:pt x="92" y="6"/>
                    <a:pt x="104" y="6"/>
                  </a:cubicBezTo>
                  <a:lnTo>
                    <a:pt x="105" y="6"/>
                  </a:lnTo>
                  <a:cubicBezTo>
                    <a:pt x="105" y="6"/>
                    <a:pt x="105" y="6"/>
                    <a:pt x="105" y="6"/>
                  </a:cubicBezTo>
                  <a:cubicBezTo>
                    <a:pt x="118" y="6"/>
                    <a:pt x="129" y="11"/>
                    <a:pt x="138" y="22"/>
                  </a:cubicBezTo>
                  <a:cubicBezTo>
                    <a:pt x="148" y="32"/>
                    <a:pt x="152" y="45"/>
                    <a:pt x="153" y="60"/>
                  </a:cubicBezTo>
                  <a:cubicBezTo>
                    <a:pt x="153" y="61"/>
                    <a:pt x="153" y="61"/>
                    <a:pt x="154" y="62"/>
                  </a:cubicBezTo>
                  <a:cubicBezTo>
                    <a:pt x="155" y="63"/>
                    <a:pt x="156" y="65"/>
                    <a:pt x="156" y="68"/>
                  </a:cubicBezTo>
                  <a:cubicBezTo>
                    <a:pt x="156" y="73"/>
                    <a:pt x="154" y="78"/>
                    <a:pt x="150" y="8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4" y="100"/>
                    <a:pt x="137" y="112"/>
                    <a:pt x="127" y="121"/>
                  </a:cubicBezTo>
                  <a:cubicBezTo>
                    <a:pt x="126" y="121"/>
                    <a:pt x="125" y="122"/>
                    <a:pt x="125" y="123"/>
                  </a:cubicBezTo>
                  <a:cubicBezTo>
                    <a:pt x="127" y="135"/>
                    <a:pt x="135" y="145"/>
                    <a:pt x="149" y="150"/>
                  </a:cubicBezTo>
                  <a:cubicBezTo>
                    <a:pt x="150" y="151"/>
                    <a:pt x="153" y="152"/>
                    <a:pt x="157" y="153"/>
                  </a:cubicBezTo>
                  <a:cubicBezTo>
                    <a:pt x="163" y="154"/>
                    <a:pt x="167" y="155"/>
                    <a:pt x="170" y="156"/>
                  </a:cubicBezTo>
                  <a:cubicBezTo>
                    <a:pt x="173" y="157"/>
                    <a:pt x="177" y="159"/>
                    <a:pt x="182" y="160"/>
                  </a:cubicBezTo>
                  <a:cubicBezTo>
                    <a:pt x="187" y="163"/>
                    <a:pt x="191" y="166"/>
                    <a:pt x="195" y="170"/>
                  </a:cubicBezTo>
                  <a:cubicBezTo>
                    <a:pt x="198" y="173"/>
                    <a:pt x="200" y="178"/>
                    <a:pt x="202" y="183"/>
                  </a:cubicBezTo>
                  <a:cubicBezTo>
                    <a:pt x="202" y="185"/>
                    <a:pt x="203" y="185"/>
                    <a:pt x="204" y="185"/>
                  </a:cubicBezTo>
                  <a:cubicBezTo>
                    <a:pt x="205" y="185"/>
                    <a:pt x="205" y="185"/>
                    <a:pt x="205" y="185"/>
                  </a:cubicBezTo>
                  <a:cubicBezTo>
                    <a:pt x="207" y="185"/>
                    <a:pt x="208" y="184"/>
                    <a:pt x="207" y="182"/>
                  </a:cubicBezTo>
                  <a:cubicBezTo>
                    <a:pt x="206" y="176"/>
                    <a:pt x="203" y="171"/>
                    <a:pt x="199" y="166"/>
                  </a:cubicBezTo>
                  <a:cubicBezTo>
                    <a:pt x="196" y="162"/>
                    <a:pt x="191" y="158"/>
                    <a:pt x="185" y="156"/>
                  </a:cubicBezTo>
                  <a:cubicBezTo>
                    <a:pt x="180" y="153"/>
                    <a:pt x="176" y="151"/>
                    <a:pt x="172" y="150"/>
                  </a:cubicBezTo>
                  <a:cubicBezTo>
                    <a:pt x="168" y="149"/>
                    <a:pt x="164" y="148"/>
                    <a:pt x="159" y="148"/>
                  </a:cubicBezTo>
                  <a:cubicBezTo>
                    <a:pt x="154" y="146"/>
                    <a:pt x="152" y="146"/>
                    <a:pt x="151" y="145"/>
                  </a:cubicBezTo>
                  <a:cubicBezTo>
                    <a:pt x="140" y="140"/>
                    <a:pt x="133" y="134"/>
                    <a:pt x="131" y="124"/>
                  </a:cubicBezTo>
                  <a:cubicBezTo>
                    <a:pt x="141" y="115"/>
                    <a:pt x="150" y="103"/>
                    <a:pt x="154" y="87"/>
                  </a:cubicBezTo>
                  <a:cubicBezTo>
                    <a:pt x="160" y="80"/>
                    <a:pt x="162" y="74"/>
                    <a:pt x="162" y="68"/>
                  </a:cubicBezTo>
                  <a:cubicBezTo>
                    <a:pt x="162" y="64"/>
                    <a:pt x="161" y="61"/>
                    <a:pt x="159" y="58"/>
                  </a:cubicBezTo>
                  <a:cubicBezTo>
                    <a:pt x="158" y="42"/>
                    <a:pt x="152" y="28"/>
                    <a:pt x="142" y="17"/>
                  </a:cubicBezTo>
                  <a:cubicBezTo>
                    <a:pt x="132" y="6"/>
                    <a:pt x="119" y="0"/>
                    <a:pt x="105" y="0"/>
                  </a:cubicBezTo>
                  <a:lnTo>
                    <a:pt x="104" y="0"/>
                  </a:lnTo>
                  <a:cubicBezTo>
                    <a:pt x="90" y="0"/>
                    <a:pt x="78" y="5"/>
                    <a:pt x="68" y="16"/>
                  </a:cubicBezTo>
                  <a:cubicBezTo>
                    <a:pt x="57" y="27"/>
                    <a:pt x="52" y="41"/>
                    <a:pt x="51" y="57"/>
                  </a:cubicBezTo>
                  <a:cubicBezTo>
                    <a:pt x="47" y="60"/>
                    <a:pt x="45" y="63"/>
                    <a:pt x="45" y="68"/>
                  </a:cubicBezTo>
                  <a:cubicBezTo>
                    <a:pt x="45" y="75"/>
                    <a:pt x="49" y="83"/>
                    <a:pt x="56" y="90"/>
                  </a:cubicBezTo>
                  <a:cubicBezTo>
                    <a:pt x="61" y="104"/>
                    <a:pt x="68" y="114"/>
                    <a:pt x="77" y="123"/>
                  </a:cubicBezTo>
                  <a:cubicBezTo>
                    <a:pt x="74" y="132"/>
                    <a:pt x="67" y="139"/>
                    <a:pt x="57" y="144"/>
                  </a:cubicBezTo>
                  <a:cubicBezTo>
                    <a:pt x="56" y="145"/>
                    <a:pt x="53" y="145"/>
                    <a:pt x="50" y="146"/>
                  </a:cubicBezTo>
                  <a:cubicBezTo>
                    <a:pt x="44" y="148"/>
                    <a:pt x="40" y="148"/>
                    <a:pt x="36" y="149"/>
                  </a:cubicBezTo>
                  <a:cubicBezTo>
                    <a:pt x="32" y="151"/>
                    <a:pt x="28" y="153"/>
                    <a:pt x="22" y="155"/>
                  </a:cubicBezTo>
                  <a:cubicBezTo>
                    <a:pt x="17" y="158"/>
                    <a:pt x="12" y="161"/>
                    <a:pt x="8" y="166"/>
                  </a:cubicBezTo>
                  <a:cubicBezTo>
                    <a:pt x="4" y="171"/>
                    <a:pt x="2" y="176"/>
                    <a:pt x="0" y="182"/>
                  </a:cubicBezTo>
                </a:path>
              </a:pathLst>
            </a:custGeom>
            <a:solidFill>
              <a:srgbClr val="1B1A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 sz="1350">
                <a:solidFill>
                  <a:srgbClr val="52127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4709" y="4009501"/>
            <a:ext cx="216000" cy="216000"/>
            <a:chOff x="270498" y="3430006"/>
            <a:chExt cx="359738" cy="359738"/>
          </a:xfrm>
        </p:grpSpPr>
        <p:sp>
          <p:nvSpPr>
            <p:cNvPr id="24" name="Freeform 22"/>
            <p:cNvSpPr/>
            <p:nvPr/>
          </p:nvSpPr>
          <p:spPr bwMode="auto">
            <a:xfrm>
              <a:off x="270498" y="3430006"/>
              <a:ext cx="359738" cy="359738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noFill/>
            <a:ln w="9525">
              <a:solidFill>
                <a:srgbClr val="BB3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x-none" sz="1350">
                <a:solidFill>
                  <a:srgbClr val="521270"/>
                </a:solidFill>
                <a:latin typeface="Verdana"/>
                <a:cs typeface="Verdana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28080" y="3485081"/>
              <a:ext cx="245516" cy="220091"/>
            </a:xfrm>
            <a:custGeom>
              <a:avLst/>
              <a:gdLst>
                <a:gd name="T0" fmla="*/ 0 w 208"/>
                <a:gd name="T1" fmla="*/ 430281 h 186"/>
                <a:gd name="T2" fmla="*/ 7075 w 208"/>
                <a:gd name="T3" fmla="*/ 437374 h 186"/>
                <a:gd name="T4" fmla="*/ 14150 w 208"/>
                <a:gd name="T5" fmla="*/ 432645 h 186"/>
                <a:gd name="T6" fmla="*/ 30659 w 208"/>
                <a:gd name="T7" fmla="*/ 399547 h 186"/>
                <a:gd name="T8" fmla="*/ 61317 w 208"/>
                <a:gd name="T9" fmla="*/ 378269 h 186"/>
                <a:gd name="T10" fmla="*/ 89618 w 208"/>
                <a:gd name="T11" fmla="*/ 366448 h 186"/>
                <a:gd name="T12" fmla="*/ 120276 w 208"/>
                <a:gd name="T13" fmla="*/ 359356 h 186"/>
                <a:gd name="T14" fmla="*/ 139143 w 208"/>
                <a:gd name="T15" fmla="*/ 352263 h 186"/>
                <a:gd name="T16" fmla="*/ 193385 w 208"/>
                <a:gd name="T17" fmla="*/ 288430 h 186"/>
                <a:gd name="T18" fmla="*/ 193385 w 208"/>
                <a:gd name="T19" fmla="*/ 281338 h 186"/>
                <a:gd name="T20" fmla="*/ 143860 w 208"/>
                <a:gd name="T21" fmla="*/ 208048 h 186"/>
                <a:gd name="T22" fmla="*/ 143860 w 208"/>
                <a:gd name="T23" fmla="*/ 205684 h 186"/>
                <a:gd name="T24" fmla="*/ 120276 w 208"/>
                <a:gd name="T25" fmla="*/ 160764 h 186"/>
                <a:gd name="T26" fmla="*/ 129710 w 208"/>
                <a:gd name="T27" fmla="*/ 144215 h 186"/>
                <a:gd name="T28" fmla="*/ 132068 w 208"/>
                <a:gd name="T29" fmla="*/ 139487 h 186"/>
                <a:gd name="T30" fmla="*/ 167443 w 208"/>
                <a:gd name="T31" fmla="*/ 49648 h 186"/>
                <a:gd name="T32" fmla="*/ 245269 w 208"/>
                <a:gd name="T33" fmla="*/ 14185 h 186"/>
                <a:gd name="T34" fmla="*/ 247627 w 208"/>
                <a:gd name="T35" fmla="*/ 14185 h 186"/>
                <a:gd name="T36" fmla="*/ 247627 w 208"/>
                <a:gd name="T37" fmla="*/ 14185 h 186"/>
                <a:gd name="T38" fmla="*/ 325453 w 208"/>
                <a:gd name="T39" fmla="*/ 52012 h 186"/>
                <a:gd name="T40" fmla="*/ 360828 w 208"/>
                <a:gd name="T41" fmla="*/ 141851 h 186"/>
                <a:gd name="T42" fmla="*/ 363187 w 208"/>
                <a:gd name="T43" fmla="*/ 146579 h 186"/>
                <a:gd name="T44" fmla="*/ 367904 w 208"/>
                <a:gd name="T45" fmla="*/ 160764 h 186"/>
                <a:gd name="T46" fmla="*/ 353753 w 208"/>
                <a:gd name="T47" fmla="*/ 198591 h 186"/>
                <a:gd name="T48" fmla="*/ 351395 w 208"/>
                <a:gd name="T49" fmla="*/ 200956 h 186"/>
                <a:gd name="T50" fmla="*/ 299511 w 208"/>
                <a:gd name="T51" fmla="*/ 286066 h 186"/>
                <a:gd name="T52" fmla="*/ 294794 w 208"/>
                <a:gd name="T53" fmla="*/ 290794 h 186"/>
                <a:gd name="T54" fmla="*/ 351395 w 208"/>
                <a:gd name="T55" fmla="*/ 354627 h 186"/>
                <a:gd name="T56" fmla="*/ 370262 w 208"/>
                <a:gd name="T57" fmla="*/ 361720 h 186"/>
                <a:gd name="T58" fmla="*/ 400920 w 208"/>
                <a:gd name="T59" fmla="*/ 368813 h 186"/>
                <a:gd name="T60" fmla="*/ 429221 w 208"/>
                <a:gd name="T61" fmla="*/ 378269 h 186"/>
                <a:gd name="T62" fmla="*/ 459879 w 208"/>
                <a:gd name="T63" fmla="*/ 401911 h 186"/>
                <a:gd name="T64" fmla="*/ 476388 w 208"/>
                <a:gd name="T65" fmla="*/ 432645 h 186"/>
                <a:gd name="T66" fmla="*/ 481105 w 208"/>
                <a:gd name="T67" fmla="*/ 437374 h 186"/>
                <a:gd name="T68" fmla="*/ 483463 w 208"/>
                <a:gd name="T69" fmla="*/ 437374 h 186"/>
                <a:gd name="T70" fmla="*/ 488180 w 208"/>
                <a:gd name="T71" fmla="*/ 430281 h 186"/>
                <a:gd name="T72" fmla="*/ 469313 w 208"/>
                <a:gd name="T73" fmla="*/ 392454 h 186"/>
                <a:gd name="T74" fmla="*/ 436296 w 208"/>
                <a:gd name="T75" fmla="*/ 368813 h 186"/>
                <a:gd name="T76" fmla="*/ 405637 w 208"/>
                <a:gd name="T77" fmla="*/ 354627 h 186"/>
                <a:gd name="T78" fmla="*/ 374979 w 208"/>
                <a:gd name="T79" fmla="*/ 349899 h 186"/>
                <a:gd name="T80" fmla="*/ 356112 w 208"/>
                <a:gd name="T81" fmla="*/ 342807 h 186"/>
                <a:gd name="T82" fmla="*/ 308945 w 208"/>
                <a:gd name="T83" fmla="*/ 293159 h 186"/>
                <a:gd name="T84" fmla="*/ 363187 w 208"/>
                <a:gd name="T85" fmla="*/ 205684 h 186"/>
                <a:gd name="T86" fmla="*/ 382054 w 208"/>
                <a:gd name="T87" fmla="*/ 160764 h 186"/>
                <a:gd name="T88" fmla="*/ 374979 w 208"/>
                <a:gd name="T89" fmla="*/ 137123 h 186"/>
                <a:gd name="T90" fmla="*/ 334887 w 208"/>
                <a:gd name="T91" fmla="*/ 40191 h 186"/>
                <a:gd name="T92" fmla="*/ 247627 w 208"/>
                <a:gd name="T93" fmla="*/ 0 h 186"/>
                <a:gd name="T94" fmla="*/ 245269 w 208"/>
                <a:gd name="T95" fmla="*/ 0 h 186"/>
                <a:gd name="T96" fmla="*/ 160368 w 208"/>
                <a:gd name="T97" fmla="*/ 37827 h 186"/>
                <a:gd name="T98" fmla="*/ 120276 w 208"/>
                <a:gd name="T99" fmla="*/ 134758 h 186"/>
                <a:gd name="T100" fmla="*/ 106126 w 208"/>
                <a:gd name="T101" fmla="*/ 160764 h 186"/>
                <a:gd name="T102" fmla="*/ 132068 w 208"/>
                <a:gd name="T103" fmla="*/ 212776 h 186"/>
                <a:gd name="T104" fmla="*/ 181593 w 208"/>
                <a:gd name="T105" fmla="*/ 290794 h 186"/>
                <a:gd name="T106" fmla="*/ 134426 w 208"/>
                <a:gd name="T107" fmla="*/ 340442 h 186"/>
                <a:gd name="T108" fmla="*/ 117918 w 208"/>
                <a:gd name="T109" fmla="*/ 345171 h 186"/>
                <a:gd name="T110" fmla="*/ 84901 w 208"/>
                <a:gd name="T111" fmla="*/ 352263 h 186"/>
                <a:gd name="T112" fmla="*/ 51884 w 208"/>
                <a:gd name="T113" fmla="*/ 366448 h 186"/>
                <a:gd name="T114" fmla="*/ 18867 w 208"/>
                <a:gd name="T115" fmla="*/ 392454 h 186"/>
                <a:gd name="T116" fmla="*/ 0 w 208"/>
                <a:gd name="T117" fmla="*/ 430281 h 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8" h="186">
                  <a:moveTo>
                    <a:pt x="0" y="182"/>
                  </a:moveTo>
                  <a:cubicBezTo>
                    <a:pt x="0" y="184"/>
                    <a:pt x="1" y="185"/>
                    <a:pt x="3" y="185"/>
                  </a:cubicBezTo>
                  <a:cubicBezTo>
                    <a:pt x="4" y="186"/>
                    <a:pt x="5" y="185"/>
                    <a:pt x="6" y="183"/>
                  </a:cubicBezTo>
                  <a:cubicBezTo>
                    <a:pt x="7" y="178"/>
                    <a:pt x="10" y="173"/>
                    <a:pt x="13" y="169"/>
                  </a:cubicBezTo>
                  <a:cubicBezTo>
                    <a:pt x="16" y="165"/>
                    <a:pt x="20" y="162"/>
                    <a:pt x="26" y="160"/>
                  </a:cubicBezTo>
                  <a:cubicBezTo>
                    <a:pt x="31" y="158"/>
                    <a:pt x="35" y="156"/>
                    <a:pt x="38" y="155"/>
                  </a:cubicBezTo>
                  <a:cubicBezTo>
                    <a:pt x="41" y="154"/>
                    <a:pt x="45" y="153"/>
                    <a:pt x="51" y="152"/>
                  </a:cubicBezTo>
                  <a:cubicBezTo>
                    <a:pt x="55" y="151"/>
                    <a:pt x="58" y="150"/>
                    <a:pt x="59" y="149"/>
                  </a:cubicBezTo>
                  <a:cubicBezTo>
                    <a:pt x="72" y="144"/>
                    <a:pt x="80" y="135"/>
                    <a:pt x="82" y="122"/>
                  </a:cubicBezTo>
                  <a:cubicBezTo>
                    <a:pt x="83" y="121"/>
                    <a:pt x="82" y="120"/>
                    <a:pt x="82" y="119"/>
                  </a:cubicBezTo>
                  <a:cubicBezTo>
                    <a:pt x="73" y="111"/>
                    <a:pt x="66" y="101"/>
                    <a:pt x="61" y="88"/>
                  </a:cubicBezTo>
                  <a:cubicBezTo>
                    <a:pt x="61" y="88"/>
                    <a:pt x="61" y="87"/>
                    <a:pt x="61" y="87"/>
                  </a:cubicBezTo>
                  <a:cubicBezTo>
                    <a:pt x="54" y="80"/>
                    <a:pt x="51" y="73"/>
                    <a:pt x="51" y="68"/>
                  </a:cubicBezTo>
                  <a:cubicBezTo>
                    <a:pt x="51" y="65"/>
                    <a:pt x="52" y="62"/>
                    <a:pt x="55" y="61"/>
                  </a:cubicBezTo>
                  <a:cubicBezTo>
                    <a:pt x="56" y="61"/>
                    <a:pt x="56" y="60"/>
                    <a:pt x="56" y="59"/>
                  </a:cubicBezTo>
                  <a:cubicBezTo>
                    <a:pt x="57" y="44"/>
                    <a:pt x="62" y="31"/>
                    <a:pt x="71" y="21"/>
                  </a:cubicBezTo>
                  <a:cubicBezTo>
                    <a:pt x="81" y="11"/>
                    <a:pt x="92" y="6"/>
                    <a:pt x="104" y="6"/>
                  </a:cubicBezTo>
                  <a:lnTo>
                    <a:pt x="105" y="6"/>
                  </a:lnTo>
                  <a:cubicBezTo>
                    <a:pt x="105" y="6"/>
                    <a:pt x="105" y="6"/>
                    <a:pt x="105" y="6"/>
                  </a:cubicBezTo>
                  <a:cubicBezTo>
                    <a:pt x="118" y="6"/>
                    <a:pt x="129" y="11"/>
                    <a:pt x="138" y="22"/>
                  </a:cubicBezTo>
                  <a:cubicBezTo>
                    <a:pt x="148" y="32"/>
                    <a:pt x="152" y="45"/>
                    <a:pt x="153" y="60"/>
                  </a:cubicBezTo>
                  <a:cubicBezTo>
                    <a:pt x="153" y="61"/>
                    <a:pt x="153" y="61"/>
                    <a:pt x="154" y="62"/>
                  </a:cubicBezTo>
                  <a:cubicBezTo>
                    <a:pt x="155" y="63"/>
                    <a:pt x="156" y="65"/>
                    <a:pt x="156" y="68"/>
                  </a:cubicBezTo>
                  <a:cubicBezTo>
                    <a:pt x="156" y="73"/>
                    <a:pt x="154" y="78"/>
                    <a:pt x="150" y="8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4" y="100"/>
                    <a:pt x="137" y="112"/>
                    <a:pt x="127" y="121"/>
                  </a:cubicBezTo>
                  <a:cubicBezTo>
                    <a:pt x="126" y="121"/>
                    <a:pt x="125" y="122"/>
                    <a:pt x="125" y="123"/>
                  </a:cubicBezTo>
                  <a:cubicBezTo>
                    <a:pt x="127" y="135"/>
                    <a:pt x="135" y="145"/>
                    <a:pt x="149" y="150"/>
                  </a:cubicBezTo>
                  <a:cubicBezTo>
                    <a:pt x="150" y="151"/>
                    <a:pt x="153" y="152"/>
                    <a:pt x="157" y="153"/>
                  </a:cubicBezTo>
                  <a:cubicBezTo>
                    <a:pt x="163" y="154"/>
                    <a:pt x="167" y="155"/>
                    <a:pt x="170" y="156"/>
                  </a:cubicBezTo>
                  <a:cubicBezTo>
                    <a:pt x="173" y="157"/>
                    <a:pt x="177" y="159"/>
                    <a:pt x="182" y="160"/>
                  </a:cubicBezTo>
                  <a:cubicBezTo>
                    <a:pt x="187" y="163"/>
                    <a:pt x="191" y="166"/>
                    <a:pt x="195" y="170"/>
                  </a:cubicBezTo>
                  <a:cubicBezTo>
                    <a:pt x="198" y="173"/>
                    <a:pt x="200" y="178"/>
                    <a:pt x="202" y="183"/>
                  </a:cubicBezTo>
                  <a:cubicBezTo>
                    <a:pt x="202" y="185"/>
                    <a:pt x="203" y="185"/>
                    <a:pt x="204" y="185"/>
                  </a:cubicBezTo>
                  <a:cubicBezTo>
                    <a:pt x="205" y="185"/>
                    <a:pt x="205" y="185"/>
                    <a:pt x="205" y="185"/>
                  </a:cubicBezTo>
                  <a:cubicBezTo>
                    <a:pt x="207" y="185"/>
                    <a:pt x="208" y="184"/>
                    <a:pt x="207" y="182"/>
                  </a:cubicBezTo>
                  <a:cubicBezTo>
                    <a:pt x="206" y="176"/>
                    <a:pt x="203" y="171"/>
                    <a:pt x="199" y="166"/>
                  </a:cubicBezTo>
                  <a:cubicBezTo>
                    <a:pt x="196" y="162"/>
                    <a:pt x="191" y="158"/>
                    <a:pt x="185" y="156"/>
                  </a:cubicBezTo>
                  <a:cubicBezTo>
                    <a:pt x="180" y="153"/>
                    <a:pt x="176" y="151"/>
                    <a:pt x="172" y="150"/>
                  </a:cubicBezTo>
                  <a:cubicBezTo>
                    <a:pt x="168" y="149"/>
                    <a:pt x="164" y="148"/>
                    <a:pt x="159" y="148"/>
                  </a:cubicBezTo>
                  <a:cubicBezTo>
                    <a:pt x="154" y="146"/>
                    <a:pt x="152" y="146"/>
                    <a:pt x="151" y="145"/>
                  </a:cubicBezTo>
                  <a:cubicBezTo>
                    <a:pt x="140" y="140"/>
                    <a:pt x="133" y="134"/>
                    <a:pt x="131" y="124"/>
                  </a:cubicBezTo>
                  <a:cubicBezTo>
                    <a:pt x="141" y="115"/>
                    <a:pt x="150" y="103"/>
                    <a:pt x="154" y="87"/>
                  </a:cubicBezTo>
                  <a:cubicBezTo>
                    <a:pt x="160" y="80"/>
                    <a:pt x="162" y="74"/>
                    <a:pt x="162" y="68"/>
                  </a:cubicBezTo>
                  <a:cubicBezTo>
                    <a:pt x="162" y="64"/>
                    <a:pt x="161" y="61"/>
                    <a:pt x="159" y="58"/>
                  </a:cubicBezTo>
                  <a:cubicBezTo>
                    <a:pt x="158" y="42"/>
                    <a:pt x="152" y="28"/>
                    <a:pt x="142" y="17"/>
                  </a:cubicBezTo>
                  <a:cubicBezTo>
                    <a:pt x="132" y="6"/>
                    <a:pt x="119" y="0"/>
                    <a:pt x="105" y="0"/>
                  </a:cubicBezTo>
                  <a:lnTo>
                    <a:pt x="104" y="0"/>
                  </a:lnTo>
                  <a:cubicBezTo>
                    <a:pt x="90" y="0"/>
                    <a:pt x="78" y="5"/>
                    <a:pt x="68" y="16"/>
                  </a:cubicBezTo>
                  <a:cubicBezTo>
                    <a:pt x="57" y="27"/>
                    <a:pt x="52" y="41"/>
                    <a:pt x="51" y="57"/>
                  </a:cubicBezTo>
                  <a:cubicBezTo>
                    <a:pt x="47" y="60"/>
                    <a:pt x="45" y="63"/>
                    <a:pt x="45" y="68"/>
                  </a:cubicBezTo>
                  <a:cubicBezTo>
                    <a:pt x="45" y="75"/>
                    <a:pt x="49" y="83"/>
                    <a:pt x="56" y="90"/>
                  </a:cubicBezTo>
                  <a:cubicBezTo>
                    <a:pt x="61" y="104"/>
                    <a:pt x="68" y="114"/>
                    <a:pt x="77" y="123"/>
                  </a:cubicBezTo>
                  <a:cubicBezTo>
                    <a:pt x="74" y="132"/>
                    <a:pt x="67" y="139"/>
                    <a:pt x="57" y="144"/>
                  </a:cubicBezTo>
                  <a:cubicBezTo>
                    <a:pt x="56" y="145"/>
                    <a:pt x="53" y="145"/>
                    <a:pt x="50" y="146"/>
                  </a:cubicBezTo>
                  <a:cubicBezTo>
                    <a:pt x="44" y="148"/>
                    <a:pt x="40" y="148"/>
                    <a:pt x="36" y="149"/>
                  </a:cubicBezTo>
                  <a:cubicBezTo>
                    <a:pt x="32" y="151"/>
                    <a:pt x="28" y="153"/>
                    <a:pt x="22" y="155"/>
                  </a:cubicBezTo>
                  <a:cubicBezTo>
                    <a:pt x="17" y="158"/>
                    <a:pt x="12" y="161"/>
                    <a:pt x="8" y="166"/>
                  </a:cubicBezTo>
                  <a:cubicBezTo>
                    <a:pt x="4" y="171"/>
                    <a:pt x="2" y="176"/>
                    <a:pt x="0" y="182"/>
                  </a:cubicBezTo>
                </a:path>
              </a:pathLst>
            </a:custGeom>
            <a:solidFill>
              <a:srgbClr val="1B1A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 sz="1350">
                <a:solidFill>
                  <a:srgbClr val="52127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1774" y="4257564"/>
            <a:ext cx="216000" cy="216000"/>
            <a:chOff x="270498" y="3430006"/>
            <a:chExt cx="359738" cy="359738"/>
          </a:xfrm>
        </p:grpSpPr>
        <p:sp>
          <p:nvSpPr>
            <p:cNvPr id="27" name="Freeform 22"/>
            <p:cNvSpPr/>
            <p:nvPr/>
          </p:nvSpPr>
          <p:spPr bwMode="auto">
            <a:xfrm>
              <a:off x="270498" y="3430006"/>
              <a:ext cx="359738" cy="359738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noFill/>
            <a:ln w="9525">
              <a:solidFill>
                <a:srgbClr val="BB30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x-none" sz="1350">
                <a:solidFill>
                  <a:srgbClr val="521270"/>
                </a:solidFill>
                <a:latin typeface="Verdana"/>
                <a:cs typeface="Verdana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28080" y="3485081"/>
              <a:ext cx="245516" cy="220091"/>
            </a:xfrm>
            <a:custGeom>
              <a:avLst/>
              <a:gdLst>
                <a:gd name="T0" fmla="*/ 0 w 208"/>
                <a:gd name="T1" fmla="*/ 430281 h 186"/>
                <a:gd name="T2" fmla="*/ 7075 w 208"/>
                <a:gd name="T3" fmla="*/ 437374 h 186"/>
                <a:gd name="T4" fmla="*/ 14150 w 208"/>
                <a:gd name="T5" fmla="*/ 432645 h 186"/>
                <a:gd name="T6" fmla="*/ 30659 w 208"/>
                <a:gd name="T7" fmla="*/ 399547 h 186"/>
                <a:gd name="T8" fmla="*/ 61317 w 208"/>
                <a:gd name="T9" fmla="*/ 378269 h 186"/>
                <a:gd name="T10" fmla="*/ 89618 w 208"/>
                <a:gd name="T11" fmla="*/ 366448 h 186"/>
                <a:gd name="T12" fmla="*/ 120276 w 208"/>
                <a:gd name="T13" fmla="*/ 359356 h 186"/>
                <a:gd name="T14" fmla="*/ 139143 w 208"/>
                <a:gd name="T15" fmla="*/ 352263 h 186"/>
                <a:gd name="T16" fmla="*/ 193385 w 208"/>
                <a:gd name="T17" fmla="*/ 288430 h 186"/>
                <a:gd name="T18" fmla="*/ 193385 w 208"/>
                <a:gd name="T19" fmla="*/ 281338 h 186"/>
                <a:gd name="T20" fmla="*/ 143860 w 208"/>
                <a:gd name="T21" fmla="*/ 208048 h 186"/>
                <a:gd name="T22" fmla="*/ 143860 w 208"/>
                <a:gd name="T23" fmla="*/ 205684 h 186"/>
                <a:gd name="T24" fmla="*/ 120276 w 208"/>
                <a:gd name="T25" fmla="*/ 160764 h 186"/>
                <a:gd name="T26" fmla="*/ 129710 w 208"/>
                <a:gd name="T27" fmla="*/ 144215 h 186"/>
                <a:gd name="T28" fmla="*/ 132068 w 208"/>
                <a:gd name="T29" fmla="*/ 139487 h 186"/>
                <a:gd name="T30" fmla="*/ 167443 w 208"/>
                <a:gd name="T31" fmla="*/ 49648 h 186"/>
                <a:gd name="T32" fmla="*/ 245269 w 208"/>
                <a:gd name="T33" fmla="*/ 14185 h 186"/>
                <a:gd name="T34" fmla="*/ 247627 w 208"/>
                <a:gd name="T35" fmla="*/ 14185 h 186"/>
                <a:gd name="T36" fmla="*/ 247627 w 208"/>
                <a:gd name="T37" fmla="*/ 14185 h 186"/>
                <a:gd name="T38" fmla="*/ 325453 w 208"/>
                <a:gd name="T39" fmla="*/ 52012 h 186"/>
                <a:gd name="T40" fmla="*/ 360828 w 208"/>
                <a:gd name="T41" fmla="*/ 141851 h 186"/>
                <a:gd name="T42" fmla="*/ 363187 w 208"/>
                <a:gd name="T43" fmla="*/ 146579 h 186"/>
                <a:gd name="T44" fmla="*/ 367904 w 208"/>
                <a:gd name="T45" fmla="*/ 160764 h 186"/>
                <a:gd name="T46" fmla="*/ 353753 w 208"/>
                <a:gd name="T47" fmla="*/ 198591 h 186"/>
                <a:gd name="T48" fmla="*/ 351395 w 208"/>
                <a:gd name="T49" fmla="*/ 200956 h 186"/>
                <a:gd name="T50" fmla="*/ 299511 w 208"/>
                <a:gd name="T51" fmla="*/ 286066 h 186"/>
                <a:gd name="T52" fmla="*/ 294794 w 208"/>
                <a:gd name="T53" fmla="*/ 290794 h 186"/>
                <a:gd name="T54" fmla="*/ 351395 w 208"/>
                <a:gd name="T55" fmla="*/ 354627 h 186"/>
                <a:gd name="T56" fmla="*/ 370262 w 208"/>
                <a:gd name="T57" fmla="*/ 361720 h 186"/>
                <a:gd name="T58" fmla="*/ 400920 w 208"/>
                <a:gd name="T59" fmla="*/ 368813 h 186"/>
                <a:gd name="T60" fmla="*/ 429221 w 208"/>
                <a:gd name="T61" fmla="*/ 378269 h 186"/>
                <a:gd name="T62" fmla="*/ 459879 w 208"/>
                <a:gd name="T63" fmla="*/ 401911 h 186"/>
                <a:gd name="T64" fmla="*/ 476388 w 208"/>
                <a:gd name="T65" fmla="*/ 432645 h 186"/>
                <a:gd name="T66" fmla="*/ 481105 w 208"/>
                <a:gd name="T67" fmla="*/ 437374 h 186"/>
                <a:gd name="T68" fmla="*/ 483463 w 208"/>
                <a:gd name="T69" fmla="*/ 437374 h 186"/>
                <a:gd name="T70" fmla="*/ 488180 w 208"/>
                <a:gd name="T71" fmla="*/ 430281 h 186"/>
                <a:gd name="T72" fmla="*/ 469313 w 208"/>
                <a:gd name="T73" fmla="*/ 392454 h 186"/>
                <a:gd name="T74" fmla="*/ 436296 w 208"/>
                <a:gd name="T75" fmla="*/ 368813 h 186"/>
                <a:gd name="T76" fmla="*/ 405637 w 208"/>
                <a:gd name="T77" fmla="*/ 354627 h 186"/>
                <a:gd name="T78" fmla="*/ 374979 w 208"/>
                <a:gd name="T79" fmla="*/ 349899 h 186"/>
                <a:gd name="T80" fmla="*/ 356112 w 208"/>
                <a:gd name="T81" fmla="*/ 342807 h 186"/>
                <a:gd name="T82" fmla="*/ 308945 w 208"/>
                <a:gd name="T83" fmla="*/ 293159 h 186"/>
                <a:gd name="T84" fmla="*/ 363187 w 208"/>
                <a:gd name="T85" fmla="*/ 205684 h 186"/>
                <a:gd name="T86" fmla="*/ 382054 w 208"/>
                <a:gd name="T87" fmla="*/ 160764 h 186"/>
                <a:gd name="T88" fmla="*/ 374979 w 208"/>
                <a:gd name="T89" fmla="*/ 137123 h 186"/>
                <a:gd name="T90" fmla="*/ 334887 w 208"/>
                <a:gd name="T91" fmla="*/ 40191 h 186"/>
                <a:gd name="T92" fmla="*/ 247627 w 208"/>
                <a:gd name="T93" fmla="*/ 0 h 186"/>
                <a:gd name="T94" fmla="*/ 245269 w 208"/>
                <a:gd name="T95" fmla="*/ 0 h 186"/>
                <a:gd name="T96" fmla="*/ 160368 w 208"/>
                <a:gd name="T97" fmla="*/ 37827 h 186"/>
                <a:gd name="T98" fmla="*/ 120276 w 208"/>
                <a:gd name="T99" fmla="*/ 134758 h 186"/>
                <a:gd name="T100" fmla="*/ 106126 w 208"/>
                <a:gd name="T101" fmla="*/ 160764 h 186"/>
                <a:gd name="T102" fmla="*/ 132068 w 208"/>
                <a:gd name="T103" fmla="*/ 212776 h 186"/>
                <a:gd name="T104" fmla="*/ 181593 w 208"/>
                <a:gd name="T105" fmla="*/ 290794 h 186"/>
                <a:gd name="T106" fmla="*/ 134426 w 208"/>
                <a:gd name="T107" fmla="*/ 340442 h 186"/>
                <a:gd name="T108" fmla="*/ 117918 w 208"/>
                <a:gd name="T109" fmla="*/ 345171 h 186"/>
                <a:gd name="T110" fmla="*/ 84901 w 208"/>
                <a:gd name="T111" fmla="*/ 352263 h 186"/>
                <a:gd name="T112" fmla="*/ 51884 w 208"/>
                <a:gd name="T113" fmla="*/ 366448 h 186"/>
                <a:gd name="T114" fmla="*/ 18867 w 208"/>
                <a:gd name="T115" fmla="*/ 392454 h 186"/>
                <a:gd name="T116" fmla="*/ 0 w 208"/>
                <a:gd name="T117" fmla="*/ 430281 h 18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8" h="186">
                  <a:moveTo>
                    <a:pt x="0" y="182"/>
                  </a:moveTo>
                  <a:cubicBezTo>
                    <a:pt x="0" y="184"/>
                    <a:pt x="1" y="185"/>
                    <a:pt x="3" y="185"/>
                  </a:cubicBezTo>
                  <a:cubicBezTo>
                    <a:pt x="4" y="186"/>
                    <a:pt x="5" y="185"/>
                    <a:pt x="6" y="183"/>
                  </a:cubicBezTo>
                  <a:cubicBezTo>
                    <a:pt x="7" y="178"/>
                    <a:pt x="10" y="173"/>
                    <a:pt x="13" y="169"/>
                  </a:cubicBezTo>
                  <a:cubicBezTo>
                    <a:pt x="16" y="165"/>
                    <a:pt x="20" y="162"/>
                    <a:pt x="26" y="160"/>
                  </a:cubicBezTo>
                  <a:cubicBezTo>
                    <a:pt x="31" y="158"/>
                    <a:pt x="35" y="156"/>
                    <a:pt x="38" y="155"/>
                  </a:cubicBezTo>
                  <a:cubicBezTo>
                    <a:pt x="41" y="154"/>
                    <a:pt x="45" y="153"/>
                    <a:pt x="51" y="152"/>
                  </a:cubicBezTo>
                  <a:cubicBezTo>
                    <a:pt x="55" y="151"/>
                    <a:pt x="58" y="150"/>
                    <a:pt x="59" y="149"/>
                  </a:cubicBezTo>
                  <a:cubicBezTo>
                    <a:pt x="72" y="144"/>
                    <a:pt x="80" y="135"/>
                    <a:pt x="82" y="122"/>
                  </a:cubicBezTo>
                  <a:cubicBezTo>
                    <a:pt x="83" y="121"/>
                    <a:pt x="82" y="120"/>
                    <a:pt x="82" y="119"/>
                  </a:cubicBezTo>
                  <a:cubicBezTo>
                    <a:pt x="73" y="111"/>
                    <a:pt x="66" y="101"/>
                    <a:pt x="61" y="88"/>
                  </a:cubicBezTo>
                  <a:cubicBezTo>
                    <a:pt x="61" y="88"/>
                    <a:pt x="61" y="87"/>
                    <a:pt x="61" y="87"/>
                  </a:cubicBezTo>
                  <a:cubicBezTo>
                    <a:pt x="54" y="80"/>
                    <a:pt x="51" y="73"/>
                    <a:pt x="51" y="68"/>
                  </a:cubicBezTo>
                  <a:cubicBezTo>
                    <a:pt x="51" y="65"/>
                    <a:pt x="52" y="62"/>
                    <a:pt x="55" y="61"/>
                  </a:cubicBezTo>
                  <a:cubicBezTo>
                    <a:pt x="56" y="61"/>
                    <a:pt x="56" y="60"/>
                    <a:pt x="56" y="59"/>
                  </a:cubicBezTo>
                  <a:cubicBezTo>
                    <a:pt x="57" y="44"/>
                    <a:pt x="62" y="31"/>
                    <a:pt x="71" y="21"/>
                  </a:cubicBezTo>
                  <a:cubicBezTo>
                    <a:pt x="81" y="11"/>
                    <a:pt x="92" y="6"/>
                    <a:pt x="104" y="6"/>
                  </a:cubicBezTo>
                  <a:lnTo>
                    <a:pt x="105" y="6"/>
                  </a:lnTo>
                  <a:cubicBezTo>
                    <a:pt x="105" y="6"/>
                    <a:pt x="105" y="6"/>
                    <a:pt x="105" y="6"/>
                  </a:cubicBezTo>
                  <a:cubicBezTo>
                    <a:pt x="118" y="6"/>
                    <a:pt x="129" y="11"/>
                    <a:pt x="138" y="22"/>
                  </a:cubicBezTo>
                  <a:cubicBezTo>
                    <a:pt x="148" y="32"/>
                    <a:pt x="152" y="45"/>
                    <a:pt x="153" y="60"/>
                  </a:cubicBezTo>
                  <a:cubicBezTo>
                    <a:pt x="153" y="61"/>
                    <a:pt x="153" y="61"/>
                    <a:pt x="154" y="62"/>
                  </a:cubicBezTo>
                  <a:cubicBezTo>
                    <a:pt x="155" y="63"/>
                    <a:pt x="156" y="65"/>
                    <a:pt x="156" y="68"/>
                  </a:cubicBezTo>
                  <a:cubicBezTo>
                    <a:pt x="156" y="73"/>
                    <a:pt x="154" y="78"/>
                    <a:pt x="150" y="84"/>
                  </a:cubicBezTo>
                  <a:cubicBezTo>
                    <a:pt x="149" y="85"/>
                    <a:pt x="149" y="85"/>
                    <a:pt x="149" y="85"/>
                  </a:cubicBezTo>
                  <a:cubicBezTo>
                    <a:pt x="144" y="100"/>
                    <a:pt x="137" y="112"/>
                    <a:pt x="127" y="121"/>
                  </a:cubicBezTo>
                  <a:cubicBezTo>
                    <a:pt x="126" y="121"/>
                    <a:pt x="125" y="122"/>
                    <a:pt x="125" y="123"/>
                  </a:cubicBezTo>
                  <a:cubicBezTo>
                    <a:pt x="127" y="135"/>
                    <a:pt x="135" y="145"/>
                    <a:pt x="149" y="150"/>
                  </a:cubicBezTo>
                  <a:cubicBezTo>
                    <a:pt x="150" y="151"/>
                    <a:pt x="153" y="152"/>
                    <a:pt x="157" y="153"/>
                  </a:cubicBezTo>
                  <a:cubicBezTo>
                    <a:pt x="163" y="154"/>
                    <a:pt x="167" y="155"/>
                    <a:pt x="170" y="156"/>
                  </a:cubicBezTo>
                  <a:cubicBezTo>
                    <a:pt x="173" y="157"/>
                    <a:pt x="177" y="159"/>
                    <a:pt x="182" y="160"/>
                  </a:cubicBezTo>
                  <a:cubicBezTo>
                    <a:pt x="187" y="163"/>
                    <a:pt x="191" y="166"/>
                    <a:pt x="195" y="170"/>
                  </a:cubicBezTo>
                  <a:cubicBezTo>
                    <a:pt x="198" y="173"/>
                    <a:pt x="200" y="178"/>
                    <a:pt x="202" y="183"/>
                  </a:cubicBezTo>
                  <a:cubicBezTo>
                    <a:pt x="202" y="185"/>
                    <a:pt x="203" y="185"/>
                    <a:pt x="204" y="185"/>
                  </a:cubicBezTo>
                  <a:cubicBezTo>
                    <a:pt x="205" y="185"/>
                    <a:pt x="205" y="185"/>
                    <a:pt x="205" y="185"/>
                  </a:cubicBezTo>
                  <a:cubicBezTo>
                    <a:pt x="207" y="185"/>
                    <a:pt x="208" y="184"/>
                    <a:pt x="207" y="182"/>
                  </a:cubicBezTo>
                  <a:cubicBezTo>
                    <a:pt x="206" y="176"/>
                    <a:pt x="203" y="171"/>
                    <a:pt x="199" y="166"/>
                  </a:cubicBezTo>
                  <a:cubicBezTo>
                    <a:pt x="196" y="162"/>
                    <a:pt x="191" y="158"/>
                    <a:pt x="185" y="156"/>
                  </a:cubicBezTo>
                  <a:cubicBezTo>
                    <a:pt x="180" y="153"/>
                    <a:pt x="176" y="151"/>
                    <a:pt x="172" y="150"/>
                  </a:cubicBezTo>
                  <a:cubicBezTo>
                    <a:pt x="168" y="149"/>
                    <a:pt x="164" y="148"/>
                    <a:pt x="159" y="148"/>
                  </a:cubicBezTo>
                  <a:cubicBezTo>
                    <a:pt x="154" y="146"/>
                    <a:pt x="152" y="146"/>
                    <a:pt x="151" y="145"/>
                  </a:cubicBezTo>
                  <a:cubicBezTo>
                    <a:pt x="140" y="140"/>
                    <a:pt x="133" y="134"/>
                    <a:pt x="131" y="124"/>
                  </a:cubicBezTo>
                  <a:cubicBezTo>
                    <a:pt x="141" y="115"/>
                    <a:pt x="150" y="103"/>
                    <a:pt x="154" y="87"/>
                  </a:cubicBezTo>
                  <a:cubicBezTo>
                    <a:pt x="160" y="80"/>
                    <a:pt x="162" y="74"/>
                    <a:pt x="162" y="68"/>
                  </a:cubicBezTo>
                  <a:cubicBezTo>
                    <a:pt x="162" y="64"/>
                    <a:pt x="161" y="61"/>
                    <a:pt x="159" y="58"/>
                  </a:cubicBezTo>
                  <a:cubicBezTo>
                    <a:pt x="158" y="42"/>
                    <a:pt x="152" y="28"/>
                    <a:pt x="142" y="17"/>
                  </a:cubicBezTo>
                  <a:cubicBezTo>
                    <a:pt x="132" y="6"/>
                    <a:pt x="119" y="0"/>
                    <a:pt x="105" y="0"/>
                  </a:cubicBezTo>
                  <a:lnTo>
                    <a:pt x="104" y="0"/>
                  </a:lnTo>
                  <a:cubicBezTo>
                    <a:pt x="90" y="0"/>
                    <a:pt x="78" y="5"/>
                    <a:pt x="68" y="16"/>
                  </a:cubicBezTo>
                  <a:cubicBezTo>
                    <a:pt x="57" y="27"/>
                    <a:pt x="52" y="41"/>
                    <a:pt x="51" y="57"/>
                  </a:cubicBezTo>
                  <a:cubicBezTo>
                    <a:pt x="47" y="60"/>
                    <a:pt x="45" y="63"/>
                    <a:pt x="45" y="68"/>
                  </a:cubicBezTo>
                  <a:cubicBezTo>
                    <a:pt x="45" y="75"/>
                    <a:pt x="49" y="83"/>
                    <a:pt x="56" y="90"/>
                  </a:cubicBezTo>
                  <a:cubicBezTo>
                    <a:pt x="61" y="104"/>
                    <a:pt x="68" y="114"/>
                    <a:pt x="77" y="123"/>
                  </a:cubicBezTo>
                  <a:cubicBezTo>
                    <a:pt x="74" y="132"/>
                    <a:pt x="67" y="139"/>
                    <a:pt x="57" y="144"/>
                  </a:cubicBezTo>
                  <a:cubicBezTo>
                    <a:pt x="56" y="145"/>
                    <a:pt x="53" y="145"/>
                    <a:pt x="50" y="146"/>
                  </a:cubicBezTo>
                  <a:cubicBezTo>
                    <a:pt x="44" y="148"/>
                    <a:pt x="40" y="148"/>
                    <a:pt x="36" y="149"/>
                  </a:cubicBezTo>
                  <a:cubicBezTo>
                    <a:pt x="32" y="151"/>
                    <a:pt x="28" y="153"/>
                    <a:pt x="22" y="155"/>
                  </a:cubicBezTo>
                  <a:cubicBezTo>
                    <a:pt x="17" y="158"/>
                    <a:pt x="12" y="161"/>
                    <a:pt x="8" y="166"/>
                  </a:cubicBezTo>
                  <a:cubicBezTo>
                    <a:pt x="4" y="171"/>
                    <a:pt x="2" y="176"/>
                    <a:pt x="0" y="182"/>
                  </a:cubicBezTo>
                </a:path>
              </a:pathLst>
            </a:custGeom>
            <a:solidFill>
              <a:srgbClr val="1B1A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_tradnl" sz="1350">
                <a:solidFill>
                  <a:srgbClr val="521270"/>
                </a:solidFill>
              </a:endParaRPr>
            </a:p>
          </p:txBody>
        </p:sp>
      </p:grpSp>
      <p:sp>
        <p:nvSpPr>
          <p:cNvPr id="30" name="Freeform 22"/>
          <p:cNvSpPr/>
          <p:nvPr/>
        </p:nvSpPr>
        <p:spPr bwMode="auto">
          <a:xfrm>
            <a:off x="471774" y="4511393"/>
            <a:ext cx="216000" cy="216000"/>
          </a:xfrm>
          <a:custGeom>
            <a:avLst/>
            <a:gdLst>
              <a:gd name="connsiteX0" fmla="*/ 0 w 2143140"/>
              <a:gd name="connsiteY0" fmla="*/ 1071569 h 2143138"/>
              <a:gd name="connsiteX1" fmla="*/ 5165 w 2143140"/>
              <a:gd name="connsiteY1" fmla="*/ 966534 h 2143138"/>
              <a:gd name="connsiteX2" fmla="*/ 20585 w 2143140"/>
              <a:gd name="connsiteY2" fmla="*/ 862517 h 2143138"/>
              <a:gd name="connsiteX3" fmla="*/ 46142 w 2143140"/>
              <a:gd name="connsiteY3" fmla="*/ 760514 h 2143138"/>
              <a:gd name="connsiteX4" fmla="*/ 81568 w 2143140"/>
              <a:gd name="connsiteY4" fmla="*/ 661501 h 2143138"/>
              <a:gd name="connsiteX5" fmla="*/ 126531 w 2143140"/>
              <a:gd name="connsiteY5" fmla="*/ 566431 h 2143138"/>
              <a:gd name="connsiteX6" fmla="*/ 180592 w 2143140"/>
              <a:gd name="connsiteY6" fmla="*/ 476237 h 2143138"/>
              <a:gd name="connsiteX7" fmla="*/ 243236 w 2143140"/>
              <a:gd name="connsiteY7" fmla="*/ 391776 h 2143138"/>
              <a:gd name="connsiteX8" fmla="*/ 313856 w 2143140"/>
              <a:gd name="connsiteY8" fmla="*/ 313855 h 2143138"/>
              <a:gd name="connsiteX9" fmla="*/ 391777 w 2143140"/>
              <a:gd name="connsiteY9" fmla="*/ 243235 h 2143138"/>
              <a:gd name="connsiteX10" fmla="*/ 476238 w 2143140"/>
              <a:gd name="connsiteY10" fmla="*/ 180591 h 2143138"/>
              <a:gd name="connsiteX11" fmla="*/ 566432 w 2143140"/>
              <a:gd name="connsiteY11" fmla="*/ 126531 h 2143138"/>
              <a:gd name="connsiteX12" fmla="*/ 661502 w 2143140"/>
              <a:gd name="connsiteY12" fmla="*/ 81568 h 2143138"/>
              <a:gd name="connsiteX13" fmla="*/ 760515 w 2143140"/>
              <a:gd name="connsiteY13" fmla="*/ 46142 h 2143138"/>
              <a:gd name="connsiteX14" fmla="*/ 862517 w 2143140"/>
              <a:gd name="connsiteY14" fmla="*/ 20585 h 2143138"/>
              <a:gd name="connsiteX15" fmla="*/ 966535 w 2143140"/>
              <a:gd name="connsiteY15" fmla="*/ 5165 h 2143138"/>
              <a:gd name="connsiteX16" fmla="*/ 1071570 w 2143140"/>
              <a:gd name="connsiteY16" fmla="*/ 0 h 2143138"/>
              <a:gd name="connsiteX17" fmla="*/ 1176605 w 2143140"/>
              <a:gd name="connsiteY17" fmla="*/ 5165 h 2143138"/>
              <a:gd name="connsiteX18" fmla="*/ 1280623 w 2143140"/>
              <a:gd name="connsiteY18" fmla="*/ 20585 h 2143138"/>
              <a:gd name="connsiteX19" fmla="*/ 1382625 w 2143140"/>
              <a:gd name="connsiteY19" fmla="*/ 46142 h 2143138"/>
              <a:gd name="connsiteX20" fmla="*/ 1481638 w 2143140"/>
              <a:gd name="connsiteY20" fmla="*/ 81568 h 2143138"/>
              <a:gd name="connsiteX21" fmla="*/ 1576708 w 2143140"/>
              <a:gd name="connsiteY21" fmla="*/ 126531 h 2143138"/>
              <a:gd name="connsiteX22" fmla="*/ 1666902 w 2143140"/>
              <a:gd name="connsiteY22" fmla="*/ 180591 h 2143138"/>
              <a:gd name="connsiteX23" fmla="*/ 1751363 w 2143140"/>
              <a:gd name="connsiteY23" fmla="*/ 243235 h 2143138"/>
              <a:gd name="connsiteX24" fmla="*/ 1829284 w 2143140"/>
              <a:gd name="connsiteY24" fmla="*/ 313855 h 2143138"/>
              <a:gd name="connsiteX25" fmla="*/ 1899904 w 2143140"/>
              <a:gd name="connsiteY25" fmla="*/ 391776 h 2143138"/>
              <a:gd name="connsiteX26" fmla="*/ 1962548 w 2143140"/>
              <a:gd name="connsiteY26" fmla="*/ 476237 h 2143138"/>
              <a:gd name="connsiteX27" fmla="*/ 2016609 w 2143140"/>
              <a:gd name="connsiteY27" fmla="*/ 566431 h 2143138"/>
              <a:gd name="connsiteX28" fmla="*/ 2061572 w 2143140"/>
              <a:gd name="connsiteY28" fmla="*/ 661501 h 2143138"/>
              <a:gd name="connsiteX29" fmla="*/ 2096998 w 2143140"/>
              <a:gd name="connsiteY29" fmla="*/ 760514 h 2143138"/>
              <a:gd name="connsiteX30" fmla="*/ 2122555 w 2143140"/>
              <a:gd name="connsiteY30" fmla="*/ 862517 h 2143138"/>
              <a:gd name="connsiteX31" fmla="*/ 2137975 w 2143140"/>
              <a:gd name="connsiteY31" fmla="*/ 966534 h 2143138"/>
              <a:gd name="connsiteX32" fmla="*/ 2143140 w 2143140"/>
              <a:gd name="connsiteY32" fmla="*/ 1071569 h 2143138"/>
              <a:gd name="connsiteX33" fmla="*/ 2137975 w 2143140"/>
              <a:gd name="connsiteY33" fmla="*/ 1176604 h 2143138"/>
              <a:gd name="connsiteX34" fmla="*/ 2122555 w 2143140"/>
              <a:gd name="connsiteY34" fmla="*/ 1280621 h 2143138"/>
              <a:gd name="connsiteX35" fmla="*/ 2096998 w 2143140"/>
              <a:gd name="connsiteY35" fmla="*/ 1382624 h 2143138"/>
              <a:gd name="connsiteX36" fmla="*/ 2061572 w 2143140"/>
              <a:gd name="connsiteY36" fmla="*/ 1481637 h 2143138"/>
              <a:gd name="connsiteX37" fmla="*/ 2016609 w 2143140"/>
              <a:gd name="connsiteY37" fmla="*/ 1576707 h 2143138"/>
              <a:gd name="connsiteX38" fmla="*/ 1962548 w 2143140"/>
              <a:gd name="connsiteY38" fmla="*/ 1666901 h 2143138"/>
              <a:gd name="connsiteX39" fmla="*/ 1899904 w 2143140"/>
              <a:gd name="connsiteY39" fmla="*/ 1751362 h 2143138"/>
              <a:gd name="connsiteX40" fmla="*/ 1829284 w 2143140"/>
              <a:gd name="connsiteY40" fmla="*/ 1829283 h 2143138"/>
              <a:gd name="connsiteX41" fmla="*/ 1751363 w 2143140"/>
              <a:gd name="connsiteY41" fmla="*/ 1899903 h 2143138"/>
              <a:gd name="connsiteX42" fmla="*/ 1666902 w 2143140"/>
              <a:gd name="connsiteY42" fmla="*/ 1962547 h 2143138"/>
              <a:gd name="connsiteX43" fmla="*/ 1576708 w 2143140"/>
              <a:gd name="connsiteY43" fmla="*/ 2016607 h 2143138"/>
              <a:gd name="connsiteX44" fmla="*/ 1481638 w 2143140"/>
              <a:gd name="connsiteY44" fmla="*/ 2061570 h 2143138"/>
              <a:gd name="connsiteX45" fmla="*/ 1382625 w 2143140"/>
              <a:gd name="connsiteY45" fmla="*/ 2096996 h 2143138"/>
              <a:gd name="connsiteX46" fmla="*/ 1280623 w 2143140"/>
              <a:gd name="connsiteY46" fmla="*/ 2122553 h 2143138"/>
              <a:gd name="connsiteX47" fmla="*/ 1176605 w 2143140"/>
              <a:gd name="connsiteY47" fmla="*/ 2137973 h 2143138"/>
              <a:gd name="connsiteX48" fmla="*/ 1071570 w 2143140"/>
              <a:gd name="connsiteY48" fmla="*/ 2143138 h 2143138"/>
              <a:gd name="connsiteX49" fmla="*/ 966535 w 2143140"/>
              <a:gd name="connsiteY49" fmla="*/ 2137973 h 2143138"/>
              <a:gd name="connsiteX50" fmla="*/ 862517 w 2143140"/>
              <a:gd name="connsiteY50" fmla="*/ 2122553 h 2143138"/>
              <a:gd name="connsiteX51" fmla="*/ 760515 w 2143140"/>
              <a:gd name="connsiteY51" fmla="*/ 2096996 h 2143138"/>
              <a:gd name="connsiteX52" fmla="*/ 661502 w 2143140"/>
              <a:gd name="connsiteY52" fmla="*/ 2061570 h 2143138"/>
              <a:gd name="connsiteX53" fmla="*/ 566432 w 2143140"/>
              <a:gd name="connsiteY53" fmla="*/ 2016607 h 2143138"/>
              <a:gd name="connsiteX54" fmla="*/ 476238 w 2143140"/>
              <a:gd name="connsiteY54" fmla="*/ 1962547 h 2143138"/>
              <a:gd name="connsiteX55" fmla="*/ 391777 w 2143140"/>
              <a:gd name="connsiteY55" fmla="*/ 1899903 h 2143138"/>
              <a:gd name="connsiteX56" fmla="*/ 313856 w 2143140"/>
              <a:gd name="connsiteY56" fmla="*/ 1829283 h 2143138"/>
              <a:gd name="connsiteX57" fmla="*/ 243236 w 2143140"/>
              <a:gd name="connsiteY57" fmla="*/ 1751362 h 2143138"/>
              <a:gd name="connsiteX58" fmla="*/ 180592 w 2143140"/>
              <a:gd name="connsiteY58" fmla="*/ 1666901 h 2143138"/>
              <a:gd name="connsiteX59" fmla="*/ 126531 w 2143140"/>
              <a:gd name="connsiteY59" fmla="*/ 1576707 h 2143138"/>
              <a:gd name="connsiteX60" fmla="*/ 81568 w 2143140"/>
              <a:gd name="connsiteY60" fmla="*/ 1481637 h 2143138"/>
              <a:gd name="connsiteX61" fmla="*/ 46142 w 2143140"/>
              <a:gd name="connsiteY61" fmla="*/ 1382624 h 2143138"/>
              <a:gd name="connsiteX62" fmla="*/ 20585 w 2143140"/>
              <a:gd name="connsiteY62" fmla="*/ 1280621 h 2143138"/>
              <a:gd name="connsiteX63" fmla="*/ 5165 w 2143140"/>
              <a:gd name="connsiteY63" fmla="*/ 1176604 h 2143138"/>
              <a:gd name="connsiteX64" fmla="*/ 0 w 2143140"/>
              <a:gd name="connsiteY64" fmla="*/ 1071569 h 21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43140" h="2143138">
                <a:moveTo>
                  <a:pt x="0" y="1071569"/>
                </a:moveTo>
                <a:lnTo>
                  <a:pt x="5165" y="966534"/>
                </a:lnTo>
                <a:lnTo>
                  <a:pt x="20585" y="862517"/>
                </a:lnTo>
                <a:lnTo>
                  <a:pt x="46142" y="760514"/>
                </a:lnTo>
                <a:lnTo>
                  <a:pt x="81568" y="661501"/>
                </a:lnTo>
                <a:lnTo>
                  <a:pt x="126531" y="566431"/>
                </a:lnTo>
                <a:lnTo>
                  <a:pt x="180592" y="476237"/>
                </a:lnTo>
                <a:lnTo>
                  <a:pt x="243236" y="391776"/>
                </a:lnTo>
                <a:lnTo>
                  <a:pt x="313856" y="313855"/>
                </a:lnTo>
                <a:lnTo>
                  <a:pt x="391777" y="243235"/>
                </a:lnTo>
                <a:lnTo>
                  <a:pt x="476238" y="180591"/>
                </a:lnTo>
                <a:lnTo>
                  <a:pt x="566432" y="126531"/>
                </a:lnTo>
                <a:lnTo>
                  <a:pt x="661502" y="81568"/>
                </a:lnTo>
                <a:lnTo>
                  <a:pt x="760515" y="46142"/>
                </a:lnTo>
                <a:lnTo>
                  <a:pt x="862517" y="20585"/>
                </a:lnTo>
                <a:lnTo>
                  <a:pt x="966535" y="5165"/>
                </a:lnTo>
                <a:lnTo>
                  <a:pt x="1071570" y="0"/>
                </a:lnTo>
                <a:lnTo>
                  <a:pt x="1176605" y="5165"/>
                </a:lnTo>
                <a:lnTo>
                  <a:pt x="1280623" y="20585"/>
                </a:lnTo>
                <a:lnTo>
                  <a:pt x="1382625" y="46142"/>
                </a:lnTo>
                <a:lnTo>
                  <a:pt x="1481638" y="81568"/>
                </a:lnTo>
                <a:lnTo>
                  <a:pt x="1576708" y="126531"/>
                </a:lnTo>
                <a:lnTo>
                  <a:pt x="1666902" y="180591"/>
                </a:lnTo>
                <a:lnTo>
                  <a:pt x="1751363" y="243235"/>
                </a:lnTo>
                <a:lnTo>
                  <a:pt x="1829284" y="313855"/>
                </a:lnTo>
                <a:lnTo>
                  <a:pt x="1899904" y="391776"/>
                </a:lnTo>
                <a:lnTo>
                  <a:pt x="1962548" y="476237"/>
                </a:lnTo>
                <a:lnTo>
                  <a:pt x="2016609" y="566431"/>
                </a:lnTo>
                <a:lnTo>
                  <a:pt x="2061572" y="661501"/>
                </a:lnTo>
                <a:lnTo>
                  <a:pt x="2096998" y="760514"/>
                </a:lnTo>
                <a:lnTo>
                  <a:pt x="2122555" y="862517"/>
                </a:lnTo>
                <a:lnTo>
                  <a:pt x="2137975" y="966534"/>
                </a:lnTo>
                <a:lnTo>
                  <a:pt x="2143140" y="1071569"/>
                </a:lnTo>
                <a:lnTo>
                  <a:pt x="2137975" y="1176604"/>
                </a:lnTo>
                <a:lnTo>
                  <a:pt x="2122555" y="1280621"/>
                </a:lnTo>
                <a:lnTo>
                  <a:pt x="2096998" y="1382624"/>
                </a:lnTo>
                <a:lnTo>
                  <a:pt x="2061572" y="1481637"/>
                </a:lnTo>
                <a:lnTo>
                  <a:pt x="2016609" y="1576707"/>
                </a:lnTo>
                <a:lnTo>
                  <a:pt x="1962548" y="1666901"/>
                </a:lnTo>
                <a:lnTo>
                  <a:pt x="1899904" y="1751362"/>
                </a:lnTo>
                <a:lnTo>
                  <a:pt x="1829284" y="1829283"/>
                </a:lnTo>
                <a:lnTo>
                  <a:pt x="1751363" y="1899903"/>
                </a:lnTo>
                <a:lnTo>
                  <a:pt x="1666902" y="1962547"/>
                </a:lnTo>
                <a:lnTo>
                  <a:pt x="1576708" y="2016607"/>
                </a:lnTo>
                <a:lnTo>
                  <a:pt x="1481638" y="2061570"/>
                </a:lnTo>
                <a:lnTo>
                  <a:pt x="1382625" y="2096996"/>
                </a:lnTo>
                <a:lnTo>
                  <a:pt x="1280623" y="2122553"/>
                </a:lnTo>
                <a:lnTo>
                  <a:pt x="1176605" y="2137973"/>
                </a:lnTo>
                <a:lnTo>
                  <a:pt x="1071570" y="2143138"/>
                </a:lnTo>
                <a:lnTo>
                  <a:pt x="966535" y="2137973"/>
                </a:lnTo>
                <a:lnTo>
                  <a:pt x="862517" y="2122553"/>
                </a:lnTo>
                <a:lnTo>
                  <a:pt x="760515" y="2096996"/>
                </a:lnTo>
                <a:lnTo>
                  <a:pt x="661502" y="2061570"/>
                </a:lnTo>
                <a:lnTo>
                  <a:pt x="566432" y="2016607"/>
                </a:lnTo>
                <a:lnTo>
                  <a:pt x="476238" y="1962547"/>
                </a:lnTo>
                <a:lnTo>
                  <a:pt x="391777" y="1899903"/>
                </a:lnTo>
                <a:lnTo>
                  <a:pt x="313856" y="1829283"/>
                </a:lnTo>
                <a:lnTo>
                  <a:pt x="243236" y="1751362"/>
                </a:lnTo>
                <a:lnTo>
                  <a:pt x="180592" y="1666901"/>
                </a:lnTo>
                <a:lnTo>
                  <a:pt x="126531" y="1576707"/>
                </a:lnTo>
                <a:lnTo>
                  <a:pt x="81568" y="1481637"/>
                </a:lnTo>
                <a:lnTo>
                  <a:pt x="46142" y="1382624"/>
                </a:lnTo>
                <a:lnTo>
                  <a:pt x="20585" y="1280621"/>
                </a:lnTo>
                <a:lnTo>
                  <a:pt x="5165" y="1176604"/>
                </a:lnTo>
                <a:lnTo>
                  <a:pt x="0" y="1071569"/>
                </a:lnTo>
                <a:close/>
              </a:path>
            </a:pathLst>
          </a:custGeom>
          <a:solidFill>
            <a:srgbClr val="9E508F"/>
          </a:solidFill>
          <a:ln w="9525">
            <a:solidFill>
              <a:srgbClr val="BB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x-none" sz="1350">
              <a:solidFill>
                <a:srgbClr val="521270"/>
              </a:solidFill>
              <a:latin typeface="Verdana"/>
              <a:cs typeface="Verdana"/>
            </a:endParaRPr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506348" y="4544462"/>
            <a:ext cx="147417" cy="132151"/>
          </a:xfrm>
          <a:custGeom>
            <a:avLst/>
            <a:gdLst>
              <a:gd name="T0" fmla="*/ 0 w 208"/>
              <a:gd name="T1" fmla="*/ 430281 h 186"/>
              <a:gd name="T2" fmla="*/ 7075 w 208"/>
              <a:gd name="T3" fmla="*/ 437374 h 186"/>
              <a:gd name="T4" fmla="*/ 14150 w 208"/>
              <a:gd name="T5" fmla="*/ 432645 h 186"/>
              <a:gd name="T6" fmla="*/ 30659 w 208"/>
              <a:gd name="T7" fmla="*/ 399547 h 186"/>
              <a:gd name="T8" fmla="*/ 61317 w 208"/>
              <a:gd name="T9" fmla="*/ 378269 h 186"/>
              <a:gd name="T10" fmla="*/ 89618 w 208"/>
              <a:gd name="T11" fmla="*/ 366448 h 186"/>
              <a:gd name="T12" fmla="*/ 120276 w 208"/>
              <a:gd name="T13" fmla="*/ 359356 h 186"/>
              <a:gd name="T14" fmla="*/ 139143 w 208"/>
              <a:gd name="T15" fmla="*/ 352263 h 186"/>
              <a:gd name="T16" fmla="*/ 193385 w 208"/>
              <a:gd name="T17" fmla="*/ 288430 h 186"/>
              <a:gd name="T18" fmla="*/ 193385 w 208"/>
              <a:gd name="T19" fmla="*/ 281338 h 186"/>
              <a:gd name="T20" fmla="*/ 143860 w 208"/>
              <a:gd name="T21" fmla="*/ 208048 h 186"/>
              <a:gd name="T22" fmla="*/ 143860 w 208"/>
              <a:gd name="T23" fmla="*/ 205684 h 186"/>
              <a:gd name="T24" fmla="*/ 120276 w 208"/>
              <a:gd name="T25" fmla="*/ 160764 h 186"/>
              <a:gd name="T26" fmla="*/ 129710 w 208"/>
              <a:gd name="T27" fmla="*/ 144215 h 186"/>
              <a:gd name="T28" fmla="*/ 132068 w 208"/>
              <a:gd name="T29" fmla="*/ 139487 h 186"/>
              <a:gd name="T30" fmla="*/ 167443 w 208"/>
              <a:gd name="T31" fmla="*/ 49648 h 186"/>
              <a:gd name="T32" fmla="*/ 245269 w 208"/>
              <a:gd name="T33" fmla="*/ 14185 h 186"/>
              <a:gd name="T34" fmla="*/ 247627 w 208"/>
              <a:gd name="T35" fmla="*/ 14185 h 186"/>
              <a:gd name="T36" fmla="*/ 247627 w 208"/>
              <a:gd name="T37" fmla="*/ 14185 h 186"/>
              <a:gd name="T38" fmla="*/ 325453 w 208"/>
              <a:gd name="T39" fmla="*/ 52012 h 186"/>
              <a:gd name="T40" fmla="*/ 360828 w 208"/>
              <a:gd name="T41" fmla="*/ 141851 h 186"/>
              <a:gd name="T42" fmla="*/ 363187 w 208"/>
              <a:gd name="T43" fmla="*/ 146579 h 186"/>
              <a:gd name="T44" fmla="*/ 367904 w 208"/>
              <a:gd name="T45" fmla="*/ 160764 h 186"/>
              <a:gd name="T46" fmla="*/ 353753 w 208"/>
              <a:gd name="T47" fmla="*/ 198591 h 186"/>
              <a:gd name="T48" fmla="*/ 351395 w 208"/>
              <a:gd name="T49" fmla="*/ 200956 h 186"/>
              <a:gd name="T50" fmla="*/ 299511 w 208"/>
              <a:gd name="T51" fmla="*/ 286066 h 186"/>
              <a:gd name="T52" fmla="*/ 294794 w 208"/>
              <a:gd name="T53" fmla="*/ 290794 h 186"/>
              <a:gd name="T54" fmla="*/ 351395 w 208"/>
              <a:gd name="T55" fmla="*/ 354627 h 186"/>
              <a:gd name="T56" fmla="*/ 370262 w 208"/>
              <a:gd name="T57" fmla="*/ 361720 h 186"/>
              <a:gd name="T58" fmla="*/ 400920 w 208"/>
              <a:gd name="T59" fmla="*/ 368813 h 186"/>
              <a:gd name="T60" fmla="*/ 429221 w 208"/>
              <a:gd name="T61" fmla="*/ 378269 h 186"/>
              <a:gd name="T62" fmla="*/ 459879 w 208"/>
              <a:gd name="T63" fmla="*/ 401911 h 186"/>
              <a:gd name="T64" fmla="*/ 476388 w 208"/>
              <a:gd name="T65" fmla="*/ 432645 h 186"/>
              <a:gd name="T66" fmla="*/ 481105 w 208"/>
              <a:gd name="T67" fmla="*/ 437374 h 186"/>
              <a:gd name="T68" fmla="*/ 483463 w 208"/>
              <a:gd name="T69" fmla="*/ 437374 h 186"/>
              <a:gd name="T70" fmla="*/ 488180 w 208"/>
              <a:gd name="T71" fmla="*/ 430281 h 186"/>
              <a:gd name="T72" fmla="*/ 469313 w 208"/>
              <a:gd name="T73" fmla="*/ 392454 h 186"/>
              <a:gd name="T74" fmla="*/ 436296 w 208"/>
              <a:gd name="T75" fmla="*/ 368813 h 186"/>
              <a:gd name="T76" fmla="*/ 405637 w 208"/>
              <a:gd name="T77" fmla="*/ 354627 h 186"/>
              <a:gd name="T78" fmla="*/ 374979 w 208"/>
              <a:gd name="T79" fmla="*/ 349899 h 186"/>
              <a:gd name="T80" fmla="*/ 356112 w 208"/>
              <a:gd name="T81" fmla="*/ 342807 h 186"/>
              <a:gd name="T82" fmla="*/ 308945 w 208"/>
              <a:gd name="T83" fmla="*/ 293159 h 186"/>
              <a:gd name="T84" fmla="*/ 363187 w 208"/>
              <a:gd name="T85" fmla="*/ 205684 h 186"/>
              <a:gd name="T86" fmla="*/ 382054 w 208"/>
              <a:gd name="T87" fmla="*/ 160764 h 186"/>
              <a:gd name="T88" fmla="*/ 374979 w 208"/>
              <a:gd name="T89" fmla="*/ 137123 h 186"/>
              <a:gd name="T90" fmla="*/ 334887 w 208"/>
              <a:gd name="T91" fmla="*/ 40191 h 186"/>
              <a:gd name="T92" fmla="*/ 247627 w 208"/>
              <a:gd name="T93" fmla="*/ 0 h 186"/>
              <a:gd name="T94" fmla="*/ 245269 w 208"/>
              <a:gd name="T95" fmla="*/ 0 h 186"/>
              <a:gd name="T96" fmla="*/ 160368 w 208"/>
              <a:gd name="T97" fmla="*/ 37827 h 186"/>
              <a:gd name="T98" fmla="*/ 120276 w 208"/>
              <a:gd name="T99" fmla="*/ 134758 h 186"/>
              <a:gd name="T100" fmla="*/ 106126 w 208"/>
              <a:gd name="T101" fmla="*/ 160764 h 186"/>
              <a:gd name="T102" fmla="*/ 132068 w 208"/>
              <a:gd name="T103" fmla="*/ 212776 h 186"/>
              <a:gd name="T104" fmla="*/ 181593 w 208"/>
              <a:gd name="T105" fmla="*/ 290794 h 186"/>
              <a:gd name="T106" fmla="*/ 134426 w 208"/>
              <a:gd name="T107" fmla="*/ 340442 h 186"/>
              <a:gd name="T108" fmla="*/ 117918 w 208"/>
              <a:gd name="T109" fmla="*/ 345171 h 186"/>
              <a:gd name="T110" fmla="*/ 84901 w 208"/>
              <a:gd name="T111" fmla="*/ 352263 h 186"/>
              <a:gd name="T112" fmla="*/ 51884 w 208"/>
              <a:gd name="T113" fmla="*/ 366448 h 186"/>
              <a:gd name="T114" fmla="*/ 18867 w 208"/>
              <a:gd name="T115" fmla="*/ 392454 h 186"/>
              <a:gd name="T116" fmla="*/ 0 w 208"/>
              <a:gd name="T117" fmla="*/ 430281 h 18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08" h="186">
                <a:moveTo>
                  <a:pt x="0" y="182"/>
                </a:moveTo>
                <a:cubicBezTo>
                  <a:pt x="0" y="184"/>
                  <a:pt x="1" y="185"/>
                  <a:pt x="3" y="185"/>
                </a:cubicBezTo>
                <a:cubicBezTo>
                  <a:pt x="4" y="186"/>
                  <a:pt x="5" y="185"/>
                  <a:pt x="6" y="183"/>
                </a:cubicBezTo>
                <a:cubicBezTo>
                  <a:pt x="7" y="178"/>
                  <a:pt x="10" y="173"/>
                  <a:pt x="13" y="169"/>
                </a:cubicBezTo>
                <a:cubicBezTo>
                  <a:pt x="16" y="165"/>
                  <a:pt x="20" y="162"/>
                  <a:pt x="26" y="160"/>
                </a:cubicBezTo>
                <a:cubicBezTo>
                  <a:pt x="31" y="158"/>
                  <a:pt x="35" y="156"/>
                  <a:pt x="38" y="155"/>
                </a:cubicBezTo>
                <a:cubicBezTo>
                  <a:pt x="41" y="154"/>
                  <a:pt x="45" y="153"/>
                  <a:pt x="51" y="152"/>
                </a:cubicBezTo>
                <a:cubicBezTo>
                  <a:pt x="55" y="151"/>
                  <a:pt x="58" y="150"/>
                  <a:pt x="59" y="149"/>
                </a:cubicBezTo>
                <a:cubicBezTo>
                  <a:pt x="72" y="144"/>
                  <a:pt x="80" y="135"/>
                  <a:pt x="82" y="122"/>
                </a:cubicBezTo>
                <a:cubicBezTo>
                  <a:pt x="83" y="121"/>
                  <a:pt x="82" y="120"/>
                  <a:pt x="82" y="119"/>
                </a:cubicBezTo>
                <a:cubicBezTo>
                  <a:pt x="73" y="111"/>
                  <a:pt x="66" y="101"/>
                  <a:pt x="61" y="88"/>
                </a:cubicBezTo>
                <a:cubicBezTo>
                  <a:pt x="61" y="88"/>
                  <a:pt x="61" y="87"/>
                  <a:pt x="61" y="87"/>
                </a:cubicBezTo>
                <a:cubicBezTo>
                  <a:pt x="54" y="80"/>
                  <a:pt x="51" y="73"/>
                  <a:pt x="51" y="68"/>
                </a:cubicBezTo>
                <a:cubicBezTo>
                  <a:pt x="51" y="65"/>
                  <a:pt x="52" y="62"/>
                  <a:pt x="55" y="61"/>
                </a:cubicBezTo>
                <a:cubicBezTo>
                  <a:pt x="56" y="61"/>
                  <a:pt x="56" y="60"/>
                  <a:pt x="56" y="59"/>
                </a:cubicBezTo>
                <a:cubicBezTo>
                  <a:pt x="57" y="44"/>
                  <a:pt x="62" y="31"/>
                  <a:pt x="71" y="21"/>
                </a:cubicBezTo>
                <a:cubicBezTo>
                  <a:pt x="81" y="11"/>
                  <a:pt x="92" y="6"/>
                  <a:pt x="104" y="6"/>
                </a:cubicBezTo>
                <a:lnTo>
                  <a:pt x="105" y="6"/>
                </a:lnTo>
                <a:cubicBezTo>
                  <a:pt x="105" y="6"/>
                  <a:pt x="105" y="6"/>
                  <a:pt x="105" y="6"/>
                </a:cubicBezTo>
                <a:cubicBezTo>
                  <a:pt x="118" y="6"/>
                  <a:pt x="129" y="11"/>
                  <a:pt x="138" y="22"/>
                </a:cubicBezTo>
                <a:cubicBezTo>
                  <a:pt x="148" y="32"/>
                  <a:pt x="152" y="45"/>
                  <a:pt x="153" y="60"/>
                </a:cubicBezTo>
                <a:cubicBezTo>
                  <a:pt x="153" y="61"/>
                  <a:pt x="153" y="61"/>
                  <a:pt x="154" y="62"/>
                </a:cubicBezTo>
                <a:cubicBezTo>
                  <a:pt x="155" y="63"/>
                  <a:pt x="156" y="65"/>
                  <a:pt x="156" y="68"/>
                </a:cubicBezTo>
                <a:cubicBezTo>
                  <a:pt x="156" y="73"/>
                  <a:pt x="154" y="78"/>
                  <a:pt x="150" y="8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4" y="100"/>
                  <a:pt x="137" y="112"/>
                  <a:pt x="127" y="121"/>
                </a:cubicBezTo>
                <a:cubicBezTo>
                  <a:pt x="126" y="121"/>
                  <a:pt x="125" y="122"/>
                  <a:pt x="125" y="123"/>
                </a:cubicBezTo>
                <a:cubicBezTo>
                  <a:pt x="127" y="135"/>
                  <a:pt x="135" y="145"/>
                  <a:pt x="149" y="150"/>
                </a:cubicBezTo>
                <a:cubicBezTo>
                  <a:pt x="150" y="151"/>
                  <a:pt x="153" y="152"/>
                  <a:pt x="157" y="153"/>
                </a:cubicBezTo>
                <a:cubicBezTo>
                  <a:pt x="163" y="154"/>
                  <a:pt x="167" y="155"/>
                  <a:pt x="170" y="156"/>
                </a:cubicBezTo>
                <a:cubicBezTo>
                  <a:pt x="173" y="157"/>
                  <a:pt x="177" y="159"/>
                  <a:pt x="182" y="160"/>
                </a:cubicBezTo>
                <a:cubicBezTo>
                  <a:pt x="187" y="163"/>
                  <a:pt x="191" y="166"/>
                  <a:pt x="195" y="170"/>
                </a:cubicBezTo>
                <a:cubicBezTo>
                  <a:pt x="198" y="173"/>
                  <a:pt x="200" y="178"/>
                  <a:pt x="202" y="183"/>
                </a:cubicBezTo>
                <a:cubicBezTo>
                  <a:pt x="202" y="185"/>
                  <a:pt x="203" y="185"/>
                  <a:pt x="204" y="185"/>
                </a:cubicBezTo>
                <a:cubicBezTo>
                  <a:pt x="205" y="185"/>
                  <a:pt x="205" y="185"/>
                  <a:pt x="205" y="185"/>
                </a:cubicBezTo>
                <a:cubicBezTo>
                  <a:pt x="207" y="185"/>
                  <a:pt x="208" y="184"/>
                  <a:pt x="207" y="182"/>
                </a:cubicBezTo>
                <a:cubicBezTo>
                  <a:pt x="206" y="176"/>
                  <a:pt x="203" y="171"/>
                  <a:pt x="199" y="166"/>
                </a:cubicBezTo>
                <a:cubicBezTo>
                  <a:pt x="196" y="162"/>
                  <a:pt x="191" y="158"/>
                  <a:pt x="185" y="156"/>
                </a:cubicBezTo>
                <a:cubicBezTo>
                  <a:pt x="180" y="153"/>
                  <a:pt x="176" y="151"/>
                  <a:pt x="172" y="150"/>
                </a:cubicBezTo>
                <a:cubicBezTo>
                  <a:pt x="168" y="149"/>
                  <a:pt x="164" y="148"/>
                  <a:pt x="159" y="148"/>
                </a:cubicBezTo>
                <a:cubicBezTo>
                  <a:pt x="154" y="146"/>
                  <a:pt x="152" y="146"/>
                  <a:pt x="151" y="145"/>
                </a:cubicBezTo>
                <a:cubicBezTo>
                  <a:pt x="140" y="140"/>
                  <a:pt x="133" y="134"/>
                  <a:pt x="131" y="124"/>
                </a:cubicBezTo>
                <a:cubicBezTo>
                  <a:pt x="141" y="115"/>
                  <a:pt x="150" y="103"/>
                  <a:pt x="154" y="87"/>
                </a:cubicBezTo>
                <a:cubicBezTo>
                  <a:pt x="160" y="80"/>
                  <a:pt x="162" y="74"/>
                  <a:pt x="162" y="68"/>
                </a:cubicBezTo>
                <a:cubicBezTo>
                  <a:pt x="162" y="64"/>
                  <a:pt x="161" y="61"/>
                  <a:pt x="159" y="58"/>
                </a:cubicBezTo>
                <a:cubicBezTo>
                  <a:pt x="158" y="42"/>
                  <a:pt x="152" y="28"/>
                  <a:pt x="142" y="17"/>
                </a:cubicBezTo>
                <a:cubicBezTo>
                  <a:pt x="132" y="6"/>
                  <a:pt x="119" y="0"/>
                  <a:pt x="105" y="0"/>
                </a:cubicBezTo>
                <a:lnTo>
                  <a:pt x="104" y="0"/>
                </a:lnTo>
                <a:cubicBezTo>
                  <a:pt x="90" y="0"/>
                  <a:pt x="78" y="5"/>
                  <a:pt x="68" y="16"/>
                </a:cubicBezTo>
                <a:cubicBezTo>
                  <a:pt x="57" y="27"/>
                  <a:pt x="52" y="41"/>
                  <a:pt x="51" y="57"/>
                </a:cubicBezTo>
                <a:cubicBezTo>
                  <a:pt x="47" y="60"/>
                  <a:pt x="45" y="63"/>
                  <a:pt x="45" y="68"/>
                </a:cubicBezTo>
                <a:cubicBezTo>
                  <a:pt x="45" y="75"/>
                  <a:pt x="49" y="83"/>
                  <a:pt x="56" y="90"/>
                </a:cubicBezTo>
                <a:cubicBezTo>
                  <a:pt x="61" y="104"/>
                  <a:pt x="68" y="114"/>
                  <a:pt x="77" y="123"/>
                </a:cubicBezTo>
                <a:cubicBezTo>
                  <a:pt x="74" y="132"/>
                  <a:pt x="67" y="139"/>
                  <a:pt x="57" y="144"/>
                </a:cubicBezTo>
                <a:cubicBezTo>
                  <a:pt x="56" y="145"/>
                  <a:pt x="53" y="145"/>
                  <a:pt x="50" y="146"/>
                </a:cubicBezTo>
                <a:cubicBezTo>
                  <a:pt x="44" y="148"/>
                  <a:pt x="40" y="148"/>
                  <a:pt x="36" y="149"/>
                </a:cubicBezTo>
                <a:cubicBezTo>
                  <a:pt x="32" y="151"/>
                  <a:pt x="28" y="153"/>
                  <a:pt x="22" y="155"/>
                </a:cubicBezTo>
                <a:cubicBezTo>
                  <a:pt x="17" y="158"/>
                  <a:pt x="12" y="161"/>
                  <a:pt x="8" y="166"/>
                </a:cubicBezTo>
                <a:cubicBezTo>
                  <a:pt x="4" y="171"/>
                  <a:pt x="2" y="176"/>
                  <a:pt x="0" y="18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_tradnl" sz="1350">
              <a:solidFill>
                <a:srgbClr val="52127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9968" y="4981074"/>
            <a:ext cx="4078706" cy="397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69752" y="5168724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Big-DAMA 2017, Los Angeles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quality indicators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5" name="Rectángulo redondeado 54"/>
          <p:cNvSpPr>
            <a:spLocks noChangeArrowheads="1"/>
          </p:cNvSpPr>
          <p:nvPr/>
        </p:nvSpPr>
        <p:spPr bwMode="auto">
          <a:xfrm>
            <a:off x="1122060" y="3406918"/>
            <a:ext cx="3232008" cy="151771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r>
              <a:rPr lang="en-US" sz="1400" b="1" dirty="0" smtClean="0">
                <a:solidFill>
                  <a:srgbClr val="660066"/>
                </a:solidFill>
                <a:latin typeface="Verdana"/>
                <a:cs typeface="Verdana"/>
              </a:rPr>
              <a:t>AVERAGE LAG TIME (ALT)</a:t>
            </a:r>
          </a:p>
          <a:p>
            <a:pPr algn="ctr"/>
            <a:endParaRPr lang="en-US" sz="1000" dirty="0" smtClean="0">
              <a:solidFill>
                <a:srgbClr val="660066"/>
              </a:solidFill>
              <a:latin typeface="Verdana"/>
              <a:cs typeface="Verdana"/>
            </a:endParaRPr>
          </a:p>
          <a:p>
            <a:pPr algn="ctr"/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average gap between two consecutive actions</a:t>
            </a:r>
          </a:p>
          <a:p>
            <a:pPr algn="ctr"/>
            <a:endParaRPr lang="en-US" sz="1200" dirty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200" i="1" dirty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he lower the better</a:t>
            </a:r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Rectángulo redondeado 54"/>
          <p:cNvSpPr>
            <a:spLocks noChangeArrowheads="1"/>
          </p:cNvSpPr>
          <p:nvPr/>
        </p:nvSpPr>
        <p:spPr bwMode="auto">
          <a:xfrm>
            <a:off x="1122060" y="1681474"/>
            <a:ext cx="3232008" cy="151771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r>
              <a:rPr lang="en-US" sz="1400" b="1" dirty="0" smtClean="0">
                <a:solidFill>
                  <a:srgbClr val="660066"/>
                </a:solidFill>
                <a:latin typeface="Verdana"/>
                <a:cs typeface="Verdana"/>
              </a:rPr>
              <a:t>DAYS OF ACTIVITY (DOV)</a:t>
            </a:r>
          </a:p>
          <a:p>
            <a:pPr algn="ctr"/>
            <a:endParaRPr lang="en-US" sz="1000" dirty="0" smtClean="0">
              <a:solidFill>
                <a:srgbClr val="660066"/>
              </a:solidFill>
              <a:latin typeface="Verdana"/>
              <a:cs typeface="Verdana"/>
            </a:endParaRPr>
          </a:p>
          <a:p>
            <a:pPr algn="ctr"/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fraction of days in which a user generates actions over entire observation period</a:t>
            </a:r>
          </a:p>
          <a:p>
            <a:pPr algn="ctr"/>
            <a:endParaRPr lang="en-US" sz="12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the higher the better</a:t>
            </a:r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ángulo redondeado 54"/>
          <p:cNvSpPr>
            <a:spLocks noChangeArrowheads="1"/>
          </p:cNvSpPr>
          <p:nvPr/>
        </p:nvSpPr>
        <p:spPr bwMode="auto">
          <a:xfrm>
            <a:off x="4807092" y="3406918"/>
            <a:ext cx="3232008" cy="151771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r>
              <a:rPr lang="en-US" sz="1400" b="1" dirty="0" smtClean="0">
                <a:solidFill>
                  <a:srgbClr val="660066"/>
                </a:solidFill>
                <a:latin typeface="Verdana"/>
                <a:cs typeface="Verdana"/>
              </a:rPr>
              <a:t>TOTAL INACTIVE TIME (TIT)</a:t>
            </a:r>
          </a:p>
          <a:p>
            <a:pPr algn="ctr"/>
            <a:endParaRPr lang="en-US" sz="1000" dirty="0" smtClean="0">
              <a:solidFill>
                <a:srgbClr val="660066"/>
              </a:solidFill>
              <a:latin typeface="Verdana"/>
              <a:cs typeface="Verdana"/>
            </a:endParaRPr>
          </a:p>
          <a:p>
            <a:pPr algn="ctr"/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How long a user is idle (no recorded CDRs) over the observation period</a:t>
            </a:r>
          </a:p>
          <a:p>
            <a:pPr algn="ctr"/>
            <a:endParaRPr lang="en-US" sz="1200" dirty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200" i="1" dirty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he lower the better</a:t>
            </a:r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ángulo redondeado 54"/>
          <p:cNvSpPr>
            <a:spLocks noChangeArrowheads="1"/>
          </p:cNvSpPr>
          <p:nvPr/>
        </p:nvSpPr>
        <p:spPr bwMode="auto">
          <a:xfrm>
            <a:off x="4807092" y="1681474"/>
            <a:ext cx="3232008" cy="151771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r>
              <a:rPr lang="en-US" sz="1400" b="1" dirty="0" smtClean="0">
                <a:solidFill>
                  <a:srgbClr val="660066"/>
                </a:solidFill>
                <a:latin typeface="Verdana"/>
                <a:cs typeface="Verdana"/>
              </a:rPr>
              <a:t>HOURLY ACTION RATE (HAR)</a:t>
            </a:r>
          </a:p>
          <a:p>
            <a:pPr algn="ctr"/>
            <a:endParaRPr lang="en-US" sz="1000" dirty="0" smtClean="0">
              <a:solidFill>
                <a:srgbClr val="660066"/>
              </a:solidFill>
              <a:latin typeface="Verdana"/>
              <a:cs typeface="Verdana"/>
            </a:endParaRPr>
          </a:p>
          <a:p>
            <a:pPr algn="ctr"/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average number of action per hour</a:t>
            </a:r>
          </a:p>
          <a:p>
            <a:pPr algn="ctr"/>
            <a:endParaRPr lang="en-US" sz="1200" dirty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200" i="1" dirty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he higher the better</a:t>
            </a:r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Rectángulo redondeado 54"/>
          <p:cNvSpPr>
            <a:spLocks noChangeArrowheads="1"/>
          </p:cNvSpPr>
          <p:nvPr/>
        </p:nvSpPr>
        <p:spPr bwMode="auto">
          <a:xfrm>
            <a:off x="1122060" y="5132362"/>
            <a:ext cx="6917040" cy="151771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r>
              <a:rPr lang="en-US" sz="1400" b="1" dirty="0" smtClean="0">
                <a:solidFill>
                  <a:srgbClr val="660066"/>
                </a:solidFill>
                <a:latin typeface="Verdana"/>
                <a:cs typeface="Verdana"/>
              </a:rPr>
              <a:t>ENTROPY (H)</a:t>
            </a:r>
          </a:p>
          <a:p>
            <a:pPr algn="ctr"/>
            <a:endParaRPr lang="en-US" sz="1000" dirty="0" smtClean="0">
              <a:solidFill>
                <a:srgbClr val="660066"/>
              </a:solidFill>
              <a:latin typeface="Verdana"/>
              <a:cs typeface="Verdana"/>
            </a:endParaRPr>
          </a:p>
          <a:p>
            <a:pPr algn="ctr"/>
            <a:r>
              <a:rPr lang="en-US" sz="1200" dirty="0">
                <a:latin typeface="Verdana" charset="0"/>
                <a:ea typeface="Verdana" charset="0"/>
                <a:cs typeface="Verdana" charset="0"/>
              </a:rPr>
              <a:t>m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easure of the uniformity of the distribution of actions over time </a:t>
            </a:r>
          </a:p>
          <a:p>
            <a:pPr algn="ctr"/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(i.e., how much users tend to be active for longer periods)</a:t>
            </a:r>
          </a:p>
          <a:p>
            <a:pPr algn="ctr"/>
            <a:endParaRPr lang="en-US" sz="1200" dirty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sz="1200" i="1" dirty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r>
              <a:rPr lang="en-U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he higher the better (but not too much</a:t>
            </a:r>
            <a:r>
              <a:rPr lang="is-IS" sz="1200" i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…)</a:t>
            </a:r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7834636" y="705172"/>
            <a:ext cx="708120" cy="708120"/>
          </a:xfrm>
          <a:prstGeom prst="ellipse">
            <a:avLst/>
          </a:prstGeom>
          <a:solidFill>
            <a:srgbClr val="521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1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906" y="832570"/>
            <a:ext cx="333579" cy="4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quality indicators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Cumulative distributions across users: </a:t>
            </a:r>
            <a:r>
              <a:rPr lang="en-US" b="1" dirty="0" smtClean="0"/>
              <a:t>DS2014</a:t>
            </a:r>
            <a:r>
              <a:rPr lang="en-US" dirty="0" smtClean="0"/>
              <a:t> vs </a:t>
            </a:r>
            <a:r>
              <a:rPr lang="en-US" b="1" dirty="0" smtClean="0"/>
              <a:t>DS2016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56" y="1719838"/>
            <a:ext cx="2926800" cy="21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38" y="1719838"/>
            <a:ext cx="2909940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23" y="4080504"/>
            <a:ext cx="2909940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36" y="4080504"/>
            <a:ext cx="2926800" cy="2160000"/>
          </a:xfrm>
          <a:prstGeom prst="rect">
            <a:avLst/>
          </a:prstGeom>
        </p:spPr>
      </p:pic>
      <p:sp>
        <p:nvSpPr>
          <p:cNvPr id="9" name="Rectángulo redondeado 54"/>
          <p:cNvSpPr>
            <a:spLocks noChangeArrowheads="1"/>
          </p:cNvSpPr>
          <p:nvPr/>
        </p:nvSpPr>
        <p:spPr bwMode="auto">
          <a:xfrm>
            <a:off x="1376880" y="1683262"/>
            <a:ext cx="3024000" cy="2232000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ángulo redondeado 54"/>
          <p:cNvSpPr>
            <a:spLocks noChangeArrowheads="1"/>
          </p:cNvSpPr>
          <p:nvPr/>
        </p:nvSpPr>
        <p:spPr bwMode="auto">
          <a:xfrm>
            <a:off x="1376880" y="4043928"/>
            <a:ext cx="3024000" cy="2232000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tángulo redondeado 54"/>
          <p:cNvSpPr>
            <a:spLocks noChangeArrowheads="1"/>
          </p:cNvSpPr>
          <p:nvPr/>
        </p:nvSpPr>
        <p:spPr bwMode="auto">
          <a:xfrm>
            <a:off x="4689195" y="1683262"/>
            <a:ext cx="3024000" cy="2232000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ángulo redondeado 54"/>
          <p:cNvSpPr>
            <a:spLocks noChangeArrowheads="1"/>
          </p:cNvSpPr>
          <p:nvPr/>
        </p:nvSpPr>
        <p:spPr bwMode="auto">
          <a:xfrm>
            <a:off x="4689195" y="4043928"/>
            <a:ext cx="3024000" cy="2232000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Oval 15"/>
          <p:cNvSpPr/>
          <p:nvPr/>
        </p:nvSpPr>
        <p:spPr>
          <a:xfrm>
            <a:off x="7834636" y="758406"/>
            <a:ext cx="708120" cy="708120"/>
          </a:xfrm>
          <a:prstGeom prst="ellipse">
            <a:avLst/>
          </a:prstGeom>
          <a:solidFill>
            <a:srgbClr val="521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906" y="885804"/>
            <a:ext cx="333579" cy="453325"/>
          </a:xfrm>
          <a:prstGeom prst="rect">
            <a:avLst/>
          </a:prstGeom>
        </p:spPr>
      </p:pic>
      <p:sp>
        <p:nvSpPr>
          <p:cNvPr id="15" name="Rectangle 181"/>
          <p:cNvSpPr/>
          <p:nvPr/>
        </p:nvSpPr>
        <p:spPr>
          <a:xfrm>
            <a:off x="2096984" y="6404594"/>
            <a:ext cx="5473871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Overall improvements of all indicators from 2014 to 2016</a:t>
            </a:r>
            <a:endParaRPr lang="en-US" sz="1200" b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quality indicators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Comparting entropy of users in DS2014 and DS2016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7" y="1992150"/>
            <a:ext cx="3871463" cy="28571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891306" y="1940880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Rectangle 181"/>
          <p:cNvSpPr/>
          <p:nvPr/>
        </p:nvSpPr>
        <p:spPr>
          <a:xfrm>
            <a:off x="4942512" y="1868269"/>
            <a:ext cx="3828505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Entropy: 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measure of uniformity of actions over time (it summarizes the other indicators 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ángulo redondeado 54"/>
          <p:cNvSpPr>
            <a:spLocks noChangeArrowheads="1"/>
          </p:cNvSpPr>
          <p:nvPr/>
        </p:nvSpPr>
        <p:spPr bwMode="auto">
          <a:xfrm>
            <a:off x="479831" y="1891692"/>
            <a:ext cx="3928559" cy="2981036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4039" y="2430565"/>
                <a:ext cx="2948752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charset="0"/>
                        </a:rPr>
                        <m:t>𝐻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charset="0"/>
                            </a:rPr>
                            <m:t>𝑋</m:t>
                          </m:r>
                        </m:e>
                      </m:d>
                      <m:r>
                        <a:rPr lang="es-ES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s-E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s-ES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s-ES" sz="1600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ES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s-ES" sz="16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1600" b="0" i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ES" sz="1600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1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39" y="2430565"/>
                <a:ext cx="2948752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12487" y="3362922"/>
            <a:ext cx="2366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n</a:t>
            </a:r>
            <a:r>
              <a:rPr lang="en-US" sz="1100" dirty="0" smtClean="0">
                <a:solidFill>
                  <a:srgbClr val="CA4A9C"/>
                </a:solidFill>
              </a:rPr>
              <a:t> = number of time slots (e.g., 1-hour)</a:t>
            </a:r>
            <a:endParaRPr lang="en-US" sz="1100" dirty="0">
              <a:solidFill>
                <a:srgbClr val="CA4A9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8281" y="3717012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p</a:t>
            </a:r>
            <a:r>
              <a:rPr lang="en-US" sz="1100" i="1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(x</a:t>
            </a:r>
            <a:r>
              <a:rPr lang="en-US" sz="1100" i="1" baseline="-250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sz="1100" i="1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)</a:t>
            </a:r>
            <a:r>
              <a:rPr lang="en-US" sz="11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1100" dirty="0" smtClean="0">
                <a:solidFill>
                  <a:srgbClr val="CA4A9C"/>
                </a:solidFill>
              </a:rPr>
              <a:t>= fraction of actions in </a:t>
            </a:r>
            <a:r>
              <a:rPr lang="en-US" sz="1100" i="1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en-US" sz="1100" i="1" baseline="-250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100" i="1" baseline="-25000" dirty="0">
              <a:solidFill>
                <a:srgbClr val="CA4A9C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8281" y="353996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en-US" sz="1100" i="1" baseline="-250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i</a:t>
            </a:r>
            <a:r>
              <a:rPr lang="en-US" sz="11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1100" dirty="0" smtClean="0">
                <a:solidFill>
                  <a:srgbClr val="CA4A9C"/>
                </a:solidFill>
              </a:rPr>
              <a:t>= </a:t>
            </a:r>
            <a:r>
              <a:rPr lang="en-US" sz="1100" dirty="0" err="1" smtClean="0">
                <a:solidFill>
                  <a:srgbClr val="CA4A9C"/>
                </a:solidFill>
              </a:rPr>
              <a:t>i-th</a:t>
            </a:r>
            <a:r>
              <a:rPr lang="en-US" sz="1100" dirty="0" smtClean="0">
                <a:solidFill>
                  <a:srgbClr val="CA4A9C"/>
                </a:solidFill>
              </a:rPr>
              <a:t> time slot</a:t>
            </a:r>
            <a:endParaRPr lang="en-US" sz="1100" i="1" baseline="-25000" dirty="0">
              <a:solidFill>
                <a:srgbClr val="CA4A9C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2487" y="3187890"/>
            <a:ext cx="22317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X</a:t>
            </a:r>
            <a:r>
              <a:rPr lang="en-US" sz="1100" dirty="0" smtClean="0">
                <a:solidFill>
                  <a:srgbClr val="CA4A9C"/>
                </a:solidFill>
                <a:latin typeface="Cambria Math" charset="0"/>
                <a:ea typeface="Cambria Math" charset="0"/>
                <a:cs typeface="Cambria Math" charset="0"/>
              </a:rPr>
              <a:t> </a:t>
            </a:r>
            <a:r>
              <a:rPr lang="en-US" sz="1100" dirty="0" smtClean="0">
                <a:solidFill>
                  <a:srgbClr val="CA4A9C"/>
                </a:solidFill>
              </a:rPr>
              <a:t>= distribution of actions over time</a:t>
            </a:r>
            <a:endParaRPr lang="en-US" sz="1100" i="1" baseline="-25000" dirty="0">
              <a:solidFill>
                <a:srgbClr val="CA4A9C"/>
              </a:solidFill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8" name="Rectángulo redondeado 54"/>
          <p:cNvSpPr>
            <a:spLocks noChangeArrowheads="1"/>
          </p:cNvSpPr>
          <p:nvPr/>
        </p:nvSpPr>
        <p:spPr bwMode="auto">
          <a:xfrm>
            <a:off x="5248928" y="2449805"/>
            <a:ext cx="2585708" cy="1528818"/>
          </a:xfrm>
          <a:prstGeom prst="roundRect">
            <a:avLst>
              <a:gd name="adj" fmla="val 9437"/>
            </a:avLst>
          </a:prstGeom>
          <a:noFill/>
          <a:ln w="9525">
            <a:solidFill>
              <a:srgbClr val="660066"/>
            </a:solidFill>
            <a:round/>
            <a:headEnd/>
            <a:tailEnd/>
          </a:ln>
          <a:effectLst/>
        </p:spPr>
        <p:txBody>
          <a:bodyPr lIns="91432" tIns="45716" rIns="91432" bIns="45716" anchor="ctr"/>
          <a:lstStyle/>
          <a:p>
            <a:pPr algn="ctr"/>
            <a:endParaRPr lang="en-US" sz="1200" i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891306" y="4260196"/>
            <a:ext cx="70233" cy="504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2" name="Rectangle 181"/>
          <p:cNvSpPr/>
          <p:nvPr/>
        </p:nvSpPr>
        <p:spPr>
          <a:xfrm>
            <a:off x="4942512" y="4187585"/>
            <a:ext cx="3828505" cy="66172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Extreme cases:</a:t>
            </a:r>
          </a:p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H(</a:t>
            </a:r>
            <a:r>
              <a:rPr lang="en-US" sz="1200" b="1" dirty="0" err="1" smtClean="0">
                <a:latin typeface="Verdana" charset="0"/>
                <a:ea typeface="Verdana" charset="0"/>
                <a:cs typeface="Verdana" charset="0"/>
              </a:rPr>
              <a:t>X</a:t>
            </a:r>
            <a:r>
              <a:rPr lang="en-US" sz="1200" b="1" baseline="-25000" dirty="0" err="1" smtClean="0">
                <a:latin typeface="Verdana" charset="0"/>
                <a:ea typeface="Verdana" charset="0"/>
                <a:cs typeface="Verdana" charset="0"/>
              </a:rPr>
              <a:t>user</a:t>
            </a:r>
            <a:r>
              <a:rPr lang="en-US" sz="1200" b="1" baseline="-250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200" b="1" baseline="-25000" dirty="0" smtClean="0">
                <a:latin typeface="Verdana" charset="0"/>
                <a:ea typeface="Verdana" charset="0"/>
                <a:cs typeface="Verdana" charset="0"/>
              </a:rPr>
              <a:t>a</a:t>
            </a: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)=0 ➡ 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all actions in one time-bin</a:t>
            </a:r>
          </a:p>
          <a:p>
            <a:r>
              <a:rPr lang="en-US" sz="1200" b="1" dirty="0">
                <a:latin typeface="Verdana" charset="0"/>
                <a:ea typeface="Verdana" charset="0"/>
                <a:cs typeface="Verdana" charset="0"/>
              </a:rPr>
              <a:t>H(</a:t>
            </a:r>
            <a:r>
              <a:rPr lang="en-US" sz="1200" b="1" dirty="0" err="1">
                <a:latin typeface="Verdana" charset="0"/>
                <a:ea typeface="Verdana" charset="0"/>
                <a:cs typeface="Verdana" charset="0"/>
              </a:rPr>
              <a:t>X</a:t>
            </a:r>
            <a:r>
              <a:rPr lang="en-US" sz="1200" b="1" baseline="-25000" dirty="0" err="1">
                <a:latin typeface="Verdana" charset="0"/>
                <a:ea typeface="Verdana" charset="0"/>
                <a:cs typeface="Verdana" charset="0"/>
              </a:rPr>
              <a:t>user</a:t>
            </a:r>
            <a:r>
              <a:rPr lang="en-US" sz="1200" b="1" baseline="-250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200" b="1" baseline="-25000" dirty="0" smtClean="0">
                <a:latin typeface="Verdana" charset="0"/>
                <a:ea typeface="Verdana" charset="0"/>
                <a:cs typeface="Verdana" charset="0"/>
              </a:rPr>
              <a:t>b</a:t>
            </a: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)=1 </a:t>
            </a:r>
            <a:r>
              <a:rPr lang="en-US" sz="1200" b="1" dirty="0">
                <a:latin typeface="Verdana" charset="0"/>
                <a:ea typeface="Verdana" charset="0"/>
                <a:cs typeface="Verdana" charset="0"/>
              </a:rPr>
              <a:t>➡ 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constant number of actions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485721" y="5312007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Rectangle 181"/>
          <p:cNvSpPr/>
          <p:nvPr/>
        </p:nvSpPr>
        <p:spPr>
          <a:xfrm>
            <a:off x="536927" y="5239396"/>
            <a:ext cx="8125807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The higher the better: a more uniform behavior allows better tracking users’ position</a:t>
            </a:r>
          </a:p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However, H(X)=1 is a sign of non-human activity (e.g., </a:t>
            </a:r>
            <a:r>
              <a:rPr lang="en-US" sz="1200" dirty="0" err="1" smtClean="0">
                <a:latin typeface="Verdana" charset="0"/>
                <a:ea typeface="Verdana" charset="0"/>
                <a:cs typeface="Verdana" charset="0"/>
              </a:rPr>
              <a:t>IoT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/m2m traffic, which has to be excluded)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485721" y="5861672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9" name="Rectangle 181"/>
          <p:cNvSpPr/>
          <p:nvPr/>
        </p:nvSpPr>
        <p:spPr>
          <a:xfrm>
            <a:off x="536927" y="5789061"/>
            <a:ext cx="8402534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As for all other indicators, ds2016 is better than ds2014 </a:t>
            </a:r>
            <a:r>
              <a:rPr lang="en-US" sz="1200" b="1" dirty="0" err="1" smtClean="0">
                <a:latin typeface="Verdana" charset="0"/>
                <a:ea typeface="Verdana" charset="0"/>
                <a:cs typeface="Verdana" charset="0"/>
              </a:rPr>
              <a:t>wrt</a:t>
            </a: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. users’ entropies</a:t>
            </a:r>
          </a:p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Users in ds2016 tend to have higher entropy, which means better overall quality of perceived movements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Oval 15"/>
          <p:cNvSpPr/>
          <p:nvPr/>
        </p:nvSpPr>
        <p:spPr>
          <a:xfrm>
            <a:off x="7834636" y="758406"/>
            <a:ext cx="708120" cy="708120"/>
          </a:xfrm>
          <a:prstGeom prst="ellipse">
            <a:avLst/>
          </a:prstGeom>
          <a:solidFill>
            <a:srgbClr val="521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1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06" y="885804"/>
            <a:ext cx="333579" cy="4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Highly Active Users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Selecting user samples for human mobility studies</a:t>
            </a:r>
            <a:endParaRPr lang="en-US" dirty="0"/>
          </a:p>
        </p:txBody>
      </p:sp>
      <p:sp>
        <p:nvSpPr>
          <p:cNvPr id="72" name="Right Arrow 14"/>
          <p:cNvSpPr/>
          <p:nvPr/>
        </p:nvSpPr>
        <p:spPr>
          <a:xfrm>
            <a:off x="2744405" y="1935371"/>
            <a:ext cx="739345" cy="798576"/>
          </a:xfrm>
          <a:prstGeom prst="rightArrow">
            <a:avLst/>
          </a:prstGeom>
          <a:solidFill>
            <a:srgbClr val="5212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"/>
          <p:cNvSpPr txBox="1"/>
          <p:nvPr/>
        </p:nvSpPr>
        <p:spPr>
          <a:xfrm>
            <a:off x="843738" y="1942076"/>
            <a:ext cx="2200919" cy="754053"/>
          </a:xfrm>
          <a:prstGeom prst="rect">
            <a:avLst/>
          </a:prstGeom>
          <a:solidFill>
            <a:srgbClr val="521270"/>
          </a:solidFill>
        </p:spPr>
        <p:txBody>
          <a:bodyPr wrap="square" lIns="243840" tIns="121920" rIns="243840" bIns="121920" rtlCol="0" anchor="t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Higher activity degree (number and </a:t>
            </a:r>
            <a:r>
              <a:rPr lang="en-US" sz="1100" i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stability</a:t>
            </a:r>
            <a:r>
              <a:rPr lang="en-US" sz="1100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 of action pattern)</a:t>
            </a:r>
            <a:endParaRPr lang="en-US" sz="1100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Right Arrow 14"/>
          <p:cNvSpPr/>
          <p:nvPr/>
        </p:nvSpPr>
        <p:spPr>
          <a:xfrm>
            <a:off x="5384417" y="1935371"/>
            <a:ext cx="739345" cy="798576"/>
          </a:xfrm>
          <a:prstGeom prst="rightArrow">
            <a:avLst/>
          </a:prstGeom>
          <a:solidFill>
            <a:srgbClr val="894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2"/>
          <p:cNvSpPr txBox="1"/>
          <p:nvPr/>
        </p:nvSpPr>
        <p:spPr>
          <a:xfrm>
            <a:off x="3483750" y="1942076"/>
            <a:ext cx="2200919" cy="720000"/>
          </a:xfrm>
          <a:prstGeom prst="rect">
            <a:avLst/>
          </a:prstGeom>
          <a:solidFill>
            <a:srgbClr val="894789"/>
          </a:solidFill>
        </p:spPr>
        <p:txBody>
          <a:bodyPr wrap="square" lIns="243840" tIns="121920" rIns="243840" bIns="121920" rtlCol="0" anchor="t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Higher number of position samples (i.e., temporal granularity)</a:t>
            </a:r>
            <a:endParaRPr lang="en-US" sz="1100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TextBox 2"/>
          <p:cNvSpPr txBox="1"/>
          <p:nvPr/>
        </p:nvSpPr>
        <p:spPr>
          <a:xfrm>
            <a:off x="6109255" y="1942076"/>
            <a:ext cx="2200919" cy="720000"/>
          </a:xfrm>
          <a:prstGeom prst="rect">
            <a:avLst/>
          </a:prstGeom>
          <a:solidFill>
            <a:srgbClr val="B65FB7"/>
          </a:solidFill>
        </p:spPr>
        <p:txBody>
          <a:bodyPr wrap="square" lIns="243840" tIns="121920" rIns="243840" bIns="121920" rtlCol="0" anchor="t">
            <a:spAutoFit/>
          </a:bodyPr>
          <a:lstStyle/>
          <a:p>
            <a:r>
              <a:rPr lang="en-US" sz="1100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Perceived mobility is closer to actual mobility (less bias)</a:t>
            </a:r>
            <a:endParaRPr lang="en-US" sz="1100" dirty="0">
              <a:solidFill>
                <a:srgbClr val="FFFFFF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010180" y="1724718"/>
            <a:ext cx="396000" cy="396000"/>
            <a:chOff x="6825189" y="2954677"/>
            <a:chExt cx="728245" cy="728245"/>
          </a:xfrm>
        </p:grpSpPr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6825189" y="2954677"/>
              <a:ext cx="728245" cy="728245"/>
            </a:xfrm>
            <a:prstGeom prst="ellipse">
              <a:avLst/>
            </a:prstGeom>
            <a:solidFill>
              <a:srgbClr val="B75F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"/>
            <p:cNvSpPr>
              <a:spLocks noEditPoints="1"/>
            </p:cNvSpPr>
            <p:nvPr/>
          </p:nvSpPr>
          <p:spPr bwMode="auto">
            <a:xfrm>
              <a:off x="6965438" y="3124651"/>
              <a:ext cx="440314" cy="367168"/>
            </a:xfrm>
            <a:custGeom>
              <a:avLst/>
              <a:gdLst>
                <a:gd name="T0" fmla="*/ 636 w 642"/>
                <a:gd name="T1" fmla="*/ 151 h 536"/>
                <a:gd name="T2" fmla="*/ 487 w 642"/>
                <a:gd name="T3" fmla="*/ 114 h 536"/>
                <a:gd name="T4" fmla="*/ 490 w 642"/>
                <a:gd name="T5" fmla="*/ 91 h 536"/>
                <a:gd name="T6" fmla="*/ 400 w 642"/>
                <a:gd name="T7" fmla="*/ 0 h 536"/>
                <a:gd name="T8" fmla="*/ 309 w 642"/>
                <a:gd name="T9" fmla="*/ 91 h 536"/>
                <a:gd name="T10" fmla="*/ 315 w 642"/>
                <a:gd name="T11" fmla="*/ 126 h 536"/>
                <a:gd name="T12" fmla="*/ 217 w 642"/>
                <a:gd name="T13" fmla="*/ 151 h 536"/>
                <a:gd name="T14" fmla="*/ 9 w 642"/>
                <a:gd name="T15" fmla="*/ 98 h 536"/>
                <a:gd name="T16" fmla="*/ 3 w 642"/>
                <a:gd name="T17" fmla="*/ 100 h 536"/>
                <a:gd name="T18" fmla="*/ 0 w 642"/>
                <a:gd name="T19" fmla="*/ 105 h 536"/>
                <a:gd name="T20" fmla="*/ 0 w 642"/>
                <a:gd name="T21" fmla="*/ 476 h 536"/>
                <a:gd name="T22" fmla="*/ 6 w 642"/>
                <a:gd name="T23" fmla="*/ 483 h 536"/>
                <a:gd name="T24" fmla="*/ 215 w 642"/>
                <a:gd name="T25" fmla="*/ 536 h 536"/>
                <a:gd name="T26" fmla="*/ 217 w 642"/>
                <a:gd name="T27" fmla="*/ 536 h 536"/>
                <a:gd name="T28" fmla="*/ 217 w 642"/>
                <a:gd name="T29" fmla="*/ 536 h 536"/>
                <a:gd name="T30" fmla="*/ 217 w 642"/>
                <a:gd name="T31" fmla="*/ 536 h 536"/>
                <a:gd name="T32" fmla="*/ 218 w 642"/>
                <a:gd name="T33" fmla="*/ 536 h 536"/>
                <a:gd name="T34" fmla="*/ 426 w 642"/>
                <a:gd name="T35" fmla="*/ 483 h 536"/>
                <a:gd name="T36" fmla="*/ 633 w 642"/>
                <a:gd name="T37" fmla="*/ 536 h 536"/>
                <a:gd name="T38" fmla="*/ 635 w 642"/>
                <a:gd name="T39" fmla="*/ 536 h 536"/>
                <a:gd name="T40" fmla="*/ 639 w 642"/>
                <a:gd name="T41" fmla="*/ 534 h 536"/>
                <a:gd name="T42" fmla="*/ 642 w 642"/>
                <a:gd name="T43" fmla="*/ 529 h 536"/>
                <a:gd name="T44" fmla="*/ 642 w 642"/>
                <a:gd name="T45" fmla="*/ 158 h 536"/>
                <a:gd name="T46" fmla="*/ 636 w 642"/>
                <a:gd name="T47" fmla="*/ 151 h 536"/>
                <a:gd name="T48" fmla="*/ 400 w 642"/>
                <a:gd name="T49" fmla="*/ 14 h 536"/>
                <a:gd name="T50" fmla="*/ 476 w 642"/>
                <a:gd name="T51" fmla="*/ 91 h 536"/>
                <a:gd name="T52" fmla="*/ 472 w 642"/>
                <a:gd name="T53" fmla="*/ 116 h 536"/>
                <a:gd name="T54" fmla="*/ 472 w 642"/>
                <a:gd name="T55" fmla="*/ 117 h 536"/>
                <a:gd name="T56" fmla="*/ 472 w 642"/>
                <a:gd name="T57" fmla="*/ 117 h 536"/>
                <a:gd name="T58" fmla="*/ 400 w 642"/>
                <a:gd name="T59" fmla="*/ 224 h 536"/>
                <a:gd name="T60" fmla="*/ 323 w 642"/>
                <a:gd name="T61" fmla="*/ 91 h 536"/>
                <a:gd name="T62" fmla="*/ 400 w 642"/>
                <a:gd name="T63" fmla="*/ 14 h 536"/>
                <a:gd name="T64" fmla="*/ 14 w 642"/>
                <a:gd name="T65" fmla="*/ 114 h 536"/>
                <a:gd name="T66" fmla="*/ 210 w 642"/>
                <a:gd name="T67" fmla="*/ 164 h 536"/>
                <a:gd name="T68" fmla="*/ 210 w 642"/>
                <a:gd name="T69" fmla="*/ 520 h 536"/>
                <a:gd name="T70" fmla="*/ 14 w 642"/>
                <a:gd name="T71" fmla="*/ 470 h 536"/>
                <a:gd name="T72" fmla="*/ 14 w 642"/>
                <a:gd name="T73" fmla="*/ 114 h 536"/>
                <a:gd name="T74" fmla="*/ 224 w 642"/>
                <a:gd name="T75" fmla="*/ 164 h 536"/>
                <a:gd name="T76" fmla="*/ 320 w 642"/>
                <a:gd name="T77" fmla="*/ 139 h 536"/>
                <a:gd name="T78" fmla="*/ 400 w 642"/>
                <a:gd name="T79" fmla="*/ 238 h 536"/>
                <a:gd name="T80" fmla="*/ 419 w 642"/>
                <a:gd name="T81" fmla="*/ 231 h 536"/>
                <a:gd name="T82" fmla="*/ 419 w 642"/>
                <a:gd name="T83" fmla="*/ 470 h 536"/>
                <a:gd name="T84" fmla="*/ 224 w 642"/>
                <a:gd name="T85" fmla="*/ 520 h 536"/>
                <a:gd name="T86" fmla="*/ 224 w 642"/>
                <a:gd name="T87" fmla="*/ 164 h 536"/>
                <a:gd name="T88" fmla="*/ 628 w 642"/>
                <a:gd name="T89" fmla="*/ 520 h 536"/>
                <a:gd name="T90" fmla="*/ 433 w 642"/>
                <a:gd name="T91" fmla="*/ 470 h 536"/>
                <a:gd name="T92" fmla="*/ 433 w 642"/>
                <a:gd name="T93" fmla="*/ 219 h 536"/>
                <a:gd name="T94" fmla="*/ 483 w 642"/>
                <a:gd name="T95" fmla="*/ 127 h 536"/>
                <a:gd name="T96" fmla="*/ 628 w 642"/>
                <a:gd name="T97" fmla="*/ 164 h 536"/>
                <a:gd name="T98" fmla="*/ 628 w 642"/>
                <a:gd name="T99" fmla="*/ 520 h 536"/>
                <a:gd name="T100" fmla="*/ 447 w 642"/>
                <a:gd name="T101" fmla="*/ 91 h 536"/>
                <a:gd name="T102" fmla="*/ 400 w 642"/>
                <a:gd name="T103" fmla="*/ 43 h 536"/>
                <a:gd name="T104" fmla="*/ 352 w 642"/>
                <a:gd name="T105" fmla="*/ 91 h 536"/>
                <a:gd name="T106" fmla="*/ 400 w 642"/>
                <a:gd name="T107" fmla="*/ 138 h 536"/>
                <a:gd name="T108" fmla="*/ 447 w 642"/>
                <a:gd name="T109" fmla="*/ 91 h 536"/>
                <a:gd name="T110" fmla="*/ 366 w 642"/>
                <a:gd name="T111" fmla="*/ 91 h 536"/>
                <a:gd name="T112" fmla="*/ 400 w 642"/>
                <a:gd name="T113" fmla="*/ 57 h 536"/>
                <a:gd name="T114" fmla="*/ 433 w 642"/>
                <a:gd name="T115" fmla="*/ 91 h 536"/>
                <a:gd name="T116" fmla="*/ 400 w 642"/>
                <a:gd name="T117" fmla="*/ 124 h 536"/>
                <a:gd name="T118" fmla="*/ 366 w 642"/>
                <a:gd name="T119" fmla="*/ 91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2" h="536">
                  <a:moveTo>
                    <a:pt x="636" y="151"/>
                  </a:moveTo>
                  <a:cubicBezTo>
                    <a:pt x="487" y="114"/>
                    <a:pt x="487" y="114"/>
                    <a:pt x="487" y="114"/>
                  </a:cubicBezTo>
                  <a:cubicBezTo>
                    <a:pt x="489" y="105"/>
                    <a:pt x="490" y="97"/>
                    <a:pt x="490" y="91"/>
                  </a:cubicBezTo>
                  <a:cubicBezTo>
                    <a:pt x="490" y="41"/>
                    <a:pt x="449" y="0"/>
                    <a:pt x="400" y="0"/>
                  </a:cubicBezTo>
                  <a:cubicBezTo>
                    <a:pt x="350" y="0"/>
                    <a:pt x="309" y="41"/>
                    <a:pt x="309" y="91"/>
                  </a:cubicBezTo>
                  <a:cubicBezTo>
                    <a:pt x="309" y="101"/>
                    <a:pt x="311" y="113"/>
                    <a:pt x="315" y="126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7" y="98"/>
                    <a:pt x="5" y="98"/>
                    <a:pt x="3" y="100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79"/>
                    <a:pt x="3" y="482"/>
                    <a:pt x="6" y="483"/>
                  </a:cubicBezTo>
                  <a:cubicBezTo>
                    <a:pt x="215" y="536"/>
                    <a:pt x="215" y="536"/>
                    <a:pt x="215" y="536"/>
                  </a:cubicBezTo>
                  <a:cubicBezTo>
                    <a:pt x="215" y="536"/>
                    <a:pt x="216" y="536"/>
                    <a:pt x="217" y="536"/>
                  </a:cubicBezTo>
                  <a:cubicBezTo>
                    <a:pt x="217" y="536"/>
                    <a:pt x="217" y="536"/>
                    <a:pt x="217" y="536"/>
                  </a:cubicBezTo>
                  <a:cubicBezTo>
                    <a:pt x="217" y="536"/>
                    <a:pt x="217" y="536"/>
                    <a:pt x="217" y="536"/>
                  </a:cubicBezTo>
                  <a:cubicBezTo>
                    <a:pt x="217" y="536"/>
                    <a:pt x="218" y="536"/>
                    <a:pt x="218" y="536"/>
                  </a:cubicBezTo>
                  <a:cubicBezTo>
                    <a:pt x="426" y="483"/>
                    <a:pt x="426" y="483"/>
                    <a:pt x="426" y="483"/>
                  </a:cubicBezTo>
                  <a:cubicBezTo>
                    <a:pt x="633" y="536"/>
                    <a:pt x="633" y="536"/>
                    <a:pt x="633" y="536"/>
                  </a:cubicBezTo>
                  <a:cubicBezTo>
                    <a:pt x="634" y="536"/>
                    <a:pt x="634" y="536"/>
                    <a:pt x="635" y="536"/>
                  </a:cubicBezTo>
                  <a:cubicBezTo>
                    <a:pt x="636" y="536"/>
                    <a:pt x="638" y="535"/>
                    <a:pt x="639" y="534"/>
                  </a:cubicBezTo>
                  <a:cubicBezTo>
                    <a:pt x="641" y="533"/>
                    <a:pt x="642" y="531"/>
                    <a:pt x="642" y="529"/>
                  </a:cubicBezTo>
                  <a:cubicBezTo>
                    <a:pt x="642" y="158"/>
                    <a:pt x="642" y="158"/>
                    <a:pt x="642" y="158"/>
                  </a:cubicBezTo>
                  <a:cubicBezTo>
                    <a:pt x="642" y="155"/>
                    <a:pt x="640" y="152"/>
                    <a:pt x="636" y="151"/>
                  </a:cubicBezTo>
                  <a:close/>
                  <a:moveTo>
                    <a:pt x="400" y="14"/>
                  </a:moveTo>
                  <a:cubicBezTo>
                    <a:pt x="442" y="14"/>
                    <a:pt x="476" y="49"/>
                    <a:pt x="476" y="91"/>
                  </a:cubicBezTo>
                  <a:cubicBezTo>
                    <a:pt x="476" y="98"/>
                    <a:pt x="475" y="107"/>
                    <a:pt x="472" y="116"/>
                  </a:cubicBezTo>
                  <a:cubicBezTo>
                    <a:pt x="472" y="117"/>
                    <a:pt x="472" y="117"/>
                    <a:pt x="472" y="117"/>
                  </a:cubicBezTo>
                  <a:cubicBezTo>
                    <a:pt x="472" y="117"/>
                    <a:pt x="472" y="117"/>
                    <a:pt x="472" y="117"/>
                  </a:cubicBezTo>
                  <a:cubicBezTo>
                    <a:pt x="459" y="163"/>
                    <a:pt x="421" y="224"/>
                    <a:pt x="400" y="224"/>
                  </a:cubicBezTo>
                  <a:cubicBezTo>
                    <a:pt x="374" y="224"/>
                    <a:pt x="323" y="136"/>
                    <a:pt x="323" y="91"/>
                  </a:cubicBezTo>
                  <a:cubicBezTo>
                    <a:pt x="323" y="49"/>
                    <a:pt x="357" y="14"/>
                    <a:pt x="400" y="14"/>
                  </a:cubicBezTo>
                  <a:close/>
                  <a:moveTo>
                    <a:pt x="14" y="114"/>
                  </a:moveTo>
                  <a:cubicBezTo>
                    <a:pt x="210" y="164"/>
                    <a:pt x="210" y="164"/>
                    <a:pt x="210" y="164"/>
                  </a:cubicBezTo>
                  <a:cubicBezTo>
                    <a:pt x="210" y="520"/>
                    <a:pt x="210" y="520"/>
                    <a:pt x="210" y="520"/>
                  </a:cubicBezTo>
                  <a:cubicBezTo>
                    <a:pt x="14" y="470"/>
                    <a:pt x="14" y="470"/>
                    <a:pt x="14" y="470"/>
                  </a:cubicBezTo>
                  <a:lnTo>
                    <a:pt x="14" y="114"/>
                  </a:lnTo>
                  <a:close/>
                  <a:moveTo>
                    <a:pt x="224" y="164"/>
                  </a:moveTo>
                  <a:cubicBezTo>
                    <a:pt x="320" y="139"/>
                    <a:pt x="320" y="139"/>
                    <a:pt x="320" y="139"/>
                  </a:cubicBezTo>
                  <a:cubicBezTo>
                    <a:pt x="337" y="186"/>
                    <a:pt x="372" y="238"/>
                    <a:pt x="400" y="238"/>
                  </a:cubicBezTo>
                  <a:cubicBezTo>
                    <a:pt x="406" y="238"/>
                    <a:pt x="412" y="235"/>
                    <a:pt x="419" y="231"/>
                  </a:cubicBezTo>
                  <a:cubicBezTo>
                    <a:pt x="419" y="470"/>
                    <a:pt x="419" y="470"/>
                    <a:pt x="419" y="470"/>
                  </a:cubicBezTo>
                  <a:cubicBezTo>
                    <a:pt x="224" y="520"/>
                    <a:pt x="224" y="520"/>
                    <a:pt x="224" y="520"/>
                  </a:cubicBezTo>
                  <a:lnTo>
                    <a:pt x="224" y="164"/>
                  </a:lnTo>
                  <a:close/>
                  <a:moveTo>
                    <a:pt x="628" y="520"/>
                  </a:moveTo>
                  <a:cubicBezTo>
                    <a:pt x="433" y="470"/>
                    <a:pt x="433" y="470"/>
                    <a:pt x="433" y="470"/>
                  </a:cubicBezTo>
                  <a:cubicBezTo>
                    <a:pt x="433" y="219"/>
                    <a:pt x="433" y="219"/>
                    <a:pt x="433" y="219"/>
                  </a:cubicBezTo>
                  <a:cubicBezTo>
                    <a:pt x="454" y="197"/>
                    <a:pt x="474" y="159"/>
                    <a:pt x="483" y="127"/>
                  </a:cubicBezTo>
                  <a:cubicBezTo>
                    <a:pt x="628" y="164"/>
                    <a:pt x="628" y="164"/>
                    <a:pt x="628" y="164"/>
                  </a:cubicBezTo>
                  <a:lnTo>
                    <a:pt x="628" y="520"/>
                  </a:lnTo>
                  <a:close/>
                  <a:moveTo>
                    <a:pt x="447" y="91"/>
                  </a:moveTo>
                  <a:cubicBezTo>
                    <a:pt x="447" y="65"/>
                    <a:pt x="426" y="43"/>
                    <a:pt x="400" y="43"/>
                  </a:cubicBezTo>
                  <a:cubicBezTo>
                    <a:pt x="373" y="43"/>
                    <a:pt x="352" y="65"/>
                    <a:pt x="352" y="91"/>
                  </a:cubicBezTo>
                  <a:cubicBezTo>
                    <a:pt x="352" y="117"/>
                    <a:pt x="373" y="138"/>
                    <a:pt x="400" y="138"/>
                  </a:cubicBezTo>
                  <a:cubicBezTo>
                    <a:pt x="426" y="138"/>
                    <a:pt x="447" y="117"/>
                    <a:pt x="447" y="91"/>
                  </a:cubicBezTo>
                  <a:close/>
                  <a:moveTo>
                    <a:pt x="366" y="91"/>
                  </a:moveTo>
                  <a:cubicBezTo>
                    <a:pt x="366" y="72"/>
                    <a:pt x="381" y="57"/>
                    <a:pt x="400" y="57"/>
                  </a:cubicBezTo>
                  <a:cubicBezTo>
                    <a:pt x="418" y="57"/>
                    <a:pt x="433" y="72"/>
                    <a:pt x="433" y="91"/>
                  </a:cubicBezTo>
                  <a:cubicBezTo>
                    <a:pt x="433" y="109"/>
                    <a:pt x="418" y="124"/>
                    <a:pt x="400" y="124"/>
                  </a:cubicBezTo>
                  <a:cubicBezTo>
                    <a:pt x="381" y="124"/>
                    <a:pt x="366" y="109"/>
                    <a:pt x="366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75827" y="1725475"/>
            <a:ext cx="396000" cy="395243"/>
            <a:chOff x="3324099" y="1618663"/>
            <a:chExt cx="708120" cy="708120"/>
          </a:xfrm>
        </p:grpSpPr>
        <p:sp>
          <p:nvSpPr>
            <p:cNvPr id="82" name="Oval 16"/>
            <p:cNvSpPr/>
            <p:nvPr/>
          </p:nvSpPr>
          <p:spPr>
            <a:xfrm>
              <a:off x="3324099" y="1618663"/>
              <a:ext cx="708120" cy="708120"/>
            </a:xfrm>
            <a:prstGeom prst="ellipse">
              <a:avLst/>
            </a:prstGeom>
            <a:solidFill>
              <a:srgbClr val="89478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pic>
          <p:nvPicPr>
            <p:cNvPr id="83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86" y="1751150"/>
              <a:ext cx="443147" cy="443147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01546" y="1736973"/>
            <a:ext cx="360000" cy="360000"/>
            <a:chOff x="6837523" y="5271715"/>
            <a:chExt cx="728245" cy="728245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6837523" y="5271715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8"/>
            <p:cNvSpPr>
              <a:spLocks noEditPoints="1"/>
            </p:cNvSpPr>
            <p:nvPr/>
          </p:nvSpPr>
          <p:spPr bwMode="auto">
            <a:xfrm>
              <a:off x="7059465" y="5435100"/>
              <a:ext cx="304755" cy="379163"/>
            </a:xfrm>
            <a:custGeom>
              <a:avLst/>
              <a:gdLst>
                <a:gd name="T0" fmla="*/ 438 w 445"/>
                <a:gd name="T1" fmla="*/ 57 h 553"/>
                <a:gd name="T2" fmla="*/ 388 w 445"/>
                <a:gd name="T3" fmla="*/ 57 h 553"/>
                <a:gd name="T4" fmla="*/ 388 w 445"/>
                <a:gd name="T5" fmla="*/ 7 h 553"/>
                <a:gd name="T6" fmla="*/ 381 w 445"/>
                <a:gd name="T7" fmla="*/ 0 h 553"/>
                <a:gd name="T8" fmla="*/ 7 w 445"/>
                <a:gd name="T9" fmla="*/ 0 h 553"/>
                <a:gd name="T10" fmla="*/ 0 w 445"/>
                <a:gd name="T11" fmla="*/ 7 h 553"/>
                <a:gd name="T12" fmla="*/ 0 w 445"/>
                <a:gd name="T13" fmla="*/ 489 h 553"/>
                <a:gd name="T14" fmla="*/ 7 w 445"/>
                <a:gd name="T15" fmla="*/ 496 h 553"/>
                <a:gd name="T16" fmla="*/ 57 w 445"/>
                <a:gd name="T17" fmla="*/ 496 h 553"/>
                <a:gd name="T18" fmla="*/ 57 w 445"/>
                <a:gd name="T19" fmla="*/ 546 h 553"/>
                <a:gd name="T20" fmla="*/ 64 w 445"/>
                <a:gd name="T21" fmla="*/ 553 h 553"/>
                <a:gd name="T22" fmla="*/ 438 w 445"/>
                <a:gd name="T23" fmla="*/ 553 h 553"/>
                <a:gd name="T24" fmla="*/ 445 w 445"/>
                <a:gd name="T25" fmla="*/ 546 h 553"/>
                <a:gd name="T26" fmla="*/ 445 w 445"/>
                <a:gd name="T27" fmla="*/ 64 h 553"/>
                <a:gd name="T28" fmla="*/ 438 w 445"/>
                <a:gd name="T29" fmla="*/ 57 h 553"/>
                <a:gd name="T30" fmla="*/ 14 w 445"/>
                <a:gd name="T31" fmla="*/ 14 h 553"/>
                <a:gd name="T32" fmla="*/ 374 w 445"/>
                <a:gd name="T33" fmla="*/ 14 h 553"/>
                <a:gd name="T34" fmla="*/ 374 w 445"/>
                <a:gd name="T35" fmla="*/ 482 h 553"/>
                <a:gd name="T36" fmla="*/ 14 w 445"/>
                <a:gd name="T37" fmla="*/ 482 h 553"/>
                <a:gd name="T38" fmla="*/ 14 w 445"/>
                <a:gd name="T39" fmla="*/ 14 h 553"/>
                <a:gd name="T40" fmla="*/ 431 w 445"/>
                <a:gd name="T41" fmla="*/ 539 h 553"/>
                <a:gd name="T42" fmla="*/ 71 w 445"/>
                <a:gd name="T43" fmla="*/ 539 h 553"/>
                <a:gd name="T44" fmla="*/ 71 w 445"/>
                <a:gd name="T45" fmla="*/ 496 h 553"/>
                <a:gd name="T46" fmla="*/ 381 w 445"/>
                <a:gd name="T47" fmla="*/ 496 h 553"/>
                <a:gd name="T48" fmla="*/ 388 w 445"/>
                <a:gd name="T49" fmla="*/ 489 h 553"/>
                <a:gd name="T50" fmla="*/ 388 w 445"/>
                <a:gd name="T51" fmla="*/ 71 h 553"/>
                <a:gd name="T52" fmla="*/ 431 w 445"/>
                <a:gd name="T53" fmla="*/ 71 h 553"/>
                <a:gd name="T54" fmla="*/ 431 w 445"/>
                <a:gd name="T55" fmla="*/ 539 h 553"/>
                <a:gd name="T56" fmla="*/ 75 w 445"/>
                <a:gd name="T57" fmla="*/ 335 h 553"/>
                <a:gd name="T58" fmla="*/ 75 w 445"/>
                <a:gd name="T59" fmla="*/ 325 h 553"/>
                <a:gd name="T60" fmla="*/ 145 w 445"/>
                <a:gd name="T61" fmla="*/ 256 h 553"/>
                <a:gd name="T62" fmla="*/ 155 w 445"/>
                <a:gd name="T63" fmla="*/ 256 h 553"/>
                <a:gd name="T64" fmla="*/ 194 w 445"/>
                <a:gd name="T65" fmla="*/ 295 h 553"/>
                <a:gd name="T66" fmla="*/ 288 w 445"/>
                <a:gd name="T67" fmla="*/ 201 h 553"/>
                <a:gd name="T68" fmla="*/ 210 w 445"/>
                <a:gd name="T69" fmla="*/ 201 h 553"/>
                <a:gd name="T70" fmla="*/ 203 w 445"/>
                <a:gd name="T71" fmla="*/ 194 h 553"/>
                <a:gd name="T72" fmla="*/ 210 w 445"/>
                <a:gd name="T73" fmla="*/ 187 h 553"/>
                <a:gd name="T74" fmla="*/ 304 w 445"/>
                <a:gd name="T75" fmla="*/ 187 h 553"/>
                <a:gd name="T76" fmla="*/ 310 w 445"/>
                <a:gd name="T77" fmla="*/ 189 h 553"/>
                <a:gd name="T78" fmla="*/ 310 w 445"/>
                <a:gd name="T79" fmla="*/ 189 h 553"/>
                <a:gd name="T80" fmla="*/ 311 w 445"/>
                <a:gd name="T81" fmla="*/ 196 h 553"/>
                <a:gd name="T82" fmla="*/ 311 w 445"/>
                <a:gd name="T83" fmla="*/ 288 h 553"/>
                <a:gd name="T84" fmla="*/ 304 w 445"/>
                <a:gd name="T85" fmla="*/ 295 h 553"/>
                <a:gd name="T86" fmla="*/ 297 w 445"/>
                <a:gd name="T87" fmla="*/ 288 h 553"/>
                <a:gd name="T88" fmla="*/ 297 w 445"/>
                <a:gd name="T89" fmla="*/ 211 h 553"/>
                <a:gd name="T90" fmla="*/ 199 w 445"/>
                <a:gd name="T91" fmla="*/ 310 h 553"/>
                <a:gd name="T92" fmla="*/ 189 w 445"/>
                <a:gd name="T93" fmla="*/ 310 h 553"/>
                <a:gd name="T94" fmla="*/ 150 w 445"/>
                <a:gd name="T95" fmla="*/ 271 h 553"/>
                <a:gd name="T96" fmla="*/ 85 w 445"/>
                <a:gd name="T97" fmla="*/ 335 h 553"/>
                <a:gd name="T98" fmla="*/ 80 w 445"/>
                <a:gd name="T99" fmla="*/ 337 h 553"/>
                <a:gd name="T100" fmla="*/ 75 w 445"/>
                <a:gd name="T101" fmla="*/ 33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5" h="553">
                  <a:moveTo>
                    <a:pt x="438" y="57"/>
                  </a:moveTo>
                  <a:cubicBezTo>
                    <a:pt x="388" y="57"/>
                    <a:pt x="388" y="57"/>
                    <a:pt x="388" y="57"/>
                  </a:cubicBezTo>
                  <a:cubicBezTo>
                    <a:pt x="388" y="7"/>
                    <a:pt x="388" y="7"/>
                    <a:pt x="388" y="7"/>
                  </a:cubicBezTo>
                  <a:cubicBezTo>
                    <a:pt x="388" y="3"/>
                    <a:pt x="385" y="0"/>
                    <a:pt x="38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493"/>
                    <a:pt x="3" y="496"/>
                    <a:pt x="7" y="496"/>
                  </a:cubicBezTo>
                  <a:cubicBezTo>
                    <a:pt x="57" y="496"/>
                    <a:pt x="57" y="496"/>
                    <a:pt x="57" y="496"/>
                  </a:cubicBezTo>
                  <a:cubicBezTo>
                    <a:pt x="57" y="546"/>
                    <a:pt x="57" y="546"/>
                    <a:pt x="57" y="546"/>
                  </a:cubicBezTo>
                  <a:cubicBezTo>
                    <a:pt x="57" y="550"/>
                    <a:pt x="60" y="553"/>
                    <a:pt x="64" y="553"/>
                  </a:cubicBezTo>
                  <a:cubicBezTo>
                    <a:pt x="438" y="553"/>
                    <a:pt x="438" y="553"/>
                    <a:pt x="438" y="553"/>
                  </a:cubicBezTo>
                  <a:cubicBezTo>
                    <a:pt x="442" y="553"/>
                    <a:pt x="445" y="550"/>
                    <a:pt x="445" y="546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5" y="60"/>
                    <a:pt x="442" y="57"/>
                    <a:pt x="438" y="57"/>
                  </a:cubicBezTo>
                  <a:close/>
                  <a:moveTo>
                    <a:pt x="14" y="14"/>
                  </a:moveTo>
                  <a:cubicBezTo>
                    <a:pt x="374" y="14"/>
                    <a:pt x="374" y="14"/>
                    <a:pt x="374" y="14"/>
                  </a:cubicBezTo>
                  <a:cubicBezTo>
                    <a:pt x="374" y="482"/>
                    <a:pt x="374" y="482"/>
                    <a:pt x="374" y="482"/>
                  </a:cubicBezTo>
                  <a:cubicBezTo>
                    <a:pt x="14" y="482"/>
                    <a:pt x="14" y="482"/>
                    <a:pt x="14" y="482"/>
                  </a:cubicBezTo>
                  <a:lnTo>
                    <a:pt x="14" y="14"/>
                  </a:lnTo>
                  <a:close/>
                  <a:moveTo>
                    <a:pt x="431" y="539"/>
                  </a:moveTo>
                  <a:cubicBezTo>
                    <a:pt x="71" y="539"/>
                    <a:pt x="71" y="539"/>
                    <a:pt x="71" y="539"/>
                  </a:cubicBezTo>
                  <a:cubicBezTo>
                    <a:pt x="71" y="496"/>
                    <a:pt x="71" y="496"/>
                    <a:pt x="71" y="496"/>
                  </a:cubicBezTo>
                  <a:cubicBezTo>
                    <a:pt x="381" y="496"/>
                    <a:pt x="381" y="496"/>
                    <a:pt x="381" y="496"/>
                  </a:cubicBezTo>
                  <a:cubicBezTo>
                    <a:pt x="385" y="496"/>
                    <a:pt x="388" y="493"/>
                    <a:pt x="388" y="489"/>
                  </a:cubicBezTo>
                  <a:cubicBezTo>
                    <a:pt x="388" y="71"/>
                    <a:pt x="388" y="71"/>
                    <a:pt x="388" y="71"/>
                  </a:cubicBezTo>
                  <a:cubicBezTo>
                    <a:pt x="431" y="71"/>
                    <a:pt x="431" y="71"/>
                    <a:pt x="431" y="71"/>
                  </a:cubicBezTo>
                  <a:lnTo>
                    <a:pt x="431" y="539"/>
                  </a:lnTo>
                  <a:close/>
                  <a:moveTo>
                    <a:pt x="75" y="335"/>
                  </a:moveTo>
                  <a:cubicBezTo>
                    <a:pt x="72" y="333"/>
                    <a:pt x="72" y="328"/>
                    <a:pt x="75" y="325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7" y="253"/>
                    <a:pt x="152" y="253"/>
                    <a:pt x="155" y="256"/>
                  </a:cubicBezTo>
                  <a:cubicBezTo>
                    <a:pt x="194" y="295"/>
                    <a:pt x="194" y="295"/>
                    <a:pt x="194" y="295"/>
                  </a:cubicBezTo>
                  <a:cubicBezTo>
                    <a:pt x="288" y="201"/>
                    <a:pt x="288" y="201"/>
                    <a:pt x="288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7" y="201"/>
                    <a:pt x="203" y="198"/>
                    <a:pt x="203" y="194"/>
                  </a:cubicBezTo>
                  <a:cubicBezTo>
                    <a:pt x="203" y="190"/>
                    <a:pt x="207" y="187"/>
                    <a:pt x="210" y="187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6" y="187"/>
                    <a:pt x="308" y="188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2" y="191"/>
                    <a:pt x="312" y="194"/>
                    <a:pt x="311" y="196"/>
                  </a:cubicBezTo>
                  <a:cubicBezTo>
                    <a:pt x="311" y="288"/>
                    <a:pt x="311" y="288"/>
                    <a:pt x="311" y="288"/>
                  </a:cubicBezTo>
                  <a:cubicBezTo>
                    <a:pt x="311" y="292"/>
                    <a:pt x="308" y="295"/>
                    <a:pt x="304" y="295"/>
                  </a:cubicBezTo>
                  <a:cubicBezTo>
                    <a:pt x="301" y="295"/>
                    <a:pt x="297" y="292"/>
                    <a:pt x="297" y="288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199" y="310"/>
                    <a:pt x="199" y="310"/>
                    <a:pt x="199" y="310"/>
                  </a:cubicBezTo>
                  <a:cubicBezTo>
                    <a:pt x="196" y="313"/>
                    <a:pt x="192" y="313"/>
                    <a:pt x="189" y="310"/>
                  </a:cubicBezTo>
                  <a:cubicBezTo>
                    <a:pt x="150" y="271"/>
                    <a:pt x="150" y="271"/>
                    <a:pt x="150" y="271"/>
                  </a:cubicBezTo>
                  <a:cubicBezTo>
                    <a:pt x="85" y="335"/>
                    <a:pt x="85" y="335"/>
                    <a:pt x="85" y="335"/>
                  </a:cubicBezTo>
                  <a:cubicBezTo>
                    <a:pt x="84" y="337"/>
                    <a:pt x="82" y="337"/>
                    <a:pt x="80" y="337"/>
                  </a:cubicBezTo>
                  <a:cubicBezTo>
                    <a:pt x="78" y="337"/>
                    <a:pt x="76" y="337"/>
                    <a:pt x="75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811261" y="2789359"/>
            <a:ext cx="7498913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 reduce bias in mobility results, we only consider Highly Active Users (HAU)</a:t>
            </a:r>
            <a:endParaRPr lang="en-US" sz="1600" dirty="0"/>
          </a:p>
        </p:txBody>
      </p:sp>
      <p:sp>
        <p:nvSpPr>
          <p:cNvPr id="89" name="TextBox 6"/>
          <p:cNvSpPr txBox="1"/>
          <p:nvPr/>
        </p:nvSpPr>
        <p:spPr>
          <a:xfrm>
            <a:off x="813505" y="3180613"/>
            <a:ext cx="6435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0" name="Rectangle 181"/>
          <p:cNvSpPr/>
          <p:nvPr/>
        </p:nvSpPr>
        <p:spPr>
          <a:xfrm>
            <a:off x="864711" y="3108002"/>
            <a:ext cx="7445463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Define HAU samples according to requirements</a:t>
            </a:r>
          </a:p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e.g. urban mobility studies requires higher time granularity than Nation-scale studies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1" name="TextBox 6"/>
          <p:cNvSpPr txBox="1"/>
          <p:nvPr/>
        </p:nvSpPr>
        <p:spPr>
          <a:xfrm>
            <a:off x="813505" y="3609224"/>
            <a:ext cx="6435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2" name="Rectangle 181"/>
          <p:cNvSpPr/>
          <p:nvPr/>
        </p:nvSpPr>
        <p:spPr>
          <a:xfrm>
            <a:off x="864711" y="3536613"/>
            <a:ext cx="7445463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Even with strict requirements, the HAU sample will be large and statistical relevant</a:t>
            </a:r>
          </a:p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users are in general more active and the usage of data connections is widespread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3" name="TextBox 6"/>
          <p:cNvSpPr txBox="1"/>
          <p:nvPr/>
        </p:nvSpPr>
        <p:spPr>
          <a:xfrm>
            <a:off x="822012" y="4373715"/>
            <a:ext cx="3094213" cy="246213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Verdana"/>
                <a:cs typeface="Verdana"/>
              </a:rPr>
              <a:t>Thresholds from an operational study</a:t>
            </a:r>
            <a:endParaRPr lang="en-US" sz="1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815499" y="4690561"/>
            <a:ext cx="3104965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&gt;=75%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70548" y="4646846"/>
            <a:ext cx="20046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Days </a:t>
            </a:r>
            <a:r>
              <a:rPr lang="en-US" sz="1400" dirty="0">
                <a:solidFill>
                  <a:srgbClr val="CA4A9C"/>
                </a:solidFill>
              </a:rPr>
              <a:t>O</a:t>
            </a:r>
            <a:r>
              <a:rPr lang="en-US" sz="1400" dirty="0" smtClean="0">
                <a:solidFill>
                  <a:srgbClr val="CA4A9C"/>
                </a:solidFill>
              </a:rPr>
              <a:t>f Visibility (DOV)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11261" y="4999702"/>
            <a:ext cx="3104965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&gt;=1   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66310" y="4933445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Hourly Action Rate (HAR)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11261" y="5279941"/>
            <a:ext cx="3104965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&lt;=30m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66310" y="5236226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Average Lag Time (ALT)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11261" y="5578059"/>
            <a:ext cx="3104965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&lt;</a:t>
            </a:r>
            <a:r>
              <a:rPr lang="en-US" sz="1600" dirty="0" smtClean="0"/>
              <a:t>=75%</a:t>
            </a:r>
            <a:endParaRPr 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66310" y="5534344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Total </a:t>
            </a:r>
            <a:r>
              <a:rPr lang="en-US" sz="1400" smtClean="0">
                <a:solidFill>
                  <a:srgbClr val="CA4A9C"/>
                </a:solidFill>
              </a:rPr>
              <a:t>Inactive Time (TIT)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11261" y="5870458"/>
            <a:ext cx="3104965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 smtClean="0"/>
              <a:t>0.7&lt;&gt;0.9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866310" y="5826743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CA4A9C"/>
                </a:solidFill>
              </a:rPr>
              <a:t>Entropy (H)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41" name="Oval 25"/>
          <p:cNvSpPr>
            <a:spLocks noChangeArrowheads="1"/>
          </p:cNvSpPr>
          <p:nvPr/>
        </p:nvSpPr>
        <p:spPr bwMode="auto">
          <a:xfrm>
            <a:off x="5346576" y="4382673"/>
            <a:ext cx="217642" cy="216000"/>
          </a:xfrm>
          <a:prstGeom prst="ellipse">
            <a:avLst/>
          </a:prstGeom>
          <a:solidFill>
            <a:srgbClr val="CA4A9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6663" y="4690191"/>
            <a:ext cx="144000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261712" y="4646476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DS2014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206663" y="4982590"/>
            <a:ext cx="144000" cy="241455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261712" y="4938875"/>
            <a:ext cx="20089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A4A9C"/>
                </a:solidFill>
              </a:rPr>
              <a:t>DS2016</a:t>
            </a:r>
            <a:endParaRPr lang="en-US" sz="1400" dirty="0">
              <a:solidFill>
                <a:srgbClr val="CA4A9C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42174" y="4698448"/>
            <a:ext cx="2268000" cy="240427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7.5% (➡ 25% day only)</a:t>
            </a:r>
            <a:endParaRPr lang="en-US" sz="1400" dirty="0"/>
          </a:p>
        </p:txBody>
      </p:sp>
      <p:sp>
        <p:nvSpPr>
          <p:cNvPr id="151" name="Rectangle 150"/>
          <p:cNvSpPr/>
          <p:nvPr/>
        </p:nvSpPr>
        <p:spPr>
          <a:xfrm>
            <a:off x="6042173" y="4986892"/>
            <a:ext cx="2258703" cy="237154"/>
          </a:xfrm>
          <a:prstGeom prst="rect">
            <a:avLst/>
          </a:prstGeom>
          <a:solidFill>
            <a:srgbClr val="B75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12.5% </a:t>
            </a:r>
            <a:r>
              <a:rPr lang="en-US" sz="1400" dirty="0"/>
              <a:t>(➡ 3</a:t>
            </a:r>
            <a:r>
              <a:rPr lang="en-US" sz="1400" dirty="0" smtClean="0"/>
              <a:t>8% </a:t>
            </a:r>
            <a:r>
              <a:rPr lang="en-US" sz="1400" dirty="0"/>
              <a:t>day only)</a:t>
            </a:r>
          </a:p>
        </p:txBody>
      </p:sp>
      <p:sp>
        <p:nvSpPr>
          <p:cNvPr id="152" name="TextBox 6"/>
          <p:cNvSpPr txBox="1"/>
          <p:nvPr/>
        </p:nvSpPr>
        <p:spPr>
          <a:xfrm>
            <a:off x="5206663" y="4364205"/>
            <a:ext cx="3094213" cy="246213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en-US" sz="10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25511" y="4342675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Highly Active Users samples</a:t>
            </a:r>
            <a:endParaRPr lang="en-US" sz="1100" b="1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2" name="Group 141"/>
          <p:cNvGrpSpPr>
            <a:grpSpLocks noChangeAspect="1"/>
          </p:cNvGrpSpPr>
          <p:nvPr/>
        </p:nvGrpSpPr>
        <p:grpSpPr>
          <a:xfrm>
            <a:off x="5394900" y="4409070"/>
            <a:ext cx="120994" cy="189603"/>
            <a:chOff x="1225345" y="3161267"/>
            <a:chExt cx="684000" cy="1019832"/>
          </a:xfrm>
        </p:grpSpPr>
        <p:sp>
          <p:nvSpPr>
            <p:cNvPr id="143" name="Oval 142"/>
            <p:cNvSpPr/>
            <p:nvPr/>
          </p:nvSpPr>
          <p:spPr>
            <a:xfrm>
              <a:off x="1387345" y="316126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hord 143"/>
            <p:cNvSpPr/>
            <p:nvPr/>
          </p:nvSpPr>
          <p:spPr>
            <a:xfrm>
              <a:off x="1225345" y="3497099"/>
              <a:ext cx="684000" cy="684000"/>
            </a:xfrm>
            <a:prstGeom prst="chord">
              <a:avLst>
                <a:gd name="adj1" fmla="val 8796427"/>
                <a:gd name="adj2" fmla="val 19455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81"/>
          <p:cNvSpPr/>
          <p:nvPr/>
        </p:nvSpPr>
        <p:spPr>
          <a:xfrm>
            <a:off x="5206662" y="5345971"/>
            <a:ext cx="3094214" cy="353943"/>
          </a:xfrm>
          <a:prstGeom prst="rect">
            <a:avLst/>
          </a:prstGeom>
          <a:ln>
            <a:solidFill>
              <a:srgbClr val="572A78"/>
            </a:solidFill>
          </a:ln>
        </p:spPr>
        <p:txBody>
          <a:bodyPr wrap="square" lIns="121920" rIns="121920" bIns="60960">
            <a:spAutoFit/>
          </a:bodyPr>
          <a:lstStyle/>
          <a:p>
            <a:r>
              <a:rPr lang="en-US" sz="800" b="1" dirty="0" smtClean="0">
                <a:latin typeface="Verdana" charset="0"/>
                <a:ea typeface="Verdana" charset="0"/>
                <a:cs typeface="Verdana" charset="0"/>
              </a:rPr>
              <a:t>Sample size rather large</a:t>
            </a:r>
            <a:r>
              <a:rPr lang="en-US" sz="800" dirty="0" smtClean="0">
                <a:latin typeface="Verdana" charset="0"/>
                <a:ea typeface="Verdana" charset="0"/>
                <a:cs typeface="Verdana" charset="0"/>
              </a:rPr>
              <a:t>: up to 38% of entire user population in DS2016</a:t>
            </a:r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0" name="Rectangle 181"/>
          <p:cNvSpPr/>
          <p:nvPr/>
        </p:nvSpPr>
        <p:spPr>
          <a:xfrm>
            <a:off x="5206662" y="5760086"/>
            <a:ext cx="3094213" cy="353943"/>
          </a:xfrm>
          <a:prstGeom prst="rect">
            <a:avLst/>
          </a:prstGeom>
          <a:ln>
            <a:solidFill>
              <a:srgbClr val="572A78"/>
            </a:solidFill>
          </a:ln>
        </p:spPr>
        <p:txBody>
          <a:bodyPr wrap="square" lIns="121920" rIns="121920" bIns="60960">
            <a:spAutoFit/>
          </a:bodyPr>
          <a:lstStyle/>
          <a:p>
            <a:r>
              <a:rPr lang="en-US" sz="800" b="1" dirty="0" smtClean="0">
                <a:latin typeface="Verdana" charset="0"/>
                <a:ea typeface="Verdana" charset="0"/>
                <a:cs typeface="Verdana" charset="0"/>
              </a:rPr>
              <a:t>Statistical relevant samples</a:t>
            </a:r>
            <a:r>
              <a:rPr lang="en-US" sz="800" dirty="0" smtClean="0">
                <a:latin typeface="Verdana" charset="0"/>
                <a:ea typeface="Verdana" charset="0"/>
                <a:cs typeface="Verdana" charset="0"/>
              </a:rPr>
              <a:t>: demographic (e.g., gender, age) statistical characteristics are preserved</a:t>
            </a:r>
            <a:endParaRPr lang="en-US" sz="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8" name="Right Arrow 14"/>
          <p:cNvSpPr/>
          <p:nvPr/>
        </p:nvSpPr>
        <p:spPr>
          <a:xfrm>
            <a:off x="4062845" y="4836938"/>
            <a:ext cx="1028700" cy="798576"/>
          </a:xfrm>
          <a:prstGeom prst="rightArrow">
            <a:avLst/>
          </a:prstGeom>
          <a:solidFill>
            <a:srgbClr val="8947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conditions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1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Experience from a commercial project (tourist mobility in Barcelona)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0" y="2074901"/>
            <a:ext cx="2049731" cy="2049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49" y="1826260"/>
            <a:ext cx="2540414" cy="2540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16" y="2074900"/>
            <a:ext cx="3237849" cy="2049731"/>
          </a:xfrm>
          <a:prstGeom prst="rect">
            <a:avLst/>
          </a:prstGeom>
        </p:spPr>
      </p:pic>
      <p:sp>
        <p:nvSpPr>
          <p:cNvPr id="8" name="Rectangle 181"/>
          <p:cNvSpPr/>
          <p:nvPr/>
        </p:nvSpPr>
        <p:spPr>
          <a:xfrm>
            <a:off x="529878" y="4254980"/>
            <a:ext cx="2105717" cy="61200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Heat maps: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 study concentrations of people per area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Rectangle 181"/>
          <p:cNvSpPr/>
          <p:nvPr/>
        </p:nvSpPr>
        <p:spPr>
          <a:xfrm>
            <a:off x="3101057" y="4250083"/>
            <a:ext cx="2372248" cy="66172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Transitions: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 between pairs of </a:t>
            </a:r>
            <a:r>
              <a:rPr lang="en-US" sz="1200" dirty="0" err="1" smtClean="0">
                <a:latin typeface="Verdana" charset="0"/>
                <a:ea typeface="Verdana" charset="0"/>
                <a:cs typeface="Verdana" charset="0"/>
              </a:rPr>
              <a:t>PoI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, cities or neighborhoods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angle 181"/>
          <p:cNvSpPr/>
          <p:nvPr/>
        </p:nvSpPr>
        <p:spPr>
          <a:xfrm>
            <a:off x="6027968" y="4250083"/>
            <a:ext cx="2600892" cy="66172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Human activity clustering: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 DBSCAN on weighted (by action count) tower locations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tangle 181"/>
          <p:cNvSpPr/>
          <p:nvPr/>
        </p:nvSpPr>
        <p:spPr>
          <a:xfrm>
            <a:off x="994399" y="5590707"/>
            <a:ext cx="7044701" cy="538609"/>
          </a:xfrm>
          <a:prstGeom prst="rect">
            <a:avLst/>
          </a:prstGeom>
          <a:ln w="31750">
            <a:solidFill>
              <a:srgbClr val="CA4A9C"/>
            </a:solidFill>
          </a:ln>
        </p:spPr>
        <p:txBody>
          <a:bodyPr wrap="square" lIns="121920" rIns="121920" bIns="6096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Note: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 all studies are based on HAU sample, in order to reduce the mobility bias introduced by inactivity of users (even for studying static </a:t>
            </a:r>
            <a:r>
              <a:rPr lang="en-US" sz="1400" smtClean="0">
                <a:latin typeface="Verdana" charset="0"/>
                <a:ea typeface="Verdana" charset="0"/>
                <a:cs typeface="Verdana" charset="0"/>
              </a:rPr>
              <a:t>behaviors</a:t>
            </a:r>
            <a:r>
              <a:rPr lang="is-IS" sz="1400" dirty="0" smtClean="0">
                <a:latin typeface="Verdana" charset="0"/>
                <a:ea typeface="Verdana" charset="0"/>
                <a:cs typeface="Verdana" charset="0"/>
              </a:rPr>
              <a:t>…)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490031" y="4335520"/>
            <a:ext cx="70233" cy="504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065940" y="4336211"/>
            <a:ext cx="70233" cy="504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6027968" y="4328943"/>
            <a:ext cx="70233" cy="504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8039100" y="734638"/>
            <a:ext cx="728245" cy="728245"/>
          </a:xfrm>
          <a:prstGeom prst="ellipse">
            <a:avLst/>
          </a:prstGeom>
          <a:solidFill>
            <a:srgbClr val="572A7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1"/>
          <p:cNvSpPr>
            <a:spLocks noEditPoints="1"/>
          </p:cNvSpPr>
          <p:nvPr/>
        </p:nvSpPr>
        <p:spPr bwMode="auto">
          <a:xfrm>
            <a:off x="8238337" y="896617"/>
            <a:ext cx="386707" cy="386286"/>
          </a:xfrm>
          <a:custGeom>
            <a:avLst/>
            <a:gdLst>
              <a:gd name="T0" fmla="*/ 7 w 564"/>
              <a:gd name="T1" fmla="*/ 564 h 564"/>
              <a:gd name="T2" fmla="*/ 0 w 564"/>
              <a:gd name="T3" fmla="*/ 7 h 564"/>
              <a:gd name="T4" fmla="*/ 14 w 564"/>
              <a:gd name="T5" fmla="*/ 7 h 564"/>
              <a:gd name="T6" fmla="*/ 557 w 564"/>
              <a:gd name="T7" fmla="*/ 550 h 564"/>
              <a:gd name="T8" fmla="*/ 557 w 564"/>
              <a:gd name="T9" fmla="*/ 564 h 564"/>
              <a:gd name="T10" fmla="*/ 107 w 564"/>
              <a:gd name="T11" fmla="*/ 373 h 564"/>
              <a:gd name="T12" fmla="*/ 107 w 564"/>
              <a:gd name="T13" fmla="*/ 456 h 564"/>
              <a:gd name="T14" fmla="*/ 134 w 564"/>
              <a:gd name="T15" fmla="*/ 414 h 564"/>
              <a:gd name="T16" fmla="*/ 79 w 564"/>
              <a:gd name="T17" fmla="*/ 414 h 564"/>
              <a:gd name="T18" fmla="*/ 134 w 564"/>
              <a:gd name="T19" fmla="*/ 414 h 564"/>
              <a:gd name="T20" fmla="*/ 467 w 564"/>
              <a:gd name="T21" fmla="*/ 289 h 564"/>
              <a:gd name="T22" fmla="*/ 467 w 564"/>
              <a:gd name="T23" fmla="*/ 373 h 564"/>
              <a:gd name="T24" fmla="*/ 495 w 564"/>
              <a:gd name="T25" fmla="*/ 331 h 564"/>
              <a:gd name="T26" fmla="*/ 439 w 564"/>
              <a:gd name="T27" fmla="*/ 331 h 564"/>
              <a:gd name="T28" fmla="*/ 495 w 564"/>
              <a:gd name="T29" fmla="*/ 331 h 564"/>
              <a:gd name="T30" fmla="*/ 308 w 564"/>
              <a:gd name="T31" fmla="*/ 92 h 564"/>
              <a:gd name="T32" fmla="*/ 308 w 564"/>
              <a:gd name="T33" fmla="*/ 175 h 564"/>
              <a:gd name="T34" fmla="*/ 336 w 564"/>
              <a:gd name="T35" fmla="*/ 134 h 564"/>
              <a:gd name="T36" fmla="*/ 281 w 564"/>
              <a:gd name="T37" fmla="*/ 134 h 564"/>
              <a:gd name="T38" fmla="*/ 336 w 564"/>
              <a:gd name="T39" fmla="*/ 134 h 564"/>
              <a:gd name="T40" fmla="*/ 188 w 564"/>
              <a:gd name="T41" fmla="*/ 338 h 564"/>
              <a:gd name="T42" fmla="*/ 188 w 564"/>
              <a:gd name="T43" fmla="*/ 421 h 564"/>
              <a:gd name="T44" fmla="*/ 215 w 564"/>
              <a:gd name="T45" fmla="*/ 380 h 564"/>
              <a:gd name="T46" fmla="*/ 160 w 564"/>
              <a:gd name="T47" fmla="*/ 380 h 564"/>
              <a:gd name="T48" fmla="*/ 215 w 564"/>
              <a:gd name="T49" fmla="*/ 380 h 564"/>
              <a:gd name="T50" fmla="*/ 408 w 564"/>
              <a:gd name="T51" fmla="*/ 39 h 564"/>
              <a:gd name="T52" fmla="*/ 408 w 564"/>
              <a:gd name="T53" fmla="*/ 122 h 564"/>
              <a:gd name="T54" fmla="*/ 436 w 564"/>
              <a:gd name="T55" fmla="*/ 80 h 564"/>
              <a:gd name="T56" fmla="*/ 380 w 564"/>
              <a:gd name="T57" fmla="*/ 80 h 564"/>
              <a:gd name="T58" fmla="*/ 436 w 564"/>
              <a:gd name="T59" fmla="*/ 80 h 564"/>
              <a:gd name="T60" fmla="*/ 336 w 564"/>
              <a:gd name="T61" fmla="*/ 307 h 564"/>
              <a:gd name="T62" fmla="*/ 336 w 564"/>
              <a:gd name="T63" fmla="*/ 452 h 564"/>
              <a:gd name="T64" fmla="*/ 395 w 564"/>
              <a:gd name="T65" fmla="*/ 380 h 564"/>
              <a:gd name="T66" fmla="*/ 278 w 564"/>
              <a:gd name="T67" fmla="*/ 380 h 564"/>
              <a:gd name="T68" fmla="*/ 395 w 564"/>
              <a:gd name="T69" fmla="*/ 380 h 564"/>
              <a:gd name="T70" fmla="*/ 253 w 564"/>
              <a:gd name="T71" fmla="*/ 172 h 564"/>
              <a:gd name="T72" fmla="*/ 253 w 564"/>
              <a:gd name="T73" fmla="*/ 317 h 564"/>
              <a:gd name="T74" fmla="*/ 312 w 564"/>
              <a:gd name="T75" fmla="*/ 245 h 564"/>
              <a:gd name="T76" fmla="*/ 195 w 564"/>
              <a:gd name="T77" fmla="*/ 245 h 564"/>
              <a:gd name="T78" fmla="*/ 312 w 564"/>
              <a:gd name="T79" fmla="*/ 245 h 564"/>
              <a:gd name="T80" fmla="*/ 467 w 564"/>
              <a:gd name="T81" fmla="*/ 127 h 564"/>
              <a:gd name="T82" fmla="*/ 467 w 564"/>
              <a:gd name="T83" fmla="*/ 272 h 564"/>
              <a:gd name="T84" fmla="*/ 526 w 564"/>
              <a:gd name="T85" fmla="*/ 199 h 564"/>
              <a:gd name="T86" fmla="*/ 409 w 564"/>
              <a:gd name="T87" fmla="*/ 199 h 564"/>
              <a:gd name="T88" fmla="*/ 526 w 564"/>
              <a:gd name="T89" fmla="*/ 199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4" h="564">
                <a:moveTo>
                  <a:pt x="557" y="564"/>
                </a:moveTo>
                <a:cubicBezTo>
                  <a:pt x="7" y="564"/>
                  <a:pt x="7" y="564"/>
                  <a:pt x="7" y="564"/>
                </a:cubicBezTo>
                <a:cubicBezTo>
                  <a:pt x="3" y="564"/>
                  <a:pt x="0" y="561"/>
                  <a:pt x="0" y="55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ubicBezTo>
                  <a:pt x="14" y="550"/>
                  <a:pt x="14" y="550"/>
                  <a:pt x="14" y="550"/>
                </a:cubicBezTo>
                <a:cubicBezTo>
                  <a:pt x="557" y="550"/>
                  <a:pt x="557" y="550"/>
                  <a:pt x="557" y="550"/>
                </a:cubicBezTo>
                <a:cubicBezTo>
                  <a:pt x="561" y="550"/>
                  <a:pt x="564" y="553"/>
                  <a:pt x="564" y="557"/>
                </a:cubicBezTo>
                <a:cubicBezTo>
                  <a:pt x="564" y="561"/>
                  <a:pt x="561" y="564"/>
                  <a:pt x="557" y="564"/>
                </a:cubicBezTo>
                <a:close/>
                <a:moveTo>
                  <a:pt x="148" y="414"/>
                </a:moveTo>
                <a:cubicBezTo>
                  <a:pt x="148" y="391"/>
                  <a:pt x="130" y="373"/>
                  <a:pt x="107" y="373"/>
                </a:cubicBezTo>
                <a:cubicBezTo>
                  <a:pt x="84" y="373"/>
                  <a:pt x="65" y="391"/>
                  <a:pt x="65" y="414"/>
                </a:cubicBezTo>
                <a:cubicBezTo>
                  <a:pt x="65" y="437"/>
                  <a:pt x="84" y="456"/>
                  <a:pt x="107" y="456"/>
                </a:cubicBezTo>
                <a:cubicBezTo>
                  <a:pt x="130" y="456"/>
                  <a:pt x="148" y="437"/>
                  <a:pt x="148" y="414"/>
                </a:cubicBezTo>
                <a:close/>
                <a:moveTo>
                  <a:pt x="134" y="414"/>
                </a:moveTo>
                <a:cubicBezTo>
                  <a:pt x="134" y="430"/>
                  <a:pt x="122" y="442"/>
                  <a:pt x="107" y="442"/>
                </a:cubicBezTo>
                <a:cubicBezTo>
                  <a:pt x="91" y="442"/>
                  <a:pt x="79" y="430"/>
                  <a:pt x="79" y="414"/>
                </a:cubicBezTo>
                <a:cubicBezTo>
                  <a:pt x="79" y="399"/>
                  <a:pt x="91" y="387"/>
                  <a:pt x="107" y="387"/>
                </a:cubicBezTo>
                <a:cubicBezTo>
                  <a:pt x="122" y="387"/>
                  <a:pt x="134" y="399"/>
                  <a:pt x="134" y="414"/>
                </a:cubicBezTo>
                <a:close/>
                <a:moveTo>
                  <a:pt x="509" y="331"/>
                </a:moveTo>
                <a:cubicBezTo>
                  <a:pt x="509" y="308"/>
                  <a:pt x="490" y="289"/>
                  <a:pt x="467" y="289"/>
                </a:cubicBezTo>
                <a:cubicBezTo>
                  <a:pt x="444" y="289"/>
                  <a:pt x="425" y="308"/>
                  <a:pt x="425" y="331"/>
                </a:cubicBezTo>
                <a:cubicBezTo>
                  <a:pt x="425" y="354"/>
                  <a:pt x="444" y="373"/>
                  <a:pt x="467" y="373"/>
                </a:cubicBezTo>
                <a:cubicBezTo>
                  <a:pt x="490" y="373"/>
                  <a:pt x="509" y="354"/>
                  <a:pt x="509" y="331"/>
                </a:cubicBezTo>
                <a:close/>
                <a:moveTo>
                  <a:pt x="495" y="331"/>
                </a:moveTo>
                <a:cubicBezTo>
                  <a:pt x="495" y="346"/>
                  <a:pt x="482" y="359"/>
                  <a:pt x="467" y="359"/>
                </a:cubicBezTo>
                <a:cubicBezTo>
                  <a:pt x="452" y="359"/>
                  <a:pt x="439" y="346"/>
                  <a:pt x="439" y="331"/>
                </a:cubicBezTo>
                <a:cubicBezTo>
                  <a:pt x="439" y="316"/>
                  <a:pt x="452" y="303"/>
                  <a:pt x="467" y="303"/>
                </a:cubicBezTo>
                <a:cubicBezTo>
                  <a:pt x="482" y="303"/>
                  <a:pt x="495" y="316"/>
                  <a:pt x="495" y="331"/>
                </a:cubicBezTo>
                <a:close/>
                <a:moveTo>
                  <a:pt x="350" y="134"/>
                </a:moveTo>
                <a:cubicBezTo>
                  <a:pt x="350" y="111"/>
                  <a:pt x="331" y="92"/>
                  <a:pt x="308" y="92"/>
                </a:cubicBezTo>
                <a:cubicBezTo>
                  <a:pt x="285" y="92"/>
                  <a:pt x="267" y="111"/>
                  <a:pt x="267" y="134"/>
                </a:cubicBezTo>
                <a:cubicBezTo>
                  <a:pt x="267" y="157"/>
                  <a:pt x="285" y="175"/>
                  <a:pt x="308" y="175"/>
                </a:cubicBezTo>
                <a:cubicBezTo>
                  <a:pt x="331" y="175"/>
                  <a:pt x="350" y="157"/>
                  <a:pt x="350" y="134"/>
                </a:cubicBezTo>
                <a:close/>
                <a:moveTo>
                  <a:pt x="336" y="134"/>
                </a:moveTo>
                <a:cubicBezTo>
                  <a:pt x="336" y="149"/>
                  <a:pt x="324" y="161"/>
                  <a:pt x="308" y="161"/>
                </a:cubicBezTo>
                <a:cubicBezTo>
                  <a:pt x="293" y="161"/>
                  <a:pt x="281" y="149"/>
                  <a:pt x="281" y="134"/>
                </a:cubicBezTo>
                <a:cubicBezTo>
                  <a:pt x="281" y="118"/>
                  <a:pt x="293" y="106"/>
                  <a:pt x="308" y="106"/>
                </a:cubicBezTo>
                <a:cubicBezTo>
                  <a:pt x="324" y="106"/>
                  <a:pt x="336" y="118"/>
                  <a:pt x="336" y="134"/>
                </a:cubicBezTo>
                <a:close/>
                <a:moveTo>
                  <a:pt x="229" y="380"/>
                </a:moveTo>
                <a:cubicBezTo>
                  <a:pt x="229" y="357"/>
                  <a:pt x="211" y="338"/>
                  <a:pt x="188" y="338"/>
                </a:cubicBezTo>
                <a:cubicBezTo>
                  <a:pt x="165" y="338"/>
                  <a:pt x="146" y="357"/>
                  <a:pt x="146" y="380"/>
                </a:cubicBezTo>
                <a:cubicBezTo>
                  <a:pt x="146" y="403"/>
                  <a:pt x="165" y="421"/>
                  <a:pt x="188" y="421"/>
                </a:cubicBezTo>
                <a:cubicBezTo>
                  <a:pt x="211" y="421"/>
                  <a:pt x="229" y="403"/>
                  <a:pt x="229" y="380"/>
                </a:cubicBezTo>
                <a:close/>
                <a:moveTo>
                  <a:pt x="215" y="380"/>
                </a:moveTo>
                <a:cubicBezTo>
                  <a:pt x="215" y="395"/>
                  <a:pt x="203" y="407"/>
                  <a:pt x="188" y="407"/>
                </a:cubicBezTo>
                <a:cubicBezTo>
                  <a:pt x="172" y="407"/>
                  <a:pt x="160" y="395"/>
                  <a:pt x="160" y="380"/>
                </a:cubicBezTo>
                <a:cubicBezTo>
                  <a:pt x="160" y="364"/>
                  <a:pt x="172" y="352"/>
                  <a:pt x="188" y="352"/>
                </a:cubicBezTo>
                <a:cubicBezTo>
                  <a:pt x="203" y="352"/>
                  <a:pt x="215" y="364"/>
                  <a:pt x="215" y="380"/>
                </a:cubicBezTo>
                <a:close/>
                <a:moveTo>
                  <a:pt x="450" y="80"/>
                </a:moveTo>
                <a:cubicBezTo>
                  <a:pt x="450" y="57"/>
                  <a:pt x="431" y="39"/>
                  <a:pt x="408" y="39"/>
                </a:cubicBezTo>
                <a:cubicBezTo>
                  <a:pt x="385" y="39"/>
                  <a:pt x="366" y="57"/>
                  <a:pt x="366" y="80"/>
                </a:cubicBezTo>
                <a:cubicBezTo>
                  <a:pt x="366" y="103"/>
                  <a:pt x="385" y="122"/>
                  <a:pt x="408" y="122"/>
                </a:cubicBezTo>
                <a:cubicBezTo>
                  <a:pt x="431" y="122"/>
                  <a:pt x="450" y="103"/>
                  <a:pt x="450" y="80"/>
                </a:cubicBezTo>
                <a:close/>
                <a:moveTo>
                  <a:pt x="436" y="80"/>
                </a:moveTo>
                <a:cubicBezTo>
                  <a:pt x="436" y="96"/>
                  <a:pt x="423" y="108"/>
                  <a:pt x="408" y="108"/>
                </a:cubicBezTo>
                <a:cubicBezTo>
                  <a:pt x="393" y="108"/>
                  <a:pt x="380" y="96"/>
                  <a:pt x="380" y="80"/>
                </a:cubicBezTo>
                <a:cubicBezTo>
                  <a:pt x="380" y="65"/>
                  <a:pt x="393" y="53"/>
                  <a:pt x="408" y="53"/>
                </a:cubicBezTo>
                <a:cubicBezTo>
                  <a:pt x="423" y="53"/>
                  <a:pt x="436" y="65"/>
                  <a:pt x="436" y="80"/>
                </a:cubicBezTo>
                <a:close/>
                <a:moveTo>
                  <a:pt x="409" y="380"/>
                </a:moveTo>
                <a:cubicBezTo>
                  <a:pt x="409" y="340"/>
                  <a:pt x="376" y="307"/>
                  <a:pt x="336" y="307"/>
                </a:cubicBezTo>
                <a:cubicBezTo>
                  <a:pt x="296" y="307"/>
                  <a:pt x="264" y="340"/>
                  <a:pt x="264" y="380"/>
                </a:cubicBezTo>
                <a:cubicBezTo>
                  <a:pt x="264" y="420"/>
                  <a:pt x="296" y="452"/>
                  <a:pt x="336" y="452"/>
                </a:cubicBezTo>
                <a:cubicBezTo>
                  <a:pt x="376" y="452"/>
                  <a:pt x="409" y="420"/>
                  <a:pt x="409" y="380"/>
                </a:cubicBezTo>
                <a:close/>
                <a:moveTo>
                  <a:pt x="395" y="380"/>
                </a:moveTo>
                <a:cubicBezTo>
                  <a:pt x="395" y="412"/>
                  <a:pt x="369" y="438"/>
                  <a:pt x="336" y="438"/>
                </a:cubicBezTo>
                <a:cubicBezTo>
                  <a:pt x="304" y="438"/>
                  <a:pt x="278" y="412"/>
                  <a:pt x="278" y="380"/>
                </a:cubicBezTo>
                <a:cubicBezTo>
                  <a:pt x="278" y="347"/>
                  <a:pt x="304" y="321"/>
                  <a:pt x="336" y="321"/>
                </a:cubicBezTo>
                <a:cubicBezTo>
                  <a:pt x="369" y="321"/>
                  <a:pt x="395" y="347"/>
                  <a:pt x="395" y="380"/>
                </a:cubicBezTo>
                <a:close/>
                <a:moveTo>
                  <a:pt x="326" y="245"/>
                </a:moveTo>
                <a:cubicBezTo>
                  <a:pt x="326" y="205"/>
                  <a:pt x="293" y="172"/>
                  <a:pt x="253" y="172"/>
                </a:cubicBezTo>
                <a:cubicBezTo>
                  <a:pt x="213" y="172"/>
                  <a:pt x="181" y="205"/>
                  <a:pt x="181" y="245"/>
                </a:cubicBezTo>
                <a:cubicBezTo>
                  <a:pt x="181" y="285"/>
                  <a:pt x="213" y="317"/>
                  <a:pt x="253" y="317"/>
                </a:cubicBezTo>
                <a:cubicBezTo>
                  <a:pt x="293" y="317"/>
                  <a:pt x="326" y="285"/>
                  <a:pt x="326" y="245"/>
                </a:cubicBezTo>
                <a:close/>
                <a:moveTo>
                  <a:pt x="312" y="245"/>
                </a:moveTo>
                <a:cubicBezTo>
                  <a:pt x="312" y="277"/>
                  <a:pt x="285" y="303"/>
                  <a:pt x="253" y="303"/>
                </a:cubicBezTo>
                <a:cubicBezTo>
                  <a:pt x="221" y="303"/>
                  <a:pt x="195" y="277"/>
                  <a:pt x="195" y="245"/>
                </a:cubicBezTo>
                <a:cubicBezTo>
                  <a:pt x="195" y="212"/>
                  <a:pt x="221" y="186"/>
                  <a:pt x="253" y="186"/>
                </a:cubicBezTo>
                <a:cubicBezTo>
                  <a:pt x="285" y="186"/>
                  <a:pt x="312" y="212"/>
                  <a:pt x="312" y="245"/>
                </a:cubicBezTo>
                <a:close/>
                <a:moveTo>
                  <a:pt x="540" y="199"/>
                </a:moveTo>
                <a:cubicBezTo>
                  <a:pt x="540" y="159"/>
                  <a:pt x="507" y="127"/>
                  <a:pt x="467" y="127"/>
                </a:cubicBezTo>
                <a:cubicBezTo>
                  <a:pt x="427" y="127"/>
                  <a:pt x="395" y="159"/>
                  <a:pt x="395" y="199"/>
                </a:cubicBezTo>
                <a:cubicBezTo>
                  <a:pt x="395" y="239"/>
                  <a:pt x="427" y="272"/>
                  <a:pt x="467" y="272"/>
                </a:cubicBezTo>
                <a:cubicBezTo>
                  <a:pt x="507" y="272"/>
                  <a:pt x="540" y="239"/>
                  <a:pt x="540" y="199"/>
                </a:cubicBezTo>
                <a:close/>
                <a:moveTo>
                  <a:pt x="526" y="199"/>
                </a:moveTo>
                <a:cubicBezTo>
                  <a:pt x="526" y="231"/>
                  <a:pt x="499" y="258"/>
                  <a:pt x="467" y="258"/>
                </a:cubicBezTo>
                <a:cubicBezTo>
                  <a:pt x="435" y="258"/>
                  <a:pt x="409" y="231"/>
                  <a:pt x="409" y="199"/>
                </a:cubicBezTo>
                <a:cubicBezTo>
                  <a:pt x="409" y="167"/>
                  <a:pt x="435" y="141"/>
                  <a:pt x="467" y="141"/>
                </a:cubicBezTo>
                <a:cubicBezTo>
                  <a:pt x="499" y="141"/>
                  <a:pt x="526" y="167"/>
                  <a:pt x="526" y="1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Rectangle 181"/>
          <p:cNvSpPr/>
          <p:nvPr/>
        </p:nvSpPr>
        <p:spPr>
          <a:xfrm>
            <a:off x="843364" y="2399730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Longitudinal study of two Nation-wide CDR datasets from 2014 and 2016 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Rectangle 181"/>
          <p:cNvSpPr/>
          <p:nvPr/>
        </p:nvSpPr>
        <p:spPr>
          <a:xfrm>
            <a:off x="843364" y="3320753"/>
            <a:ext cx="8295433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ocus on temporal granularity (number of actions per unit of time and uniformity of activity patterns)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Rectangle 181"/>
          <p:cNvSpPr/>
          <p:nvPr/>
        </p:nvSpPr>
        <p:spPr>
          <a:xfrm>
            <a:off x="843364" y="3069370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Definition of indicators for describing quality of mobility information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angle 181"/>
          <p:cNvSpPr/>
          <p:nvPr/>
        </p:nvSpPr>
        <p:spPr>
          <a:xfrm>
            <a:off x="831284" y="3687552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Drastic change in the characteristics of CDR time-granularity over time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Rectangle 181"/>
          <p:cNvSpPr/>
          <p:nvPr/>
        </p:nvSpPr>
        <p:spPr>
          <a:xfrm>
            <a:off x="831284" y="3905280"/>
            <a:ext cx="8295433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steep trend in the adoption of data connections and increase of recorded action frequency/stability 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Rectangle 181"/>
          <p:cNvSpPr/>
          <p:nvPr/>
        </p:nvSpPr>
        <p:spPr>
          <a:xfrm>
            <a:off x="843364" y="2676842"/>
            <a:ext cx="8295433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collected in collaboration with major operator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Rectangle 181"/>
          <p:cNvSpPr/>
          <p:nvPr/>
        </p:nvSpPr>
        <p:spPr>
          <a:xfrm>
            <a:off x="831283" y="4289372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Interesting outlook for future exploitation of CDRs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Rectangle 181"/>
          <p:cNvSpPr/>
          <p:nvPr/>
        </p:nvSpPr>
        <p:spPr>
          <a:xfrm>
            <a:off x="843363" y="4538363"/>
            <a:ext cx="8295433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CDR-based studies and </a:t>
            </a:r>
            <a:r>
              <a:rPr lang="en-US" sz="1200" u="sng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products/commercial studies</a:t>
            </a:r>
            <a:r>
              <a:rPr 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are gaining relevance</a:t>
            </a: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6931" y="3775860"/>
            <a:ext cx="360000" cy="360000"/>
            <a:chOff x="6837523" y="5271715"/>
            <a:chExt cx="728245" cy="728245"/>
          </a:xfrm>
        </p:grpSpPr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6837523" y="5271715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8"/>
            <p:cNvSpPr>
              <a:spLocks noEditPoints="1"/>
            </p:cNvSpPr>
            <p:nvPr/>
          </p:nvSpPr>
          <p:spPr bwMode="auto">
            <a:xfrm>
              <a:off x="7059465" y="5435100"/>
              <a:ext cx="304755" cy="379163"/>
            </a:xfrm>
            <a:custGeom>
              <a:avLst/>
              <a:gdLst>
                <a:gd name="T0" fmla="*/ 438 w 445"/>
                <a:gd name="T1" fmla="*/ 57 h 553"/>
                <a:gd name="T2" fmla="*/ 388 w 445"/>
                <a:gd name="T3" fmla="*/ 57 h 553"/>
                <a:gd name="T4" fmla="*/ 388 w 445"/>
                <a:gd name="T5" fmla="*/ 7 h 553"/>
                <a:gd name="T6" fmla="*/ 381 w 445"/>
                <a:gd name="T7" fmla="*/ 0 h 553"/>
                <a:gd name="T8" fmla="*/ 7 w 445"/>
                <a:gd name="T9" fmla="*/ 0 h 553"/>
                <a:gd name="T10" fmla="*/ 0 w 445"/>
                <a:gd name="T11" fmla="*/ 7 h 553"/>
                <a:gd name="T12" fmla="*/ 0 w 445"/>
                <a:gd name="T13" fmla="*/ 489 h 553"/>
                <a:gd name="T14" fmla="*/ 7 w 445"/>
                <a:gd name="T15" fmla="*/ 496 h 553"/>
                <a:gd name="T16" fmla="*/ 57 w 445"/>
                <a:gd name="T17" fmla="*/ 496 h 553"/>
                <a:gd name="T18" fmla="*/ 57 w 445"/>
                <a:gd name="T19" fmla="*/ 546 h 553"/>
                <a:gd name="T20" fmla="*/ 64 w 445"/>
                <a:gd name="T21" fmla="*/ 553 h 553"/>
                <a:gd name="T22" fmla="*/ 438 w 445"/>
                <a:gd name="T23" fmla="*/ 553 h 553"/>
                <a:gd name="T24" fmla="*/ 445 w 445"/>
                <a:gd name="T25" fmla="*/ 546 h 553"/>
                <a:gd name="T26" fmla="*/ 445 w 445"/>
                <a:gd name="T27" fmla="*/ 64 h 553"/>
                <a:gd name="T28" fmla="*/ 438 w 445"/>
                <a:gd name="T29" fmla="*/ 57 h 553"/>
                <a:gd name="T30" fmla="*/ 14 w 445"/>
                <a:gd name="T31" fmla="*/ 14 h 553"/>
                <a:gd name="T32" fmla="*/ 374 w 445"/>
                <a:gd name="T33" fmla="*/ 14 h 553"/>
                <a:gd name="T34" fmla="*/ 374 w 445"/>
                <a:gd name="T35" fmla="*/ 482 h 553"/>
                <a:gd name="T36" fmla="*/ 14 w 445"/>
                <a:gd name="T37" fmla="*/ 482 h 553"/>
                <a:gd name="T38" fmla="*/ 14 w 445"/>
                <a:gd name="T39" fmla="*/ 14 h 553"/>
                <a:gd name="T40" fmla="*/ 431 w 445"/>
                <a:gd name="T41" fmla="*/ 539 h 553"/>
                <a:gd name="T42" fmla="*/ 71 w 445"/>
                <a:gd name="T43" fmla="*/ 539 h 553"/>
                <a:gd name="T44" fmla="*/ 71 w 445"/>
                <a:gd name="T45" fmla="*/ 496 h 553"/>
                <a:gd name="T46" fmla="*/ 381 w 445"/>
                <a:gd name="T47" fmla="*/ 496 h 553"/>
                <a:gd name="T48" fmla="*/ 388 w 445"/>
                <a:gd name="T49" fmla="*/ 489 h 553"/>
                <a:gd name="T50" fmla="*/ 388 w 445"/>
                <a:gd name="T51" fmla="*/ 71 h 553"/>
                <a:gd name="T52" fmla="*/ 431 w 445"/>
                <a:gd name="T53" fmla="*/ 71 h 553"/>
                <a:gd name="T54" fmla="*/ 431 w 445"/>
                <a:gd name="T55" fmla="*/ 539 h 553"/>
                <a:gd name="T56" fmla="*/ 75 w 445"/>
                <a:gd name="T57" fmla="*/ 335 h 553"/>
                <a:gd name="T58" fmla="*/ 75 w 445"/>
                <a:gd name="T59" fmla="*/ 325 h 553"/>
                <a:gd name="T60" fmla="*/ 145 w 445"/>
                <a:gd name="T61" fmla="*/ 256 h 553"/>
                <a:gd name="T62" fmla="*/ 155 w 445"/>
                <a:gd name="T63" fmla="*/ 256 h 553"/>
                <a:gd name="T64" fmla="*/ 194 w 445"/>
                <a:gd name="T65" fmla="*/ 295 h 553"/>
                <a:gd name="T66" fmla="*/ 288 w 445"/>
                <a:gd name="T67" fmla="*/ 201 h 553"/>
                <a:gd name="T68" fmla="*/ 210 w 445"/>
                <a:gd name="T69" fmla="*/ 201 h 553"/>
                <a:gd name="T70" fmla="*/ 203 w 445"/>
                <a:gd name="T71" fmla="*/ 194 h 553"/>
                <a:gd name="T72" fmla="*/ 210 w 445"/>
                <a:gd name="T73" fmla="*/ 187 h 553"/>
                <a:gd name="T74" fmla="*/ 304 w 445"/>
                <a:gd name="T75" fmla="*/ 187 h 553"/>
                <a:gd name="T76" fmla="*/ 310 w 445"/>
                <a:gd name="T77" fmla="*/ 189 h 553"/>
                <a:gd name="T78" fmla="*/ 310 w 445"/>
                <a:gd name="T79" fmla="*/ 189 h 553"/>
                <a:gd name="T80" fmla="*/ 311 w 445"/>
                <a:gd name="T81" fmla="*/ 196 h 553"/>
                <a:gd name="T82" fmla="*/ 311 w 445"/>
                <a:gd name="T83" fmla="*/ 288 h 553"/>
                <a:gd name="T84" fmla="*/ 304 w 445"/>
                <a:gd name="T85" fmla="*/ 295 h 553"/>
                <a:gd name="T86" fmla="*/ 297 w 445"/>
                <a:gd name="T87" fmla="*/ 288 h 553"/>
                <a:gd name="T88" fmla="*/ 297 w 445"/>
                <a:gd name="T89" fmla="*/ 211 h 553"/>
                <a:gd name="T90" fmla="*/ 199 w 445"/>
                <a:gd name="T91" fmla="*/ 310 h 553"/>
                <a:gd name="T92" fmla="*/ 189 w 445"/>
                <a:gd name="T93" fmla="*/ 310 h 553"/>
                <a:gd name="T94" fmla="*/ 150 w 445"/>
                <a:gd name="T95" fmla="*/ 271 h 553"/>
                <a:gd name="T96" fmla="*/ 85 w 445"/>
                <a:gd name="T97" fmla="*/ 335 h 553"/>
                <a:gd name="T98" fmla="*/ 80 w 445"/>
                <a:gd name="T99" fmla="*/ 337 h 553"/>
                <a:gd name="T100" fmla="*/ 75 w 445"/>
                <a:gd name="T101" fmla="*/ 33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5" h="553">
                  <a:moveTo>
                    <a:pt x="438" y="57"/>
                  </a:moveTo>
                  <a:cubicBezTo>
                    <a:pt x="388" y="57"/>
                    <a:pt x="388" y="57"/>
                    <a:pt x="388" y="57"/>
                  </a:cubicBezTo>
                  <a:cubicBezTo>
                    <a:pt x="388" y="7"/>
                    <a:pt x="388" y="7"/>
                    <a:pt x="388" y="7"/>
                  </a:cubicBezTo>
                  <a:cubicBezTo>
                    <a:pt x="388" y="3"/>
                    <a:pt x="385" y="0"/>
                    <a:pt x="38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493"/>
                    <a:pt x="3" y="496"/>
                    <a:pt x="7" y="496"/>
                  </a:cubicBezTo>
                  <a:cubicBezTo>
                    <a:pt x="57" y="496"/>
                    <a:pt x="57" y="496"/>
                    <a:pt x="57" y="496"/>
                  </a:cubicBezTo>
                  <a:cubicBezTo>
                    <a:pt x="57" y="546"/>
                    <a:pt x="57" y="546"/>
                    <a:pt x="57" y="546"/>
                  </a:cubicBezTo>
                  <a:cubicBezTo>
                    <a:pt x="57" y="550"/>
                    <a:pt x="60" y="553"/>
                    <a:pt x="64" y="553"/>
                  </a:cubicBezTo>
                  <a:cubicBezTo>
                    <a:pt x="438" y="553"/>
                    <a:pt x="438" y="553"/>
                    <a:pt x="438" y="553"/>
                  </a:cubicBezTo>
                  <a:cubicBezTo>
                    <a:pt x="442" y="553"/>
                    <a:pt x="445" y="550"/>
                    <a:pt x="445" y="546"/>
                  </a:cubicBezTo>
                  <a:cubicBezTo>
                    <a:pt x="445" y="64"/>
                    <a:pt x="445" y="64"/>
                    <a:pt x="445" y="64"/>
                  </a:cubicBezTo>
                  <a:cubicBezTo>
                    <a:pt x="445" y="60"/>
                    <a:pt x="442" y="57"/>
                    <a:pt x="438" y="57"/>
                  </a:cubicBezTo>
                  <a:close/>
                  <a:moveTo>
                    <a:pt x="14" y="14"/>
                  </a:moveTo>
                  <a:cubicBezTo>
                    <a:pt x="374" y="14"/>
                    <a:pt x="374" y="14"/>
                    <a:pt x="374" y="14"/>
                  </a:cubicBezTo>
                  <a:cubicBezTo>
                    <a:pt x="374" y="482"/>
                    <a:pt x="374" y="482"/>
                    <a:pt x="374" y="482"/>
                  </a:cubicBezTo>
                  <a:cubicBezTo>
                    <a:pt x="14" y="482"/>
                    <a:pt x="14" y="482"/>
                    <a:pt x="14" y="482"/>
                  </a:cubicBezTo>
                  <a:lnTo>
                    <a:pt x="14" y="14"/>
                  </a:lnTo>
                  <a:close/>
                  <a:moveTo>
                    <a:pt x="431" y="539"/>
                  </a:moveTo>
                  <a:cubicBezTo>
                    <a:pt x="71" y="539"/>
                    <a:pt x="71" y="539"/>
                    <a:pt x="71" y="539"/>
                  </a:cubicBezTo>
                  <a:cubicBezTo>
                    <a:pt x="71" y="496"/>
                    <a:pt x="71" y="496"/>
                    <a:pt x="71" y="496"/>
                  </a:cubicBezTo>
                  <a:cubicBezTo>
                    <a:pt x="381" y="496"/>
                    <a:pt x="381" y="496"/>
                    <a:pt x="381" y="496"/>
                  </a:cubicBezTo>
                  <a:cubicBezTo>
                    <a:pt x="385" y="496"/>
                    <a:pt x="388" y="493"/>
                    <a:pt x="388" y="489"/>
                  </a:cubicBezTo>
                  <a:cubicBezTo>
                    <a:pt x="388" y="71"/>
                    <a:pt x="388" y="71"/>
                    <a:pt x="388" y="71"/>
                  </a:cubicBezTo>
                  <a:cubicBezTo>
                    <a:pt x="431" y="71"/>
                    <a:pt x="431" y="71"/>
                    <a:pt x="431" y="71"/>
                  </a:cubicBezTo>
                  <a:lnTo>
                    <a:pt x="431" y="539"/>
                  </a:lnTo>
                  <a:close/>
                  <a:moveTo>
                    <a:pt x="75" y="335"/>
                  </a:moveTo>
                  <a:cubicBezTo>
                    <a:pt x="72" y="333"/>
                    <a:pt x="72" y="328"/>
                    <a:pt x="75" y="325"/>
                  </a:cubicBezTo>
                  <a:cubicBezTo>
                    <a:pt x="145" y="256"/>
                    <a:pt x="145" y="256"/>
                    <a:pt x="145" y="256"/>
                  </a:cubicBezTo>
                  <a:cubicBezTo>
                    <a:pt x="147" y="253"/>
                    <a:pt x="152" y="253"/>
                    <a:pt x="155" y="256"/>
                  </a:cubicBezTo>
                  <a:cubicBezTo>
                    <a:pt x="194" y="295"/>
                    <a:pt x="194" y="295"/>
                    <a:pt x="194" y="295"/>
                  </a:cubicBezTo>
                  <a:cubicBezTo>
                    <a:pt x="288" y="201"/>
                    <a:pt x="288" y="201"/>
                    <a:pt x="288" y="201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7" y="201"/>
                    <a:pt x="203" y="198"/>
                    <a:pt x="203" y="194"/>
                  </a:cubicBezTo>
                  <a:cubicBezTo>
                    <a:pt x="203" y="190"/>
                    <a:pt x="207" y="187"/>
                    <a:pt x="210" y="187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06" y="187"/>
                    <a:pt x="308" y="188"/>
                    <a:pt x="310" y="189"/>
                  </a:cubicBezTo>
                  <a:cubicBezTo>
                    <a:pt x="310" y="189"/>
                    <a:pt x="310" y="189"/>
                    <a:pt x="310" y="189"/>
                  </a:cubicBezTo>
                  <a:cubicBezTo>
                    <a:pt x="312" y="191"/>
                    <a:pt x="312" y="194"/>
                    <a:pt x="311" y="196"/>
                  </a:cubicBezTo>
                  <a:cubicBezTo>
                    <a:pt x="311" y="288"/>
                    <a:pt x="311" y="288"/>
                    <a:pt x="311" y="288"/>
                  </a:cubicBezTo>
                  <a:cubicBezTo>
                    <a:pt x="311" y="292"/>
                    <a:pt x="308" y="295"/>
                    <a:pt x="304" y="295"/>
                  </a:cubicBezTo>
                  <a:cubicBezTo>
                    <a:pt x="301" y="295"/>
                    <a:pt x="297" y="292"/>
                    <a:pt x="297" y="288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199" y="310"/>
                    <a:pt x="199" y="310"/>
                    <a:pt x="199" y="310"/>
                  </a:cubicBezTo>
                  <a:cubicBezTo>
                    <a:pt x="196" y="313"/>
                    <a:pt x="192" y="313"/>
                    <a:pt x="189" y="310"/>
                  </a:cubicBezTo>
                  <a:cubicBezTo>
                    <a:pt x="150" y="271"/>
                    <a:pt x="150" y="271"/>
                    <a:pt x="150" y="271"/>
                  </a:cubicBezTo>
                  <a:cubicBezTo>
                    <a:pt x="85" y="335"/>
                    <a:pt x="85" y="335"/>
                    <a:pt x="85" y="335"/>
                  </a:cubicBezTo>
                  <a:cubicBezTo>
                    <a:pt x="84" y="337"/>
                    <a:pt x="82" y="337"/>
                    <a:pt x="80" y="337"/>
                  </a:cubicBezTo>
                  <a:cubicBezTo>
                    <a:pt x="78" y="337"/>
                    <a:pt x="76" y="337"/>
                    <a:pt x="75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6931" y="4383831"/>
            <a:ext cx="360000" cy="360000"/>
            <a:chOff x="5998307" y="5751621"/>
            <a:chExt cx="728245" cy="728245"/>
          </a:xfrm>
        </p:grpSpPr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5998307" y="5751621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0"/>
            <p:cNvSpPr>
              <a:spLocks noEditPoints="1"/>
            </p:cNvSpPr>
            <p:nvPr/>
          </p:nvSpPr>
          <p:spPr bwMode="auto">
            <a:xfrm>
              <a:off x="6167844" y="5873057"/>
              <a:ext cx="394994" cy="442488"/>
            </a:xfrm>
            <a:custGeom>
              <a:avLst/>
              <a:gdLst>
                <a:gd name="T0" fmla="*/ 196 w 577"/>
                <a:gd name="T1" fmla="*/ 432 h 646"/>
                <a:gd name="T2" fmla="*/ 292 w 577"/>
                <a:gd name="T3" fmla="*/ 304 h 646"/>
                <a:gd name="T4" fmla="*/ 361 w 577"/>
                <a:gd name="T5" fmla="*/ 355 h 646"/>
                <a:gd name="T6" fmla="*/ 292 w 577"/>
                <a:gd name="T7" fmla="*/ 318 h 646"/>
                <a:gd name="T8" fmla="*/ 210 w 577"/>
                <a:gd name="T9" fmla="*/ 432 h 646"/>
                <a:gd name="T10" fmla="*/ 351 w 577"/>
                <a:gd name="T11" fmla="*/ 511 h 646"/>
                <a:gd name="T12" fmla="*/ 363 w 577"/>
                <a:gd name="T13" fmla="*/ 519 h 646"/>
                <a:gd name="T14" fmla="*/ 299 w 577"/>
                <a:gd name="T15" fmla="*/ 406 h 646"/>
                <a:gd name="T16" fmla="*/ 169 w 577"/>
                <a:gd name="T17" fmla="*/ 399 h 646"/>
                <a:gd name="T18" fmla="*/ 169 w 577"/>
                <a:gd name="T19" fmla="*/ 413 h 646"/>
                <a:gd name="T20" fmla="*/ 299 w 577"/>
                <a:gd name="T21" fmla="*/ 406 h 646"/>
                <a:gd name="T22" fmla="*/ 299 w 577"/>
                <a:gd name="T23" fmla="*/ 460 h 646"/>
                <a:gd name="T24" fmla="*/ 169 w 577"/>
                <a:gd name="T25" fmla="*/ 453 h 646"/>
                <a:gd name="T26" fmla="*/ 169 w 577"/>
                <a:gd name="T27" fmla="*/ 467 h 646"/>
                <a:gd name="T28" fmla="*/ 364 w 577"/>
                <a:gd name="T29" fmla="*/ 219 h 646"/>
                <a:gd name="T30" fmla="*/ 350 w 577"/>
                <a:gd name="T31" fmla="*/ 216 h 646"/>
                <a:gd name="T32" fmla="*/ 226 w 577"/>
                <a:gd name="T33" fmla="*/ 216 h 646"/>
                <a:gd name="T34" fmla="*/ 213 w 577"/>
                <a:gd name="T35" fmla="*/ 219 h 646"/>
                <a:gd name="T36" fmla="*/ 364 w 577"/>
                <a:gd name="T37" fmla="*/ 219 h 646"/>
                <a:gd name="T38" fmla="*/ 364 w 577"/>
                <a:gd name="T39" fmla="*/ 213 h 646"/>
                <a:gd name="T40" fmla="*/ 447 w 577"/>
                <a:gd name="T41" fmla="*/ 80 h 646"/>
                <a:gd name="T42" fmla="*/ 430 w 577"/>
                <a:gd name="T43" fmla="*/ 37 h 646"/>
                <a:gd name="T44" fmla="*/ 377 w 577"/>
                <a:gd name="T45" fmla="*/ 51 h 646"/>
                <a:gd name="T46" fmla="*/ 341 w 577"/>
                <a:gd name="T47" fmla="*/ 28 h 646"/>
                <a:gd name="T48" fmla="*/ 236 w 577"/>
                <a:gd name="T49" fmla="*/ 28 h 646"/>
                <a:gd name="T50" fmla="*/ 200 w 577"/>
                <a:gd name="T51" fmla="*/ 51 h 646"/>
                <a:gd name="T52" fmla="*/ 185 w 577"/>
                <a:gd name="T53" fmla="*/ 47 h 646"/>
                <a:gd name="T54" fmla="*/ 119 w 577"/>
                <a:gd name="T55" fmla="*/ 51 h 646"/>
                <a:gd name="T56" fmla="*/ 134 w 577"/>
                <a:gd name="T57" fmla="*/ 83 h 646"/>
                <a:gd name="T58" fmla="*/ 0 w 577"/>
                <a:gd name="T59" fmla="*/ 462 h 646"/>
                <a:gd name="T60" fmla="*/ 577 w 577"/>
                <a:gd name="T61" fmla="*/ 462 h 646"/>
                <a:gd name="T62" fmla="*/ 200 w 577"/>
                <a:gd name="T63" fmla="*/ 65 h 646"/>
                <a:gd name="T64" fmla="*/ 243 w 577"/>
                <a:gd name="T65" fmla="*/ 41 h 646"/>
                <a:gd name="T66" fmla="*/ 288 w 577"/>
                <a:gd name="T67" fmla="*/ 14 h 646"/>
                <a:gd name="T68" fmla="*/ 334 w 577"/>
                <a:gd name="T69" fmla="*/ 41 h 646"/>
                <a:gd name="T70" fmla="*/ 398 w 577"/>
                <a:gd name="T71" fmla="*/ 59 h 646"/>
                <a:gd name="T72" fmla="*/ 445 w 577"/>
                <a:gd name="T73" fmla="*/ 56 h 646"/>
                <a:gd name="T74" fmla="*/ 435 w 577"/>
                <a:gd name="T75" fmla="*/ 72 h 646"/>
                <a:gd name="T76" fmla="*/ 355 w 577"/>
                <a:gd name="T77" fmla="*/ 224 h 646"/>
                <a:gd name="T78" fmla="*/ 288 w 577"/>
                <a:gd name="T79" fmla="*/ 632 h 646"/>
                <a:gd name="T80" fmla="*/ 222 w 577"/>
                <a:gd name="T81" fmla="*/ 224 h 646"/>
                <a:gd name="T82" fmla="*/ 142 w 577"/>
                <a:gd name="T83" fmla="*/ 72 h 646"/>
                <a:gd name="T84" fmla="*/ 132 w 577"/>
                <a:gd name="T85" fmla="*/ 56 h 646"/>
                <a:gd name="T86" fmla="*/ 179 w 577"/>
                <a:gd name="T87" fmla="*/ 59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7" h="646">
                  <a:moveTo>
                    <a:pt x="292" y="561"/>
                  </a:moveTo>
                  <a:cubicBezTo>
                    <a:pt x="233" y="561"/>
                    <a:pt x="196" y="510"/>
                    <a:pt x="196" y="432"/>
                  </a:cubicBezTo>
                  <a:cubicBezTo>
                    <a:pt x="196" y="395"/>
                    <a:pt x="204" y="363"/>
                    <a:pt x="221" y="340"/>
                  </a:cubicBezTo>
                  <a:cubicBezTo>
                    <a:pt x="238" y="316"/>
                    <a:pt x="263" y="304"/>
                    <a:pt x="292" y="304"/>
                  </a:cubicBezTo>
                  <a:cubicBezTo>
                    <a:pt x="320" y="304"/>
                    <a:pt x="344" y="317"/>
                    <a:pt x="363" y="345"/>
                  </a:cubicBezTo>
                  <a:cubicBezTo>
                    <a:pt x="365" y="348"/>
                    <a:pt x="364" y="353"/>
                    <a:pt x="361" y="355"/>
                  </a:cubicBezTo>
                  <a:cubicBezTo>
                    <a:pt x="358" y="357"/>
                    <a:pt x="354" y="356"/>
                    <a:pt x="351" y="353"/>
                  </a:cubicBezTo>
                  <a:cubicBezTo>
                    <a:pt x="335" y="329"/>
                    <a:pt x="316" y="318"/>
                    <a:pt x="292" y="318"/>
                  </a:cubicBezTo>
                  <a:cubicBezTo>
                    <a:pt x="267" y="318"/>
                    <a:pt x="247" y="328"/>
                    <a:pt x="232" y="348"/>
                  </a:cubicBezTo>
                  <a:cubicBezTo>
                    <a:pt x="218" y="369"/>
                    <a:pt x="210" y="398"/>
                    <a:pt x="210" y="432"/>
                  </a:cubicBezTo>
                  <a:cubicBezTo>
                    <a:pt x="210" y="502"/>
                    <a:pt x="242" y="547"/>
                    <a:pt x="292" y="547"/>
                  </a:cubicBezTo>
                  <a:cubicBezTo>
                    <a:pt x="316" y="547"/>
                    <a:pt x="335" y="535"/>
                    <a:pt x="351" y="511"/>
                  </a:cubicBezTo>
                  <a:cubicBezTo>
                    <a:pt x="354" y="508"/>
                    <a:pt x="358" y="507"/>
                    <a:pt x="361" y="509"/>
                  </a:cubicBezTo>
                  <a:cubicBezTo>
                    <a:pt x="364" y="512"/>
                    <a:pt x="365" y="516"/>
                    <a:pt x="363" y="519"/>
                  </a:cubicBezTo>
                  <a:cubicBezTo>
                    <a:pt x="344" y="547"/>
                    <a:pt x="320" y="561"/>
                    <a:pt x="292" y="561"/>
                  </a:cubicBezTo>
                  <a:close/>
                  <a:moveTo>
                    <a:pt x="299" y="406"/>
                  </a:moveTo>
                  <a:cubicBezTo>
                    <a:pt x="299" y="402"/>
                    <a:pt x="296" y="399"/>
                    <a:pt x="292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65" y="399"/>
                    <a:pt x="162" y="402"/>
                    <a:pt x="162" y="406"/>
                  </a:cubicBezTo>
                  <a:cubicBezTo>
                    <a:pt x="162" y="410"/>
                    <a:pt x="165" y="413"/>
                    <a:pt x="169" y="413"/>
                  </a:cubicBezTo>
                  <a:cubicBezTo>
                    <a:pt x="292" y="413"/>
                    <a:pt x="292" y="413"/>
                    <a:pt x="292" y="413"/>
                  </a:cubicBezTo>
                  <a:cubicBezTo>
                    <a:pt x="296" y="413"/>
                    <a:pt x="299" y="410"/>
                    <a:pt x="299" y="406"/>
                  </a:cubicBezTo>
                  <a:close/>
                  <a:moveTo>
                    <a:pt x="292" y="467"/>
                  </a:moveTo>
                  <a:cubicBezTo>
                    <a:pt x="296" y="467"/>
                    <a:pt x="299" y="464"/>
                    <a:pt x="299" y="460"/>
                  </a:cubicBezTo>
                  <a:cubicBezTo>
                    <a:pt x="299" y="456"/>
                    <a:pt x="296" y="453"/>
                    <a:pt x="292" y="453"/>
                  </a:cubicBezTo>
                  <a:cubicBezTo>
                    <a:pt x="169" y="453"/>
                    <a:pt x="169" y="453"/>
                    <a:pt x="169" y="453"/>
                  </a:cubicBezTo>
                  <a:cubicBezTo>
                    <a:pt x="165" y="453"/>
                    <a:pt x="162" y="456"/>
                    <a:pt x="162" y="460"/>
                  </a:cubicBezTo>
                  <a:cubicBezTo>
                    <a:pt x="162" y="464"/>
                    <a:pt x="165" y="467"/>
                    <a:pt x="169" y="467"/>
                  </a:cubicBezTo>
                  <a:lnTo>
                    <a:pt x="292" y="467"/>
                  </a:lnTo>
                  <a:close/>
                  <a:moveTo>
                    <a:pt x="364" y="219"/>
                  </a:moveTo>
                  <a:cubicBezTo>
                    <a:pt x="350" y="216"/>
                    <a:pt x="350" y="216"/>
                    <a:pt x="350" y="216"/>
                  </a:cubicBezTo>
                  <a:cubicBezTo>
                    <a:pt x="350" y="216"/>
                    <a:pt x="350" y="216"/>
                    <a:pt x="350" y="216"/>
                  </a:cubicBezTo>
                  <a:cubicBezTo>
                    <a:pt x="350" y="216"/>
                    <a:pt x="344" y="231"/>
                    <a:pt x="288" y="231"/>
                  </a:cubicBezTo>
                  <a:cubicBezTo>
                    <a:pt x="233" y="231"/>
                    <a:pt x="227" y="216"/>
                    <a:pt x="226" y="216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213" y="219"/>
                    <a:pt x="213" y="219"/>
                    <a:pt x="213" y="219"/>
                  </a:cubicBezTo>
                  <a:cubicBezTo>
                    <a:pt x="214" y="224"/>
                    <a:pt x="222" y="245"/>
                    <a:pt x="288" y="245"/>
                  </a:cubicBezTo>
                  <a:cubicBezTo>
                    <a:pt x="355" y="245"/>
                    <a:pt x="363" y="224"/>
                    <a:pt x="364" y="219"/>
                  </a:cubicBezTo>
                  <a:close/>
                  <a:moveTo>
                    <a:pt x="577" y="462"/>
                  </a:moveTo>
                  <a:cubicBezTo>
                    <a:pt x="577" y="344"/>
                    <a:pt x="452" y="245"/>
                    <a:pt x="364" y="213"/>
                  </a:cubicBezTo>
                  <a:cubicBezTo>
                    <a:pt x="366" y="181"/>
                    <a:pt x="381" y="134"/>
                    <a:pt x="443" y="83"/>
                  </a:cubicBezTo>
                  <a:cubicBezTo>
                    <a:pt x="445" y="81"/>
                    <a:pt x="447" y="80"/>
                    <a:pt x="447" y="80"/>
                  </a:cubicBezTo>
                  <a:cubicBezTo>
                    <a:pt x="461" y="67"/>
                    <a:pt x="461" y="57"/>
                    <a:pt x="458" y="51"/>
                  </a:cubicBezTo>
                  <a:cubicBezTo>
                    <a:pt x="455" y="42"/>
                    <a:pt x="444" y="37"/>
                    <a:pt x="430" y="37"/>
                  </a:cubicBezTo>
                  <a:cubicBezTo>
                    <a:pt x="418" y="37"/>
                    <a:pt x="405" y="41"/>
                    <a:pt x="392" y="47"/>
                  </a:cubicBezTo>
                  <a:cubicBezTo>
                    <a:pt x="387" y="49"/>
                    <a:pt x="382" y="51"/>
                    <a:pt x="377" y="51"/>
                  </a:cubicBezTo>
                  <a:cubicBezTo>
                    <a:pt x="365" y="51"/>
                    <a:pt x="355" y="43"/>
                    <a:pt x="344" y="31"/>
                  </a:cubicBezTo>
                  <a:cubicBezTo>
                    <a:pt x="341" y="28"/>
                    <a:pt x="341" y="28"/>
                    <a:pt x="341" y="28"/>
                  </a:cubicBezTo>
                  <a:cubicBezTo>
                    <a:pt x="328" y="15"/>
                    <a:pt x="314" y="0"/>
                    <a:pt x="288" y="0"/>
                  </a:cubicBezTo>
                  <a:cubicBezTo>
                    <a:pt x="263" y="0"/>
                    <a:pt x="249" y="15"/>
                    <a:pt x="236" y="28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22" y="43"/>
                    <a:pt x="212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195" y="51"/>
                    <a:pt x="190" y="49"/>
                    <a:pt x="185" y="47"/>
                  </a:cubicBezTo>
                  <a:cubicBezTo>
                    <a:pt x="172" y="41"/>
                    <a:pt x="159" y="37"/>
                    <a:pt x="147" y="37"/>
                  </a:cubicBezTo>
                  <a:cubicBezTo>
                    <a:pt x="133" y="37"/>
                    <a:pt x="122" y="42"/>
                    <a:pt x="119" y="51"/>
                  </a:cubicBezTo>
                  <a:cubicBezTo>
                    <a:pt x="116" y="57"/>
                    <a:pt x="116" y="67"/>
                    <a:pt x="130" y="80"/>
                  </a:cubicBezTo>
                  <a:cubicBezTo>
                    <a:pt x="130" y="80"/>
                    <a:pt x="132" y="81"/>
                    <a:pt x="134" y="83"/>
                  </a:cubicBezTo>
                  <a:cubicBezTo>
                    <a:pt x="196" y="134"/>
                    <a:pt x="211" y="181"/>
                    <a:pt x="213" y="213"/>
                  </a:cubicBezTo>
                  <a:cubicBezTo>
                    <a:pt x="125" y="245"/>
                    <a:pt x="0" y="344"/>
                    <a:pt x="0" y="462"/>
                  </a:cubicBezTo>
                  <a:cubicBezTo>
                    <a:pt x="0" y="579"/>
                    <a:pt x="47" y="646"/>
                    <a:pt x="288" y="646"/>
                  </a:cubicBezTo>
                  <a:cubicBezTo>
                    <a:pt x="530" y="646"/>
                    <a:pt x="577" y="579"/>
                    <a:pt x="577" y="462"/>
                  </a:cubicBezTo>
                  <a:close/>
                  <a:moveTo>
                    <a:pt x="179" y="59"/>
                  </a:moveTo>
                  <a:cubicBezTo>
                    <a:pt x="186" y="63"/>
                    <a:pt x="193" y="65"/>
                    <a:pt x="200" y="65"/>
                  </a:cubicBezTo>
                  <a:cubicBezTo>
                    <a:pt x="200" y="65"/>
                    <a:pt x="200" y="65"/>
                    <a:pt x="200" y="65"/>
                  </a:cubicBezTo>
                  <a:cubicBezTo>
                    <a:pt x="218" y="65"/>
                    <a:pt x="231" y="53"/>
                    <a:pt x="243" y="41"/>
                  </a:cubicBezTo>
                  <a:cubicBezTo>
                    <a:pt x="246" y="37"/>
                    <a:pt x="246" y="37"/>
                    <a:pt x="246" y="37"/>
                  </a:cubicBezTo>
                  <a:cubicBezTo>
                    <a:pt x="258" y="25"/>
                    <a:pt x="269" y="14"/>
                    <a:pt x="288" y="14"/>
                  </a:cubicBezTo>
                  <a:cubicBezTo>
                    <a:pt x="308" y="14"/>
                    <a:pt x="319" y="25"/>
                    <a:pt x="331" y="37"/>
                  </a:cubicBezTo>
                  <a:cubicBezTo>
                    <a:pt x="334" y="41"/>
                    <a:pt x="334" y="41"/>
                    <a:pt x="334" y="41"/>
                  </a:cubicBezTo>
                  <a:cubicBezTo>
                    <a:pt x="346" y="53"/>
                    <a:pt x="359" y="65"/>
                    <a:pt x="377" y="65"/>
                  </a:cubicBezTo>
                  <a:cubicBezTo>
                    <a:pt x="384" y="65"/>
                    <a:pt x="391" y="63"/>
                    <a:pt x="398" y="59"/>
                  </a:cubicBezTo>
                  <a:cubicBezTo>
                    <a:pt x="409" y="54"/>
                    <a:pt x="420" y="51"/>
                    <a:pt x="430" y="51"/>
                  </a:cubicBezTo>
                  <a:cubicBezTo>
                    <a:pt x="439" y="51"/>
                    <a:pt x="444" y="54"/>
                    <a:pt x="445" y="56"/>
                  </a:cubicBezTo>
                  <a:cubicBezTo>
                    <a:pt x="446" y="58"/>
                    <a:pt x="444" y="63"/>
                    <a:pt x="438" y="70"/>
                  </a:cubicBezTo>
                  <a:cubicBezTo>
                    <a:pt x="437" y="70"/>
                    <a:pt x="436" y="71"/>
                    <a:pt x="435" y="72"/>
                  </a:cubicBezTo>
                  <a:cubicBezTo>
                    <a:pt x="365" y="129"/>
                    <a:pt x="350" y="183"/>
                    <a:pt x="350" y="218"/>
                  </a:cubicBezTo>
                  <a:cubicBezTo>
                    <a:pt x="350" y="221"/>
                    <a:pt x="352" y="223"/>
                    <a:pt x="355" y="224"/>
                  </a:cubicBezTo>
                  <a:cubicBezTo>
                    <a:pt x="439" y="253"/>
                    <a:pt x="563" y="349"/>
                    <a:pt x="563" y="462"/>
                  </a:cubicBezTo>
                  <a:cubicBezTo>
                    <a:pt x="563" y="573"/>
                    <a:pt x="519" y="632"/>
                    <a:pt x="288" y="632"/>
                  </a:cubicBezTo>
                  <a:cubicBezTo>
                    <a:pt x="58" y="632"/>
                    <a:pt x="14" y="573"/>
                    <a:pt x="14" y="462"/>
                  </a:cubicBezTo>
                  <a:cubicBezTo>
                    <a:pt x="14" y="349"/>
                    <a:pt x="138" y="253"/>
                    <a:pt x="222" y="224"/>
                  </a:cubicBezTo>
                  <a:cubicBezTo>
                    <a:pt x="225" y="223"/>
                    <a:pt x="227" y="221"/>
                    <a:pt x="227" y="218"/>
                  </a:cubicBezTo>
                  <a:cubicBezTo>
                    <a:pt x="227" y="183"/>
                    <a:pt x="212" y="129"/>
                    <a:pt x="142" y="72"/>
                  </a:cubicBezTo>
                  <a:cubicBezTo>
                    <a:pt x="141" y="71"/>
                    <a:pt x="140" y="70"/>
                    <a:pt x="139" y="70"/>
                  </a:cubicBezTo>
                  <a:cubicBezTo>
                    <a:pt x="133" y="63"/>
                    <a:pt x="131" y="58"/>
                    <a:pt x="132" y="56"/>
                  </a:cubicBezTo>
                  <a:cubicBezTo>
                    <a:pt x="133" y="54"/>
                    <a:pt x="138" y="51"/>
                    <a:pt x="147" y="51"/>
                  </a:cubicBezTo>
                  <a:cubicBezTo>
                    <a:pt x="157" y="51"/>
                    <a:pt x="168" y="54"/>
                    <a:pt x="17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6931" y="2502548"/>
            <a:ext cx="360000" cy="360000"/>
            <a:chOff x="5540399" y="4768543"/>
            <a:chExt cx="728245" cy="728245"/>
          </a:xfrm>
        </p:grpSpPr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5540399" y="47685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6"/>
            <p:cNvSpPr>
              <a:spLocks noEditPoints="1"/>
            </p:cNvSpPr>
            <p:nvPr/>
          </p:nvSpPr>
          <p:spPr bwMode="auto">
            <a:xfrm>
              <a:off x="5730146" y="4912325"/>
              <a:ext cx="360557" cy="404493"/>
            </a:xfrm>
            <a:custGeom>
              <a:avLst/>
              <a:gdLst>
                <a:gd name="T0" fmla="*/ 430 w 525"/>
                <a:gd name="T1" fmla="*/ 53 h 591"/>
                <a:gd name="T2" fmla="*/ 402 w 525"/>
                <a:gd name="T3" fmla="*/ 0 h 591"/>
                <a:gd name="T4" fmla="*/ 373 w 525"/>
                <a:gd name="T5" fmla="*/ 53 h 591"/>
                <a:gd name="T6" fmla="*/ 151 w 525"/>
                <a:gd name="T7" fmla="*/ 29 h 591"/>
                <a:gd name="T8" fmla="*/ 93 w 525"/>
                <a:gd name="T9" fmla="*/ 29 h 591"/>
                <a:gd name="T10" fmla="*/ 7 w 525"/>
                <a:gd name="T11" fmla="*/ 53 h 591"/>
                <a:gd name="T12" fmla="*/ 0 w 525"/>
                <a:gd name="T13" fmla="*/ 584 h 591"/>
                <a:gd name="T14" fmla="*/ 518 w 525"/>
                <a:gd name="T15" fmla="*/ 591 h 591"/>
                <a:gd name="T16" fmla="*/ 525 w 525"/>
                <a:gd name="T17" fmla="*/ 60 h 591"/>
                <a:gd name="T18" fmla="*/ 387 w 525"/>
                <a:gd name="T19" fmla="*/ 29 h 591"/>
                <a:gd name="T20" fmla="*/ 416 w 525"/>
                <a:gd name="T21" fmla="*/ 29 h 591"/>
                <a:gd name="T22" fmla="*/ 402 w 525"/>
                <a:gd name="T23" fmla="*/ 107 h 591"/>
                <a:gd name="T24" fmla="*/ 387 w 525"/>
                <a:gd name="T25" fmla="*/ 29 h 591"/>
                <a:gd name="T26" fmla="*/ 122 w 525"/>
                <a:gd name="T27" fmla="*/ 14 h 591"/>
                <a:gd name="T28" fmla="*/ 137 w 525"/>
                <a:gd name="T29" fmla="*/ 92 h 591"/>
                <a:gd name="T30" fmla="*/ 107 w 525"/>
                <a:gd name="T31" fmla="*/ 92 h 591"/>
                <a:gd name="T32" fmla="*/ 511 w 525"/>
                <a:gd name="T33" fmla="*/ 577 h 591"/>
                <a:gd name="T34" fmla="*/ 14 w 525"/>
                <a:gd name="T35" fmla="*/ 177 h 591"/>
                <a:gd name="T36" fmla="*/ 511 w 525"/>
                <a:gd name="T37" fmla="*/ 577 h 591"/>
                <a:gd name="T38" fmla="*/ 14 w 525"/>
                <a:gd name="T39" fmla="*/ 163 h 591"/>
                <a:gd name="T40" fmla="*/ 93 w 525"/>
                <a:gd name="T41" fmla="*/ 67 h 591"/>
                <a:gd name="T42" fmla="*/ 122 w 525"/>
                <a:gd name="T43" fmla="*/ 121 h 591"/>
                <a:gd name="T44" fmla="*/ 151 w 525"/>
                <a:gd name="T45" fmla="*/ 67 h 591"/>
                <a:gd name="T46" fmla="*/ 373 w 525"/>
                <a:gd name="T47" fmla="*/ 92 h 591"/>
                <a:gd name="T48" fmla="*/ 430 w 525"/>
                <a:gd name="T49" fmla="*/ 92 h 591"/>
                <a:gd name="T50" fmla="*/ 511 w 525"/>
                <a:gd name="T51" fmla="*/ 67 h 591"/>
                <a:gd name="T52" fmla="*/ 62 w 525"/>
                <a:gd name="T53" fmla="*/ 521 h 591"/>
                <a:gd name="T54" fmla="*/ 469 w 525"/>
                <a:gd name="T55" fmla="*/ 514 h 591"/>
                <a:gd name="T56" fmla="*/ 462 w 525"/>
                <a:gd name="T57" fmla="*/ 234 h 591"/>
                <a:gd name="T58" fmla="*/ 55 w 525"/>
                <a:gd name="T59" fmla="*/ 241 h 591"/>
                <a:gd name="T60" fmla="*/ 62 w 525"/>
                <a:gd name="T61" fmla="*/ 521 h 591"/>
                <a:gd name="T62" fmla="*/ 455 w 525"/>
                <a:gd name="T63" fmla="*/ 248 h 591"/>
                <a:gd name="T64" fmla="*/ 366 w 525"/>
                <a:gd name="T65" fmla="*/ 325 h 591"/>
                <a:gd name="T66" fmla="*/ 366 w 525"/>
                <a:gd name="T67" fmla="*/ 339 h 591"/>
                <a:gd name="T68" fmla="*/ 455 w 525"/>
                <a:gd name="T69" fmla="*/ 414 h 591"/>
                <a:gd name="T70" fmla="*/ 366 w 525"/>
                <a:gd name="T71" fmla="*/ 339 h 591"/>
                <a:gd name="T72" fmla="*/ 455 w 525"/>
                <a:gd name="T73" fmla="*/ 428 h 591"/>
                <a:gd name="T74" fmla="*/ 366 w 525"/>
                <a:gd name="T75" fmla="*/ 507 h 591"/>
                <a:gd name="T76" fmla="*/ 266 w 525"/>
                <a:gd name="T77" fmla="*/ 248 h 591"/>
                <a:gd name="T78" fmla="*/ 352 w 525"/>
                <a:gd name="T79" fmla="*/ 325 h 591"/>
                <a:gd name="T80" fmla="*/ 266 w 525"/>
                <a:gd name="T81" fmla="*/ 248 h 591"/>
                <a:gd name="T82" fmla="*/ 352 w 525"/>
                <a:gd name="T83" fmla="*/ 339 h 591"/>
                <a:gd name="T84" fmla="*/ 266 w 525"/>
                <a:gd name="T85" fmla="*/ 414 h 591"/>
                <a:gd name="T86" fmla="*/ 266 w 525"/>
                <a:gd name="T87" fmla="*/ 428 h 591"/>
                <a:gd name="T88" fmla="*/ 352 w 525"/>
                <a:gd name="T89" fmla="*/ 507 h 591"/>
                <a:gd name="T90" fmla="*/ 266 w 525"/>
                <a:gd name="T91" fmla="*/ 428 h 591"/>
                <a:gd name="T92" fmla="*/ 252 w 525"/>
                <a:gd name="T93" fmla="*/ 248 h 591"/>
                <a:gd name="T94" fmla="*/ 165 w 525"/>
                <a:gd name="T95" fmla="*/ 325 h 591"/>
                <a:gd name="T96" fmla="*/ 165 w 525"/>
                <a:gd name="T97" fmla="*/ 339 h 591"/>
                <a:gd name="T98" fmla="*/ 252 w 525"/>
                <a:gd name="T99" fmla="*/ 414 h 591"/>
                <a:gd name="T100" fmla="*/ 165 w 525"/>
                <a:gd name="T101" fmla="*/ 339 h 591"/>
                <a:gd name="T102" fmla="*/ 252 w 525"/>
                <a:gd name="T103" fmla="*/ 428 h 591"/>
                <a:gd name="T104" fmla="*/ 165 w 525"/>
                <a:gd name="T105" fmla="*/ 507 h 591"/>
                <a:gd name="T106" fmla="*/ 69 w 525"/>
                <a:gd name="T107" fmla="*/ 248 h 591"/>
                <a:gd name="T108" fmla="*/ 151 w 525"/>
                <a:gd name="T109" fmla="*/ 325 h 591"/>
                <a:gd name="T110" fmla="*/ 69 w 525"/>
                <a:gd name="T111" fmla="*/ 248 h 591"/>
                <a:gd name="T112" fmla="*/ 151 w 525"/>
                <a:gd name="T113" fmla="*/ 339 h 591"/>
                <a:gd name="T114" fmla="*/ 69 w 525"/>
                <a:gd name="T115" fmla="*/ 414 h 591"/>
                <a:gd name="T116" fmla="*/ 69 w 525"/>
                <a:gd name="T117" fmla="*/ 428 h 591"/>
                <a:gd name="T118" fmla="*/ 151 w 525"/>
                <a:gd name="T119" fmla="*/ 507 h 591"/>
                <a:gd name="T120" fmla="*/ 69 w 525"/>
                <a:gd name="T121" fmla="*/ 42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5" h="591">
                  <a:moveTo>
                    <a:pt x="518" y="53"/>
                  </a:moveTo>
                  <a:cubicBezTo>
                    <a:pt x="430" y="53"/>
                    <a:pt x="430" y="53"/>
                    <a:pt x="430" y="53"/>
                  </a:cubicBezTo>
                  <a:cubicBezTo>
                    <a:pt x="430" y="29"/>
                    <a:pt x="430" y="29"/>
                    <a:pt x="430" y="29"/>
                  </a:cubicBezTo>
                  <a:cubicBezTo>
                    <a:pt x="430" y="13"/>
                    <a:pt x="417" y="0"/>
                    <a:pt x="402" y="0"/>
                  </a:cubicBezTo>
                  <a:cubicBezTo>
                    <a:pt x="386" y="0"/>
                    <a:pt x="373" y="13"/>
                    <a:pt x="373" y="29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13"/>
                    <a:pt x="138" y="0"/>
                    <a:pt x="122" y="0"/>
                  </a:cubicBezTo>
                  <a:cubicBezTo>
                    <a:pt x="106" y="0"/>
                    <a:pt x="93" y="13"/>
                    <a:pt x="93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60"/>
                  </a:cubicBezTo>
                  <a:cubicBezTo>
                    <a:pt x="0" y="584"/>
                    <a:pt x="0" y="584"/>
                    <a:pt x="0" y="584"/>
                  </a:cubicBezTo>
                  <a:cubicBezTo>
                    <a:pt x="0" y="588"/>
                    <a:pt x="3" y="591"/>
                    <a:pt x="7" y="591"/>
                  </a:cubicBezTo>
                  <a:cubicBezTo>
                    <a:pt x="518" y="591"/>
                    <a:pt x="518" y="591"/>
                    <a:pt x="518" y="591"/>
                  </a:cubicBezTo>
                  <a:cubicBezTo>
                    <a:pt x="521" y="591"/>
                    <a:pt x="525" y="588"/>
                    <a:pt x="525" y="584"/>
                  </a:cubicBezTo>
                  <a:cubicBezTo>
                    <a:pt x="525" y="60"/>
                    <a:pt x="525" y="60"/>
                    <a:pt x="525" y="60"/>
                  </a:cubicBezTo>
                  <a:cubicBezTo>
                    <a:pt x="525" y="56"/>
                    <a:pt x="521" y="53"/>
                    <a:pt x="518" y="53"/>
                  </a:cubicBezTo>
                  <a:close/>
                  <a:moveTo>
                    <a:pt x="387" y="29"/>
                  </a:moveTo>
                  <a:cubicBezTo>
                    <a:pt x="387" y="21"/>
                    <a:pt x="393" y="14"/>
                    <a:pt x="402" y="14"/>
                  </a:cubicBezTo>
                  <a:cubicBezTo>
                    <a:pt x="410" y="14"/>
                    <a:pt x="416" y="21"/>
                    <a:pt x="416" y="29"/>
                  </a:cubicBezTo>
                  <a:cubicBezTo>
                    <a:pt x="416" y="92"/>
                    <a:pt x="416" y="92"/>
                    <a:pt x="416" y="92"/>
                  </a:cubicBezTo>
                  <a:cubicBezTo>
                    <a:pt x="416" y="100"/>
                    <a:pt x="410" y="107"/>
                    <a:pt x="402" y="107"/>
                  </a:cubicBezTo>
                  <a:cubicBezTo>
                    <a:pt x="393" y="107"/>
                    <a:pt x="387" y="100"/>
                    <a:pt x="387" y="92"/>
                  </a:cubicBezTo>
                  <a:lnTo>
                    <a:pt x="387" y="29"/>
                  </a:lnTo>
                  <a:close/>
                  <a:moveTo>
                    <a:pt x="107" y="29"/>
                  </a:moveTo>
                  <a:cubicBezTo>
                    <a:pt x="107" y="21"/>
                    <a:pt x="114" y="14"/>
                    <a:pt x="122" y="14"/>
                  </a:cubicBezTo>
                  <a:cubicBezTo>
                    <a:pt x="130" y="14"/>
                    <a:pt x="137" y="21"/>
                    <a:pt x="137" y="2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37" y="100"/>
                    <a:pt x="130" y="107"/>
                    <a:pt x="122" y="107"/>
                  </a:cubicBezTo>
                  <a:cubicBezTo>
                    <a:pt x="114" y="107"/>
                    <a:pt x="107" y="100"/>
                    <a:pt x="107" y="92"/>
                  </a:cubicBezTo>
                  <a:lnTo>
                    <a:pt x="107" y="29"/>
                  </a:lnTo>
                  <a:close/>
                  <a:moveTo>
                    <a:pt x="511" y="577"/>
                  </a:moveTo>
                  <a:cubicBezTo>
                    <a:pt x="14" y="577"/>
                    <a:pt x="14" y="577"/>
                    <a:pt x="14" y="577"/>
                  </a:cubicBezTo>
                  <a:cubicBezTo>
                    <a:pt x="14" y="177"/>
                    <a:pt x="14" y="177"/>
                    <a:pt x="14" y="177"/>
                  </a:cubicBezTo>
                  <a:cubicBezTo>
                    <a:pt x="511" y="177"/>
                    <a:pt x="511" y="177"/>
                    <a:pt x="511" y="177"/>
                  </a:cubicBezTo>
                  <a:lnTo>
                    <a:pt x="511" y="577"/>
                  </a:lnTo>
                  <a:close/>
                  <a:moveTo>
                    <a:pt x="511" y="163"/>
                  </a:moveTo>
                  <a:cubicBezTo>
                    <a:pt x="14" y="163"/>
                    <a:pt x="14" y="163"/>
                    <a:pt x="14" y="16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108"/>
                    <a:pt x="106" y="121"/>
                    <a:pt x="122" y="121"/>
                  </a:cubicBezTo>
                  <a:cubicBezTo>
                    <a:pt x="138" y="121"/>
                    <a:pt x="151" y="108"/>
                    <a:pt x="151" y="92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373" y="67"/>
                    <a:pt x="373" y="67"/>
                    <a:pt x="373" y="67"/>
                  </a:cubicBezTo>
                  <a:cubicBezTo>
                    <a:pt x="373" y="92"/>
                    <a:pt x="373" y="92"/>
                    <a:pt x="373" y="92"/>
                  </a:cubicBezTo>
                  <a:cubicBezTo>
                    <a:pt x="373" y="108"/>
                    <a:pt x="386" y="121"/>
                    <a:pt x="402" y="121"/>
                  </a:cubicBezTo>
                  <a:cubicBezTo>
                    <a:pt x="417" y="121"/>
                    <a:pt x="430" y="108"/>
                    <a:pt x="430" y="92"/>
                  </a:cubicBezTo>
                  <a:cubicBezTo>
                    <a:pt x="430" y="67"/>
                    <a:pt x="430" y="67"/>
                    <a:pt x="430" y="67"/>
                  </a:cubicBezTo>
                  <a:cubicBezTo>
                    <a:pt x="511" y="67"/>
                    <a:pt x="511" y="67"/>
                    <a:pt x="511" y="67"/>
                  </a:cubicBezTo>
                  <a:lnTo>
                    <a:pt x="511" y="163"/>
                  </a:lnTo>
                  <a:close/>
                  <a:moveTo>
                    <a:pt x="62" y="521"/>
                  </a:moveTo>
                  <a:cubicBezTo>
                    <a:pt x="462" y="521"/>
                    <a:pt x="462" y="521"/>
                    <a:pt x="462" y="521"/>
                  </a:cubicBezTo>
                  <a:cubicBezTo>
                    <a:pt x="466" y="521"/>
                    <a:pt x="469" y="518"/>
                    <a:pt x="469" y="514"/>
                  </a:cubicBezTo>
                  <a:cubicBezTo>
                    <a:pt x="469" y="241"/>
                    <a:pt x="469" y="241"/>
                    <a:pt x="469" y="241"/>
                  </a:cubicBezTo>
                  <a:cubicBezTo>
                    <a:pt x="469" y="237"/>
                    <a:pt x="466" y="234"/>
                    <a:pt x="4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58" y="234"/>
                    <a:pt x="55" y="237"/>
                    <a:pt x="55" y="241"/>
                  </a:cubicBezTo>
                  <a:cubicBezTo>
                    <a:pt x="55" y="514"/>
                    <a:pt x="55" y="514"/>
                    <a:pt x="55" y="514"/>
                  </a:cubicBezTo>
                  <a:cubicBezTo>
                    <a:pt x="55" y="518"/>
                    <a:pt x="58" y="521"/>
                    <a:pt x="62" y="521"/>
                  </a:cubicBezTo>
                  <a:close/>
                  <a:moveTo>
                    <a:pt x="366" y="248"/>
                  </a:moveTo>
                  <a:cubicBezTo>
                    <a:pt x="455" y="248"/>
                    <a:pt x="455" y="248"/>
                    <a:pt x="455" y="248"/>
                  </a:cubicBezTo>
                  <a:cubicBezTo>
                    <a:pt x="455" y="325"/>
                    <a:pt x="455" y="325"/>
                    <a:pt x="455" y="325"/>
                  </a:cubicBezTo>
                  <a:cubicBezTo>
                    <a:pt x="366" y="325"/>
                    <a:pt x="366" y="325"/>
                    <a:pt x="366" y="325"/>
                  </a:cubicBezTo>
                  <a:lnTo>
                    <a:pt x="366" y="248"/>
                  </a:lnTo>
                  <a:close/>
                  <a:moveTo>
                    <a:pt x="366" y="339"/>
                  </a:moveTo>
                  <a:cubicBezTo>
                    <a:pt x="455" y="339"/>
                    <a:pt x="455" y="339"/>
                    <a:pt x="455" y="339"/>
                  </a:cubicBezTo>
                  <a:cubicBezTo>
                    <a:pt x="455" y="414"/>
                    <a:pt x="455" y="414"/>
                    <a:pt x="455" y="414"/>
                  </a:cubicBezTo>
                  <a:cubicBezTo>
                    <a:pt x="366" y="414"/>
                    <a:pt x="366" y="414"/>
                    <a:pt x="366" y="414"/>
                  </a:cubicBezTo>
                  <a:lnTo>
                    <a:pt x="366" y="339"/>
                  </a:lnTo>
                  <a:close/>
                  <a:moveTo>
                    <a:pt x="366" y="428"/>
                  </a:moveTo>
                  <a:cubicBezTo>
                    <a:pt x="455" y="428"/>
                    <a:pt x="455" y="428"/>
                    <a:pt x="455" y="428"/>
                  </a:cubicBezTo>
                  <a:cubicBezTo>
                    <a:pt x="455" y="507"/>
                    <a:pt x="455" y="507"/>
                    <a:pt x="455" y="507"/>
                  </a:cubicBezTo>
                  <a:cubicBezTo>
                    <a:pt x="366" y="507"/>
                    <a:pt x="366" y="507"/>
                    <a:pt x="366" y="507"/>
                  </a:cubicBezTo>
                  <a:lnTo>
                    <a:pt x="366" y="428"/>
                  </a:lnTo>
                  <a:close/>
                  <a:moveTo>
                    <a:pt x="266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325"/>
                    <a:pt x="352" y="325"/>
                    <a:pt x="352" y="325"/>
                  </a:cubicBezTo>
                  <a:cubicBezTo>
                    <a:pt x="266" y="325"/>
                    <a:pt x="266" y="325"/>
                    <a:pt x="266" y="325"/>
                  </a:cubicBezTo>
                  <a:lnTo>
                    <a:pt x="266" y="248"/>
                  </a:lnTo>
                  <a:close/>
                  <a:moveTo>
                    <a:pt x="266" y="339"/>
                  </a:moveTo>
                  <a:cubicBezTo>
                    <a:pt x="352" y="339"/>
                    <a:pt x="352" y="339"/>
                    <a:pt x="352" y="339"/>
                  </a:cubicBezTo>
                  <a:cubicBezTo>
                    <a:pt x="352" y="414"/>
                    <a:pt x="352" y="414"/>
                    <a:pt x="352" y="414"/>
                  </a:cubicBezTo>
                  <a:cubicBezTo>
                    <a:pt x="266" y="414"/>
                    <a:pt x="266" y="414"/>
                    <a:pt x="266" y="414"/>
                  </a:cubicBezTo>
                  <a:lnTo>
                    <a:pt x="266" y="339"/>
                  </a:lnTo>
                  <a:close/>
                  <a:moveTo>
                    <a:pt x="266" y="428"/>
                  </a:moveTo>
                  <a:cubicBezTo>
                    <a:pt x="352" y="428"/>
                    <a:pt x="352" y="428"/>
                    <a:pt x="352" y="428"/>
                  </a:cubicBezTo>
                  <a:cubicBezTo>
                    <a:pt x="352" y="507"/>
                    <a:pt x="352" y="507"/>
                    <a:pt x="352" y="507"/>
                  </a:cubicBezTo>
                  <a:cubicBezTo>
                    <a:pt x="266" y="507"/>
                    <a:pt x="266" y="507"/>
                    <a:pt x="266" y="507"/>
                  </a:cubicBezTo>
                  <a:lnTo>
                    <a:pt x="266" y="428"/>
                  </a:lnTo>
                  <a:close/>
                  <a:moveTo>
                    <a:pt x="165" y="248"/>
                  </a:moveTo>
                  <a:cubicBezTo>
                    <a:pt x="252" y="248"/>
                    <a:pt x="252" y="248"/>
                    <a:pt x="252" y="248"/>
                  </a:cubicBezTo>
                  <a:cubicBezTo>
                    <a:pt x="252" y="325"/>
                    <a:pt x="252" y="325"/>
                    <a:pt x="252" y="325"/>
                  </a:cubicBezTo>
                  <a:cubicBezTo>
                    <a:pt x="165" y="325"/>
                    <a:pt x="165" y="325"/>
                    <a:pt x="165" y="325"/>
                  </a:cubicBezTo>
                  <a:lnTo>
                    <a:pt x="165" y="248"/>
                  </a:lnTo>
                  <a:close/>
                  <a:moveTo>
                    <a:pt x="165" y="339"/>
                  </a:moveTo>
                  <a:cubicBezTo>
                    <a:pt x="252" y="339"/>
                    <a:pt x="252" y="339"/>
                    <a:pt x="252" y="339"/>
                  </a:cubicBezTo>
                  <a:cubicBezTo>
                    <a:pt x="252" y="414"/>
                    <a:pt x="252" y="414"/>
                    <a:pt x="252" y="414"/>
                  </a:cubicBezTo>
                  <a:cubicBezTo>
                    <a:pt x="165" y="414"/>
                    <a:pt x="165" y="414"/>
                    <a:pt x="165" y="414"/>
                  </a:cubicBezTo>
                  <a:lnTo>
                    <a:pt x="165" y="339"/>
                  </a:lnTo>
                  <a:close/>
                  <a:moveTo>
                    <a:pt x="165" y="428"/>
                  </a:moveTo>
                  <a:cubicBezTo>
                    <a:pt x="252" y="428"/>
                    <a:pt x="252" y="428"/>
                    <a:pt x="252" y="428"/>
                  </a:cubicBezTo>
                  <a:cubicBezTo>
                    <a:pt x="252" y="507"/>
                    <a:pt x="252" y="507"/>
                    <a:pt x="252" y="507"/>
                  </a:cubicBezTo>
                  <a:cubicBezTo>
                    <a:pt x="165" y="507"/>
                    <a:pt x="165" y="507"/>
                    <a:pt x="165" y="507"/>
                  </a:cubicBezTo>
                  <a:lnTo>
                    <a:pt x="165" y="428"/>
                  </a:lnTo>
                  <a:close/>
                  <a:moveTo>
                    <a:pt x="69" y="248"/>
                  </a:moveTo>
                  <a:cubicBezTo>
                    <a:pt x="151" y="248"/>
                    <a:pt x="151" y="248"/>
                    <a:pt x="151" y="248"/>
                  </a:cubicBezTo>
                  <a:cubicBezTo>
                    <a:pt x="151" y="325"/>
                    <a:pt x="151" y="325"/>
                    <a:pt x="151" y="325"/>
                  </a:cubicBezTo>
                  <a:cubicBezTo>
                    <a:pt x="69" y="325"/>
                    <a:pt x="69" y="325"/>
                    <a:pt x="69" y="325"/>
                  </a:cubicBezTo>
                  <a:lnTo>
                    <a:pt x="69" y="248"/>
                  </a:lnTo>
                  <a:close/>
                  <a:moveTo>
                    <a:pt x="69" y="339"/>
                  </a:moveTo>
                  <a:cubicBezTo>
                    <a:pt x="151" y="339"/>
                    <a:pt x="151" y="339"/>
                    <a:pt x="151" y="339"/>
                  </a:cubicBezTo>
                  <a:cubicBezTo>
                    <a:pt x="151" y="414"/>
                    <a:pt x="151" y="414"/>
                    <a:pt x="151" y="414"/>
                  </a:cubicBezTo>
                  <a:cubicBezTo>
                    <a:pt x="69" y="414"/>
                    <a:pt x="69" y="414"/>
                    <a:pt x="69" y="414"/>
                  </a:cubicBezTo>
                  <a:lnTo>
                    <a:pt x="69" y="339"/>
                  </a:lnTo>
                  <a:close/>
                  <a:moveTo>
                    <a:pt x="69" y="428"/>
                  </a:moveTo>
                  <a:cubicBezTo>
                    <a:pt x="151" y="428"/>
                    <a:pt x="151" y="428"/>
                    <a:pt x="151" y="428"/>
                  </a:cubicBezTo>
                  <a:cubicBezTo>
                    <a:pt x="151" y="507"/>
                    <a:pt x="151" y="507"/>
                    <a:pt x="151" y="507"/>
                  </a:cubicBezTo>
                  <a:cubicBezTo>
                    <a:pt x="69" y="507"/>
                    <a:pt x="69" y="507"/>
                    <a:pt x="69" y="507"/>
                  </a:cubicBezTo>
                  <a:lnTo>
                    <a:pt x="69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6931" y="3143524"/>
            <a:ext cx="360000" cy="360000"/>
            <a:chOff x="1810335" y="5673069"/>
            <a:chExt cx="728245" cy="728245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1810335" y="5673069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1"/>
            <p:cNvSpPr>
              <a:spLocks noEditPoints="1"/>
            </p:cNvSpPr>
            <p:nvPr/>
          </p:nvSpPr>
          <p:spPr bwMode="auto">
            <a:xfrm>
              <a:off x="2009572" y="5835048"/>
              <a:ext cx="386707" cy="386286"/>
            </a:xfrm>
            <a:custGeom>
              <a:avLst/>
              <a:gdLst>
                <a:gd name="T0" fmla="*/ 7 w 564"/>
                <a:gd name="T1" fmla="*/ 564 h 564"/>
                <a:gd name="T2" fmla="*/ 0 w 564"/>
                <a:gd name="T3" fmla="*/ 7 h 564"/>
                <a:gd name="T4" fmla="*/ 14 w 564"/>
                <a:gd name="T5" fmla="*/ 7 h 564"/>
                <a:gd name="T6" fmla="*/ 557 w 564"/>
                <a:gd name="T7" fmla="*/ 550 h 564"/>
                <a:gd name="T8" fmla="*/ 557 w 564"/>
                <a:gd name="T9" fmla="*/ 564 h 564"/>
                <a:gd name="T10" fmla="*/ 107 w 564"/>
                <a:gd name="T11" fmla="*/ 373 h 564"/>
                <a:gd name="T12" fmla="*/ 107 w 564"/>
                <a:gd name="T13" fmla="*/ 456 h 564"/>
                <a:gd name="T14" fmla="*/ 134 w 564"/>
                <a:gd name="T15" fmla="*/ 414 h 564"/>
                <a:gd name="T16" fmla="*/ 79 w 564"/>
                <a:gd name="T17" fmla="*/ 414 h 564"/>
                <a:gd name="T18" fmla="*/ 134 w 564"/>
                <a:gd name="T19" fmla="*/ 414 h 564"/>
                <a:gd name="T20" fmla="*/ 467 w 564"/>
                <a:gd name="T21" fmla="*/ 289 h 564"/>
                <a:gd name="T22" fmla="*/ 467 w 564"/>
                <a:gd name="T23" fmla="*/ 373 h 564"/>
                <a:gd name="T24" fmla="*/ 495 w 564"/>
                <a:gd name="T25" fmla="*/ 331 h 564"/>
                <a:gd name="T26" fmla="*/ 439 w 564"/>
                <a:gd name="T27" fmla="*/ 331 h 564"/>
                <a:gd name="T28" fmla="*/ 495 w 564"/>
                <a:gd name="T29" fmla="*/ 331 h 564"/>
                <a:gd name="T30" fmla="*/ 308 w 564"/>
                <a:gd name="T31" fmla="*/ 92 h 564"/>
                <a:gd name="T32" fmla="*/ 308 w 564"/>
                <a:gd name="T33" fmla="*/ 175 h 564"/>
                <a:gd name="T34" fmla="*/ 336 w 564"/>
                <a:gd name="T35" fmla="*/ 134 h 564"/>
                <a:gd name="T36" fmla="*/ 281 w 564"/>
                <a:gd name="T37" fmla="*/ 134 h 564"/>
                <a:gd name="T38" fmla="*/ 336 w 564"/>
                <a:gd name="T39" fmla="*/ 134 h 564"/>
                <a:gd name="T40" fmla="*/ 188 w 564"/>
                <a:gd name="T41" fmla="*/ 338 h 564"/>
                <a:gd name="T42" fmla="*/ 188 w 564"/>
                <a:gd name="T43" fmla="*/ 421 h 564"/>
                <a:gd name="T44" fmla="*/ 215 w 564"/>
                <a:gd name="T45" fmla="*/ 380 h 564"/>
                <a:gd name="T46" fmla="*/ 160 w 564"/>
                <a:gd name="T47" fmla="*/ 380 h 564"/>
                <a:gd name="T48" fmla="*/ 215 w 564"/>
                <a:gd name="T49" fmla="*/ 380 h 564"/>
                <a:gd name="T50" fmla="*/ 408 w 564"/>
                <a:gd name="T51" fmla="*/ 39 h 564"/>
                <a:gd name="T52" fmla="*/ 408 w 564"/>
                <a:gd name="T53" fmla="*/ 122 h 564"/>
                <a:gd name="T54" fmla="*/ 436 w 564"/>
                <a:gd name="T55" fmla="*/ 80 h 564"/>
                <a:gd name="T56" fmla="*/ 380 w 564"/>
                <a:gd name="T57" fmla="*/ 80 h 564"/>
                <a:gd name="T58" fmla="*/ 436 w 564"/>
                <a:gd name="T59" fmla="*/ 80 h 564"/>
                <a:gd name="T60" fmla="*/ 336 w 564"/>
                <a:gd name="T61" fmla="*/ 307 h 564"/>
                <a:gd name="T62" fmla="*/ 336 w 564"/>
                <a:gd name="T63" fmla="*/ 452 h 564"/>
                <a:gd name="T64" fmla="*/ 395 w 564"/>
                <a:gd name="T65" fmla="*/ 380 h 564"/>
                <a:gd name="T66" fmla="*/ 278 w 564"/>
                <a:gd name="T67" fmla="*/ 380 h 564"/>
                <a:gd name="T68" fmla="*/ 395 w 564"/>
                <a:gd name="T69" fmla="*/ 380 h 564"/>
                <a:gd name="T70" fmla="*/ 253 w 564"/>
                <a:gd name="T71" fmla="*/ 172 h 564"/>
                <a:gd name="T72" fmla="*/ 253 w 564"/>
                <a:gd name="T73" fmla="*/ 317 h 564"/>
                <a:gd name="T74" fmla="*/ 312 w 564"/>
                <a:gd name="T75" fmla="*/ 245 h 564"/>
                <a:gd name="T76" fmla="*/ 195 w 564"/>
                <a:gd name="T77" fmla="*/ 245 h 564"/>
                <a:gd name="T78" fmla="*/ 312 w 564"/>
                <a:gd name="T79" fmla="*/ 245 h 564"/>
                <a:gd name="T80" fmla="*/ 467 w 564"/>
                <a:gd name="T81" fmla="*/ 127 h 564"/>
                <a:gd name="T82" fmla="*/ 467 w 564"/>
                <a:gd name="T83" fmla="*/ 272 h 564"/>
                <a:gd name="T84" fmla="*/ 526 w 564"/>
                <a:gd name="T85" fmla="*/ 199 h 564"/>
                <a:gd name="T86" fmla="*/ 409 w 564"/>
                <a:gd name="T87" fmla="*/ 199 h 564"/>
                <a:gd name="T88" fmla="*/ 526 w 564"/>
                <a:gd name="T89" fmla="*/ 199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4" h="564">
                  <a:moveTo>
                    <a:pt x="557" y="564"/>
                  </a:moveTo>
                  <a:cubicBezTo>
                    <a:pt x="7" y="564"/>
                    <a:pt x="7" y="564"/>
                    <a:pt x="7" y="564"/>
                  </a:cubicBezTo>
                  <a:cubicBezTo>
                    <a:pt x="3" y="564"/>
                    <a:pt x="0" y="561"/>
                    <a:pt x="0" y="55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550"/>
                    <a:pt x="14" y="550"/>
                    <a:pt x="14" y="550"/>
                  </a:cubicBezTo>
                  <a:cubicBezTo>
                    <a:pt x="557" y="550"/>
                    <a:pt x="557" y="550"/>
                    <a:pt x="557" y="550"/>
                  </a:cubicBezTo>
                  <a:cubicBezTo>
                    <a:pt x="561" y="550"/>
                    <a:pt x="564" y="553"/>
                    <a:pt x="564" y="557"/>
                  </a:cubicBezTo>
                  <a:cubicBezTo>
                    <a:pt x="564" y="561"/>
                    <a:pt x="561" y="564"/>
                    <a:pt x="557" y="564"/>
                  </a:cubicBezTo>
                  <a:close/>
                  <a:moveTo>
                    <a:pt x="148" y="414"/>
                  </a:moveTo>
                  <a:cubicBezTo>
                    <a:pt x="148" y="391"/>
                    <a:pt x="130" y="373"/>
                    <a:pt x="107" y="373"/>
                  </a:cubicBezTo>
                  <a:cubicBezTo>
                    <a:pt x="84" y="373"/>
                    <a:pt x="65" y="391"/>
                    <a:pt x="65" y="414"/>
                  </a:cubicBezTo>
                  <a:cubicBezTo>
                    <a:pt x="65" y="437"/>
                    <a:pt x="84" y="456"/>
                    <a:pt x="107" y="456"/>
                  </a:cubicBezTo>
                  <a:cubicBezTo>
                    <a:pt x="130" y="456"/>
                    <a:pt x="148" y="437"/>
                    <a:pt x="148" y="414"/>
                  </a:cubicBezTo>
                  <a:close/>
                  <a:moveTo>
                    <a:pt x="134" y="414"/>
                  </a:moveTo>
                  <a:cubicBezTo>
                    <a:pt x="134" y="430"/>
                    <a:pt x="122" y="442"/>
                    <a:pt x="107" y="442"/>
                  </a:cubicBezTo>
                  <a:cubicBezTo>
                    <a:pt x="91" y="442"/>
                    <a:pt x="79" y="430"/>
                    <a:pt x="79" y="414"/>
                  </a:cubicBezTo>
                  <a:cubicBezTo>
                    <a:pt x="79" y="399"/>
                    <a:pt x="91" y="387"/>
                    <a:pt x="107" y="387"/>
                  </a:cubicBezTo>
                  <a:cubicBezTo>
                    <a:pt x="122" y="387"/>
                    <a:pt x="134" y="399"/>
                    <a:pt x="134" y="414"/>
                  </a:cubicBezTo>
                  <a:close/>
                  <a:moveTo>
                    <a:pt x="509" y="331"/>
                  </a:moveTo>
                  <a:cubicBezTo>
                    <a:pt x="509" y="308"/>
                    <a:pt x="490" y="289"/>
                    <a:pt x="467" y="289"/>
                  </a:cubicBezTo>
                  <a:cubicBezTo>
                    <a:pt x="444" y="289"/>
                    <a:pt x="425" y="308"/>
                    <a:pt x="425" y="331"/>
                  </a:cubicBezTo>
                  <a:cubicBezTo>
                    <a:pt x="425" y="354"/>
                    <a:pt x="444" y="373"/>
                    <a:pt x="467" y="373"/>
                  </a:cubicBezTo>
                  <a:cubicBezTo>
                    <a:pt x="490" y="373"/>
                    <a:pt x="509" y="354"/>
                    <a:pt x="509" y="331"/>
                  </a:cubicBezTo>
                  <a:close/>
                  <a:moveTo>
                    <a:pt x="495" y="331"/>
                  </a:moveTo>
                  <a:cubicBezTo>
                    <a:pt x="495" y="346"/>
                    <a:pt x="482" y="359"/>
                    <a:pt x="467" y="359"/>
                  </a:cubicBezTo>
                  <a:cubicBezTo>
                    <a:pt x="452" y="359"/>
                    <a:pt x="439" y="346"/>
                    <a:pt x="439" y="331"/>
                  </a:cubicBezTo>
                  <a:cubicBezTo>
                    <a:pt x="439" y="316"/>
                    <a:pt x="452" y="303"/>
                    <a:pt x="467" y="303"/>
                  </a:cubicBezTo>
                  <a:cubicBezTo>
                    <a:pt x="482" y="303"/>
                    <a:pt x="495" y="316"/>
                    <a:pt x="495" y="331"/>
                  </a:cubicBezTo>
                  <a:close/>
                  <a:moveTo>
                    <a:pt x="350" y="134"/>
                  </a:moveTo>
                  <a:cubicBezTo>
                    <a:pt x="350" y="111"/>
                    <a:pt x="331" y="92"/>
                    <a:pt x="308" y="92"/>
                  </a:cubicBezTo>
                  <a:cubicBezTo>
                    <a:pt x="285" y="92"/>
                    <a:pt x="267" y="111"/>
                    <a:pt x="267" y="134"/>
                  </a:cubicBezTo>
                  <a:cubicBezTo>
                    <a:pt x="267" y="157"/>
                    <a:pt x="285" y="175"/>
                    <a:pt x="308" y="175"/>
                  </a:cubicBezTo>
                  <a:cubicBezTo>
                    <a:pt x="331" y="175"/>
                    <a:pt x="350" y="157"/>
                    <a:pt x="350" y="134"/>
                  </a:cubicBezTo>
                  <a:close/>
                  <a:moveTo>
                    <a:pt x="336" y="134"/>
                  </a:moveTo>
                  <a:cubicBezTo>
                    <a:pt x="336" y="149"/>
                    <a:pt x="324" y="161"/>
                    <a:pt x="308" y="161"/>
                  </a:cubicBezTo>
                  <a:cubicBezTo>
                    <a:pt x="293" y="161"/>
                    <a:pt x="281" y="149"/>
                    <a:pt x="281" y="134"/>
                  </a:cubicBezTo>
                  <a:cubicBezTo>
                    <a:pt x="281" y="118"/>
                    <a:pt x="293" y="106"/>
                    <a:pt x="308" y="106"/>
                  </a:cubicBezTo>
                  <a:cubicBezTo>
                    <a:pt x="324" y="106"/>
                    <a:pt x="336" y="118"/>
                    <a:pt x="336" y="134"/>
                  </a:cubicBezTo>
                  <a:close/>
                  <a:moveTo>
                    <a:pt x="229" y="380"/>
                  </a:moveTo>
                  <a:cubicBezTo>
                    <a:pt x="229" y="357"/>
                    <a:pt x="211" y="338"/>
                    <a:pt x="188" y="338"/>
                  </a:cubicBezTo>
                  <a:cubicBezTo>
                    <a:pt x="165" y="338"/>
                    <a:pt x="146" y="357"/>
                    <a:pt x="146" y="380"/>
                  </a:cubicBezTo>
                  <a:cubicBezTo>
                    <a:pt x="146" y="403"/>
                    <a:pt x="165" y="421"/>
                    <a:pt x="188" y="421"/>
                  </a:cubicBezTo>
                  <a:cubicBezTo>
                    <a:pt x="211" y="421"/>
                    <a:pt x="229" y="403"/>
                    <a:pt x="229" y="380"/>
                  </a:cubicBezTo>
                  <a:close/>
                  <a:moveTo>
                    <a:pt x="215" y="380"/>
                  </a:moveTo>
                  <a:cubicBezTo>
                    <a:pt x="215" y="395"/>
                    <a:pt x="203" y="407"/>
                    <a:pt x="188" y="407"/>
                  </a:cubicBezTo>
                  <a:cubicBezTo>
                    <a:pt x="172" y="407"/>
                    <a:pt x="160" y="395"/>
                    <a:pt x="160" y="380"/>
                  </a:cubicBezTo>
                  <a:cubicBezTo>
                    <a:pt x="160" y="364"/>
                    <a:pt x="172" y="352"/>
                    <a:pt x="188" y="352"/>
                  </a:cubicBezTo>
                  <a:cubicBezTo>
                    <a:pt x="203" y="352"/>
                    <a:pt x="215" y="364"/>
                    <a:pt x="215" y="380"/>
                  </a:cubicBezTo>
                  <a:close/>
                  <a:moveTo>
                    <a:pt x="450" y="80"/>
                  </a:moveTo>
                  <a:cubicBezTo>
                    <a:pt x="450" y="57"/>
                    <a:pt x="431" y="39"/>
                    <a:pt x="408" y="39"/>
                  </a:cubicBezTo>
                  <a:cubicBezTo>
                    <a:pt x="385" y="39"/>
                    <a:pt x="366" y="57"/>
                    <a:pt x="366" y="80"/>
                  </a:cubicBezTo>
                  <a:cubicBezTo>
                    <a:pt x="366" y="103"/>
                    <a:pt x="385" y="122"/>
                    <a:pt x="408" y="122"/>
                  </a:cubicBezTo>
                  <a:cubicBezTo>
                    <a:pt x="431" y="122"/>
                    <a:pt x="450" y="103"/>
                    <a:pt x="450" y="80"/>
                  </a:cubicBezTo>
                  <a:close/>
                  <a:moveTo>
                    <a:pt x="436" y="80"/>
                  </a:moveTo>
                  <a:cubicBezTo>
                    <a:pt x="436" y="96"/>
                    <a:pt x="423" y="108"/>
                    <a:pt x="408" y="108"/>
                  </a:cubicBezTo>
                  <a:cubicBezTo>
                    <a:pt x="393" y="108"/>
                    <a:pt x="380" y="96"/>
                    <a:pt x="380" y="80"/>
                  </a:cubicBezTo>
                  <a:cubicBezTo>
                    <a:pt x="380" y="65"/>
                    <a:pt x="393" y="53"/>
                    <a:pt x="408" y="53"/>
                  </a:cubicBezTo>
                  <a:cubicBezTo>
                    <a:pt x="423" y="53"/>
                    <a:pt x="436" y="65"/>
                    <a:pt x="436" y="80"/>
                  </a:cubicBezTo>
                  <a:close/>
                  <a:moveTo>
                    <a:pt x="409" y="380"/>
                  </a:moveTo>
                  <a:cubicBezTo>
                    <a:pt x="409" y="340"/>
                    <a:pt x="376" y="307"/>
                    <a:pt x="336" y="307"/>
                  </a:cubicBezTo>
                  <a:cubicBezTo>
                    <a:pt x="296" y="307"/>
                    <a:pt x="264" y="340"/>
                    <a:pt x="264" y="380"/>
                  </a:cubicBezTo>
                  <a:cubicBezTo>
                    <a:pt x="264" y="420"/>
                    <a:pt x="296" y="452"/>
                    <a:pt x="336" y="452"/>
                  </a:cubicBezTo>
                  <a:cubicBezTo>
                    <a:pt x="376" y="452"/>
                    <a:pt x="409" y="420"/>
                    <a:pt x="409" y="380"/>
                  </a:cubicBezTo>
                  <a:close/>
                  <a:moveTo>
                    <a:pt x="395" y="380"/>
                  </a:moveTo>
                  <a:cubicBezTo>
                    <a:pt x="395" y="412"/>
                    <a:pt x="369" y="438"/>
                    <a:pt x="336" y="438"/>
                  </a:cubicBezTo>
                  <a:cubicBezTo>
                    <a:pt x="304" y="438"/>
                    <a:pt x="278" y="412"/>
                    <a:pt x="278" y="380"/>
                  </a:cubicBezTo>
                  <a:cubicBezTo>
                    <a:pt x="278" y="347"/>
                    <a:pt x="304" y="321"/>
                    <a:pt x="336" y="321"/>
                  </a:cubicBezTo>
                  <a:cubicBezTo>
                    <a:pt x="369" y="321"/>
                    <a:pt x="395" y="347"/>
                    <a:pt x="395" y="380"/>
                  </a:cubicBezTo>
                  <a:close/>
                  <a:moveTo>
                    <a:pt x="326" y="245"/>
                  </a:moveTo>
                  <a:cubicBezTo>
                    <a:pt x="326" y="205"/>
                    <a:pt x="293" y="172"/>
                    <a:pt x="253" y="172"/>
                  </a:cubicBezTo>
                  <a:cubicBezTo>
                    <a:pt x="213" y="172"/>
                    <a:pt x="181" y="205"/>
                    <a:pt x="181" y="245"/>
                  </a:cubicBezTo>
                  <a:cubicBezTo>
                    <a:pt x="181" y="285"/>
                    <a:pt x="213" y="317"/>
                    <a:pt x="253" y="317"/>
                  </a:cubicBezTo>
                  <a:cubicBezTo>
                    <a:pt x="293" y="317"/>
                    <a:pt x="326" y="285"/>
                    <a:pt x="326" y="245"/>
                  </a:cubicBezTo>
                  <a:close/>
                  <a:moveTo>
                    <a:pt x="312" y="245"/>
                  </a:moveTo>
                  <a:cubicBezTo>
                    <a:pt x="312" y="277"/>
                    <a:pt x="285" y="303"/>
                    <a:pt x="253" y="303"/>
                  </a:cubicBezTo>
                  <a:cubicBezTo>
                    <a:pt x="221" y="303"/>
                    <a:pt x="195" y="277"/>
                    <a:pt x="195" y="245"/>
                  </a:cubicBezTo>
                  <a:cubicBezTo>
                    <a:pt x="195" y="212"/>
                    <a:pt x="221" y="186"/>
                    <a:pt x="253" y="186"/>
                  </a:cubicBezTo>
                  <a:cubicBezTo>
                    <a:pt x="285" y="186"/>
                    <a:pt x="312" y="212"/>
                    <a:pt x="312" y="245"/>
                  </a:cubicBezTo>
                  <a:close/>
                  <a:moveTo>
                    <a:pt x="540" y="199"/>
                  </a:moveTo>
                  <a:cubicBezTo>
                    <a:pt x="540" y="159"/>
                    <a:pt x="507" y="127"/>
                    <a:pt x="467" y="127"/>
                  </a:cubicBezTo>
                  <a:cubicBezTo>
                    <a:pt x="427" y="127"/>
                    <a:pt x="395" y="159"/>
                    <a:pt x="395" y="199"/>
                  </a:cubicBezTo>
                  <a:cubicBezTo>
                    <a:pt x="395" y="239"/>
                    <a:pt x="427" y="272"/>
                    <a:pt x="467" y="272"/>
                  </a:cubicBezTo>
                  <a:cubicBezTo>
                    <a:pt x="507" y="272"/>
                    <a:pt x="540" y="239"/>
                    <a:pt x="540" y="199"/>
                  </a:cubicBezTo>
                  <a:close/>
                  <a:moveTo>
                    <a:pt x="526" y="199"/>
                  </a:moveTo>
                  <a:cubicBezTo>
                    <a:pt x="526" y="231"/>
                    <a:pt x="499" y="258"/>
                    <a:pt x="467" y="258"/>
                  </a:cubicBezTo>
                  <a:cubicBezTo>
                    <a:pt x="435" y="258"/>
                    <a:pt x="409" y="231"/>
                    <a:pt x="409" y="199"/>
                  </a:cubicBezTo>
                  <a:cubicBezTo>
                    <a:pt x="409" y="167"/>
                    <a:pt x="435" y="141"/>
                    <a:pt x="467" y="141"/>
                  </a:cubicBezTo>
                  <a:cubicBezTo>
                    <a:pt x="499" y="141"/>
                    <a:pt x="526" y="167"/>
                    <a:pt x="526" y="1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5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2" t="75802" r="2639" b="4785"/>
          <a:stretch/>
        </p:blipFill>
        <p:spPr>
          <a:xfrm>
            <a:off x="8197554" y="1477049"/>
            <a:ext cx="823662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09" y="4903304"/>
            <a:ext cx="838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Speaker: </a:t>
            </a:r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Alessandro D’Alconzo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  <a:hlinkClick r:id="rId3"/>
              </a:rPr>
              <a:t>alessandro.dalconzo@ait.ac.at</a:t>
            </a: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Questions: </a:t>
            </a:r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Pierdomenico Fiadino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smtClean="0">
                <a:latin typeface="Verdana" charset="0"/>
                <a:ea typeface="Verdana" charset="0"/>
                <a:cs typeface="Verdana" charset="0"/>
                <a:hlinkClick r:id="rId4"/>
              </a:rPr>
              <a:t>pierdomenico.fiadino@eurecat.org</a:t>
            </a:r>
            <a:endParaRPr lang="en-US" dirty="0" smtClean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3033" y="3008243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E508F"/>
                </a:solidFill>
                <a:latin typeface="Verdana" charset="0"/>
                <a:ea typeface="Verdana" charset="0"/>
                <a:cs typeface="Verdana" charset="0"/>
              </a:rPr>
              <a:t>THANK YOU</a:t>
            </a:r>
            <a:endParaRPr lang="en-US" sz="2800" b="1" dirty="0">
              <a:solidFill>
                <a:srgbClr val="9E508F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CDR</a:t>
            </a:r>
            <a:endParaRPr lang="en-US" dirty="0"/>
          </a:p>
        </p:txBody>
      </p:sp>
      <p:sp>
        <p:nvSpPr>
          <p:cNvPr id="4" name="TextBox 6"/>
          <p:cNvSpPr txBox="1"/>
          <p:nvPr/>
        </p:nvSpPr>
        <p:spPr>
          <a:xfrm>
            <a:off x="4649430" y="4349446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Rectangle 181"/>
          <p:cNvSpPr/>
          <p:nvPr/>
        </p:nvSpPr>
        <p:spPr>
          <a:xfrm>
            <a:off x="4719663" y="4364834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calls (inbound and outbound)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49430" y="4762412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Rectangle 181"/>
          <p:cNvSpPr/>
          <p:nvPr/>
        </p:nvSpPr>
        <p:spPr>
          <a:xfrm>
            <a:off x="4719663" y="4777800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SMS (inbound and outbound)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649430" y="5159989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" name="Rectangle 181"/>
          <p:cNvSpPr/>
          <p:nvPr/>
        </p:nvSpPr>
        <p:spPr>
          <a:xfrm>
            <a:off x="4719663" y="5175377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data connection (beginning of PDP context)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Rectangle 181"/>
          <p:cNvSpPr/>
          <p:nvPr/>
        </p:nvSpPr>
        <p:spPr>
          <a:xfrm>
            <a:off x="4530977" y="3981380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Types of recorded transaction:</a:t>
            </a:r>
            <a:endParaRPr 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Freeform 22"/>
          <p:cNvSpPr/>
          <p:nvPr/>
        </p:nvSpPr>
        <p:spPr bwMode="auto">
          <a:xfrm>
            <a:off x="6624071" y="1348500"/>
            <a:ext cx="1516456" cy="1565906"/>
          </a:xfrm>
          <a:custGeom>
            <a:avLst/>
            <a:gdLst>
              <a:gd name="connsiteX0" fmla="*/ 0 w 2143140"/>
              <a:gd name="connsiteY0" fmla="*/ 1071569 h 2143138"/>
              <a:gd name="connsiteX1" fmla="*/ 5165 w 2143140"/>
              <a:gd name="connsiteY1" fmla="*/ 966534 h 2143138"/>
              <a:gd name="connsiteX2" fmla="*/ 20585 w 2143140"/>
              <a:gd name="connsiteY2" fmla="*/ 862517 h 2143138"/>
              <a:gd name="connsiteX3" fmla="*/ 46142 w 2143140"/>
              <a:gd name="connsiteY3" fmla="*/ 760514 h 2143138"/>
              <a:gd name="connsiteX4" fmla="*/ 81568 w 2143140"/>
              <a:gd name="connsiteY4" fmla="*/ 661501 h 2143138"/>
              <a:gd name="connsiteX5" fmla="*/ 126531 w 2143140"/>
              <a:gd name="connsiteY5" fmla="*/ 566431 h 2143138"/>
              <a:gd name="connsiteX6" fmla="*/ 180592 w 2143140"/>
              <a:gd name="connsiteY6" fmla="*/ 476237 h 2143138"/>
              <a:gd name="connsiteX7" fmla="*/ 243236 w 2143140"/>
              <a:gd name="connsiteY7" fmla="*/ 391776 h 2143138"/>
              <a:gd name="connsiteX8" fmla="*/ 313856 w 2143140"/>
              <a:gd name="connsiteY8" fmla="*/ 313855 h 2143138"/>
              <a:gd name="connsiteX9" fmla="*/ 391777 w 2143140"/>
              <a:gd name="connsiteY9" fmla="*/ 243235 h 2143138"/>
              <a:gd name="connsiteX10" fmla="*/ 476238 w 2143140"/>
              <a:gd name="connsiteY10" fmla="*/ 180591 h 2143138"/>
              <a:gd name="connsiteX11" fmla="*/ 566432 w 2143140"/>
              <a:gd name="connsiteY11" fmla="*/ 126531 h 2143138"/>
              <a:gd name="connsiteX12" fmla="*/ 661502 w 2143140"/>
              <a:gd name="connsiteY12" fmla="*/ 81568 h 2143138"/>
              <a:gd name="connsiteX13" fmla="*/ 760515 w 2143140"/>
              <a:gd name="connsiteY13" fmla="*/ 46142 h 2143138"/>
              <a:gd name="connsiteX14" fmla="*/ 862517 w 2143140"/>
              <a:gd name="connsiteY14" fmla="*/ 20585 h 2143138"/>
              <a:gd name="connsiteX15" fmla="*/ 966535 w 2143140"/>
              <a:gd name="connsiteY15" fmla="*/ 5165 h 2143138"/>
              <a:gd name="connsiteX16" fmla="*/ 1071570 w 2143140"/>
              <a:gd name="connsiteY16" fmla="*/ 0 h 2143138"/>
              <a:gd name="connsiteX17" fmla="*/ 1176605 w 2143140"/>
              <a:gd name="connsiteY17" fmla="*/ 5165 h 2143138"/>
              <a:gd name="connsiteX18" fmla="*/ 1280623 w 2143140"/>
              <a:gd name="connsiteY18" fmla="*/ 20585 h 2143138"/>
              <a:gd name="connsiteX19" fmla="*/ 1382625 w 2143140"/>
              <a:gd name="connsiteY19" fmla="*/ 46142 h 2143138"/>
              <a:gd name="connsiteX20" fmla="*/ 1481638 w 2143140"/>
              <a:gd name="connsiteY20" fmla="*/ 81568 h 2143138"/>
              <a:gd name="connsiteX21" fmla="*/ 1576708 w 2143140"/>
              <a:gd name="connsiteY21" fmla="*/ 126531 h 2143138"/>
              <a:gd name="connsiteX22" fmla="*/ 1666902 w 2143140"/>
              <a:gd name="connsiteY22" fmla="*/ 180591 h 2143138"/>
              <a:gd name="connsiteX23" fmla="*/ 1751363 w 2143140"/>
              <a:gd name="connsiteY23" fmla="*/ 243235 h 2143138"/>
              <a:gd name="connsiteX24" fmla="*/ 1829284 w 2143140"/>
              <a:gd name="connsiteY24" fmla="*/ 313855 h 2143138"/>
              <a:gd name="connsiteX25" fmla="*/ 1899904 w 2143140"/>
              <a:gd name="connsiteY25" fmla="*/ 391776 h 2143138"/>
              <a:gd name="connsiteX26" fmla="*/ 1962548 w 2143140"/>
              <a:gd name="connsiteY26" fmla="*/ 476237 h 2143138"/>
              <a:gd name="connsiteX27" fmla="*/ 2016609 w 2143140"/>
              <a:gd name="connsiteY27" fmla="*/ 566431 h 2143138"/>
              <a:gd name="connsiteX28" fmla="*/ 2061572 w 2143140"/>
              <a:gd name="connsiteY28" fmla="*/ 661501 h 2143138"/>
              <a:gd name="connsiteX29" fmla="*/ 2096998 w 2143140"/>
              <a:gd name="connsiteY29" fmla="*/ 760514 h 2143138"/>
              <a:gd name="connsiteX30" fmla="*/ 2122555 w 2143140"/>
              <a:gd name="connsiteY30" fmla="*/ 862517 h 2143138"/>
              <a:gd name="connsiteX31" fmla="*/ 2137975 w 2143140"/>
              <a:gd name="connsiteY31" fmla="*/ 966534 h 2143138"/>
              <a:gd name="connsiteX32" fmla="*/ 2143140 w 2143140"/>
              <a:gd name="connsiteY32" fmla="*/ 1071569 h 2143138"/>
              <a:gd name="connsiteX33" fmla="*/ 2137975 w 2143140"/>
              <a:gd name="connsiteY33" fmla="*/ 1176604 h 2143138"/>
              <a:gd name="connsiteX34" fmla="*/ 2122555 w 2143140"/>
              <a:gd name="connsiteY34" fmla="*/ 1280621 h 2143138"/>
              <a:gd name="connsiteX35" fmla="*/ 2096998 w 2143140"/>
              <a:gd name="connsiteY35" fmla="*/ 1382624 h 2143138"/>
              <a:gd name="connsiteX36" fmla="*/ 2061572 w 2143140"/>
              <a:gd name="connsiteY36" fmla="*/ 1481637 h 2143138"/>
              <a:gd name="connsiteX37" fmla="*/ 2016609 w 2143140"/>
              <a:gd name="connsiteY37" fmla="*/ 1576707 h 2143138"/>
              <a:gd name="connsiteX38" fmla="*/ 1962548 w 2143140"/>
              <a:gd name="connsiteY38" fmla="*/ 1666901 h 2143138"/>
              <a:gd name="connsiteX39" fmla="*/ 1899904 w 2143140"/>
              <a:gd name="connsiteY39" fmla="*/ 1751362 h 2143138"/>
              <a:gd name="connsiteX40" fmla="*/ 1829284 w 2143140"/>
              <a:gd name="connsiteY40" fmla="*/ 1829283 h 2143138"/>
              <a:gd name="connsiteX41" fmla="*/ 1751363 w 2143140"/>
              <a:gd name="connsiteY41" fmla="*/ 1899903 h 2143138"/>
              <a:gd name="connsiteX42" fmla="*/ 1666902 w 2143140"/>
              <a:gd name="connsiteY42" fmla="*/ 1962547 h 2143138"/>
              <a:gd name="connsiteX43" fmla="*/ 1576708 w 2143140"/>
              <a:gd name="connsiteY43" fmla="*/ 2016607 h 2143138"/>
              <a:gd name="connsiteX44" fmla="*/ 1481638 w 2143140"/>
              <a:gd name="connsiteY44" fmla="*/ 2061570 h 2143138"/>
              <a:gd name="connsiteX45" fmla="*/ 1382625 w 2143140"/>
              <a:gd name="connsiteY45" fmla="*/ 2096996 h 2143138"/>
              <a:gd name="connsiteX46" fmla="*/ 1280623 w 2143140"/>
              <a:gd name="connsiteY46" fmla="*/ 2122553 h 2143138"/>
              <a:gd name="connsiteX47" fmla="*/ 1176605 w 2143140"/>
              <a:gd name="connsiteY47" fmla="*/ 2137973 h 2143138"/>
              <a:gd name="connsiteX48" fmla="*/ 1071570 w 2143140"/>
              <a:gd name="connsiteY48" fmla="*/ 2143138 h 2143138"/>
              <a:gd name="connsiteX49" fmla="*/ 966535 w 2143140"/>
              <a:gd name="connsiteY49" fmla="*/ 2137973 h 2143138"/>
              <a:gd name="connsiteX50" fmla="*/ 862517 w 2143140"/>
              <a:gd name="connsiteY50" fmla="*/ 2122553 h 2143138"/>
              <a:gd name="connsiteX51" fmla="*/ 760515 w 2143140"/>
              <a:gd name="connsiteY51" fmla="*/ 2096996 h 2143138"/>
              <a:gd name="connsiteX52" fmla="*/ 661502 w 2143140"/>
              <a:gd name="connsiteY52" fmla="*/ 2061570 h 2143138"/>
              <a:gd name="connsiteX53" fmla="*/ 566432 w 2143140"/>
              <a:gd name="connsiteY53" fmla="*/ 2016607 h 2143138"/>
              <a:gd name="connsiteX54" fmla="*/ 476238 w 2143140"/>
              <a:gd name="connsiteY54" fmla="*/ 1962547 h 2143138"/>
              <a:gd name="connsiteX55" fmla="*/ 391777 w 2143140"/>
              <a:gd name="connsiteY55" fmla="*/ 1899903 h 2143138"/>
              <a:gd name="connsiteX56" fmla="*/ 313856 w 2143140"/>
              <a:gd name="connsiteY56" fmla="*/ 1829283 h 2143138"/>
              <a:gd name="connsiteX57" fmla="*/ 243236 w 2143140"/>
              <a:gd name="connsiteY57" fmla="*/ 1751362 h 2143138"/>
              <a:gd name="connsiteX58" fmla="*/ 180592 w 2143140"/>
              <a:gd name="connsiteY58" fmla="*/ 1666901 h 2143138"/>
              <a:gd name="connsiteX59" fmla="*/ 126531 w 2143140"/>
              <a:gd name="connsiteY59" fmla="*/ 1576707 h 2143138"/>
              <a:gd name="connsiteX60" fmla="*/ 81568 w 2143140"/>
              <a:gd name="connsiteY60" fmla="*/ 1481637 h 2143138"/>
              <a:gd name="connsiteX61" fmla="*/ 46142 w 2143140"/>
              <a:gd name="connsiteY61" fmla="*/ 1382624 h 2143138"/>
              <a:gd name="connsiteX62" fmla="*/ 20585 w 2143140"/>
              <a:gd name="connsiteY62" fmla="*/ 1280621 h 2143138"/>
              <a:gd name="connsiteX63" fmla="*/ 5165 w 2143140"/>
              <a:gd name="connsiteY63" fmla="*/ 1176604 h 2143138"/>
              <a:gd name="connsiteX64" fmla="*/ 0 w 2143140"/>
              <a:gd name="connsiteY64" fmla="*/ 1071569 h 21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43140" h="2143138">
                <a:moveTo>
                  <a:pt x="0" y="1071569"/>
                </a:moveTo>
                <a:lnTo>
                  <a:pt x="5165" y="966534"/>
                </a:lnTo>
                <a:lnTo>
                  <a:pt x="20585" y="862517"/>
                </a:lnTo>
                <a:lnTo>
                  <a:pt x="46142" y="760514"/>
                </a:lnTo>
                <a:lnTo>
                  <a:pt x="81568" y="661501"/>
                </a:lnTo>
                <a:lnTo>
                  <a:pt x="126531" y="566431"/>
                </a:lnTo>
                <a:lnTo>
                  <a:pt x="180592" y="476237"/>
                </a:lnTo>
                <a:lnTo>
                  <a:pt x="243236" y="391776"/>
                </a:lnTo>
                <a:lnTo>
                  <a:pt x="313856" y="313855"/>
                </a:lnTo>
                <a:lnTo>
                  <a:pt x="391777" y="243235"/>
                </a:lnTo>
                <a:lnTo>
                  <a:pt x="476238" y="180591"/>
                </a:lnTo>
                <a:lnTo>
                  <a:pt x="566432" y="126531"/>
                </a:lnTo>
                <a:lnTo>
                  <a:pt x="661502" y="81568"/>
                </a:lnTo>
                <a:lnTo>
                  <a:pt x="760515" y="46142"/>
                </a:lnTo>
                <a:lnTo>
                  <a:pt x="862517" y="20585"/>
                </a:lnTo>
                <a:lnTo>
                  <a:pt x="966535" y="5165"/>
                </a:lnTo>
                <a:lnTo>
                  <a:pt x="1071570" y="0"/>
                </a:lnTo>
                <a:lnTo>
                  <a:pt x="1176605" y="5165"/>
                </a:lnTo>
                <a:lnTo>
                  <a:pt x="1280623" y="20585"/>
                </a:lnTo>
                <a:lnTo>
                  <a:pt x="1382625" y="46142"/>
                </a:lnTo>
                <a:lnTo>
                  <a:pt x="1481638" y="81568"/>
                </a:lnTo>
                <a:lnTo>
                  <a:pt x="1576708" y="126531"/>
                </a:lnTo>
                <a:lnTo>
                  <a:pt x="1666902" y="180591"/>
                </a:lnTo>
                <a:lnTo>
                  <a:pt x="1751363" y="243235"/>
                </a:lnTo>
                <a:lnTo>
                  <a:pt x="1829284" y="313855"/>
                </a:lnTo>
                <a:lnTo>
                  <a:pt x="1899904" y="391776"/>
                </a:lnTo>
                <a:lnTo>
                  <a:pt x="1962548" y="476237"/>
                </a:lnTo>
                <a:lnTo>
                  <a:pt x="2016609" y="566431"/>
                </a:lnTo>
                <a:lnTo>
                  <a:pt x="2061572" y="661501"/>
                </a:lnTo>
                <a:lnTo>
                  <a:pt x="2096998" y="760514"/>
                </a:lnTo>
                <a:lnTo>
                  <a:pt x="2122555" y="862517"/>
                </a:lnTo>
                <a:lnTo>
                  <a:pt x="2137975" y="966534"/>
                </a:lnTo>
                <a:lnTo>
                  <a:pt x="2143140" y="1071569"/>
                </a:lnTo>
                <a:lnTo>
                  <a:pt x="2137975" y="1176604"/>
                </a:lnTo>
                <a:lnTo>
                  <a:pt x="2122555" y="1280621"/>
                </a:lnTo>
                <a:lnTo>
                  <a:pt x="2096998" y="1382624"/>
                </a:lnTo>
                <a:lnTo>
                  <a:pt x="2061572" y="1481637"/>
                </a:lnTo>
                <a:lnTo>
                  <a:pt x="2016609" y="1576707"/>
                </a:lnTo>
                <a:lnTo>
                  <a:pt x="1962548" y="1666901"/>
                </a:lnTo>
                <a:lnTo>
                  <a:pt x="1899904" y="1751362"/>
                </a:lnTo>
                <a:lnTo>
                  <a:pt x="1829284" y="1829283"/>
                </a:lnTo>
                <a:lnTo>
                  <a:pt x="1751363" y="1899903"/>
                </a:lnTo>
                <a:lnTo>
                  <a:pt x="1666902" y="1962547"/>
                </a:lnTo>
                <a:lnTo>
                  <a:pt x="1576708" y="2016607"/>
                </a:lnTo>
                <a:lnTo>
                  <a:pt x="1481638" y="2061570"/>
                </a:lnTo>
                <a:lnTo>
                  <a:pt x="1382625" y="2096996"/>
                </a:lnTo>
                <a:lnTo>
                  <a:pt x="1280623" y="2122553"/>
                </a:lnTo>
                <a:lnTo>
                  <a:pt x="1176605" y="2137973"/>
                </a:lnTo>
                <a:lnTo>
                  <a:pt x="1071570" y="2143138"/>
                </a:lnTo>
                <a:lnTo>
                  <a:pt x="966535" y="2137973"/>
                </a:lnTo>
                <a:lnTo>
                  <a:pt x="862517" y="2122553"/>
                </a:lnTo>
                <a:lnTo>
                  <a:pt x="760515" y="2096996"/>
                </a:lnTo>
                <a:lnTo>
                  <a:pt x="661502" y="2061570"/>
                </a:lnTo>
                <a:lnTo>
                  <a:pt x="566432" y="2016607"/>
                </a:lnTo>
                <a:lnTo>
                  <a:pt x="476238" y="1962547"/>
                </a:lnTo>
                <a:lnTo>
                  <a:pt x="391777" y="1899903"/>
                </a:lnTo>
                <a:lnTo>
                  <a:pt x="313856" y="1829283"/>
                </a:lnTo>
                <a:lnTo>
                  <a:pt x="243236" y="1751362"/>
                </a:lnTo>
                <a:lnTo>
                  <a:pt x="180592" y="1666901"/>
                </a:lnTo>
                <a:lnTo>
                  <a:pt x="126531" y="1576707"/>
                </a:lnTo>
                <a:lnTo>
                  <a:pt x="81568" y="1481637"/>
                </a:lnTo>
                <a:lnTo>
                  <a:pt x="46142" y="1382624"/>
                </a:lnTo>
                <a:lnTo>
                  <a:pt x="20585" y="1280621"/>
                </a:lnTo>
                <a:lnTo>
                  <a:pt x="5165" y="1176604"/>
                </a:lnTo>
                <a:lnTo>
                  <a:pt x="0" y="1071569"/>
                </a:lnTo>
                <a:close/>
              </a:path>
            </a:pathLst>
          </a:custGeom>
          <a:solidFill>
            <a:srgbClr val="CA4A9C"/>
          </a:solidFill>
          <a:ln w="9525">
            <a:solidFill>
              <a:srgbClr val="CA4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x-none" sz="1350"/>
          </a:p>
        </p:txBody>
      </p:sp>
      <p:sp>
        <p:nvSpPr>
          <p:cNvPr id="25" name="Rounded Rectangle 18"/>
          <p:cNvSpPr/>
          <p:nvPr/>
        </p:nvSpPr>
        <p:spPr bwMode="auto">
          <a:xfrm>
            <a:off x="1351562" y="1953872"/>
            <a:ext cx="5376178" cy="1408884"/>
          </a:xfrm>
          <a:prstGeom prst="roundRect">
            <a:avLst>
              <a:gd name="adj" fmla="val 10049"/>
            </a:avLst>
          </a:prstGeom>
          <a:solidFill>
            <a:srgbClr val="CA4A9C"/>
          </a:solidFill>
          <a:ln w="9525">
            <a:solidFill>
              <a:srgbClr val="CA4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x-none" sz="1350">
              <a:latin typeface="Verdana"/>
              <a:cs typeface="Verdana"/>
            </a:endParaRPr>
          </a:p>
        </p:txBody>
      </p:sp>
      <p:sp>
        <p:nvSpPr>
          <p:cNvPr id="26" name="Forma libre 22"/>
          <p:cNvSpPr/>
          <p:nvPr/>
        </p:nvSpPr>
        <p:spPr>
          <a:xfrm>
            <a:off x="6411751" y="1967124"/>
            <a:ext cx="424639" cy="701389"/>
          </a:xfrm>
          <a:custGeom>
            <a:avLst/>
            <a:gdLst>
              <a:gd name="connsiteX0" fmla="*/ 290 w 346409"/>
              <a:gd name="connsiteY0" fmla="*/ 97550 h 572175"/>
              <a:gd name="connsiteX1" fmla="*/ 159040 w 346409"/>
              <a:gd name="connsiteY1" fmla="*/ 49925 h 572175"/>
              <a:gd name="connsiteX2" fmla="*/ 178090 w 346409"/>
              <a:gd name="connsiteY2" fmla="*/ 15000 h 572175"/>
              <a:gd name="connsiteX3" fmla="*/ 193965 w 346409"/>
              <a:gd name="connsiteY3" fmla="*/ 2300 h 572175"/>
              <a:gd name="connsiteX4" fmla="*/ 273340 w 346409"/>
              <a:gd name="connsiteY4" fmla="*/ 59450 h 572175"/>
              <a:gd name="connsiteX5" fmla="*/ 346365 w 346409"/>
              <a:gd name="connsiteY5" fmla="*/ 345200 h 572175"/>
              <a:gd name="connsiteX6" fmla="*/ 282865 w 346409"/>
              <a:gd name="connsiteY6" fmla="*/ 535700 h 572175"/>
              <a:gd name="connsiteX7" fmla="*/ 203490 w 346409"/>
              <a:gd name="connsiteY7" fmla="*/ 529350 h 572175"/>
              <a:gd name="connsiteX8" fmla="*/ 290 w 346409"/>
              <a:gd name="connsiteY8" fmla="*/ 97550 h 57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409" h="572175">
                <a:moveTo>
                  <a:pt x="290" y="97550"/>
                </a:moveTo>
                <a:cubicBezTo>
                  <a:pt x="-7118" y="17646"/>
                  <a:pt x="129407" y="63683"/>
                  <a:pt x="159040" y="49925"/>
                </a:cubicBezTo>
                <a:cubicBezTo>
                  <a:pt x="188673" y="36167"/>
                  <a:pt x="172269" y="22937"/>
                  <a:pt x="178090" y="15000"/>
                </a:cubicBezTo>
                <a:cubicBezTo>
                  <a:pt x="183911" y="7063"/>
                  <a:pt x="178090" y="-5108"/>
                  <a:pt x="193965" y="2300"/>
                </a:cubicBezTo>
                <a:cubicBezTo>
                  <a:pt x="209840" y="9708"/>
                  <a:pt x="247940" y="2300"/>
                  <a:pt x="273340" y="59450"/>
                </a:cubicBezTo>
                <a:cubicBezTo>
                  <a:pt x="298740" y="116600"/>
                  <a:pt x="344778" y="265825"/>
                  <a:pt x="346365" y="345200"/>
                </a:cubicBezTo>
                <a:cubicBezTo>
                  <a:pt x="347952" y="424575"/>
                  <a:pt x="306677" y="505008"/>
                  <a:pt x="282865" y="535700"/>
                </a:cubicBezTo>
                <a:cubicBezTo>
                  <a:pt x="259053" y="566392"/>
                  <a:pt x="250057" y="602375"/>
                  <a:pt x="203490" y="529350"/>
                </a:cubicBezTo>
                <a:cubicBezTo>
                  <a:pt x="156923" y="456325"/>
                  <a:pt x="7698" y="177454"/>
                  <a:pt x="290" y="97550"/>
                </a:cubicBezTo>
                <a:close/>
              </a:path>
            </a:pathLst>
          </a:custGeom>
          <a:solidFill>
            <a:srgbClr val="CA4A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2369732" y="2131453"/>
            <a:ext cx="36552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45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Verdana" charset="0"/>
                <a:cs typeface="Verdana" charset="0"/>
              </a:rPr>
              <a:t>CALL DETAIL RECORDS (CDRs)</a:t>
            </a:r>
            <a:endParaRPr lang="es-ES" sz="1400" b="1" dirty="0">
              <a:solidFill>
                <a:schemeClr val="bg1"/>
              </a:solidFill>
              <a:latin typeface="Verdana" charset="0"/>
              <a:cs typeface="Verdana" charset="0"/>
            </a:endParaRPr>
          </a:p>
        </p:txBody>
      </p:sp>
      <p:sp>
        <p:nvSpPr>
          <p:cNvPr id="21" name="Rectángulo 17"/>
          <p:cNvSpPr/>
          <p:nvPr/>
        </p:nvSpPr>
        <p:spPr>
          <a:xfrm>
            <a:off x="1416056" y="2449903"/>
            <a:ext cx="52471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Verdana"/>
                <a:cs typeface="Verdana"/>
              </a:rPr>
              <a:t>CDRs are tickets to </a:t>
            </a:r>
            <a:r>
              <a:rPr lang="en-US" sz="1400" b="1" dirty="0" smtClean="0">
                <a:solidFill>
                  <a:schemeClr val="bg1"/>
                </a:solidFill>
                <a:latin typeface="Verdana"/>
                <a:cs typeface="Verdana"/>
              </a:rPr>
              <a:t>support operators’ billing procedure</a:t>
            </a:r>
            <a:r>
              <a:rPr lang="en-US" sz="1400" dirty="0" smtClean="0">
                <a:solidFill>
                  <a:schemeClr val="bg1"/>
                </a:solidFill>
                <a:latin typeface="Verdana"/>
                <a:cs typeface="Verdana"/>
              </a:rPr>
              <a:t>, summarizing a transaction, such as a call, text message or data connection.</a:t>
            </a:r>
            <a:endParaRPr lang="en-US" sz="1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47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60" y="1693303"/>
            <a:ext cx="876300" cy="876300"/>
          </a:xfrm>
          <a:prstGeom prst="rect">
            <a:avLst/>
          </a:prstGeom>
        </p:spPr>
      </p:pic>
      <p:sp>
        <p:nvSpPr>
          <p:cNvPr id="48" name="TextBox 6"/>
          <p:cNvSpPr txBox="1"/>
          <p:nvPr/>
        </p:nvSpPr>
        <p:spPr>
          <a:xfrm>
            <a:off x="967378" y="4375175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9" name="Rectangle 181"/>
          <p:cNvSpPr/>
          <p:nvPr/>
        </p:nvSpPr>
        <p:spPr>
          <a:xfrm>
            <a:off x="1037611" y="4390563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User IDs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(anonymized*)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967378" y="4788141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1" name="Rectangle 181"/>
          <p:cNvSpPr/>
          <p:nvPr/>
        </p:nvSpPr>
        <p:spPr>
          <a:xfrm>
            <a:off x="1037611" y="4803529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Timestamp</a:t>
            </a:r>
            <a:endParaRPr 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967378" y="5185718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81"/>
          <p:cNvSpPr/>
          <p:nvPr/>
        </p:nvSpPr>
        <p:spPr>
          <a:xfrm>
            <a:off x="1037611" y="5201106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Cell info (ID, type, </a:t>
            </a:r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coordinates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181"/>
          <p:cNvSpPr/>
          <p:nvPr/>
        </p:nvSpPr>
        <p:spPr>
          <a:xfrm>
            <a:off x="848925" y="4007109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Fields:</a:t>
            </a:r>
            <a:endParaRPr lang="en-US" sz="1400" b="1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80414" y="1990451"/>
            <a:ext cx="432611" cy="439238"/>
            <a:chOff x="7279631" y="5155087"/>
            <a:chExt cx="728245" cy="728245"/>
          </a:xfrm>
        </p:grpSpPr>
        <p:sp>
          <p:nvSpPr>
            <p:cNvPr id="62" name="Oval 18"/>
            <p:cNvSpPr>
              <a:spLocks noChangeArrowheads="1"/>
            </p:cNvSpPr>
            <p:nvPr/>
          </p:nvSpPr>
          <p:spPr bwMode="auto">
            <a:xfrm>
              <a:off x="7279631" y="5155087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/>
            <p:cNvSpPr>
              <a:spLocks noEditPoints="1"/>
            </p:cNvSpPr>
            <p:nvPr/>
          </p:nvSpPr>
          <p:spPr bwMode="auto">
            <a:xfrm>
              <a:off x="7503026" y="5276198"/>
              <a:ext cx="281456" cy="485209"/>
            </a:xfrm>
            <a:custGeom>
              <a:avLst/>
              <a:gdLst>
                <a:gd name="T0" fmla="*/ 138 w 276"/>
                <a:gd name="T1" fmla="*/ 454 h 475"/>
                <a:gd name="T2" fmla="*/ 159 w 276"/>
                <a:gd name="T3" fmla="*/ 433 h 475"/>
                <a:gd name="T4" fmla="*/ 138 w 276"/>
                <a:gd name="T5" fmla="*/ 413 h 475"/>
                <a:gd name="T6" fmla="*/ 117 w 276"/>
                <a:gd name="T7" fmla="*/ 433 h 475"/>
                <a:gd name="T8" fmla="*/ 138 w 276"/>
                <a:gd name="T9" fmla="*/ 454 h 475"/>
                <a:gd name="T10" fmla="*/ 138 w 276"/>
                <a:gd name="T11" fmla="*/ 422 h 475"/>
                <a:gd name="T12" fmla="*/ 149 w 276"/>
                <a:gd name="T13" fmla="*/ 433 h 475"/>
                <a:gd name="T14" fmla="*/ 138 w 276"/>
                <a:gd name="T15" fmla="*/ 445 h 475"/>
                <a:gd name="T16" fmla="*/ 127 w 276"/>
                <a:gd name="T17" fmla="*/ 433 h 475"/>
                <a:gd name="T18" fmla="*/ 138 w 276"/>
                <a:gd name="T19" fmla="*/ 422 h 475"/>
                <a:gd name="T20" fmla="*/ 174 w 276"/>
                <a:gd name="T21" fmla="*/ 31 h 475"/>
                <a:gd name="T22" fmla="*/ 102 w 276"/>
                <a:gd name="T23" fmla="*/ 31 h 475"/>
                <a:gd name="T24" fmla="*/ 97 w 276"/>
                <a:gd name="T25" fmla="*/ 35 h 475"/>
                <a:gd name="T26" fmla="*/ 102 w 276"/>
                <a:gd name="T27" fmla="*/ 40 h 475"/>
                <a:gd name="T28" fmla="*/ 174 w 276"/>
                <a:gd name="T29" fmla="*/ 40 h 475"/>
                <a:gd name="T30" fmla="*/ 179 w 276"/>
                <a:gd name="T31" fmla="*/ 35 h 475"/>
                <a:gd name="T32" fmla="*/ 174 w 276"/>
                <a:gd name="T33" fmla="*/ 31 h 475"/>
                <a:gd name="T34" fmla="*/ 241 w 276"/>
                <a:gd name="T35" fmla="*/ 0 h 475"/>
                <a:gd name="T36" fmla="*/ 35 w 276"/>
                <a:gd name="T37" fmla="*/ 0 h 475"/>
                <a:gd name="T38" fmla="*/ 0 w 276"/>
                <a:gd name="T39" fmla="*/ 36 h 475"/>
                <a:gd name="T40" fmla="*/ 0 w 276"/>
                <a:gd name="T41" fmla="*/ 439 h 475"/>
                <a:gd name="T42" fmla="*/ 35 w 276"/>
                <a:gd name="T43" fmla="*/ 475 h 475"/>
                <a:gd name="T44" fmla="*/ 241 w 276"/>
                <a:gd name="T45" fmla="*/ 475 h 475"/>
                <a:gd name="T46" fmla="*/ 276 w 276"/>
                <a:gd name="T47" fmla="*/ 439 h 475"/>
                <a:gd name="T48" fmla="*/ 276 w 276"/>
                <a:gd name="T49" fmla="*/ 36 h 475"/>
                <a:gd name="T50" fmla="*/ 241 w 276"/>
                <a:gd name="T51" fmla="*/ 0 h 475"/>
                <a:gd name="T52" fmla="*/ 267 w 276"/>
                <a:gd name="T53" fmla="*/ 439 h 475"/>
                <a:gd name="T54" fmla="*/ 241 w 276"/>
                <a:gd name="T55" fmla="*/ 465 h 475"/>
                <a:gd name="T56" fmla="*/ 35 w 276"/>
                <a:gd name="T57" fmla="*/ 465 h 475"/>
                <a:gd name="T58" fmla="*/ 9 w 276"/>
                <a:gd name="T59" fmla="*/ 439 h 475"/>
                <a:gd name="T60" fmla="*/ 9 w 276"/>
                <a:gd name="T61" fmla="*/ 399 h 475"/>
                <a:gd name="T62" fmla="*/ 267 w 276"/>
                <a:gd name="T63" fmla="*/ 399 h 475"/>
                <a:gd name="T64" fmla="*/ 267 w 276"/>
                <a:gd name="T65" fmla="*/ 439 h 475"/>
                <a:gd name="T66" fmla="*/ 267 w 276"/>
                <a:gd name="T67" fmla="*/ 390 h 475"/>
                <a:gd name="T68" fmla="*/ 9 w 276"/>
                <a:gd name="T69" fmla="*/ 390 h 475"/>
                <a:gd name="T70" fmla="*/ 9 w 276"/>
                <a:gd name="T71" fmla="*/ 70 h 475"/>
                <a:gd name="T72" fmla="*/ 267 w 276"/>
                <a:gd name="T73" fmla="*/ 70 h 475"/>
                <a:gd name="T74" fmla="*/ 267 w 276"/>
                <a:gd name="T75" fmla="*/ 390 h 475"/>
                <a:gd name="T76" fmla="*/ 267 w 276"/>
                <a:gd name="T77" fmla="*/ 60 h 475"/>
                <a:gd name="T78" fmla="*/ 9 w 276"/>
                <a:gd name="T79" fmla="*/ 60 h 475"/>
                <a:gd name="T80" fmla="*/ 9 w 276"/>
                <a:gd name="T81" fmla="*/ 36 h 475"/>
                <a:gd name="T82" fmla="*/ 35 w 276"/>
                <a:gd name="T83" fmla="*/ 9 h 475"/>
                <a:gd name="T84" fmla="*/ 241 w 276"/>
                <a:gd name="T85" fmla="*/ 9 h 475"/>
                <a:gd name="T86" fmla="*/ 267 w 276"/>
                <a:gd name="T87" fmla="*/ 36 h 475"/>
                <a:gd name="T88" fmla="*/ 267 w 276"/>
                <a:gd name="T89" fmla="*/ 6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" h="475">
                  <a:moveTo>
                    <a:pt x="138" y="454"/>
                  </a:moveTo>
                  <a:cubicBezTo>
                    <a:pt x="149" y="454"/>
                    <a:pt x="159" y="445"/>
                    <a:pt x="159" y="433"/>
                  </a:cubicBezTo>
                  <a:cubicBezTo>
                    <a:pt x="159" y="422"/>
                    <a:pt x="149" y="413"/>
                    <a:pt x="138" y="413"/>
                  </a:cubicBezTo>
                  <a:cubicBezTo>
                    <a:pt x="127" y="413"/>
                    <a:pt x="117" y="422"/>
                    <a:pt x="117" y="433"/>
                  </a:cubicBezTo>
                  <a:cubicBezTo>
                    <a:pt x="117" y="445"/>
                    <a:pt x="127" y="454"/>
                    <a:pt x="138" y="454"/>
                  </a:cubicBezTo>
                  <a:close/>
                  <a:moveTo>
                    <a:pt x="138" y="422"/>
                  </a:moveTo>
                  <a:cubicBezTo>
                    <a:pt x="144" y="422"/>
                    <a:pt x="149" y="427"/>
                    <a:pt x="149" y="433"/>
                  </a:cubicBezTo>
                  <a:cubicBezTo>
                    <a:pt x="149" y="440"/>
                    <a:pt x="144" y="445"/>
                    <a:pt x="138" y="445"/>
                  </a:cubicBezTo>
                  <a:cubicBezTo>
                    <a:pt x="132" y="445"/>
                    <a:pt x="127" y="440"/>
                    <a:pt x="127" y="433"/>
                  </a:cubicBezTo>
                  <a:cubicBezTo>
                    <a:pt x="127" y="427"/>
                    <a:pt x="132" y="422"/>
                    <a:pt x="138" y="422"/>
                  </a:cubicBezTo>
                  <a:close/>
                  <a:moveTo>
                    <a:pt x="174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99" y="31"/>
                    <a:pt x="97" y="33"/>
                    <a:pt x="97" y="35"/>
                  </a:cubicBezTo>
                  <a:cubicBezTo>
                    <a:pt x="97" y="38"/>
                    <a:pt x="99" y="40"/>
                    <a:pt x="102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7" y="40"/>
                    <a:pt x="179" y="38"/>
                    <a:pt x="179" y="35"/>
                  </a:cubicBezTo>
                  <a:cubicBezTo>
                    <a:pt x="179" y="33"/>
                    <a:pt x="177" y="31"/>
                    <a:pt x="174" y="31"/>
                  </a:cubicBezTo>
                  <a:close/>
                  <a:moveTo>
                    <a:pt x="24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9"/>
                    <a:pt x="16" y="475"/>
                    <a:pt x="35" y="475"/>
                  </a:cubicBezTo>
                  <a:cubicBezTo>
                    <a:pt x="241" y="475"/>
                    <a:pt x="241" y="475"/>
                    <a:pt x="241" y="475"/>
                  </a:cubicBezTo>
                  <a:cubicBezTo>
                    <a:pt x="260" y="475"/>
                    <a:pt x="276" y="459"/>
                    <a:pt x="276" y="439"/>
                  </a:cubicBezTo>
                  <a:cubicBezTo>
                    <a:pt x="276" y="36"/>
                    <a:pt x="276" y="36"/>
                    <a:pt x="276" y="36"/>
                  </a:cubicBezTo>
                  <a:cubicBezTo>
                    <a:pt x="276" y="16"/>
                    <a:pt x="260" y="0"/>
                    <a:pt x="241" y="0"/>
                  </a:cubicBezTo>
                  <a:close/>
                  <a:moveTo>
                    <a:pt x="267" y="439"/>
                  </a:moveTo>
                  <a:cubicBezTo>
                    <a:pt x="267" y="454"/>
                    <a:pt x="255" y="465"/>
                    <a:pt x="241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21" y="465"/>
                    <a:pt x="9" y="454"/>
                    <a:pt x="9" y="439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267" y="399"/>
                    <a:pt x="267" y="399"/>
                    <a:pt x="267" y="399"/>
                  </a:cubicBezTo>
                  <a:lnTo>
                    <a:pt x="267" y="439"/>
                  </a:lnTo>
                  <a:close/>
                  <a:moveTo>
                    <a:pt x="267" y="390"/>
                  </a:moveTo>
                  <a:cubicBezTo>
                    <a:pt x="9" y="390"/>
                    <a:pt x="9" y="390"/>
                    <a:pt x="9" y="39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267" y="70"/>
                    <a:pt x="267" y="70"/>
                    <a:pt x="267" y="70"/>
                  </a:cubicBezTo>
                  <a:lnTo>
                    <a:pt x="267" y="390"/>
                  </a:lnTo>
                  <a:close/>
                  <a:moveTo>
                    <a:pt x="267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21"/>
                    <a:pt x="21" y="9"/>
                    <a:pt x="35" y="9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55" y="9"/>
                    <a:pt x="267" y="21"/>
                    <a:pt x="267" y="36"/>
                  </a:cubicBezTo>
                  <a:lnTo>
                    <a:pt x="267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6"/>
          <p:cNvSpPr txBox="1"/>
          <p:nvPr/>
        </p:nvSpPr>
        <p:spPr>
          <a:xfrm>
            <a:off x="967378" y="5602632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8" name="Rectangle 181"/>
          <p:cNvSpPr/>
          <p:nvPr/>
        </p:nvSpPr>
        <p:spPr>
          <a:xfrm>
            <a:off x="1037611" y="5618020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Action type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961678" y="6019539"/>
            <a:ext cx="80861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0" name="Rectangle 181"/>
          <p:cNvSpPr/>
          <p:nvPr/>
        </p:nvSpPr>
        <p:spPr>
          <a:xfrm>
            <a:off x="1031911" y="6034927"/>
            <a:ext cx="4186188" cy="32316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Others (routing, bill data, etc.)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76319" y="4682676"/>
            <a:ext cx="82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6319" y="5100958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92824" y="5498535"/>
            <a:ext cx="11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17" y="6596390"/>
            <a:ext cx="4126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*still, user metadata might be available (age, gender, post code, etc.)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91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00" y="763200"/>
            <a:ext cx="6858000" cy="380599"/>
          </a:xfrm>
        </p:spPr>
        <p:txBody>
          <a:bodyPr/>
          <a:lstStyle/>
          <a:p>
            <a:r>
              <a:rPr lang="en-US" dirty="0" smtClean="0"/>
              <a:t>CDRs and Human Mobility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>
          <a:xfrm>
            <a:off x="1202400" y="1166400"/>
            <a:ext cx="6777164" cy="240966"/>
          </a:xfrm>
        </p:spPr>
        <p:txBody>
          <a:bodyPr/>
          <a:lstStyle/>
          <a:p>
            <a:r>
              <a:rPr lang="en-US" dirty="0" smtClean="0"/>
              <a:t> Geo-localization of user actions</a:t>
            </a:r>
            <a:endParaRPr lang="en-US" dirty="0"/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3447853" y="2094855"/>
            <a:ext cx="720000" cy="720000"/>
            <a:chOff x="3675176" y="3629201"/>
            <a:chExt cx="1332000" cy="1332000"/>
          </a:xfrm>
        </p:grpSpPr>
        <p:sp>
          <p:nvSpPr>
            <p:cNvPr id="36" name="Oval 35"/>
            <p:cNvSpPr/>
            <p:nvPr/>
          </p:nvSpPr>
          <p:spPr>
            <a:xfrm>
              <a:off x="3675176" y="3629201"/>
              <a:ext cx="1332000" cy="1332000"/>
            </a:xfrm>
            <a:prstGeom prst="ellipse">
              <a:avLst/>
            </a:prstGeom>
            <a:solidFill>
              <a:srgbClr val="572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54306" y="3749801"/>
              <a:ext cx="556500" cy="1013139"/>
              <a:chOff x="4054306" y="3749801"/>
              <a:chExt cx="556500" cy="1013139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4054306" y="3930494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8700000" flipH="1">
                <a:off x="4323936" y="3938187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4275707" y="38584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4285390" y="4095914"/>
                <a:ext cx="144000" cy="1255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4153389" y="4227596"/>
                <a:ext cx="275038" cy="22945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152426" y="4457053"/>
                <a:ext cx="403200" cy="2219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/>
              <p:cNvSpPr/>
              <p:nvPr/>
            </p:nvSpPr>
            <p:spPr>
              <a:xfrm>
                <a:off x="4208020" y="378649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c 32"/>
              <p:cNvSpPr/>
              <p:nvPr/>
            </p:nvSpPr>
            <p:spPr>
              <a:xfrm rot="10800000">
                <a:off x="4199394" y="379030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/>
              <p:cNvSpPr/>
              <p:nvPr/>
            </p:nvSpPr>
            <p:spPr>
              <a:xfrm rot="10800000">
                <a:off x="4122969" y="3749801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/>
              <p:cNvSpPr/>
              <p:nvPr/>
            </p:nvSpPr>
            <p:spPr>
              <a:xfrm>
                <a:off x="4216758" y="3757495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4918661" y="3646661"/>
            <a:ext cx="720000" cy="720000"/>
            <a:chOff x="3675176" y="3629201"/>
            <a:chExt cx="1332000" cy="1332000"/>
          </a:xfrm>
        </p:grpSpPr>
        <p:sp>
          <p:nvSpPr>
            <p:cNvPr id="44" name="Oval 43"/>
            <p:cNvSpPr/>
            <p:nvPr/>
          </p:nvSpPr>
          <p:spPr>
            <a:xfrm>
              <a:off x="3675176" y="3629201"/>
              <a:ext cx="1332000" cy="1332000"/>
            </a:xfrm>
            <a:prstGeom prst="ellipse">
              <a:avLst/>
            </a:prstGeom>
            <a:solidFill>
              <a:srgbClr val="572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054306" y="3749801"/>
              <a:ext cx="556500" cy="1013139"/>
              <a:chOff x="4054306" y="3749801"/>
              <a:chExt cx="556500" cy="1013139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4054306" y="3930494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8700000" flipH="1">
                <a:off x="4323936" y="3938187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75707" y="38584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285390" y="4095914"/>
                <a:ext cx="144000" cy="1255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53389" y="4227596"/>
                <a:ext cx="275038" cy="22945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52426" y="4457053"/>
                <a:ext cx="403200" cy="2219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Arc 51"/>
              <p:cNvSpPr/>
              <p:nvPr/>
            </p:nvSpPr>
            <p:spPr>
              <a:xfrm>
                <a:off x="4208020" y="378649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/>
              <p:cNvSpPr/>
              <p:nvPr/>
            </p:nvSpPr>
            <p:spPr>
              <a:xfrm rot="10800000">
                <a:off x="4199394" y="379030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/>
              <p:cNvSpPr/>
              <p:nvPr/>
            </p:nvSpPr>
            <p:spPr>
              <a:xfrm rot="10800000">
                <a:off x="4122969" y="3749801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rc 54"/>
              <p:cNvSpPr/>
              <p:nvPr/>
            </p:nvSpPr>
            <p:spPr>
              <a:xfrm>
                <a:off x="4216758" y="3757495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/>
          <p:cNvGrpSpPr>
            <a:grpSpLocks noChangeAspect="1"/>
          </p:cNvGrpSpPr>
          <p:nvPr/>
        </p:nvGrpSpPr>
        <p:grpSpPr>
          <a:xfrm>
            <a:off x="1885568" y="3245559"/>
            <a:ext cx="720000" cy="720000"/>
            <a:chOff x="3675176" y="3629201"/>
            <a:chExt cx="1332000" cy="1332000"/>
          </a:xfrm>
        </p:grpSpPr>
        <p:sp>
          <p:nvSpPr>
            <p:cNvPr id="57" name="Oval 56"/>
            <p:cNvSpPr/>
            <p:nvPr/>
          </p:nvSpPr>
          <p:spPr>
            <a:xfrm>
              <a:off x="3675176" y="3629201"/>
              <a:ext cx="1332000" cy="1332000"/>
            </a:xfrm>
            <a:prstGeom prst="ellipse">
              <a:avLst/>
            </a:prstGeom>
            <a:solidFill>
              <a:srgbClr val="572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054306" y="3749801"/>
              <a:ext cx="556500" cy="1013139"/>
              <a:chOff x="4054306" y="3749801"/>
              <a:chExt cx="556500" cy="101313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4054306" y="3930494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8700000" flipH="1">
                <a:off x="4323936" y="3938187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4275707" y="38584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4285390" y="4095914"/>
                <a:ext cx="144000" cy="1255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153389" y="4227596"/>
                <a:ext cx="275038" cy="22945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152426" y="4457053"/>
                <a:ext cx="403200" cy="2219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>
                <a:off x="4208020" y="378649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/>
              <p:cNvSpPr/>
              <p:nvPr/>
            </p:nvSpPr>
            <p:spPr>
              <a:xfrm rot="10800000">
                <a:off x="4199394" y="379030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122969" y="3749801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/>
              <p:cNvSpPr/>
              <p:nvPr/>
            </p:nvSpPr>
            <p:spPr>
              <a:xfrm>
                <a:off x="4216758" y="3757495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6442584" y="2452225"/>
            <a:ext cx="720000" cy="720000"/>
            <a:chOff x="3675176" y="3629201"/>
            <a:chExt cx="1332000" cy="1332000"/>
          </a:xfrm>
        </p:grpSpPr>
        <p:sp>
          <p:nvSpPr>
            <p:cNvPr id="70" name="Oval 69"/>
            <p:cNvSpPr/>
            <p:nvPr/>
          </p:nvSpPr>
          <p:spPr>
            <a:xfrm>
              <a:off x="3675176" y="3629201"/>
              <a:ext cx="1332000" cy="1332000"/>
            </a:xfrm>
            <a:prstGeom prst="ellipse">
              <a:avLst/>
            </a:prstGeom>
            <a:solidFill>
              <a:srgbClr val="572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054306" y="3749801"/>
              <a:ext cx="556500" cy="1013139"/>
              <a:chOff x="4054306" y="3749801"/>
              <a:chExt cx="556500" cy="1013139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H="1">
                <a:off x="4054306" y="3930494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8700000" flipH="1">
                <a:off x="4323936" y="3938187"/>
                <a:ext cx="286870" cy="824753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4275707" y="3858492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4285390" y="4095914"/>
                <a:ext cx="144000" cy="12554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153389" y="4227596"/>
                <a:ext cx="275038" cy="22945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4152426" y="4457053"/>
                <a:ext cx="403200" cy="22199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Arc 77"/>
              <p:cNvSpPr/>
              <p:nvPr/>
            </p:nvSpPr>
            <p:spPr>
              <a:xfrm>
                <a:off x="4208020" y="378649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10800000">
                <a:off x="4199394" y="3790302"/>
                <a:ext cx="288000" cy="288000"/>
              </a:xfrm>
              <a:prstGeom prst="arc">
                <a:avLst>
                  <a:gd name="adj1" fmla="val 19676882"/>
                  <a:gd name="adj2" fmla="val 2020358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/>
              <p:cNvSpPr/>
              <p:nvPr/>
            </p:nvSpPr>
            <p:spPr>
              <a:xfrm rot="10800000">
                <a:off x="4122969" y="3749801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>
                <a:off x="4216758" y="3757495"/>
                <a:ext cx="360000" cy="360000"/>
              </a:xfrm>
              <a:prstGeom prst="arc">
                <a:avLst>
                  <a:gd name="adj1" fmla="val 19274529"/>
                  <a:gd name="adj2" fmla="val 180709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3" name="Straight Connector 82"/>
          <p:cNvCxnSpPr/>
          <p:nvPr/>
        </p:nvCxnSpPr>
        <p:spPr>
          <a:xfrm>
            <a:off x="2143541" y="2257342"/>
            <a:ext cx="1683189" cy="1487201"/>
          </a:xfrm>
          <a:prstGeom prst="line">
            <a:avLst/>
          </a:prstGeom>
          <a:ln>
            <a:solidFill>
              <a:srgbClr val="CA4A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5298849" y="2966016"/>
            <a:ext cx="1468346" cy="1123265"/>
          </a:xfrm>
          <a:prstGeom prst="line">
            <a:avLst/>
          </a:prstGeom>
          <a:ln>
            <a:solidFill>
              <a:srgbClr val="CA4A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286451" y="1768301"/>
            <a:ext cx="335110" cy="1188195"/>
          </a:xfrm>
          <a:prstGeom prst="line">
            <a:avLst/>
          </a:prstGeom>
          <a:ln>
            <a:solidFill>
              <a:srgbClr val="CA4A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3662128" y="3744543"/>
            <a:ext cx="171478" cy="900717"/>
          </a:xfrm>
          <a:prstGeom prst="line">
            <a:avLst/>
          </a:prstGeom>
          <a:ln>
            <a:solidFill>
              <a:srgbClr val="CA4A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809059" y="2980659"/>
            <a:ext cx="1452845" cy="794202"/>
          </a:xfrm>
          <a:prstGeom prst="line">
            <a:avLst/>
          </a:prstGeom>
          <a:ln>
            <a:solidFill>
              <a:srgbClr val="CA4A9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520000">
            <a:off x="1830359" y="2802262"/>
            <a:ext cx="2440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9E508F"/>
                </a:solidFill>
              </a:rPr>
              <a:t>coverage area of cellular base stations*</a:t>
            </a:r>
            <a:endParaRPr lang="en-US" sz="1100">
              <a:solidFill>
                <a:srgbClr val="9E508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-1310484" y="2737321"/>
            <a:ext cx="31630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* The actual radio planning is in general more complex</a:t>
            </a:r>
          </a:p>
          <a:p>
            <a:pPr algn="r"/>
            <a:r>
              <a:rPr lang="en-US" sz="105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(cell sectors, overlapping areas, umbrella cells, etc.)</a:t>
            </a:r>
            <a:endParaRPr lang="en-US" sz="10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6243" y="27575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72A78"/>
                </a:solidFill>
              </a:rPr>
              <a:t>c</a:t>
            </a:r>
            <a:r>
              <a:rPr lang="en-US" dirty="0" smtClean="0">
                <a:solidFill>
                  <a:srgbClr val="572A78"/>
                </a:solidFill>
              </a:rPr>
              <a:t>ell #1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15030" y="309845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72A78"/>
                </a:solidFill>
              </a:rPr>
              <a:t>c</a:t>
            </a:r>
            <a:r>
              <a:rPr lang="en-US" dirty="0" smtClean="0">
                <a:solidFill>
                  <a:srgbClr val="572A78"/>
                </a:solidFill>
              </a:rPr>
              <a:t>ell #2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28143" y="43041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72A78"/>
                </a:solidFill>
              </a:rPr>
              <a:t>c</a:t>
            </a:r>
            <a:r>
              <a:rPr lang="en-US" dirty="0" smtClean="0">
                <a:solidFill>
                  <a:srgbClr val="572A78"/>
                </a:solidFill>
              </a:rPr>
              <a:t>ell #3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858014" y="391672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72A78"/>
                </a:solidFill>
              </a:rPr>
              <a:t>c</a:t>
            </a:r>
            <a:r>
              <a:rPr lang="en-US" dirty="0" smtClean="0">
                <a:solidFill>
                  <a:srgbClr val="572A78"/>
                </a:solidFill>
              </a:rPr>
              <a:t>ell #4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 rot="513151">
            <a:off x="5914598" y="1535921"/>
            <a:ext cx="2020916" cy="81104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64463" y="2018842"/>
            <a:ext cx="432000" cy="432000"/>
            <a:chOff x="1607303" y="5465074"/>
            <a:chExt cx="720000" cy="720000"/>
          </a:xfrm>
        </p:grpSpPr>
        <p:sp>
          <p:nvSpPr>
            <p:cNvPr id="90" name="Oval 89"/>
            <p:cNvSpPr/>
            <p:nvPr/>
          </p:nvSpPr>
          <p:spPr>
            <a:xfrm>
              <a:off x="1607303" y="5465074"/>
              <a:ext cx="720000" cy="720000"/>
            </a:xfrm>
            <a:prstGeom prst="ellipse">
              <a:avLst/>
            </a:prstGeom>
            <a:solidFill>
              <a:srgbClr val="572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Freeform 24"/>
            <p:cNvSpPr>
              <a:spLocks noEditPoints="1"/>
            </p:cNvSpPr>
            <p:nvPr/>
          </p:nvSpPr>
          <p:spPr bwMode="auto">
            <a:xfrm>
              <a:off x="1815427" y="5602526"/>
              <a:ext cx="275076" cy="506346"/>
            </a:xfrm>
            <a:custGeom>
              <a:avLst/>
              <a:gdLst>
                <a:gd name="T0" fmla="*/ 138 w 276"/>
                <a:gd name="T1" fmla="*/ 454 h 475"/>
                <a:gd name="T2" fmla="*/ 159 w 276"/>
                <a:gd name="T3" fmla="*/ 433 h 475"/>
                <a:gd name="T4" fmla="*/ 138 w 276"/>
                <a:gd name="T5" fmla="*/ 413 h 475"/>
                <a:gd name="T6" fmla="*/ 117 w 276"/>
                <a:gd name="T7" fmla="*/ 433 h 475"/>
                <a:gd name="T8" fmla="*/ 138 w 276"/>
                <a:gd name="T9" fmla="*/ 454 h 475"/>
                <a:gd name="T10" fmla="*/ 138 w 276"/>
                <a:gd name="T11" fmla="*/ 422 h 475"/>
                <a:gd name="T12" fmla="*/ 149 w 276"/>
                <a:gd name="T13" fmla="*/ 433 h 475"/>
                <a:gd name="T14" fmla="*/ 138 w 276"/>
                <a:gd name="T15" fmla="*/ 445 h 475"/>
                <a:gd name="T16" fmla="*/ 127 w 276"/>
                <a:gd name="T17" fmla="*/ 433 h 475"/>
                <a:gd name="T18" fmla="*/ 138 w 276"/>
                <a:gd name="T19" fmla="*/ 422 h 475"/>
                <a:gd name="T20" fmla="*/ 174 w 276"/>
                <a:gd name="T21" fmla="*/ 31 h 475"/>
                <a:gd name="T22" fmla="*/ 102 w 276"/>
                <a:gd name="T23" fmla="*/ 31 h 475"/>
                <a:gd name="T24" fmla="*/ 97 w 276"/>
                <a:gd name="T25" fmla="*/ 35 h 475"/>
                <a:gd name="T26" fmla="*/ 102 w 276"/>
                <a:gd name="T27" fmla="*/ 40 h 475"/>
                <a:gd name="T28" fmla="*/ 174 w 276"/>
                <a:gd name="T29" fmla="*/ 40 h 475"/>
                <a:gd name="T30" fmla="*/ 179 w 276"/>
                <a:gd name="T31" fmla="*/ 35 h 475"/>
                <a:gd name="T32" fmla="*/ 174 w 276"/>
                <a:gd name="T33" fmla="*/ 31 h 475"/>
                <a:gd name="T34" fmla="*/ 241 w 276"/>
                <a:gd name="T35" fmla="*/ 0 h 475"/>
                <a:gd name="T36" fmla="*/ 35 w 276"/>
                <a:gd name="T37" fmla="*/ 0 h 475"/>
                <a:gd name="T38" fmla="*/ 0 w 276"/>
                <a:gd name="T39" fmla="*/ 36 h 475"/>
                <a:gd name="T40" fmla="*/ 0 w 276"/>
                <a:gd name="T41" fmla="*/ 439 h 475"/>
                <a:gd name="T42" fmla="*/ 35 w 276"/>
                <a:gd name="T43" fmla="*/ 475 h 475"/>
                <a:gd name="T44" fmla="*/ 241 w 276"/>
                <a:gd name="T45" fmla="*/ 475 h 475"/>
                <a:gd name="T46" fmla="*/ 276 w 276"/>
                <a:gd name="T47" fmla="*/ 439 h 475"/>
                <a:gd name="T48" fmla="*/ 276 w 276"/>
                <a:gd name="T49" fmla="*/ 36 h 475"/>
                <a:gd name="T50" fmla="*/ 241 w 276"/>
                <a:gd name="T51" fmla="*/ 0 h 475"/>
                <a:gd name="T52" fmla="*/ 267 w 276"/>
                <a:gd name="T53" fmla="*/ 439 h 475"/>
                <a:gd name="T54" fmla="*/ 241 w 276"/>
                <a:gd name="T55" fmla="*/ 465 h 475"/>
                <a:gd name="T56" fmla="*/ 35 w 276"/>
                <a:gd name="T57" fmla="*/ 465 h 475"/>
                <a:gd name="T58" fmla="*/ 9 w 276"/>
                <a:gd name="T59" fmla="*/ 439 h 475"/>
                <a:gd name="T60" fmla="*/ 9 w 276"/>
                <a:gd name="T61" fmla="*/ 399 h 475"/>
                <a:gd name="T62" fmla="*/ 267 w 276"/>
                <a:gd name="T63" fmla="*/ 399 h 475"/>
                <a:gd name="T64" fmla="*/ 267 w 276"/>
                <a:gd name="T65" fmla="*/ 439 h 475"/>
                <a:gd name="T66" fmla="*/ 267 w 276"/>
                <a:gd name="T67" fmla="*/ 390 h 475"/>
                <a:gd name="T68" fmla="*/ 9 w 276"/>
                <a:gd name="T69" fmla="*/ 390 h 475"/>
                <a:gd name="T70" fmla="*/ 9 w 276"/>
                <a:gd name="T71" fmla="*/ 70 h 475"/>
                <a:gd name="T72" fmla="*/ 267 w 276"/>
                <a:gd name="T73" fmla="*/ 70 h 475"/>
                <a:gd name="T74" fmla="*/ 267 w 276"/>
                <a:gd name="T75" fmla="*/ 390 h 475"/>
                <a:gd name="T76" fmla="*/ 267 w 276"/>
                <a:gd name="T77" fmla="*/ 60 h 475"/>
                <a:gd name="T78" fmla="*/ 9 w 276"/>
                <a:gd name="T79" fmla="*/ 60 h 475"/>
                <a:gd name="T80" fmla="*/ 9 w 276"/>
                <a:gd name="T81" fmla="*/ 36 h 475"/>
                <a:gd name="T82" fmla="*/ 35 w 276"/>
                <a:gd name="T83" fmla="*/ 9 h 475"/>
                <a:gd name="T84" fmla="*/ 241 w 276"/>
                <a:gd name="T85" fmla="*/ 9 h 475"/>
                <a:gd name="T86" fmla="*/ 267 w 276"/>
                <a:gd name="T87" fmla="*/ 36 h 475"/>
                <a:gd name="T88" fmla="*/ 267 w 276"/>
                <a:gd name="T89" fmla="*/ 6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" h="475">
                  <a:moveTo>
                    <a:pt x="138" y="454"/>
                  </a:moveTo>
                  <a:cubicBezTo>
                    <a:pt x="149" y="454"/>
                    <a:pt x="159" y="445"/>
                    <a:pt x="159" y="433"/>
                  </a:cubicBezTo>
                  <a:cubicBezTo>
                    <a:pt x="159" y="422"/>
                    <a:pt x="149" y="413"/>
                    <a:pt x="138" y="413"/>
                  </a:cubicBezTo>
                  <a:cubicBezTo>
                    <a:pt x="127" y="413"/>
                    <a:pt x="117" y="422"/>
                    <a:pt x="117" y="433"/>
                  </a:cubicBezTo>
                  <a:cubicBezTo>
                    <a:pt x="117" y="445"/>
                    <a:pt x="127" y="454"/>
                    <a:pt x="138" y="454"/>
                  </a:cubicBezTo>
                  <a:close/>
                  <a:moveTo>
                    <a:pt x="138" y="422"/>
                  </a:moveTo>
                  <a:cubicBezTo>
                    <a:pt x="144" y="422"/>
                    <a:pt x="149" y="427"/>
                    <a:pt x="149" y="433"/>
                  </a:cubicBezTo>
                  <a:cubicBezTo>
                    <a:pt x="149" y="440"/>
                    <a:pt x="144" y="445"/>
                    <a:pt x="138" y="445"/>
                  </a:cubicBezTo>
                  <a:cubicBezTo>
                    <a:pt x="132" y="445"/>
                    <a:pt x="127" y="440"/>
                    <a:pt x="127" y="433"/>
                  </a:cubicBezTo>
                  <a:cubicBezTo>
                    <a:pt x="127" y="427"/>
                    <a:pt x="132" y="422"/>
                    <a:pt x="138" y="422"/>
                  </a:cubicBezTo>
                  <a:close/>
                  <a:moveTo>
                    <a:pt x="174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99" y="31"/>
                    <a:pt x="97" y="33"/>
                    <a:pt x="97" y="35"/>
                  </a:cubicBezTo>
                  <a:cubicBezTo>
                    <a:pt x="97" y="38"/>
                    <a:pt x="99" y="40"/>
                    <a:pt x="102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7" y="40"/>
                    <a:pt x="179" y="38"/>
                    <a:pt x="179" y="35"/>
                  </a:cubicBezTo>
                  <a:cubicBezTo>
                    <a:pt x="179" y="33"/>
                    <a:pt x="177" y="31"/>
                    <a:pt x="174" y="31"/>
                  </a:cubicBezTo>
                  <a:close/>
                  <a:moveTo>
                    <a:pt x="24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9"/>
                    <a:pt x="16" y="475"/>
                    <a:pt x="35" y="475"/>
                  </a:cubicBezTo>
                  <a:cubicBezTo>
                    <a:pt x="241" y="475"/>
                    <a:pt x="241" y="475"/>
                    <a:pt x="241" y="475"/>
                  </a:cubicBezTo>
                  <a:cubicBezTo>
                    <a:pt x="260" y="475"/>
                    <a:pt x="276" y="459"/>
                    <a:pt x="276" y="439"/>
                  </a:cubicBezTo>
                  <a:cubicBezTo>
                    <a:pt x="276" y="36"/>
                    <a:pt x="276" y="36"/>
                    <a:pt x="276" y="36"/>
                  </a:cubicBezTo>
                  <a:cubicBezTo>
                    <a:pt x="276" y="16"/>
                    <a:pt x="260" y="0"/>
                    <a:pt x="241" y="0"/>
                  </a:cubicBezTo>
                  <a:close/>
                  <a:moveTo>
                    <a:pt x="267" y="439"/>
                  </a:moveTo>
                  <a:cubicBezTo>
                    <a:pt x="267" y="454"/>
                    <a:pt x="255" y="465"/>
                    <a:pt x="241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21" y="465"/>
                    <a:pt x="9" y="454"/>
                    <a:pt x="9" y="439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267" y="399"/>
                    <a:pt x="267" y="399"/>
                    <a:pt x="267" y="399"/>
                  </a:cubicBezTo>
                  <a:lnTo>
                    <a:pt x="267" y="439"/>
                  </a:lnTo>
                  <a:close/>
                  <a:moveTo>
                    <a:pt x="267" y="390"/>
                  </a:moveTo>
                  <a:cubicBezTo>
                    <a:pt x="9" y="390"/>
                    <a:pt x="9" y="390"/>
                    <a:pt x="9" y="39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267" y="70"/>
                    <a:pt x="267" y="70"/>
                    <a:pt x="267" y="70"/>
                  </a:cubicBezTo>
                  <a:lnTo>
                    <a:pt x="267" y="390"/>
                  </a:lnTo>
                  <a:close/>
                  <a:moveTo>
                    <a:pt x="267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21"/>
                    <a:pt x="21" y="9"/>
                    <a:pt x="35" y="9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55" y="9"/>
                    <a:pt x="267" y="21"/>
                    <a:pt x="267" y="36"/>
                  </a:cubicBezTo>
                  <a:lnTo>
                    <a:pt x="267" y="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64964" y="1723059"/>
            <a:ext cx="120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</a:t>
            </a:r>
            <a:r>
              <a:rPr lang="en-US" sz="1200" b="1" dirty="0" smtClean="0">
                <a:solidFill>
                  <a:schemeClr val="bg1"/>
                </a:solidFill>
              </a:rPr>
              <a:t>ser A receives call at t</a:t>
            </a:r>
            <a:r>
              <a:rPr lang="en-US" sz="1100" b="1" baseline="-25000" dirty="0" smtClean="0">
                <a:solidFill>
                  <a:schemeClr val="bg1"/>
                </a:solidFill>
              </a:rPr>
              <a:t>0</a:t>
            </a:r>
            <a:endParaRPr lang="en-US" sz="1200" b="1" baseline="-25000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714"/>
              </p:ext>
            </p:extLst>
          </p:nvPr>
        </p:nvGraphicFramePr>
        <p:xfrm>
          <a:off x="2661762" y="5127242"/>
          <a:ext cx="40950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01"/>
                <a:gridCol w="878305"/>
                <a:gridCol w="1022684"/>
                <a:gridCol w="613611"/>
                <a:gridCol w="8542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user_id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action_type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cell_id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r>
                        <a:rPr lang="en-US" sz="1200" baseline="-25000" dirty="0" smtClean="0"/>
                        <a:t>0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inbound_call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95435" y="4859109"/>
            <a:ext cx="176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 smtClean="0">
                <a:solidFill>
                  <a:srgbClr val="572A78"/>
                </a:solidFill>
              </a:rPr>
              <a:t>example of a transaction</a:t>
            </a:r>
            <a:endParaRPr lang="en-US" baseline="-25000" dirty="0">
              <a:solidFill>
                <a:srgbClr val="572A78"/>
              </a:solidFill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9319"/>
              </p:ext>
            </p:extLst>
          </p:nvPr>
        </p:nvGraphicFramePr>
        <p:xfrm>
          <a:off x="661781" y="6112566"/>
          <a:ext cx="3665950" cy="55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111"/>
                <a:gridCol w="451945"/>
                <a:gridCol w="693682"/>
                <a:gridCol w="767256"/>
                <a:gridCol w="1121956"/>
              </a:tblGrid>
              <a:tr h="27642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user_id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gender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address</a:t>
                      </a:r>
                      <a:endParaRPr lang="en-US" sz="1100" dirty="0"/>
                    </a:p>
                  </a:txBody>
                  <a:tcPr/>
                </a:tc>
              </a:tr>
              <a:tr h="276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30</a:t>
                      </a:r>
                      <a:endParaRPr lang="en-US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MyRate</a:t>
                      </a:r>
                      <a:r>
                        <a:rPr lang="en-US" sz="1100" baseline="30000" dirty="0" err="1" smtClean="0"/>
                        <a:t>TM</a:t>
                      </a:r>
                      <a:endParaRPr lang="en-US" sz="11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Rambla, BCN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2141"/>
              </p:ext>
            </p:extLst>
          </p:nvPr>
        </p:nvGraphicFramePr>
        <p:xfrm>
          <a:off x="5080844" y="6089655"/>
          <a:ext cx="3654536" cy="55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6"/>
                <a:gridCol w="624118"/>
                <a:gridCol w="823303"/>
                <a:gridCol w="956093"/>
                <a:gridCol w="491326"/>
              </a:tblGrid>
              <a:tr h="276427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cell_id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latitude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longitude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</a:tr>
              <a:tr h="27642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micro</a:t>
                      </a:r>
                      <a:endParaRPr lang="en-US" sz="11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40.9220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1.7612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100" dirty="0" smtClean="0"/>
                        <a:t>…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1014656" y="6534627"/>
            <a:ext cx="235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>
                <a:solidFill>
                  <a:srgbClr val="572A78"/>
                </a:solidFill>
              </a:rPr>
              <a:t>d</a:t>
            </a:r>
            <a:r>
              <a:rPr lang="en-US" baseline="-25000" dirty="0" smtClean="0">
                <a:solidFill>
                  <a:srgbClr val="572A78"/>
                </a:solidFill>
              </a:rPr>
              <a:t>imension (user-related metadata)</a:t>
            </a:r>
            <a:endParaRPr lang="en-US" baseline="-25000" dirty="0">
              <a:solidFill>
                <a:srgbClr val="572A78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56142" y="6526920"/>
            <a:ext cx="2302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-25000" dirty="0">
                <a:solidFill>
                  <a:srgbClr val="572A78"/>
                </a:solidFill>
              </a:rPr>
              <a:t>d</a:t>
            </a:r>
            <a:r>
              <a:rPr lang="en-US" baseline="-25000" dirty="0" smtClean="0">
                <a:solidFill>
                  <a:srgbClr val="572A78"/>
                </a:solidFill>
              </a:rPr>
              <a:t>imension (cell-related metadata)</a:t>
            </a:r>
            <a:endParaRPr lang="en-US" baseline="-25000" dirty="0">
              <a:solidFill>
                <a:srgbClr val="572A78"/>
              </a:solidFill>
            </a:endParaRPr>
          </a:p>
        </p:txBody>
      </p:sp>
      <p:cxnSp>
        <p:nvCxnSpPr>
          <p:cNvPr id="27" name="Straight Arrow Connector 26"/>
          <p:cNvCxnSpPr>
            <a:endCxn id="104" idx="0"/>
          </p:cNvCxnSpPr>
          <p:nvPr/>
        </p:nvCxnSpPr>
        <p:spPr>
          <a:xfrm flipH="1">
            <a:off x="2494756" y="5868922"/>
            <a:ext cx="479988" cy="24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5" idx="0"/>
          </p:cNvCxnSpPr>
          <p:nvPr/>
        </p:nvCxnSpPr>
        <p:spPr>
          <a:xfrm>
            <a:off x="6261469" y="5868922"/>
            <a:ext cx="646643" cy="22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ghtning Bolt 30"/>
          <p:cNvSpPr/>
          <p:nvPr/>
        </p:nvSpPr>
        <p:spPr>
          <a:xfrm rot="10322749">
            <a:off x="6410406" y="2329696"/>
            <a:ext cx="255543" cy="29986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CDRs and Human Mobility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Opportunities and Caveats</a:t>
            </a:r>
            <a:endParaRPr lang="en-US" dirty="0"/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95054" y="-859481"/>
            <a:ext cx="728245" cy="728245"/>
          </a:xfrm>
          <a:prstGeom prst="ellipse">
            <a:avLst/>
          </a:prstGeom>
          <a:solidFill>
            <a:srgbClr val="572A7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8831" y="1996607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Rectangle 181"/>
          <p:cNvSpPr/>
          <p:nvPr/>
        </p:nvSpPr>
        <p:spPr>
          <a:xfrm>
            <a:off x="437693" y="1999498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The localization of actions allows reconstructing human mobility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358831" y="2412472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Rectangle 181"/>
          <p:cNvSpPr/>
          <p:nvPr/>
        </p:nvSpPr>
        <p:spPr>
          <a:xfrm>
            <a:off x="437693" y="2404773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Support large-scale studies of aggregated behaviors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58831" y="2825446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Rectangle 181"/>
          <p:cNvSpPr/>
          <p:nvPr/>
        </p:nvSpPr>
        <p:spPr>
          <a:xfrm>
            <a:off x="437693" y="2817747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Wide range of applications (socio-economical studies, transport optimization)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2" name="TextBox 6"/>
          <p:cNvSpPr txBox="1"/>
          <p:nvPr/>
        </p:nvSpPr>
        <p:spPr>
          <a:xfrm>
            <a:off x="358831" y="3723051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3" name="Rectangle 181"/>
          <p:cNvSpPr/>
          <p:nvPr/>
        </p:nvSpPr>
        <p:spPr>
          <a:xfrm>
            <a:off x="437693" y="3715352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Rather high data availability (depending on operator’s exploitation strategies)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8831" y="4153586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95" name="Rectangle 181"/>
          <p:cNvSpPr/>
          <p:nvPr/>
        </p:nvSpPr>
        <p:spPr>
          <a:xfrm>
            <a:off x="437693" y="4138189"/>
            <a:ext cx="8598019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Rich literature (preliminary studies/proof of concepts, </a:t>
            </a:r>
            <a:r>
              <a:rPr lang="en-US" sz="1500" i="1" dirty="0" smtClean="0">
                <a:latin typeface="Verdana" charset="0"/>
                <a:ea typeface="Verdana" charset="0"/>
                <a:cs typeface="Verdana" charset="0"/>
              </a:rPr>
              <a:t>but no real-world use, yet</a:t>
            </a:r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6175" y="5682677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6" name="Rectangle 181"/>
          <p:cNvSpPr/>
          <p:nvPr/>
        </p:nvSpPr>
        <p:spPr>
          <a:xfrm>
            <a:off x="455037" y="5667280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Variable space granularity (location accuracy, depending on cell towers)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175" y="6147898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Rectangle 181"/>
          <p:cNvSpPr/>
          <p:nvPr/>
        </p:nvSpPr>
        <p:spPr>
          <a:xfrm>
            <a:off x="455037" y="6132501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(Historically) low time granularity (umber, frequency and uniformity of samples)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Rectangle 181"/>
          <p:cNvSpPr/>
          <p:nvPr/>
        </p:nvSpPr>
        <p:spPr>
          <a:xfrm>
            <a:off x="261875" y="4797161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Caveats:</a:t>
            </a:r>
            <a:endParaRPr lang="en-US" sz="1500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358831" y="3272341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Rectangle 181"/>
          <p:cNvSpPr/>
          <p:nvPr/>
        </p:nvSpPr>
        <p:spPr>
          <a:xfrm>
            <a:off x="437693" y="3264642"/>
            <a:ext cx="8598019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Rich data (not only positions, but also demo-graphic data: gender, nationality..)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175" y="5205184"/>
            <a:ext cx="78862" cy="323157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5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7" name="Rectangle 181"/>
          <p:cNvSpPr/>
          <p:nvPr/>
        </p:nvSpPr>
        <p:spPr>
          <a:xfrm>
            <a:off x="455037" y="5189787"/>
            <a:ext cx="8295433" cy="3385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500" dirty="0" smtClean="0">
                <a:latin typeface="Verdana" charset="0"/>
                <a:ea typeface="Verdana" charset="0"/>
                <a:cs typeface="Verdana" charset="0"/>
              </a:rPr>
              <a:t>Designed for different purposes (i.e., billing)</a:t>
            </a:r>
            <a:endParaRPr lang="en-US" sz="15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CDRs and Human Mobility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Time and Space granularity: actual mobility vs. perceived mobility</a:t>
            </a:r>
            <a:endParaRPr lang="en-US" dirty="0"/>
          </a:p>
        </p:txBody>
      </p:sp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1476126" y="4342791"/>
            <a:ext cx="288000" cy="288000"/>
          </a:xfrm>
          <a:prstGeom prst="ellipse">
            <a:avLst/>
          </a:prstGeom>
          <a:solidFill>
            <a:srgbClr val="572A79"/>
          </a:solidFill>
          <a:ln>
            <a:solidFill>
              <a:srgbClr val="572A7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044191" y="3445550"/>
            <a:ext cx="3827346" cy="2637575"/>
          </a:xfrm>
          <a:custGeom>
            <a:avLst/>
            <a:gdLst>
              <a:gd name="connsiteX0" fmla="*/ 747131 w 3699540"/>
              <a:gd name="connsiteY0" fmla="*/ 0 h 3527293"/>
              <a:gd name="connsiteX1" fmla="*/ 992458 w 3699540"/>
              <a:gd name="connsiteY1" fmla="*/ 423747 h 3527293"/>
              <a:gd name="connsiteX2" fmla="*/ 1918009 w 3699540"/>
              <a:gd name="connsiteY2" fmla="*/ 390293 h 3527293"/>
              <a:gd name="connsiteX3" fmla="*/ 2631687 w 3699540"/>
              <a:gd name="connsiteY3" fmla="*/ 802888 h 3527293"/>
              <a:gd name="connsiteX4" fmla="*/ 2520175 w 3699540"/>
              <a:gd name="connsiteY4" fmla="*/ 1650381 h 3527293"/>
              <a:gd name="connsiteX5" fmla="*/ 3289609 w 3699540"/>
              <a:gd name="connsiteY5" fmla="*/ 1873405 h 3527293"/>
              <a:gd name="connsiteX6" fmla="*/ 3691053 w 3699540"/>
              <a:gd name="connsiteY6" fmla="*/ 2653991 h 3527293"/>
              <a:gd name="connsiteX7" fmla="*/ 2932770 w 3699540"/>
              <a:gd name="connsiteY7" fmla="*/ 3445727 h 3527293"/>
              <a:gd name="connsiteX8" fmla="*/ 1182029 w 3699540"/>
              <a:gd name="connsiteY8" fmla="*/ 3334215 h 3527293"/>
              <a:gd name="connsiteX9" fmla="*/ 635619 w 3699540"/>
              <a:gd name="connsiteY9" fmla="*/ 1962615 h 3527293"/>
              <a:gd name="connsiteX10" fmla="*/ 1103970 w 3699540"/>
              <a:gd name="connsiteY10" fmla="*/ 1193181 h 3527293"/>
              <a:gd name="connsiteX11" fmla="*/ 546409 w 3699540"/>
              <a:gd name="connsiteY11" fmla="*/ 680225 h 3527293"/>
              <a:gd name="connsiteX12" fmla="*/ 0 w 3699540"/>
              <a:gd name="connsiteY12" fmla="*/ 769434 h 35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9540" h="3527293">
                <a:moveTo>
                  <a:pt x="747131" y="0"/>
                </a:moveTo>
                <a:cubicBezTo>
                  <a:pt x="772221" y="179349"/>
                  <a:pt x="797312" y="358698"/>
                  <a:pt x="992458" y="423747"/>
                </a:cubicBezTo>
                <a:cubicBezTo>
                  <a:pt x="1187604" y="488796"/>
                  <a:pt x="1644804" y="327103"/>
                  <a:pt x="1918009" y="390293"/>
                </a:cubicBezTo>
                <a:cubicBezTo>
                  <a:pt x="2191214" y="453483"/>
                  <a:pt x="2531326" y="592873"/>
                  <a:pt x="2631687" y="802888"/>
                </a:cubicBezTo>
                <a:cubicBezTo>
                  <a:pt x="2732048" y="1012903"/>
                  <a:pt x="2410521" y="1471962"/>
                  <a:pt x="2520175" y="1650381"/>
                </a:cubicBezTo>
                <a:cubicBezTo>
                  <a:pt x="2629829" y="1828800"/>
                  <a:pt x="3094463" y="1706137"/>
                  <a:pt x="3289609" y="1873405"/>
                </a:cubicBezTo>
                <a:cubicBezTo>
                  <a:pt x="3484755" y="2040673"/>
                  <a:pt x="3750526" y="2391937"/>
                  <a:pt x="3691053" y="2653991"/>
                </a:cubicBezTo>
                <a:cubicBezTo>
                  <a:pt x="3631580" y="2916045"/>
                  <a:pt x="3350941" y="3332356"/>
                  <a:pt x="2932770" y="3445727"/>
                </a:cubicBezTo>
                <a:cubicBezTo>
                  <a:pt x="2514599" y="3559098"/>
                  <a:pt x="1564887" y="3581400"/>
                  <a:pt x="1182029" y="3334215"/>
                </a:cubicBezTo>
                <a:cubicBezTo>
                  <a:pt x="799171" y="3087030"/>
                  <a:pt x="648629" y="2319454"/>
                  <a:pt x="635619" y="1962615"/>
                </a:cubicBezTo>
                <a:cubicBezTo>
                  <a:pt x="622609" y="1605776"/>
                  <a:pt x="1118838" y="1406913"/>
                  <a:pt x="1103970" y="1193181"/>
                </a:cubicBezTo>
                <a:cubicBezTo>
                  <a:pt x="1089102" y="979449"/>
                  <a:pt x="730404" y="750849"/>
                  <a:pt x="546409" y="680225"/>
                </a:cubicBezTo>
                <a:cubicBezTo>
                  <a:pt x="362414" y="609601"/>
                  <a:pt x="117088" y="709961"/>
                  <a:pt x="0" y="769434"/>
                </a:cubicBezTo>
              </a:path>
            </a:pathLst>
          </a:custGeom>
          <a:noFill/>
          <a:ln>
            <a:solidFill>
              <a:srgbClr val="CA4A9C"/>
            </a:solidFill>
            <a:prstDash val="dash"/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3001" y="3862025"/>
            <a:ext cx="615185" cy="610093"/>
            <a:chOff x="452855" y="2969448"/>
            <a:chExt cx="728245" cy="728245"/>
          </a:xfrm>
        </p:grpSpPr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452855" y="2969448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676250" y="3090559"/>
              <a:ext cx="281456" cy="485209"/>
            </a:xfrm>
            <a:custGeom>
              <a:avLst/>
              <a:gdLst>
                <a:gd name="T0" fmla="*/ 138 w 276"/>
                <a:gd name="T1" fmla="*/ 454 h 475"/>
                <a:gd name="T2" fmla="*/ 159 w 276"/>
                <a:gd name="T3" fmla="*/ 433 h 475"/>
                <a:gd name="T4" fmla="*/ 138 w 276"/>
                <a:gd name="T5" fmla="*/ 413 h 475"/>
                <a:gd name="T6" fmla="*/ 117 w 276"/>
                <a:gd name="T7" fmla="*/ 433 h 475"/>
                <a:gd name="T8" fmla="*/ 138 w 276"/>
                <a:gd name="T9" fmla="*/ 454 h 475"/>
                <a:gd name="T10" fmla="*/ 138 w 276"/>
                <a:gd name="T11" fmla="*/ 422 h 475"/>
                <a:gd name="T12" fmla="*/ 149 w 276"/>
                <a:gd name="T13" fmla="*/ 433 h 475"/>
                <a:gd name="T14" fmla="*/ 138 w 276"/>
                <a:gd name="T15" fmla="*/ 445 h 475"/>
                <a:gd name="T16" fmla="*/ 127 w 276"/>
                <a:gd name="T17" fmla="*/ 433 h 475"/>
                <a:gd name="T18" fmla="*/ 138 w 276"/>
                <a:gd name="T19" fmla="*/ 422 h 475"/>
                <a:gd name="T20" fmla="*/ 174 w 276"/>
                <a:gd name="T21" fmla="*/ 31 h 475"/>
                <a:gd name="T22" fmla="*/ 102 w 276"/>
                <a:gd name="T23" fmla="*/ 31 h 475"/>
                <a:gd name="T24" fmla="*/ 97 w 276"/>
                <a:gd name="T25" fmla="*/ 35 h 475"/>
                <a:gd name="T26" fmla="*/ 102 w 276"/>
                <a:gd name="T27" fmla="*/ 40 h 475"/>
                <a:gd name="T28" fmla="*/ 174 w 276"/>
                <a:gd name="T29" fmla="*/ 40 h 475"/>
                <a:gd name="T30" fmla="*/ 179 w 276"/>
                <a:gd name="T31" fmla="*/ 35 h 475"/>
                <a:gd name="T32" fmla="*/ 174 w 276"/>
                <a:gd name="T33" fmla="*/ 31 h 475"/>
                <a:gd name="T34" fmla="*/ 241 w 276"/>
                <a:gd name="T35" fmla="*/ 0 h 475"/>
                <a:gd name="T36" fmla="*/ 35 w 276"/>
                <a:gd name="T37" fmla="*/ 0 h 475"/>
                <a:gd name="T38" fmla="*/ 0 w 276"/>
                <a:gd name="T39" fmla="*/ 36 h 475"/>
                <a:gd name="T40" fmla="*/ 0 w 276"/>
                <a:gd name="T41" fmla="*/ 439 h 475"/>
                <a:gd name="T42" fmla="*/ 35 w 276"/>
                <a:gd name="T43" fmla="*/ 475 h 475"/>
                <a:gd name="T44" fmla="*/ 241 w 276"/>
                <a:gd name="T45" fmla="*/ 475 h 475"/>
                <a:gd name="T46" fmla="*/ 276 w 276"/>
                <a:gd name="T47" fmla="*/ 439 h 475"/>
                <a:gd name="T48" fmla="*/ 276 w 276"/>
                <a:gd name="T49" fmla="*/ 36 h 475"/>
                <a:gd name="T50" fmla="*/ 241 w 276"/>
                <a:gd name="T51" fmla="*/ 0 h 475"/>
                <a:gd name="T52" fmla="*/ 267 w 276"/>
                <a:gd name="T53" fmla="*/ 439 h 475"/>
                <a:gd name="T54" fmla="*/ 241 w 276"/>
                <a:gd name="T55" fmla="*/ 465 h 475"/>
                <a:gd name="T56" fmla="*/ 35 w 276"/>
                <a:gd name="T57" fmla="*/ 465 h 475"/>
                <a:gd name="T58" fmla="*/ 9 w 276"/>
                <a:gd name="T59" fmla="*/ 439 h 475"/>
                <a:gd name="T60" fmla="*/ 9 w 276"/>
                <a:gd name="T61" fmla="*/ 399 h 475"/>
                <a:gd name="T62" fmla="*/ 267 w 276"/>
                <a:gd name="T63" fmla="*/ 399 h 475"/>
                <a:gd name="T64" fmla="*/ 267 w 276"/>
                <a:gd name="T65" fmla="*/ 439 h 475"/>
                <a:gd name="T66" fmla="*/ 267 w 276"/>
                <a:gd name="T67" fmla="*/ 390 h 475"/>
                <a:gd name="T68" fmla="*/ 9 w 276"/>
                <a:gd name="T69" fmla="*/ 390 h 475"/>
                <a:gd name="T70" fmla="*/ 9 w 276"/>
                <a:gd name="T71" fmla="*/ 70 h 475"/>
                <a:gd name="T72" fmla="*/ 267 w 276"/>
                <a:gd name="T73" fmla="*/ 70 h 475"/>
                <a:gd name="T74" fmla="*/ 267 w 276"/>
                <a:gd name="T75" fmla="*/ 390 h 475"/>
                <a:gd name="T76" fmla="*/ 267 w 276"/>
                <a:gd name="T77" fmla="*/ 60 h 475"/>
                <a:gd name="T78" fmla="*/ 9 w 276"/>
                <a:gd name="T79" fmla="*/ 60 h 475"/>
                <a:gd name="T80" fmla="*/ 9 w 276"/>
                <a:gd name="T81" fmla="*/ 36 h 475"/>
                <a:gd name="T82" fmla="*/ 35 w 276"/>
                <a:gd name="T83" fmla="*/ 9 h 475"/>
                <a:gd name="T84" fmla="*/ 241 w 276"/>
                <a:gd name="T85" fmla="*/ 9 h 475"/>
                <a:gd name="T86" fmla="*/ 267 w 276"/>
                <a:gd name="T87" fmla="*/ 36 h 475"/>
                <a:gd name="T88" fmla="*/ 267 w 276"/>
                <a:gd name="T89" fmla="*/ 6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" h="475">
                  <a:moveTo>
                    <a:pt x="138" y="454"/>
                  </a:moveTo>
                  <a:cubicBezTo>
                    <a:pt x="149" y="454"/>
                    <a:pt x="159" y="445"/>
                    <a:pt x="159" y="433"/>
                  </a:cubicBezTo>
                  <a:cubicBezTo>
                    <a:pt x="159" y="422"/>
                    <a:pt x="149" y="413"/>
                    <a:pt x="138" y="413"/>
                  </a:cubicBezTo>
                  <a:cubicBezTo>
                    <a:pt x="127" y="413"/>
                    <a:pt x="117" y="422"/>
                    <a:pt x="117" y="433"/>
                  </a:cubicBezTo>
                  <a:cubicBezTo>
                    <a:pt x="117" y="445"/>
                    <a:pt x="127" y="454"/>
                    <a:pt x="138" y="454"/>
                  </a:cubicBezTo>
                  <a:close/>
                  <a:moveTo>
                    <a:pt x="138" y="422"/>
                  </a:moveTo>
                  <a:cubicBezTo>
                    <a:pt x="144" y="422"/>
                    <a:pt x="149" y="427"/>
                    <a:pt x="149" y="433"/>
                  </a:cubicBezTo>
                  <a:cubicBezTo>
                    <a:pt x="149" y="440"/>
                    <a:pt x="144" y="445"/>
                    <a:pt x="138" y="445"/>
                  </a:cubicBezTo>
                  <a:cubicBezTo>
                    <a:pt x="132" y="445"/>
                    <a:pt x="127" y="440"/>
                    <a:pt x="127" y="433"/>
                  </a:cubicBezTo>
                  <a:cubicBezTo>
                    <a:pt x="127" y="427"/>
                    <a:pt x="132" y="422"/>
                    <a:pt x="138" y="422"/>
                  </a:cubicBezTo>
                  <a:close/>
                  <a:moveTo>
                    <a:pt x="174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99" y="31"/>
                    <a:pt x="97" y="33"/>
                    <a:pt x="97" y="35"/>
                  </a:cubicBezTo>
                  <a:cubicBezTo>
                    <a:pt x="97" y="38"/>
                    <a:pt x="99" y="40"/>
                    <a:pt x="102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7" y="40"/>
                    <a:pt x="179" y="38"/>
                    <a:pt x="179" y="35"/>
                  </a:cubicBezTo>
                  <a:cubicBezTo>
                    <a:pt x="179" y="33"/>
                    <a:pt x="177" y="31"/>
                    <a:pt x="174" y="31"/>
                  </a:cubicBezTo>
                  <a:close/>
                  <a:moveTo>
                    <a:pt x="24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9"/>
                    <a:pt x="16" y="475"/>
                    <a:pt x="35" y="475"/>
                  </a:cubicBezTo>
                  <a:cubicBezTo>
                    <a:pt x="241" y="475"/>
                    <a:pt x="241" y="475"/>
                    <a:pt x="241" y="475"/>
                  </a:cubicBezTo>
                  <a:cubicBezTo>
                    <a:pt x="260" y="475"/>
                    <a:pt x="276" y="459"/>
                    <a:pt x="276" y="439"/>
                  </a:cubicBezTo>
                  <a:cubicBezTo>
                    <a:pt x="276" y="36"/>
                    <a:pt x="276" y="36"/>
                    <a:pt x="276" y="36"/>
                  </a:cubicBezTo>
                  <a:cubicBezTo>
                    <a:pt x="276" y="16"/>
                    <a:pt x="260" y="0"/>
                    <a:pt x="241" y="0"/>
                  </a:cubicBezTo>
                  <a:close/>
                  <a:moveTo>
                    <a:pt x="267" y="439"/>
                  </a:moveTo>
                  <a:cubicBezTo>
                    <a:pt x="267" y="454"/>
                    <a:pt x="255" y="465"/>
                    <a:pt x="241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21" y="465"/>
                    <a:pt x="9" y="454"/>
                    <a:pt x="9" y="439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267" y="399"/>
                    <a:pt x="267" y="399"/>
                    <a:pt x="267" y="399"/>
                  </a:cubicBezTo>
                  <a:lnTo>
                    <a:pt x="267" y="439"/>
                  </a:lnTo>
                  <a:close/>
                  <a:moveTo>
                    <a:pt x="267" y="390"/>
                  </a:moveTo>
                  <a:cubicBezTo>
                    <a:pt x="9" y="390"/>
                    <a:pt x="9" y="390"/>
                    <a:pt x="9" y="39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267" y="70"/>
                    <a:pt x="267" y="70"/>
                    <a:pt x="267" y="70"/>
                  </a:cubicBezTo>
                  <a:lnTo>
                    <a:pt x="267" y="390"/>
                  </a:lnTo>
                  <a:close/>
                  <a:moveTo>
                    <a:pt x="267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21"/>
                    <a:pt x="21" y="9"/>
                    <a:pt x="35" y="9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55" y="9"/>
                    <a:pt x="267" y="21"/>
                    <a:pt x="267" y="36"/>
                  </a:cubicBezTo>
                  <a:lnTo>
                    <a:pt x="267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2030459" y="5182643"/>
            <a:ext cx="288000" cy="288000"/>
          </a:xfrm>
          <a:prstGeom prst="ellipse">
            <a:avLst/>
          </a:prstGeom>
          <a:solidFill>
            <a:srgbClr val="572A79"/>
          </a:solidFill>
          <a:ln>
            <a:solidFill>
              <a:srgbClr val="572A7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2928447" y="3473593"/>
            <a:ext cx="288000" cy="288000"/>
          </a:xfrm>
          <a:prstGeom prst="ellipse">
            <a:avLst/>
          </a:prstGeom>
          <a:solidFill>
            <a:srgbClr val="572A79"/>
          </a:solidFill>
          <a:ln>
            <a:solidFill>
              <a:srgbClr val="572A78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8"/>
          <p:cNvSpPr>
            <a:spLocks noChangeArrowheads="1"/>
          </p:cNvSpPr>
          <p:nvPr/>
        </p:nvSpPr>
        <p:spPr bwMode="auto">
          <a:xfrm>
            <a:off x="1237471" y="2516014"/>
            <a:ext cx="216000" cy="216000"/>
          </a:xfrm>
          <a:prstGeom prst="ellipse">
            <a:avLst/>
          </a:prstGeom>
          <a:solidFill>
            <a:srgbClr val="572A7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91758" y="2275783"/>
            <a:ext cx="288000" cy="0"/>
          </a:xfrm>
          <a:prstGeom prst="straightConnector1">
            <a:avLst/>
          </a:prstGeom>
          <a:ln>
            <a:solidFill>
              <a:srgbClr val="CA4A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201471" y="2985883"/>
            <a:ext cx="288000" cy="0"/>
          </a:xfrm>
          <a:prstGeom prst="straightConnector1">
            <a:avLst/>
          </a:prstGeom>
          <a:ln w="34925">
            <a:solidFill>
              <a:srgbClr val="572A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02082" y="4282901"/>
            <a:ext cx="599475" cy="206748"/>
          </a:xfrm>
          <a:prstGeom prst="line">
            <a:avLst/>
          </a:prstGeom>
          <a:ln w="47625">
            <a:solidFill>
              <a:srgbClr val="572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24117" y="4493112"/>
            <a:ext cx="571944" cy="858256"/>
          </a:xfrm>
          <a:prstGeom prst="line">
            <a:avLst/>
          </a:prstGeom>
          <a:ln w="47625">
            <a:solidFill>
              <a:srgbClr val="572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7"/>
            <a:endCxn id="25" idx="3"/>
          </p:cNvCxnSpPr>
          <p:nvPr/>
        </p:nvCxnSpPr>
        <p:spPr>
          <a:xfrm flipV="1">
            <a:off x="2276282" y="3719416"/>
            <a:ext cx="694342" cy="1505404"/>
          </a:xfrm>
          <a:prstGeom prst="line">
            <a:avLst/>
          </a:prstGeom>
          <a:ln w="47625">
            <a:solidFill>
              <a:srgbClr val="572A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15758" y="2091117"/>
            <a:ext cx="251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Actual user/handheld trajectory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25358" y="2439523"/>
            <a:ext cx="2827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Recorded actions (antenna position)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06957" y="2811684"/>
            <a:ext cx="2564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Perceived trajectory (from CDRs)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18535" y="3445550"/>
            <a:ext cx="3367028" cy="723400"/>
          </a:xfrm>
          <a:prstGeom prst="rect">
            <a:avLst/>
          </a:prstGeom>
          <a:ln>
            <a:solidFill>
              <a:srgbClr val="9E5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CDR limitation: </a:t>
            </a:r>
          </a:p>
          <a:p>
            <a:pPr algn="ctr"/>
            <a:r>
              <a:rPr lang="en-US" b="1" dirty="0" smtClean="0"/>
              <a:t>limited time granularity 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18535" y="4166127"/>
            <a:ext cx="3367028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72A78"/>
                </a:solidFill>
              </a:rPr>
              <a:t>User’s location only “visible” when an action occurs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02082" y="2047246"/>
            <a:ext cx="3367028" cy="1114577"/>
          </a:xfrm>
          <a:prstGeom prst="rect">
            <a:avLst/>
          </a:prstGeom>
          <a:noFill/>
          <a:ln>
            <a:solidFill>
              <a:srgbClr val="572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218535" y="4915838"/>
            <a:ext cx="3367028" cy="723400"/>
          </a:xfrm>
          <a:prstGeom prst="rect">
            <a:avLst/>
          </a:prstGeom>
          <a:ln>
            <a:solidFill>
              <a:srgbClr val="9E5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time granularity = low accuracy in tracking users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18535" y="5636415"/>
            <a:ext cx="336702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72A78"/>
                </a:solidFill>
              </a:rPr>
              <a:t>Old literature shows that CDR are characterized by low time granularity. Is that changed?</a:t>
            </a:r>
            <a:endParaRPr lang="en-US" dirty="0">
              <a:solidFill>
                <a:srgbClr val="572A78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18535" y="1692613"/>
            <a:ext cx="3367028" cy="723400"/>
          </a:xfrm>
          <a:prstGeom prst="rect">
            <a:avLst/>
          </a:prstGeom>
          <a:ln>
            <a:solidFill>
              <a:srgbClr val="9E5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  <a:r>
              <a:rPr lang="en-US" b="1" dirty="0" smtClean="0"/>
              <a:t>ocation accuracy </a:t>
            </a:r>
            <a:r>
              <a:rPr lang="en-US" dirty="0" smtClean="0"/>
              <a:t>depends on cell position and radio planning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18535" y="2413190"/>
            <a:ext cx="336702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72A78"/>
                </a:solidFill>
              </a:rPr>
              <a:t>Usually not a big issue, depending on applications (urban radio planning is usually rather </a:t>
            </a:r>
            <a:r>
              <a:rPr lang="en-US" i="1" dirty="0" smtClean="0">
                <a:solidFill>
                  <a:srgbClr val="572A78"/>
                </a:solidFill>
              </a:rPr>
              <a:t>dense</a:t>
            </a:r>
            <a:r>
              <a:rPr lang="en-US" dirty="0" smtClean="0">
                <a:solidFill>
                  <a:srgbClr val="572A78"/>
                </a:solidFill>
              </a:rPr>
              <a:t>)</a:t>
            </a:r>
            <a:endParaRPr lang="en-US" dirty="0">
              <a:solidFill>
                <a:srgbClr val="572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4942" y="3281328"/>
            <a:ext cx="6858000" cy="38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1458" y="3861832"/>
            <a:ext cx="8842917" cy="92639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z="2000" dirty="0" smtClean="0"/>
              <a:t>Characterize the quality of </a:t>
            </a:r>
          </a:p>
          <a:p>
            <a:r>
              <a:rPr lang="en-US" sz="2000" dirty="0" smtClean="0"/>
              <a:t>mobility information provided by CDRs </a:t>
            </a:r>
          </a:p>
          <a:p>
            <a:r>
              <a:rPr lang="en-US" sz="2000" dirty="0" smtClean="0"/>
              <a:t>considering nowadays cellular usage patterns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82892" y="1671146"/>
            <a:ext cx="674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Premise</a:t>
            </a:r>
            <a:r>
              <a:rPr lang="en-US" dirty="0" smtClean="0">
                <a:solidFill>
                  <a:schemeClr val="bg1"/>
                </a:solidFill>
              </a:rPr>
              <a:t>: past literature highlights the limited time granularity of CDRs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2892" y="1963798"/>
            <a:ext cx="284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Question</a:t>
            </a:r>
            <a:r>
              <a:rPr lang="en-US" dirty="0" smtClean="0">
                <a:solidFill>
                  <a:schemeClr val="bg1"/>
                </a:solidFill>
              </a:rPr>
              <a:t>: has this changed?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942" y="93518"/>
            <a:ext cx="1454727" cy="498764"/>
          </a:xfrm>
          <a:prstGeom prst="rect">
            <a:avLst/>
          </a:prstGeom>
          <a:solidFill>
            <a:srgbClr val="57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Hard-facts and infrastructure</a:t>
            </a:r>
            <a:endParaRPr lang="en-US" dirty="0"/>
          </a:p>
        </p:txBody>
      </p:sp>
      <p:graphicFrame>
        <p:nvGraphicFramePr>
          <p:cNvPr id="4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521"/>
              </p:ext>
            </p:extLst>
          </p:nvPr>
        </p:nvGraphicFramePr>
        <p:xfrm>
          <a:off x="1068480" y="1411790"/>
          <a:ext cx="7187625" cy="24462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5875"/>
                <a:gridCol w="2395875"/>
                <a:gridCol w="2395875"/>
              </a:tblGrid>
              <a:tr h="298857">
                <a:tc>
                  <a:txBody>
                    <a:bodyPr/>
                    <a:lstStyle/>
                    <a:p>
                      <a:pPr algn="ctr"/>
                      <a:endParaRPr lang="en-US" sz="1400" b="1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DS2014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/>
                        <a:t>DS2016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375883">
                <a:tc>
                  <a:txBody>
                    <a:bodyPr/>
                    <a:lstStyle/>
                    <a:p>
                      <a:r>
                        <a:rPr lang="en-US" sz="1400" b="1" noProof="0" dirty="0" smtClean="0"/>
                        <a:t>Collection period</a:t>
                      </a:r>
                      <a:endParaRPr lang="en-US" sz="1400" b="1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Q3-2014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Q2-2016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3758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smtClean="0"/>
                        <a:t>Geographical area</a:t>
                      </a:r>
                      <a:endParaRPr lang="en-US" sz="1400" b="1" noProof="0" dirty="0" smtClean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Nation-wide</a:t>
                      </a:r>
                      <a:r>
                        <a:rPr lang="en-US" sz="1400" baseline="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(Spain)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 hMerge="1">
                  <a:txBody>
                    <a:bodyPr/>
                    <a:lstStyle/>
                    <a:p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2988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smtClean="0"/>
                        <a:t>Length</a:t>
                      </a:r>
                      <a:endParaRPr lang="en-US" sz="1400" b="1" noProof="0" dirty="0" smtClean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31</a:t>
                      </a:r>
                      <a:r>
                        <a:rPr lang="en-US" sz="1400" baseline="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days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 hMerge="1">
                  <a:txBody>
                    <a:bodyPr/>
                    <a:lstStyle/>
                    <a:p>
                      <a:endParaRPr lang="es-ES_tradnl" sz="16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2988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smtClean="0"/>
                        <a:t># records/day</a:t>
                      </a:r>
                      <a:endParaRPr lang="en-US" sz="1400" b="1" noProof="0" dirty="0" smtClean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350</a:t>
                      </a:r>
                      <a:r>
                        <a:rPr lang="en-US" sz="1400" baseline="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million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1.1</a:t>
                      </a:r>
                      <a:r>
                        <a:rPr lang="en-US" sz="1400" baseline="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billion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2988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smtClean="0"/>
                        <a:t># users/day</a:t>
                      </a:r>
                      <a:endParaRPr lang="en-US" sz="1400" b="1" noProof="0" dirty="0" smtClean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9</a:t>
                      </a:r>
                      <a:r>
                        <a:rPr lang="en-US" sz="1400" baseline="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million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11 million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  <a:tr h="4181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 smtClean="0"/>
                        <a:t>Data volume/day</a:t>
                      </a:r>
                      <a:endParaRPr lang="en-US" sz="1400" b="1" noProof="0" dirty="0" smtClean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50GB (compressed)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120GB (compressed)</a:t>
                      </a:r>
                      <a:endParaRPr lang="en-US" sz="1400" noProof="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105741" marR="105741" marT="52870" marB="52870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819127" y="4872438"/>
            <a:ext cx="540000" cy="540000"/>
            <a:chOff x="1068480" y="4529443"/>
            <a:chExt cx="728245" cy="728245"/>
          </a:xfrm>
        </p:grpSpPr>
        <p:sp>
          <p:nvSpPr>
            <p:cNvPr id="5" name="Oval 22"/>
            <p:cNvSpPr>
              <a:spLocks noChangeArrowheads="1"/>
            </p:cNvSpPr>
            <p:nvPr/>
          </p:nvSpPr>
          <p:spPr bwMode="auto">
            <a:xfrm>
              <a:off x="1068480" y="45294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7"/>
            <p:cNvSpPr>
              <a:spLocks noEditPoints="1"/>
            </p:cNvSpPr>
            <p:nvPr/>
          </p:nvSpPr>
          <p:spPr bwMode="auto">
            <a:xfrm>
              <a:off x="1192106" y="4731570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40030" y="4330980"/>
            <a:ext cx="540000" cy="540000"/>
            <a:chOff x="1068480" y="4529443"/>
            <a:chExt cx="728245" cy="728245"/>
          </a:xfrm>
        </p:grpSpPr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1068480" y="45294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7"/>
            <p:cNvSpPr>
              <a:spLocks noEditPoints="1"/>
            </p:cNvSpPr>
            <p:nvPr/>
          </p:nvSpPr>
          <p:spPr bwMode="auto">
            <a:xfrm>
              <a:off x="1192106" y="4731570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88267" y="4861022"/>
            <a:ext cx="540000" cy="540000"/>
            <a:chOff x="1068480" y="4529443"/>
            <a:chExt cx="728245" cy="728245"/>
          </a:xfrm>
        </p:grpSpPr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1068480" y="45294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1192106" y="4731570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66" y="5664976"/>
            <a:ext cx="540000" cy="540000"/>
            <a:chOff x="1068480" y="4529443"/>
            <a:chExt cx="728245" cy="72824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068480" y="45294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1192106" y="4731570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85381" y="5664976"/>
            <a:ext cx="540000" cy="540000"/>
            <a:chOff x="1068480" y="4529443"/>
            <a:chExt cx="728245" cy="728245"/>
          </a:xfrm>
        </p:grpSpPr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068480" y="4529443"/>
              <a:ext cx="728245" cy="728245"/>
            </a:xfrm>
            <a:prstGeom prst="ellipse">
              <a:avLst/>
            </a:prstGeom>
            <a:solidFill>
              <a:srgbClr val="572A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1192106" y="4731570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56597" y="5097101"/>
            <a:ext cx="540000" cy="540000"/>
            <a:chOff x="1841266" y="4084220"/>
            <a:chExt cx="728245" cy="728245"/>
          </a:xfrm>
        </p:grpSpPr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1841266" y="4084220"/>
              <a:ext cx="728245" cy="728245"/>
            </a:xfrm>
            <a:prstGeom prst="ellipse">
              <a:avLst/>
            </a:prstGeom>
            <a:solidFill>
              <a:srgbClr val="CA4A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7"/>
            <p:cNvSpPr>
              <a:spLocks noEditPoints="1"/>
            </p:cNvSpPr>
            <p:nvPr/>
          </p:nvSpPr>
          <p:spPr bwMode="auto">
            <a:xfrm>
              <a:off x="1964892" y="4286347"/>
              <a:ext cx="474980" cy="293201"/>
            </a:xfrm>
            <a:custGeom>
              <a:avLst/>
              <a:gdLst>
                <a:gd name="T0" fmla="*/ 69 w 465"/>
                <a:gd name="T1" fmla="*/ 241 h 287"/>
                <a:gd name="T2" fmla="*/ 396 w 465"/>
                <a:gd name="T3" fmla="*/ 241 h 287"/>
                <a:gd name="T4" fmla="*/ 415 w 465"/>
                <a:gd name="T5" fmla="*/ 222 h 287"/>
                <a:gd name="T6" fmla="*/ 415 w 465"/>
                <a:gd name="T7" fmla="*/ 19 h 287"/>
                <a:gd name="T8" fmla="*/ 396 w 465"/>
                <a:gd name="T9" fmla="*/ 0 h 287"/>
                <a:gd name="T10" fmla="*/ 69 w 465"/>
                <a:gd name="T11" fmla="*/ 0 h 287"/>
                <a:gd name="T12" fmla="*/ 50 w 465"/>
                <a:gd name="T13" fmla="*/ 19 h 287"/>
                <a:gd name="T14" fmla="*/ 50 w 465"/>
                <a:gd name="T15" fmla="*/ 222 h 287"/>
                <a:gd name="T16" fmla="*/ 69 w 465"/>
                <a:gd name="T17" fmla="*/ 241 h 287"/>
                <a:gd name="T18" fmla="*/ 59 w 465"/>
                <a:gd name="T19" fmla="*/ 19 h 287"/>
                <a:gd name="T20" fmla="*/ 69 w 465"/>
                <a:gd name="T21" fmla="*/ 9 h 287"/>
                <a:gd name="T22" fmla="*/ 396 w 465"/>
                <a:gd name="T23" fmla="*/ 9 h 287"/>
                <a:gd name="T24" fmla="*/ 406 w 465"/>
                <a:gd name="T25" fmla="*/ 19 h 287"/>
                <a:gd name="T26" fmla="*/ 406 w 465"/>
                <a:gd name="T27" fmla="*/ 222 h 287"/>
                <a:gd name="T28" fmla="*/ 396 w 465"/>
                <a:gd name="T29" fmla="*/ 232 h 287"/>
                <a:gd name="T30" fmla="*/ 69 w 465"/>
                <a:gd name="T31" fmla="*/ 232 h 287"/>
                <a:gd name="T32" fmla="*/ 59 w 465"/>
                <a:gd name="T33" fmla="*/ 222 h 287"/>
                <a:gd name="T34" fmla="*/ 59 w 465"/>
                <a:gd name="T35" fmla="*/ 19 h 287"/>
                <a:gd name="T36" fmla="*/ 461 w 465"/>
                <a:gd name="T37" fmla="*/ 253 h 287"/>
                <a:gd name="T38" fmla="*/ 5 w 465"/>
                <a:gd name="T39" fmla="*/ 253 h 287"/>
                <a:gd name="T40" fmla="*/ 0 w 465"/>
                <a:gd name="T41" fmla="*/ 257 h 287"/>
                <a:gd name="T42" fmla="*/ 30 w 465"/>
                <a:gd name="T43" fmla="*/ 287 h 287"/>
                <a:gd name="T44" fmla="*/ 436 w 465"/>
                <a:gd name="T45" fmla="*/ 287 h 287"/>
                <a:gd name="T46" fmla="*/ 465 w 465"/>
                <a:gd name="T47" fmla="*/ 257 h 287"/>
                <a:gd name="T48" fmla="*/ 461 w 465"/>
                <a:gd name="T49" fmla="*/ 253 h 287"/>
                <a:gd name="T50" fmla="*/ 436 w 465"/>
                <a:gd name="T51" fmla="*/ 278 h 287"/>
                <a:gd name="T52" fmla="*/ 30 w 465"/>
                <a:gd name="T53" fmla="*/ 278 h 287"/>
                <a:gd name="T54" fmla="*/ 10 w 465"/>
                <a:gd name="T55" fmla="*/ 262 h 287"/>
                <a:gd name="T56" fmla="*/ 455 w 465"/>
                <a:gd name="T57" fmla="*/ 262 h 287"/>
                <a:gd name="T58" fmla="*/ 436 w 465"/>
                <a:gd name="T59" fmla="*/ 27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5" h="287">
                  <a:moveTo>
                    <a:pt x="69" y="241"/>
                  </a:moveTo>
                  <a:cubicBezTo>
                    <a:pt x="396" y="241"/>
                    <a:pt x="396" y="241"/>
                    <a:pt x="396" y="241"/>
                  </a:cubicBezTo>
                  <a:cubicBezTo>
                    <a:pt x="407" y="241"/>
                    <a:pt x="415" y="233"/>
                    <a:pt x="415" y="222"/>
                  </a:cubicBezTo>
                  <a:cubicBezTo>
                    <a:pt x="415" y="19"/>
                    <a:pt x="415" y="19"/>
                    <a:pt x="415" y="19"/>
                  </a:cubicBezTo>
                  <a:cubicBezTo>
                    <a:pt x="415" y="8"/>
                    <a:pt x="407" y="0"/>
                    <a:pt x="39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8"/>
                    <a:pt x="50" y="19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33"/>
                    <a:pt x="59" y="241"/>
                    <a:pt x="69" y="241"/>
                  </a:cubicBezTo>
                  <a:close/>
                  <a:moveTo>
                    <a:pt x="59" y="19"/>
                  </a:moveTo>
                  <a:cubicBezTo>
                    <a:pt x="59" y="13"/>
                    <a:pt x="64" y="9"/>
                    <a:pt x="69" y="9"/>
                  </a:cubicBezTo>
                  <a:cubicBezTo>
                    <a:pt x="396" y="9"/>
                    <a:pt x="396" y="9"/>
                    <a:pt x="396" y="9"/>
                  </a:cubicBezTo>
                  <a:cubicBezTo>
                    <a:pt x="402" y="9"/>
                    <a:pt x="406" y="13"/>
                    <a:pt x="406" y="19"/>
                  </a:cubicBezTo>
                  <a:cubicBezTo>
                    <a:pt x="406" y="222"/>
                    <a:pt x="406" y="222"/>
                    <a:pt x="406" y="222"/>
                  </a:cubicBezTo>
                  <a:cubicBezTo>
                    <a:pt x="406" y="227"/>
                    <a:pt x="402" y="232"/>
                    <a:pt x="396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4" y="232"/>
                    <a:pt x="59" y="227"/>
                    <a:pt x="59" y="222"/>
                  </a:cubicBezTo>
                  <a:lnTo>
                    <a:pt x="59" y="19"/>
                  </a:lnTo>
                  <a:close/>
                  <a:moveTo>
                    <a:pt x="461" y="253"/>
                  </a:moveTo>
                  <a:cubicBezTo>
                    <a:pt x="5" y="253"/>
                    <a:pt x="5" y="253"/>
                    <a:pt x="5" y="253"/>
                  </a:cubicBezTo>
                  <a:cubicBezTo>
                    <a:pt x="2" y="253"/>
                    <a:pt x="0" y="255"/>
                    <a:pt x="0" y="257"/>
                  </a:cubicBezTo>
                  <a:cubicBezTo>
                    <a:pt x="0" y="274"/>
                    <a:pt x="14" y="287"/>
                    <a:pt x="30" y="287"/>
                  </a:cubicBezTo>
                  <a:cubicBezTo>
                    <a:pt x="436" y="287"/>
                    <a:pt x="436" y="287"/>
                    <a:pt x="436" y="287"/>
                  </a:cubicBezTo>
                  <a:cubicBezTo>
                    <a:pt x="452" y="287"/>
                    <a:pt x="465" y="274"/>
                    <a:pt x="465" y="257"/>
                  </a:cubicBezTo>
                  <a:cubicBezTo>
                    <a:pt x="465" y="255"/>
                    <a:pt x="463" y="253"/>
                    <a:pt x="461" y="253"/>
                  </a:cubicBezTo>
                  <a:close/>
                  <a:moveTo>
                    <a:pt x="436" y="278"/>
                  </a:moveTo>
                  <a:cubicBezTo>
                    <a:pt x="30" y="278"/>
                    <a:pt x="30" y="278"/>
                    <a:pt x="30" y="278"/>
                  </a:cubicBezTo>
                  <a:cubicBezTo>
                    <a:pt x="20" y="278"/>
                    <a:pt x="12" y="271"/>
                    <a:pt x="10" y="262"/>
                  </a:cubicBezTo>
                  <a:cubicBezTo>
                    <a:pt x="455" y="262"/>
                    <a:pt x="455" y="262"/>
                    <a:pt x="455" y="262"/>
                  </a:cubicBezTo>
                  <a:cubicBezTo>
                    <a:pt x="453" y="271"/>
                    <a:pt x="445" y="278"/>
                    <a:pt x="436" y="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extBox 6"/>
          <p:cNvSpPr txBox="1"/>
          <p:nvPr/>
        </p:nvSpPr>
        <p:spPr>
          <a:xfrm>
            <a:off x="4662292" y="4338562"/>
            <a:ext cx="70233" cy="307768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7" name="Rectangle 181"/>
          <p:cNvSpPr/>
          <p:nvPr/>
        </p:nvSpPr>
        <p:spPr>
          <a:xfrm>
            <a:off x="4732525" y="4353950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s-ES" sz="1200" b="1" dirty="0" smtClean="0">
                <a:latin typeface="Verdana" charset="0"/>
                <a:ea typeface="Verdana" charset="0"/>
                <a:cs typeface="Verdana" charset="0"/>
              </a:rPr>
              <a:t>6-nodes </a:t>
            </a:r>
            <a:r>
              <a:rPr lang="es-ES" sz="1200" b="1" dirty="0" err="1" smtClean="0">
                <a:latin typeface="Verdana" charset="0"/>
                <a:ea typeface="Verdana" charset="0"/>
                <a:cs typeface="Verdana" charset="0"/>
              </a:rPr>
              <a:t>cluster</a:t>
            </a:r>
            <a:r>
              <a:rPr lang="es-ES" sz="1200" b="1" dirty="0" smtClean="0">
                <a:latin typeface="Verdana" charset="0"/>
                <a:ea typeface="Verdana" charset="0"/>
                <a:cs typeface="Verdana" charset="0"/>
              </a:rPr>
              <a:t> (1 master, 5 </a:t>
            </a:r>
            <a:r>
              <a:rPr lang="es-ES" sz="1200" b="1" dirty="0" err="1" smtClean="0">
                <a:latin typeface="Verdana" charset="0"/>
                <a:ea typeface="Verdana" charset="0"/>
                <a:cs typeface="Verdana" charset="0"/>
              </a:rPr>
              <a:t>workers</a:t>
            </a:r>
            <a:r>
              <a:rPr lang="es-ES" sz="1200" b="1" dirty="0" smtClean="0"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200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8" name="TextBox 6"/>
          <p:cNvSpPr txBox="1"/>
          <p:nvPr/>
        </p:nvSpPr>
        <p:spPr>
          <a:xfrm>
            <a:off x="4662292" y="4751528"/>
            <a:ext cx="70233" cy="307768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9" name="Rectangle 181"/>
          <p:cNvSpPr/>
          <p:nvPr/>
        </p:nvSpPr>
        <p:spPr>
          <a:xfrm>
            <a:off x="4732525" y="4766916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48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CPUs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, 192GB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memory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, 10TB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storage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6"/>
          <p:cNvSpPr txBox="1"/>
          <p:nvPr/>
        </p:nvSpPr>
        <p:spPr>
          <a:xfrm>
            <a:off x="4662292" y="5179883"/>
            <a:ext cx="70233" cy="307768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1" name="Rectangle 181"/>
          <p:cNvSpPr/>
          <p:nvPr/>
        </p:nvSpPr>
        <p:spPr>
          <a:xfrm>
            <a:off x="4732525" y="5195271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Hadoop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Distributed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File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System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(HDFS)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2" name="TextBox 6"/>
          <p:cNvSpPr txBox="1"/>
          <p:nvPr/>
        </p:nvSpPr>
        <p:spPr>
          <a:xfrm>
            <a:off x="4662292" y="5592849"/>
            <a:ext cx="70233" cy="307768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3" name="Rectangle 181"/>
          <p:cNvSpPr/>
          <p:nvPr/>
        </p:nvSpPr>
        <p:spPr>
          <a:xfrm>
            <a:off x="4732525" y="5608237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Apache HIVE (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for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ETL and pre-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processing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TextBox 6"/>
          <p:cNvSpPr txBox="1"/>
          <p:nvPr/>
        </p:nvSpPr>
        <p:spPr>
          <a:xfrm>
            <a:off x="4662292" y="5990426"/>
            <a:ext cx="70233" cy="307768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6" name="Rectangle 181"/>
          <p:cNvSpPr/>
          <p:nvPr/>
        </p:nvSpPr>
        <p:spPr>
          <a:xfrm>
            <a:off x="4732525" y="6005814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Apache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Spark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(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for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 data </a:t>
            </a:r>
            <a:r>
              <a:rPr lang="es-ES" sz="1200" dirty="0" err="1" smtClean="0">
                <a:latin typeface="Verdana" charset="0"/>
                <a:ea typeface="Verdana" charset="0"/>
                <a:cs typeface="Verdana" charset="0"/>
              </a:rPr>
              <a:t>analytics</a:t>
            </a:r>
            <a:r>
              <a:rPr lang="es-ES" sz="1200" dirty="0" smtClean="0">
                <a:latin typeface="Verdana" charset="0"/>
                <a:ea typeface="Verdana" charset="0"/>
                <a:cs typeface="Verdana" charset="0"/>
              </a:rPr>
              <a:t>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80" y="4288885"/>
            <a:ext cx="1059249" cy="3310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2" y="5625973"/>
            <a:ext cx="809285" cy="52603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331" y="4205115"/>
            <a:ext cx="757425" cy="39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Cellular traffic type, from 2014 to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5" y="1992553"/>
            <a:ext cx="8733467" cy="1823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75" y="5568976"/>
            <a:ext cx="78862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Rectangle 181"/>
          <p:cNvSpPr/>
          <p:nvPr/>
        </p:nvSpPr>
        <p:spPr>
          <a:xfrm>
            <a:off x="387537" y="5553579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2G/3G/4G users generate more actions and more frequently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677" y="5063008"/>
            <a:ext cx="78862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0" name="Rectangle 181"/>
          <p:cNvSpPr/>
          <p:nvPr/>
        </p:nvSpPr>
        <p:spPr>
          <a:xfrm>
            <a:off x="387539" y="5047611"/>
            <a:ext cx="8295433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smtClean="0">
                <a:latin typeface="Verdana" charset="0"/>
                <a:ea typeface="Verdana" charset="0"/>
                <a:cs typeface="Verdana" charset="0"/>
              </a:rPr>
              <a:t>Data connection users: from ~50% in 2014 to ~85% in 2016 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675" y="4514273"/>
            <a:ext cx="78862" cy="338546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6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181"/>
          <p:cNvSpPr/>
          <p:nvPr/>
        </p:nvSpPr>
        <p:spPr>
          <a:xfrm>
            <a:off x="387537" y="4498876"/>
            <a:ext cx="8514451" cy="35394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600" dirty="0" smtClean="0">
                <a:latin typeface="Verdana" charset="0"/>
                <a:ea typeface="Verdana" charset="0"/>
                <a:cs typeface="Verdana" charset="0"/>
              </a:rPr>
              <a:t>Radical change in usage patterns: more data connection and “always on” apps</a:t>
            </a:r>
            <a:endParaRPr 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8051036" y="5907522"/>
            <a:ext cx="728245" cy="728245"/>
          </a:xfrm>
          <a:prstGeom prst="ellipse">
            <a:avLst/>
          </a:prstGeom>
          <a:solidFill>
            <a:srgbClr val="572A7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34"/>
          <p:cNvSpPr>
            <a:spLocks noEditPoints="1"/>
          </p:cNvSpPr>
          <p:nvPr/>
        </p:nvSpPr>
        <p:spPr bwMode="auto">
          <a:xfrm>
            <a:off x="8177000" y="6051224"/>
            <a:ext cx="495569" cy="371465"/>
          </a:xfrm>
          <a:custGeom>
            <a:avLst/>
            <a:gdLst>
              <a:gd name="T0" fmla="*/ 419 w 486"/>
              <a:gd name="T1" fmla="*/ 279 h 364"/>
              <a:gd name="T2" fmla="*/ 390 w 486"/>
              <a:gd name="T3" fmla="*/ 171 h 364"/>
              <a:gd name="T4" fmla="*/ 363 w 486"/>
              <a:gd name="T5" fmla="*/ 279 h 364"/>
              <a:gd name="T6" fmla="*/ 295 w 486"/>
              <a:gd name="T7" fmla="*/ 359 h 364"/>
              <a:gd name="T8" fmla="*/ 481 w 486"/>
              <a:gd name="T9" fmla="*/ 364 h 364"/>
              <a:gd name="T10" fmla="*/ 434 w 486"/>
              <a:gd name="T11" fmla="*/ 312 h 364"/>
              <a:gd name="T12" fmla="*/ 390 w 486"/>
              <a:gd name="T13" fmla="*/ 181 h 364"/>
              <a:gd name="T14" fmla="*/ 390 w 486"/>
              <a:gd name="T15" fmla="*/ 283 h 364"/>
              <a:gd name="T16" fmla="*/ 305 w 486"/>
              <a:gd name="T17" fmla="*/ 355 h 364"/>
              <a:gd name="T18" fmla="*/ 351 w 486"/>
              <a:gd name="T19" fmla="*/ 320 h 364"/>
              <a:gd name="T20" fmla="*/ 390 w 486"/>
              <a:gd name="T21" fmla="*/ 292 h 364"/>
              <a:gd name="T22" fmla="*/ 431 w 486"/>
              <a:gd name="T23" fmla="*/ 321 h 364"/>
              <a:gd name="T24" fmla="*/ 476 w 486"/>
              <a:gd name="T25" fmla="*/ 355 h 364"/>
              <a:gd name="T26" fmla="*/ 322 w 486"/>
              <a:gd name="T27" fmla="*/ 216 h 364"/>
              <a:gd name="T28" fmla="*/ 327 w 486"/>
              <a:gd name="T29" fmla="*/ 215 h 364"/>
              <a:gd name="T30" fmla="*/ 321 w 486"/>
              <a:gd name="T31" fmla="*/ 177 h 364"/>
              <a:gd name="T32" fmla="*/ 297 w 486"/>
              <a:gd name="T33" fmla="*/ 37 h 364"/>
              <a:gd name="T34" fmla="*/ 204 w 486"/>
              <a:gd name="T35" fmla="*/ 0 h 364"/>
              <a:gd name="T36" fmla="*/ 171 w 486"/>
              <a:gd name="T37" fmla="*/ 137 h 364"/>
              <a:gd name="T38" fmla="*/ 154 w 486"/>
              <a:gd name="T39" fmla="*/ 189 h 364"/>
              <a:gd name="T40" fmla="*/ 208 w 486"/>
              <a:gd name="T41" fmla="*/ 143 h 364"/>
              <a:gd name="T42" fmla="*/ 289 w 486"/>
              <a:gd name="T43" fmla="*/ 179 h 364"/>
              <a:gd name="T44" fmla="*/ 293 w 486"/>
              <a:gd name="T45" fmla="*/ 170 h 364"/>
              <a:gd name="T46" fmla="*/ 227 w 486"/>
              <a:gd name="T47" fmla="*/ 130 h 364"/>
              <a:gd name="T48" fmla="*/ 205 w 486"/>
              <a:gd name="T49" fmla="*/ 133 h 364"/>
              <a:gd name="T50" fmla="*/ 200 w 486"/>
              <a:gd name="T51" fmla="*/ 139 h 364"/>
              <a:gd name="T52" fmla="*/ 181 w 486"/>
              <a:gd name="T53" fmla="*/ 134 h 364"/>
              <a:gd name="T54" fmla="*/ 178 w 486"/>
              <a:gd name="T55" fmla="*/ 129 h 364"/>
              <a:gd name="T56" fmla="*/ 204 w 486"/>
              <a:gd name="T57" fmla="*/ 9 h 364"/>
              <a:gd name="T58" fmla="*/ 276 w 486"/>
              <a:gd name="T59" fmla="*/ 49 h 364"/>
              <a:gd name="T60" fmla="*/ 369 w 486"/>
              <a:gd name="T61" fmla="*/ 108 h 364"/>
              <a:gd name="T62" fmla="*/ 311 w 486"/>
              <a:gd name="T63" fmla="*/ 173 h 364"/>
              <a:gd name="T64" fmla="*/ 297 w 486"/>
              <a:gd name="T65" fmla="*/ 173 h 364"/>
              <a:gd name="T66" fmla="*/ 139 w 486"/>
              <a:gd name="T67" fmla="*/ 312 h 364"/>
              <a:gd name="T68" fmla="*/ 142 w 486"/>
              <a:gd name="T69" fmla="*/ 232 h 364"/>
              <a:gd name="T70" fmla="*/ 49 w 486"/>
              <a:gd name="T71" fmla="*/ 232 h 364"/>
              <a:gd name="T72" fmla="*/ 54 w 486"/>
              <a:gd name="T73" fmla="*/ 311 h 364"/>
              <a:gd name="T74" fmla="*/ 5 w 486"/>
              <a:gd name="T75" fmla="*/ 364 h 364"/>
              <a:gd name="T76" fmla="*/ 191 w 486"/>
              <a:gd name="T77" fmla="*/ 359 h 364"/>
              <a:gd name="T78" fmla="*/ 59 w 486"/>
              <a:gd name="T79" fmla="*/ 232 h 364"/>
              <a:gd name="T80" fmla="*/ 132 w 486"/>
              <a:gd name="T81" fmla="*/ 232 h 364"/>
              <a:gd name="T82" fmla="*/ 59 w 486"/>
              <a:gd name="T83" fmla="*/ 232 h 364"/>
              <a:gd name="T84" fmla="*/ 56 w 486"/>
              <a:gd name="T85" fmla="*/ 320 h 364"/>
              <a:gd name="T86" fmla="*/ 77 w 486"/>
              <a:gd name="T87" fmla="*/ 286 h 364"/>
              <a:gd name="T88" fmla="*/ 115 w 486"/>
              <a:gd name="T89" fmla="*/ 286 h 364"/>
              <a:gd name="T90" fmla="*/ 137 w 486"/>
              <a:gd name="T91" fmla="*/ 321 h 364"/>
              <a:gd name="T92" fmla="*/ 10 w 486"/>
              <a:gd name="T93" fmla="*/ 355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6" h="364">
                <a:moveTo>
                  <a:pt x="434" y="312"/>
                </a:moveTo>
                <a:cubicBezTo>
                  <a:pt x="423" y="309"/>
                  <a:pt x="419" y="290"/>
                  <a:pt x="419" y="279"/>
                </a:cubicBezTo>
                <a:cubicBezTo>
                  <a:pt x="429" y="267"/>
                  <a:pt x="437" y="250"/>
                  <a:pt x="437" y="232"/>
                </a:cubicBezTo>
                <a:cubicBezTo>
                  <a:pt x="437" y="195"/>
                  <a:pt x="419" y="171"/>
                  <a:pt x="390" y="171"/>
                </a:cubicBezTo>
                <a:cubicBezTo>
                  <a:pt x="362" y="171"/>
                  <a:pt x="344" y="195"/>
                  <a:pt x="344" y="232"/>
                </a:cubicBezTo>
                <a:cubicBezTo>
                  <a:pt x="344" y="251"/>
                  <a:pt x="352" y="268"/>
                  <a:pt x="363" y="279"/>
                </a:cubicBezTo>
                <a:cubicBezTo>
                  <a:pt x="362" y="293"/>
                  <a:pt x="358" y="308"/>
                  <a:pt x="348" y="311"/>
                </a:cubicBezTo>
                <a:cubicBezTo>
                  <a:pt x="304" y="320"/>
                  <a:pt x="295" y="342"/>
                  <a:pt x="295" y="359"/>
                </a:cubicBezTo>
                <a:cubicBezTo>
                  <a:pt x="295" y="362"/>
                  <a:pt x="297" y="364"/>
                  <a:pt x="300" y="364"/>
                </a:cubicBezTo>
                <a:cubicBezTo>
                  <a:pt x="481" y="364"/>
                  <a:pt x="481" y="364"/>
                  <a:pt x="481" y="364"/>
                </a:cubicBezTo>
                <a:cubicBezTo>
                  <a:pt x="483" y="364"/>
                  <a:pt x="486" y="362"/>
                  <a:pt x="486" y="359"/>
                </a:cubicBezTo>
                <a:cubicBezTo>
                  <a:pt x="486" y="343"/>
                  <a:pt x="477" y="321"/>
                  <a:pt x="434" y="312"/>
                </a:cubicBezTo>
                <a:close/>
                <a:moveTo>
                  <a:pt x="354" y="232"/>
                </a:moveTo>
                <a:cubicBezTo>
                  <a:pt x="354" y="185"/>
                  <a:pt x="382" y="181"/>
                  <a:pt x="390" y="181"/>
                </a:cubicBezTo>
                <a:cubicBezTo>
                  <a:pt x="399" y="181"/>
                  <a:pt x="427" y="185"/>
                  <a:pt x="427" y="232"/>
                </a:cubicBezTo>
                <a:cubicBezTo>
                  <a:pt x="427" y="261"/>
                  <a:pt x="408" y="283"/>
                  <a:pt x="390" y="283"/>
                </a:cubicBezTo>
                <a:cubicBezTo>
                  <a:pt x="373" y="283"/>
                  <a:pt x="354" y="261"/>
                  <a:pt x="354" y="232"/>
                </a:cubicBezTo>
                <a:close/>
                <a:moveTo>
                  <a:pt x="305" y="355"/>
                </a:moveTo>
                <a:cubicBezTo>
                  <a:pt x="307" y="338"/>
                  <a:pt x="323" y="326"/>
                  <a:pt x="351" y="320"/>
                </a:cubicBezTo>
                <a:cubicBezTo>
                  <a:pt x="351" y="320"/>
                  <a:pt x="351" y="320"/>
                  <a:pt x="351" y="320"/>
                </a:cubicBezTo>
                <a:cubicBezTo>
                  <a:pt x="364" y="316"/>
                  <a:pt x="370" y="301"/>
                  <a:pt x="372" y="286"/>
                </a:cubicBezTo>
                <a:cubicBezTo>
                  <a:pt x="377" y="290"/>
                  <a:pt x="384" y="292"/>
                  <a:pt x="390" y="292"/>
                </a:cubicBezTo>
                <a:cubicBezTo>
                  <a:pt x="397" y="292"/>
                  <a:pt x="404" y="290"/>
                  <a:pt x="410" y="286"/>
                </a:cubicBezTo>
                <a:cubicBezTo>
                  <a:pt x="412" y="302"/>
                  <a:pt x="418" y="317"/>
                  <a:pt x="431" y="321"/>
                </a:cubicBezTo>
                <a:cubicBezTo>
                  <a:pt x="431" y="321"/>
                  <a:pt x="431" y="321"/>
                  <a:pt x="432" y="321"/>
                </a:cubicBezTo>
                <a:cubicBezTo>
                  <a:pt x="459" y="326"/>
                  <a:pt x="474" y="338"/>
                  <a:pt x="476" y="355"/>
                </a:cubicBezTo>
                <a:lnTo>
                  <a:pt x="305" y="355"/>
                </a:lnTo>
                <a:close/>
                <a:moveTo>
                  <a:pt x="322" y="216"/>
                </a:moveTo>
                <a:cubicBezTo>
                  <a:pt x="323" y="216"/>
                  <a:pt x="323" y="216"/>
                  <a:pt x="324" y="216"/>
                </a:cubicBezTo>
                <a:cubicBezTo>
                  <a:pt x="325" y="216"/>
                  <a:pt x="327" y="216"/>
                  <a:pt x="327" y="215"/>
                </a:cubicBezTo>
                <a:cubicBezTo>
                  <a:pt x="329" y="214"/>
                  <a:pt x="330" y="212"/>
                  <a:pt x="329" y="210"/>
                </a:cubicBezTo>
                <a:cubicBezTo>
                  <a:pt x="329" y="210"/>
                  <a:pt x="322" y="195"/>
                  <a:pt x="321" y="177"/>
                </a:cubicBezTo>
                <a:cubicBezTo>
                  <a:pt x="355" y="168"/>
                  <a:pt x="378" y="140"/>
                  <a:pt x="378" y="108"/>
                </a:cubicBezTo>
                <a:cubicBezTo>
                  <a:pt x="378" y="69"/>
                  <a:pt x="342" y="37"/>
                  <a:pt x="297" y="37"/>
                </a:cubicBezTo>
                <a:cubicBezTo>
                  <a:pt x="290" y="37"/>
                  <a:pt x="283" y="37"/>
                  <a:pt x="277" y="39"/>
                </a:cubicBezTo>
                <a:cubicBezTo>
                  <a:pt x="263" y="15"/>
                  <a:pt x="235" y="0"/>
                  <a:pt x="204" y="0"/>
                </a:cubicBezTo>
                <a:cubicBezTo>
                  <a:pt x="159" y="0"/>
                  <a:pt x="123" y="32"/>
                  <a:pt x="123" y="71"/>
                </a:cubicBezTo>
                <a:cubicBezTo>
                  <a:pt x="123" y="100"/>
                  <a:pt x="142" y="125"/>
                  <a:pt x="171" y="137"/>
                </a:cubicBezTo>
                <a:cubicBezTo>
                  <a:pt x="170" y="163"/>
                  <a:pt x="154" y="183"/>
                  <a:pt x="154" y="183"/>
                </a:cubicBezTo>
                <a:cubicBezTo>
                  <a:pt x="153" y="185"/>
                  <a:pt x="153" y="188"/>
                  <a:pt x="154" y="189"/>
                </a:cubicBezTo>
                <a:cubicBezTo>
                  <a:pt x="156" y="191"/>
                  <a:pt x="158" y="191"/>
                  <a:pt x="160" y="191"/>
                </a:cubicBezTo>
                <a:cubicBezTo>
                  <a:pt x="185" y="179"/>
                  <a:pt x="201" y="164"/>
                  <a:pt x="208" y="143"/>
                </a:cubicBezTo>
                <a:cubicBezTo>
                  <a:pt x="214" y="142"/>
                  <a:pt x="219" y="142"/>
                  <a:pt x="224" y="141"/>
                </a:cubicBezTo>
                <a:cubicBezTo>
                  <a:pt x="237" y="163"/>
                  <a:pt x="261" y="177"/>
                  <a:pt x="289" y="179"/>
                </a:cubicBezTo>
                <a:cubicBezTo>
                  <a:pt x="296" y="193"/>
                  <a:pt x="306" y="205"/>
                  <a:pt x="322" y="216"/>
                </a:cubicBezTo>
                <a:close/>
                <a:moveTo>
                  <a:pt x="293" y="170"/>
                </a:moveTo>
                <a:cubicBezTo>
                  <a:pt x="266" y="169"/>
                  <a:pt x="242" y="155"/>
                  <a:pt x="231" y="133"/>
                </a:cubicBezTo>
                <a:cubicBezTo>
                  <a:pt x="230" y="131"/>
                  <a:pt x="228" y="130"/>
                  <a:pt x="227" y="130"/>
                </a:cubicBezTo>
                <a:cubicBezTo>
                  <a:pt x="226" y="130"/>
                  <a:pt x="226" y="130"/>
                  <a:pt x="225" y="131"/>
                </a:cubicBezTo>
                <a:cubicBezTo>
                  <a:pt x="219" y="132"/>
                  <a:pt x="212" y="133"/>
                  <a:pt x="205" y="133"/>
                </a:cubicBezTo>
                <a:cubicBezTo>
                  <a:pt x="202" y="133"/>
                  <a:pt x="201" y="135"/>
                  <a:pt x="200" y="137"/>
                </a:cubicBezTo>
                <a:cubicBezTo>
                  <a:pt x="200" y="138"/>
                  <a:pt x="200" y="138"/>
                  <a:pt x="200" y="139"/>
                </a:cubicBezTo>
                <a:cubicBezTo>
                  <a:pt x="195" y="154"/>
                  <a:pt x="185" y="165"/>
                  <a:pt x="170" y="175"/>
                </a:cubicBezTo>
                <a:cubicBezTo>
                  <a:pt x="175" y="165"/>
                  <a:pt x="180" y="150"/>
                  <a:pt x="181" y="134"/>
                </a:cubicBezTo>
                <a:cubicBezTo>
                  <a:pt x="181" y="134"/>
                  <a:pt x="181" y="134"/>
                  <a:pt x="181" y="134"/>
                </a:cubicBezTo>
                <a:cubicBezTo>
                  <a:pt x="181" y="132"/>
                  <a:pt x="180" y="130"/>
                  <a:pt x="178" y="129"/>
                </a:cubicBezTo>
                <a:cubicBezTo>
                  <a:pt x="150" y="120"/>
                  <a:pt x="132" y="97"/>
                  <a:pt x="132" y="71"/>
                </a:cubicBezTo>
                <a:cubicBezTo>
                  <a:pt x="132" y="37"/>
                  <a:pt x="164" y="9"/>
                  <a:pt x="204" y="9"/>
                </a:cubicBezTo>
                <a:cubicBezTo>
                  <a:pt x="233" y="9"/>
                  <a:pt x="259" y="24"/>
                  <a:pt x="270" y="47"/>
                </a:cubicBezTo>
                <a:cubicBezTo>
                  <a:pt x="271" y="48"/>
                  <a:pt x="273" y="49"/>
                  <a:pt x="276" y="49"/>
                </a:cubicBezTo>
                <a:cubicBezTo>
                  <a:pt x="282" y="47"/>
                  <a:pt x="290" y="46"/>
                  <a:pt x="297" y="46"/>
                </a:cubicBezTo>
                <a:cubicBezTo>
                  <a:pt x="337" y="46"/>
                  <a:pt x="369" y="74"/>
                  <a:pt x="369" y="108"/>
                </a:cubicBezTo>
                <a:cubicBezTo>
                  <a:pt x="369" y="137"/>
                  <a:pt x="347" y="162"/>
                  <a:pt x="315" y="169"/>
                </a:cubicBezTo>
                <a:cubicBezTo>
                  <a:pt x="313" y="169"/>
                  <a:pt x="311" y="171"/>
                  <a:pt x="311" y="173"/>
                </a:cubicBezTo>
                <a:cubicBezTo>
                  <a:pt x="311" y="183"/>
                  <a:pt x="313" y="191"/>
                  <a:pt x="315" y="198"/>
                </a:cubicBezTo>
                <a:cubicBezTo>
                  <a:pt x="306" y="190"/>
                  <a:pt x="301" y="182"/>
                  <a:pt x="297" y="173"/>
                </a:cubicBezTo>
                <a:cubicBezTo>
                  <a:pt x="296" y="171"/>
                  <a:pt x="295" y="170"/>
                  <a:pt x="293" y="170"/>
                </a:cubicBezTo>
                <a:close/>
                <a:moveTo>
                  <a:pt x="139" y="312"/>
                </a:moveTo>
                <a:cubicBezTo>
                  <a:pt x="128" y="309"/>
                  <a:pt x="124" y="290"/>
                  <a:pt x="124" y="279"/>
                </a:cubicBezTo>
                <a:cubicBezTo>
                  <a:pt x="135" y="267"/>
                  <a:pt x="142" y="250"/>
                  <a:pt x="142" y="232"/>
                </a:cubicBezTo>
                <a:cubicBezTo>
                  <a:pt x="142" y="195"/>
                  <a:pt x="124" y="171"/>
                  <a:pt x="96" y="171"/>
                </a:cubicBezTo>
                <a:cubicBezTo>
                  <a:pt x="67" y="171"/>
                  <a:pt x="49" y="195"/>
                  <a:pt x="49" y="232"/>
                </a:cubicBezTo>
                <a:cubicBezTo>
                  <a:pt x="49" y="251"/>
                  <a:pt x="57" y="268"/>
                  <a:pt x="68" y="279"/>
                </a:cubicBezTo>
                <a:cubicBezTo>
                  <a:pt x="67" y="293"/>
                  <a:pt x="63" y="308"/>
                  <a:pt x="54" y="311"/>
                </a:cubicBezTo>
                <a:cubicBezTo>
                  <a:pt x="10" y="320"/>
                  <a:pt x="0" y="342"/>
                  <a:pt x="0" y="359"/>
                </a:cubicBezTo>
                <a:cubicBezTo>
                  <a:pt x="0" y="362"/>
                  <a:pt x="3" y="364"/>
                  <a:pt x="5" y="364"/>
                </a:cubicBezTo>
                <a:cubicBezTo>
                  <a:pt x="186" y="364"/>
                  <a:pt x="186" y="364"/>
                  <a:pt x="186" y="364"/>
                </a:cubicBezTo>
                <a:cubicBezTo>
                  <a:pt x="189" y="364"/>
                  <a:pt x="191" y="362"/>
                  <a:pt x="191" y="359"/>
                </a:cubicBezTo>
                <a:cubicBezTo>
                  <a:pt x="191" y="343"/>
                  <a:pt x="182" y="321"/>
                  <a:pt x="139" y="312"/>
                </a:cubicBezTo>
                <a:close/>
                <a:moveTo>
                  <a:pt x="59" y="232"/>
                </a:moveTo>
                <a:cubicBezTo>
                  <a:pt x="59" y="185"/>
                  <a:pt x="87" y="181"/>
                  <a:pt x="96" y="181"/>
                </a:cubicBezTo>
                <a:cubicBezTo>
                  <a:pt x="104" y="181"/>
                  <a:pt x="132" y="185"/>
                  <a:pt x="132" y="232"/>
                </a:cubicBezTo>
                <a:cubicBezTo>
                  <a:pt x="132" y="261"/>
                  <a:pt x="113" y="283"/>
                  <a:pt x="96" y="283"/>
                </a:cubicBezTo>
                <a:cubicBezTo>
                  <a:pt x="78" y="283"/>
                  <a:pt x="59" y="261"/>
                  <a:pt x="59" y="232"/>
                </a:cubicBezTo>
                <a:close/>
                <a:moveTo>
                  <a:pt x="10" y="355"/>
                </a:moveTo>
                <a:cubicBezTo>
                  <a:pt x="12" y="338"/>
                  <a:pt x="28" y="326"/>
                  <a:pt x="56" y="320"/>
                </a:cubicBezTo>
                <a:cubicBezTo>
                  <a:pt x="56" y="320"/>
                  <a:pt x="56" y="320"/>
                  <a:pt x="56" y="320"/>
                </a:cubicBezTo>
                <a:cubicBezTo>
                  <a:pt x="69" y="316"/>
                  <a:pt x="75" y="301"/>
                  <a:pt x="77" y="286"/>
                </a:cubicBezTo>
                <a:cubicBezTo>
                  <a:pt x="83" y="290"/>
                  <a:pt x="89" y="292"/>
                  <a:pt x="96" y="292"/>
                </a:cubicBezTo>
                <a:cubicBezTo>
                  <a:pt x="102" y="292"/>
                  <a:pt x="109" y="290"/>
                  <a:pt x="115" y="286"/>
                </a:cubicBezTo>
                <a:cubicBezTo>
                  <a:pt x="117" y="302"/>
                  <a:pt x="123" y="317"/>
                  <a:pt x="136" y="321"/>
                </a:cubicBezTo>
                <a:cubicBezTo>
                  <a:pt x="137" y="321"/>
                  <a:pt x="137" y="321"/>
                  <a:pt x="137" y="321"/>
                </a:cubicBezTo>
                <a:cubicBezTo>
                  <a:pt x="164" y="326"/>
                  <a:pt x="179" y="338"/>
                  <a:pt x="181" y="355"/>
                </a:cubicBezTo>
                <a:lnTo>
                  <a:pt x="10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Increased action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6" y="3250488"/>
            <a:ext cx="4661093" cy="3423477"/>
          </a:xfrm>
        </p:spPr>
      </p:pic>
      <p:sp>
        <p:nvSpPr>
          <p:cNvPr id="5" name="TextBox 6"/>
          <p:cNvSpPr txBox="1"/>
          <p:nvPr/>
        </p:nvSpPr>
        <p:spPr>
          <a:xfrm>
            <a:off x="5335280" y="2635727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Rectangle 181"/>
          <p:cNvSpPr/>
          <p:nvPr/>
        </p:nvSpPr>
        <p:spPr>
          <a:xfrm>
            <a:off x="5335280" y="2572968"/>
            <a:ext cx="3636000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SMS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 became marginal (replaced by instant messaging apps over 3G/4G)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81"/>
          <p:cNvSpPr/>
          <p:nvPr/>
        </p:nvSpPr>
        <p:spPr>
          <a:xfrm>
            <a:off x="5335280" y="3046894"/>
            <a:ext cx="3636000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Small increase of </a:t>
            </a: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voice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 calls (increment of flat rates, restrained by VoIP)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745337" y="5048588"/>
            <a:ext cx="728245" cy="728245"/>
          </a:xfrm>
          <a:prstGeom prst="ellipse">
            <a:avLst/>
          </a:prstGeom>
          <a:solidFill>
            <a:srgbClr val="572A7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28"/>
          <p:cNvSpPr>
            <a:spLocks noEditPoints="1"/>
          </p:cNvSpPr>
          <p:nvPr/>
        </p:nvSpPr>
        <p:spPr bwMode="auto">
          <a:xfrm>
            <a:off x="6967279" y="5211973"/>
            <a:ext cx="304755" cy="379163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20802"/>
              </p:ext>
            </p:extLst>
          </p:nvPr>
        </p:nvGraphicFramePr>
        <p:xfrm>
          <a:off x="515046" y="1424913"/>
          <a:ext cx="4486164" cy="16764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21541"/>
                <a:gridCol w="1121541"/>
                <a:gridCol w="1121541"/>
                <a:gridCol w="1121541"/>
              </a:tblGrid>
              <a:tr h="2111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</a:t>
                      </a:r>
                      <a:r>
                        <a:rPr lang="en-US" sz="1600" baseline="0" dirty="0" smtClean="0"/>
                        <a:t> tickets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ds2016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∆</a:t>
                      </a:r>
                      <a:endParaRPr lang="en-US" sz="1600" dirty="0"/>
                    </a:p>
                  </a:txBody>
                  <a:tcPr/>
                </a:tc>
              </a:tr>
              <a:tr h="2111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SMS/day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-0.4</a:t>
                      </a:r>
                      <a:endParaRPr lang="en-US" sz="1600" dirty="0"/>
                    </a:p>
                  </a:txBody>
                  <a:tcPr/>
                </a:tc>
              </a:tr>
              <a:tr h="2111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CALLS/day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+0.7</a:t>
                      </a:r>
                      <a:endParaRPr lang="en-US" sz="1600" dirty="0"/>
                    </a:p>
                  </a:txBody>
                  <a:tcPr/>
                </a:tc>
              </a:tr>
              <a:tr h="2111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DATA/day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+36.9</a:t>
                      </a:r>
                      <a:endParaRPr lang="en-US" sz="1600" dirty="0"/>
                    </a:p>
                  </a:txBody>
                  <a:tcPr/>
                </a:tc>
              </a:tr>
              <a:tr h="2111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TOTAL/day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52.7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+39.5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81"/>
          <p:cNvSpPr/>
          <p:nvPr/>
        </p:nvSpPr>
        <p:spPr>
          <a:xfrm>
            <a:off x="5335280" y="3520812"/>
            <a:ext cx="3636000" cy="47705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Extremely high increase of </a:t>
            </a:r>
            <a:r>
              <a:rPr lang="en-US" sz="1200" b="1" dirty="0" smtClean="0">
                <a:latin typeface="Verdana" charset="0"/>
                <a:ea typeface="Verdana" charset="0"/>
                <a:cs typeface="Verdana" charset="0"/>
              </a:rPr>
              <a:t>data</a:t>
            </a:r>
            <a:r>
              <a:rPr lang="en-US" sz="1200" dirty="0" smtClean="0">
                <a:latin typeface="Verdana" charset="0"/>
                <a:ea typeface="Verdana" charset="0"/>
                <a:cs typeface="Verdana" charset="0"/>
              </a:rPr>
              <a:t>-related tickets (even considering data-users only)</a:t>
            </a:r>
            <a:endParaRPr lang="en-US" sz="12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335280" y="3133020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335280" y="3598835"/>
            <a:ext cx="70233" cy="360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5" name="Rectangle 181"/>
          <p:cNvSpPr/>
          <p:nvPr/>
        </p:nvSpPr>
        <p:spPr>
          <a:xfrm>
            <a:off x="5335280" y="3984578"/>
            <a:ext cx="3636000" cy="84638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dirty="0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Overall increase of average number of records per day per user: 50% of users generate at least 50 actions per day (only 10% did the same in 2014)</a:t>
            </a:r>
            <a:endParaRPr lang="en-US" sz="1200" b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335280" y="4062601"/>
            <a:ext cx="70233" cy="684000"/>
          </a:xfrm>
          <a:prstGeom prst="rect">
            <a:avLst/>
          </a:prstGeom>
          <a:solidFill>
            <a:srgbClr val="C94B9C"/>
          </a:solidFill>
        </p:spPr>
        <p:txBody>
          <a:bodyPr wrap="square" lIns="91432" tIns="45716" rIns="91432" bIns="45716" rtlCol="1">
            <a:spAutoFit/>
          </a:bodyPr>
          <a:lstStyle/>
          <a:p>
            <a:pPr algn="ctr">
              <a:spcAft>
                <a:spcPts val="1200"/>
              </a:spcAft>
              <a:buClr>
                <a:srgbClr val="521A70"/>
              </a:buClr>
              <a:buSzPct val="120000"/>
              <a:defRPr/>
            </a:pPr>
            <a:endParaRPr lang="ca-ES" sz="14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8" name="Rectangle 181"/>
          <p:cNvSpPr/>
          <p:nvPr/>
        </p:nvSpPr>
        <p:spPr>
          <a:xfrm>
            <a:off x="5176139" y="2310972"/>
            <a:ext cx="3636000" cy="29238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r>
              <a:rPr lang="en-US" sz="1200" b="1" smtClean="0">
                <a:solidFill>
                  <a:srgbClr val="572A78"/>
                </a:solidFill>
                <a:latin typeface="Verdana" charset="0"/>
                <a:ea typeface="Verdana" charset="0"/>
                <a:cs typeface="Verdana" charset="0"/>
              </a:rPr>
              <a:t>Key observations:</a:t>
            </a:r>
            <a:endParaRPr lang="en-US" sz="1200" b="1" dirty="0">
              <a:solidFill>
                <a:srgbClr val="572A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urecat 12">
      <a:dk1>
        <a:srgbClr val="343433"/>
      </a:dk1>
      <a:lt1>
        <a:srgbClr val="FFFEFE"/>
      </a:lt1>
      <a:dk2>
        <a:srgbClr val="3D68A3"/>
      </a:dk2>
      <a:lt2>
        <a:srgbClr val="562A79"/>
      </a:lt2>
      <a:accent1>
        <a:srgbClr val="9D508F"/>
      </a:accent1>
      <a:accent2>
        <a:srgbClr val="767776"/>
      </a:accent2>
      <a:accent3>
        <a:srgbClr val="343433"/>
      </a:accent3>
      <a:accent4>
        <a:srgbClr val="3D68A3"/>
      </a:accent4>
      <a:accent5>
        <a:srgbClr val="562A79"/>
      </a:accent5>
      <a:accent6>
        <a:srgbClr val="9D508F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755BA2DFE06449D12C552F94F5AC0" ma:contentTypeVersion="7" ma:contentTypeDescription="Crea un document nou" ma:contentTypeScope="" ma:versionID="979f0f3ae3783b08b21264d79f8cdc58">
  <xsd:schema xmlns:xsd="http://www.w3.org/2001/XMLSchema" xmlns:xs="http://www.w3.org/2001/XMLSchema" xmlns:p="http://schemas.microsoft.com/office/2006/metadata/properties" xmlns:ns2="53e03789-7ca4-451f-8995-367e3964269c" xmlns:ns3="1ee63192-6055-4341-804c-520719b9445c" xmlns:ns4="10fc32c2-dfd9-4dd6-9b96-846a4d85209d" targetNamespace="http://schemas.microsoft.com/office/2006/metadata/properties" ma:root="true" ma:fieldsID="a225fc6b0d3dc52a278f2e6b8c5633d6" ns2:_="" ns3:_="" ns4:_="">
    <xsd:import namespace="53e03789-7ca4-451f-8995-367e3964269c"/>
    <xsd:import namespace="1ee63192-6055-4341-804c-520719b9445c"/>
    <xsd:import namespace="10fc32c2-dfd9-4dd6-9b96-846a4d85209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dioma_x0020_plantilla"/>
                <xsd:element ref="ns4:LastSharedByUser" minOccurs="0"/>
                <xsd:element ref="ns4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e03789-7ca4-451f-8995-367e396426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t amb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'ha compartit amb detal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e63192-6055-4341-804c-520719b9445c" elementFormDefault="qualified">
    <xsd:import namespace="http://schemas.microsoft.com/office/2006/documentManagement/types"/>
    <xsd:import namespace="http://schemas.microsoft.com/office/infopath/2007/PartnerControls"/>
    <xsd:element name="Idioma_x0020_plantilla" ma:index="10" ma:displayName="Idioma plantilla" ma:default="Plantilles - Catellà" ma:format="RadioButtons" ma:internalName="Idioma_x0020_plantilla">
      <xsd:simpleType>
        <xsd:restriction base="dms:Choice">
          <xsd:enumeration value="Plantilles - Catellà"/>
          <xsd:enumeration value="Plantilles català"/>
          <xsd:enumeration value="Plantilles anglès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c32c2-dfd9-4dd6-9b96-846a4d85209d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Usuari de la darrera compartició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Hora de la darrera compartició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dioma_x0020_plantilla xmlns="1ee63192-6055-4341-804c-520719b9445c">Plantilles - Catellà</Idioma_x0020_plantilla>
  </documentManagement>
</p:properties>
</file>

<file path=customXml/itemProps1.xml><?xml version="1.0" encoding="utf-8"?>
<ds:datastoreItem xmlns:ds="http://schemas.openxmlformats.org/officeDocument/2006/customXml" ds:itemID="{2734FAC7-63A1-4D57-95E5-3AA6D117C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e03789-7ca4-451f-8995-367e3964269c"/>
    <ds:schemaRef ds:uri="1ee63192-6055-4341-804c-520719b9445c"/>
    <ds:schemaRef ds:uri="10fc32c2-dfd9-4dd6-9b96-846a4d8520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DF41F-D2D1-4406-B295-B09EFCACB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35FA63-851E-45C2-9E07-1D8E0C5D1E71}">
  <ds:schemaRefs>
    <ds:schemaRef ds:uri="http://www.w3.org/XML/1998/namespace"/>
    <ds:schemaRef ds:uri="http://purl.org/dc/elements/1.1/"/>
    <ds:schemaRef ds:uri="1ee63192-6055-4341-804c-520719b9445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0fc32c2-dfd9-4dd6-9b96-846a4d85209d"/>
    <ds:schemaRef ds:uri="53e03789-7ca4-451f-8995-367e3964269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2464</TotalTime>
  <Words>1440</Words>
  <Application>Microsoft Macintosh PowerPoint</Application>
  <PresentationFormat>On-screen Show (4:3)</PresentationFormat>
  <Paragraphs>246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ＭＳ Ｐゴシック</vt:lpstr>
      <vt:lpstr>Open Sans</vt:lpstr>
      <vt:lpstr>Verdana</vt:lpstr>
      <vt:lpstr>Tema de Office</vt:lpstr>
      <vt:lpstr>Call Detail Records for Human Mobility Studies</vt:lpstr>
      <vt:lpstr>What are CDR</vt:lpstr>
      <vt:lpstr>CDRs and Human Mobility</vt:lpstr>
      <vt:lpstr>CDRs and Human Mobility</vt:lpstr>
      <vt:lpstr>CDRs and Human Mobility</vt:lpstr>
      <vt:lpstr>OUR GOAL</vt:lpstr>
      <vt:lpstr>Hard-facts and infrastructure</vt:lpstr>
      <vt:lpstr>Cellular traffic type, from 2014 to 2016</vt:lpstr>
      <vt:lpstr>Increased action rate</vt:lpstr>
      <vt:lpstr>Data quality indicators</vt:lpstr>
      <vt:lpstr>Data quality indicators</vt:lpstr>
      <vt:lpstr>Data quality indicators</vt:lpstr>
      <vt:lpstr>Highly Active Users</vt:lpstr>
      <vt:lpstr>Applications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Pierdomenico Fiadino</cp:lastModifiedBy>
  <cp:revision>107</cp:revision>
  <dcterms:created xsi:type="dcterms:W3CDTF">2017-03-08T11:05:14Z</dcterms:created>
  <dcterms:modified xsi:type="dcterms:W3CDTF">2017-08-17T17:50:56Z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0x010100855755BA2DFE06449D12C552F94F5AC0</vt:lpwstr>
  </property>
</Properties>
</file>