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5" r:id="rId3"/>
    <p:sldId id="434" r:id="rId4"/>
    <p:sldId id="416" r:id="rId5"/>
    <p:sldId id="426" r:id="rId6"/>
    <p:sldId id="418" r:id="rId7"/>
    <p:sldId id="419" r:id="rId8"/>
    <p:sldId id="420" r:id="rId9"/>
    <p:sldId id="422" r:id="rId10"/>
    <p:sldId id="436" r:id="rId11"/>
    <p:sldId id="423" r:id="rId12"/>
    <p:sldId id="435" r:id="rId13"/>
    <p:sldId id="430" r:id="rId14"/>
    <p:sldId id="428" r:id="rId15"/>
    <p:sldId id="432" r:id="rId16"/>
    <p:sldId id="433" r:id="rId17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2C1"/>
    <a:srgbClr val="FA4006"/>
    <a:srgbClr val="BCDDEE"/>
    <a:srgbClr val="42809E"/>
    <a:srgbClr val="B1A11E"/>
    <a:srgbClr val="CE1DD5"/>
    <a:srgbClr val="5B97B7"/>
    <a:srgbClr val="6E8DB4"/>
    <a:srgbClr val="33CC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2283" autoAdjust="0"/>
  </p:normalViewPr>
  <p:slideViewPr>
    <p:cSldViewPr>
      <p:cViewPr varScale="1">
        <p:scale>
          <a:sx n="123" d="100"/>
          <a:sy n="123" d="100"/>
        </p:scale>
        <p:origin x="-67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96E797B-2F96-4AC8-89F2-FBEC7A1E3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4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BEDFCE2-9C1F-432A-A9DA-55483F5CC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997" y="4742229"/>
            <a:ext cx="4986463" cy="441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31" tIns="46815" rIns="93631" bIns="46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F¸nfte Ebene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79463"/>
            <a:ext cx="5348287" cy="3703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32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82638" y="36864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82638" y="218520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Grafik 12" descr="Wolke-ppt-Foli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17296" cy="2158400"/>
          </a:xfrm>
          <a:prstGeom prst="rect">
            <a:avLst/>
          </a:prstGeom>
        </p:spPr>
      </p:pic>
      <p:pic>
        <p:nvPicPr>
          <p:cNvPr id="14" name="Grafik 13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pic>
        <p:nvPicPr>
          <p:cNvPr id="9" name="Grafik 8" descr="Komet_5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33320" y="5733256"/>
            <a:ext cx="1720516" cy="851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192C1"/>
              </a:buClr>
              <a:buFontTx/>
              <a:buBlip>
                <a:blip r:embed="rId2"/>
              </a:buBlip>
              <a:defRPr/>
            </a:lvl1pPr>
            <a:lvl2pPr>
              <a:buClrTx/>
              <a:buSzPct val="100000"/>
              <a:defRPr/>
            </a:lvl2pPr>
            <a:lvl3pPr>
              <a:buClrTx/>
              <a:buSzPct val="100000"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 baseline="0"/>
            </a:lvl4pPr>
            <a:lvl5pPr>
              <a:buClr>
                <a:srgbClr val="3192C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6F99350-E9C3-4FD1-9037-2C6ADB47A97A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738158" y="1600200"/>
            <a:ext cx="413864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 baseline="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281518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3A4E91EE-CB2D-4FA0-B02B-10D51A921C73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952604" y="107154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AT" noProof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963695" y="5316531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9FB3425-482D-46D8-A49F-472DF027386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8" name="Grafik 7" descr="FTW_Logo_4C_Ne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19200"/>
            <a:ext cx="8420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80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328" y="6357938"/>
            <a:ext cx="2143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- 1 -</a:t>
            </a:r>
          </a:p>
        </p:txBody>
      </p: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738188" y="274638"/>
            <a:ext cx="650081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AT" smtClean="0"/>
          </a:p>
        </p:txBody>
      </p:sp>
      <p:pic>
        <p:nvPicPr>
          <p:cNvPr id="9" name="Grafik 8" descr="FTW_Logo_4C_Ne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</p:sldLayoutIdLst>
  <p:hf hdr="0" ftr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pitchFamily="34" charset="0"/>
          <a:ea typeface="+mj-ea"/>
          <a:cs typeface="Arial" pitchFamily="34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FontTx/>
        <a:buBlip>
          <a:blip r:embed="rId7"/>
        </a:buBlip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0955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Char char="-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620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811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•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025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4574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6pPr>
      <a:lvl7pPr marL="29146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7pPr>
      <a:lvl8pPr marL="33718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8pPr>
      <a:lvl9pPr marL="38290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1332" y="1728427"/>
            <a:ext cx="8420100" cy="1152128"/>
          </a:xfrm>
        </p:spPr>
        <p:txBody>
          <a:bodyPr/>
          <a:lstStyle/>
          <a:p>
            <a:pPr>
              <a:defRPr/>
            </a:pPr>
            <a:r>
              <a:rPr lang="de-AT" sz="2800" b="1" dirty="0" smtClean="0"/>
              <a:t>Pierdomenico Fiadino</a:t>
            </a:r>
          </a:p>
          <a:p>
            <a:pPr>
              <a:defRPr/>
            </a:pPr>
            <a:r>
              <a:rPr lang="de-AT" dirty="0" smtClean="0"/>
              <a:t>The Telecommunications Research Center Vienna (ftw.)</a:t>
            </a:r>
            <a:endParaRPr lang="de-AT" sz="2400" dirty="0"/>
          </a:p>
          <a:p>
            <a:pPr>
              <a:defRPr/>
            </a:pPr>
            <a:endParaRPr lang="de-AT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71590" y="5713784"/>
            <a:ext cx="2216696" cy="108931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6140661"/>
            <a:ext cx="2879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2"/>
          <p:cNvSpPr txBox="1">
            <a:spLocks/>
          </p:cNvSpPr>
          <p:nvPr/>
        </p:nvSpPr>
        <p:spPr bwMode="auto">
          <a:xfrm>
            <a:off x="421332" y="3356992"/>
            <a:ext cx="84201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3192C1"/>
                </a:solidFill>
              </a:rPr>
              <a:t>Challenging Entropy-based  Anomaly Detection </a:t>
            </a:r>
          </a:p>
          <a:p>
            <a:r>
              <a:rPr lang="en-US" sz="2800" b="1" dirty="0">
                <a:solidFill>
                  <a:srgbClr val="3192C1"/>
                </a:solidFill>
              </a:rPr>
              <a:t>and Diagnosis in Cellular Networks</a:t>
            </a:r>
          </a:p>
          <a:p>
            <a:pPr>
              <a:defRPr/>
            </a:pP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auto">
          <a:xfrm>
            <a:off x="421332" y="4392723"/>
            <a:ext cx="8420100" cy="94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fiadino@ftw.at</a:t>
            </a:r>
          </a:p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http://userver.ftw.at/~fiadino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2" y="5543945"/>
            <a:ext cx="3194538" cy="112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2"/>
          <p:cNvSpPr txBox="1">
            <a:spLocks/>
          </p:cNvSpPr>
          <p:nvPr/>
        </p:nvSpPr>
        <p:spPr bwMode="auto">
          <a:xfrm>
            <a:off x="421332" y="3140968"/>
            <a:ext cx="84201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endParaRPr lang="de-AT" sz="1800" i="1" dirty="0">
              <a:solidFill>
                <a:srgbClr val="3192C1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44488" y="2880555"/>
            <a:ext cx="8496944" cy="1268525"/>
          </a:xfrm>
          <a:prstGeom prst="roundRect">
            <a:avLst/>
          </a:prstGeom>
          <a:noFill/>
          <a:ln w="53975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927977"/>
            <a:ext cx="2632768" cy="19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21" y="1927977"/>
            <a:ext cx="2639203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9" y="4113296"/>
            <a:ext cx="2632768" cy="19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09" y="4088217"/>
            <a:ext cx="2632768" cy="19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 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730225" y="3437662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miley Face 16"/>
          <p:cNvSpPr/>
          <p:nvPr/>
        </p:nvSpPr>
        <p:spPr>
          <a:xfrm>
            <a:off x="6513241" y="3432119"/>
            <a:ext cx="468000" cy="4680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Box 17"/>
          <p:cNvSpPr txBox="1"/>
          <p:nvPr/>
        </p:nvSpPr>
        <p:spPr>
          <a:xfrm>
            <a:off x="380087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119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0512" y="270892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512" y="472514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Distribution-</a:t>
            </a: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6" name="Smiley Face 25"/>
          <p:cNvSpPr/>
          <p:nvPr/>
        </p:nvSpPr>
        <p:spPr>
          <a:xfrm>
            <a:off x="3817879" y="5547930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Smiley Face 26"/>
          <p:cNvSpPr/>
          <p:nvPr/>
        </p:nvSpPr>
        <p:spPr>
          <a:xfrm>
            <a:off x="6648095" y="5625296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ounded Rectangle 27"/>
          <p:cNvSpPr/>
          <p:nvPr/>
        </p:nvSpPr>
        <p:spPr>
          <a:xfrm>
            <a:off x="632520" y="1412776"/>
            <a:ext cx="2608822" cy="1008112"/>
          </a:xfrm>
          <a:prstGeom prst="roundRect">
            <a:avLst>
              <a:gd name="adj" fmla="val 30777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Curves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8E72D21C-8AC7-4EED-BED4-2A583246EAA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6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11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452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 detectors are the most popular and largerly adopted, but they fail in coping with </a:t>
            </a:r>
            <a:r>
              <a:rPr lang="de-AT" sz="28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smaller-intensity – </a:t>
            </a:r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still harmful – anomalies which are very common in modern-day networks</a:t>
            </a:r>
          </a:p>
        </p:txBody>
      </p:sp>
    </p:spTree>
    <p:extLst>
      <p:ext uri="{BB962C8B-B14F-4D97-AF65-F5344CB8AC3E}">
        <p14:creationId xmlns:p14="http://schemas.microsoft.com/office/powerpoint/2010/main" val="337030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5453" y="1628800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 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75452" y="2420888"/>
            <a:ext cx="7344817" cy="3744416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Pierdomenico Fiadino</a:t>
            </a:r>
          </a:p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Telecommunications Research Center of Vienna</a:t>
            </a:r>
          </a:p>
          <a:p>
            <a:pPr algn="ctr"/>
            <a:endParaRPr lang="de-AT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de-AT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://userver.ftw.at/~</a:t>
            </a:r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</a:t>
            </a: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fiadino@ftw.at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404665"/>
            <a:ext cx="1728192" cy="65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4941168"/>
            <a:ext cx="32565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4808" y="5559623"/>
            <a:ext cx="362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err="1" smtClean="0">
                <a:solidFill>
                  <a:srgbClr val="FF0000"/>
                </a:solidFill>
              </a:rPr>
              <a:t>www.ict-mplane.eu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5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75453" y="3140968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backup slides...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684" y="1149665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  FEATURE  DISTRIBUTION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44688" y="2347951"/>
            <a:ext cx="6048672" cy="3464768"/>
            <a:chOff x="1856656" y="2144550"/>
            <a:chExt cx="6048672" cy="3464768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1856656" y="5589240"/>
              <a:ext cx="6048672" cy="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877396" y="2144550"/>
              <a:ext cx="8384" cy="3464768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4036056" y="57959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3192C1"/>
                </a:solidFill>
              </a:rPr>
              <a:t>manufacturer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5196" y="3887027"/>
            <a:ext cx="296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3192C1"/>
                </a:solidFill>
              </a:rPr>
              <a:t>number of DNS queries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2720" y="2862646"/>
            <a:ext cx="432048" cy="290484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                              Apple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32476" y="3569536"/>
            <a:ext cx="432048" cy="220028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 Samsung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32232" y="4001585"/>
            <a:ext cx="432048" cy="176771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Huawei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43724" y="4433633"/>
            <a:ext cx="432048" cy="133566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   HTC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845564" y="4793673"/>
            <a:ext cx="432048" cy="9756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LG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67908" y="5128793"/>
            <a:ext cx="432048" cy="6424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33120" y="5396716"/>
            <a:ext cx="432000" cy="37258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14658" y="5520948"/>
            <a:ext cx="432000" cy="24654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14414" y="5635794"/>
            <a:ext cx="432000" cy="13169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5712" y="1373456"/>
            <a:ext cx="8712968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DNS queries across device manufacturer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31454" y="3571201"/>
            <a:ext cx="432048" cy="649887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3932" y="2682891"/>
            <a:ext cx="34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 smtClean="0">
                <a:solidFill>
                  <a:srgbClr val="FA4006"/>
                </a:solidFill>
              </a:rPr>
              <a:t>Devices </a:t>
            </a:r>
            <a:r>
              <a:rPr lang="de-AT" sz="1600" dirty="0" smtClean="0">
                <a:solidFill>
                  <a:srgbClr val="FA4006"/>
                </a:solidFill>
              </a:rPr>
              <a:t>affected by an anomaly induce a </a:t>
            </a:r>
            <a:r>
              <a:rPr lang="de-AT" sz="1600" b="1" dirty="0" smtClean="0">
                <a:solidFill>
                  <a:srgbClr val="FA4006"/>
                </a:solidFill>
              </a:rPr>
              <a:t>change</a:t>
            </a:r>
            <a:r>
              <a:rPr lang="de-AT" sz="1600" dirty="0" smtClean="0">
                <a:solidFill>
                  <a:srgbClr val="FA4006"/>
                </a:solidFill>
              </a:rPr>
              <a:t> in traffic feature </a:t>
            </a:r>
            <a:r>
              <a:rPr lang="de-AT" sz="1600" b="1" dirty="0" smtClean="0">
                <a:solidFill>
                  <a:srgbClr val="FA4006"/>
                </a:solidFill>
              </a:rPr>
              <a:t>distributions</a:t>
            </a:r>
            <a:endParaRPr lang="de-AT" sz="1600" b="1" dirty="0">
              <a:solidFill>
                <a:srgbClr val="FA4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"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1" y="2344812"/>
            <a:ext cx="90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Key idea: detect abrupt changes in time series of empirical entropy of certain traffic features (i.e., descriptors).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Entropies captures the dispersion of the corresponding probability distribution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change in traffic patterns induces a change (spike/notch) in the entropy of the relevant traffic feature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5238239"/>
            <a:ext cx="3156324" cy="71104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16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61" y="2344812"/>
            <a:ext cx="9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more complex solution: consider whole empirical distribution of traffic features instead of just its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distance between distribution and a reference set of anomaly-free distributions (rapresenting normal behaviour)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distance metric: normalized Kullback-Leibler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08" y="5140444"/>
            <a:ext cx="2823586" cy="549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19" y="5111798"/>
            <a:ext cx="2537190" cy="595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8905" y="5667345"/>
            <a:ext cx="28680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endParaRPr lang="de-AT" sz="17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23" y="5667344"/>
            <a:ext cx="30453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normalized KL metric</a:t>
            </a:r>
            <a:endParaRPr lang="de-AT" sz="17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618" y="1124744"/>
            <a:ext cx="87588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Internet is characterized by increasing complexity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network types (WiFi, cellular, FTTH, etc.)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 scale and highly distributed services (CDNs)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Sophisticated and highly dynamic traffic patterns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Frequent anomalies involving specific sub-populations of users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7725" y="2852936"/>
            <a:ext cx="8757761" cy="1383695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traditional Anomaly Detection (AD) approaches still able to cope with this complex scenario?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6617" y="4365104"/>
            <a:ext cx="8758869" cy="1741438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challenge the applicability of Entropy-based Anomaly Detection in typical modern day scenarios by comparing it with a more complex Distribution-based detector.</a:t>
            </a:r>
            <a:endParaRPr lang="de-AT" b="1" dirty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 bwMode="auto">
          <a:xfrm>
            <a:off x="917814" y="4708123"/>
            <a:ext cx="7704856" cy="1440688"/>
          </a:xfrm>
          <a:prstGeom prst="roundRect">
            <a:avLst/>
          </a:prstGeom>
          <a:solidFill>
            <a:srgbClr val="3192C1">
              <a:alpha val="14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398534" y="6340917"/>
            <a:ext cx="2143125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096203"/>
            <a:ext cx="9145016" cy="5141109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72361" y="2492896"/>
            <a:ext cx="360040" cy="648072"/>
            <a:chOff x="1712640" y="2708920"/>
            <a:chExt cx="1008112" cy="1584176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1918" y="2420888"/>
            <a:ext cx="360040" cy="648072"/>
            <a:chOff x="1712640" y="2708920"/>
            <a:chExt cx="1008112" cy="158417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5062" y="3429000"/>
            <a:ext cx="360040" cy="648072"/>
            <a:chOff x="1712640" y="2708920"/>
            <a:chExt cx="1008112" cy="1584176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83324" y="3357552"/>
            <a:ext cx="360040" cy="648072"/>
            <a:chOff x="1712640" y="2708920"/>
            <a:chExt cx="1008112" cy="1584176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45743" y="3645024"/>
            <a:ext cx="360040" cy="648072"/>
            <a:chOff x="1712640" y="2708920"/>
            <a:chExt cx="1008112" cy="1584176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5294" y="2644662"/>
            <a:ext cx="360040" cy="648072"/>
            <a:chOff x="1712640" y="2708920"/>
            <a:chExt cx="1008112" cy="1584176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" name="Cloud 47"/>
          <p:cNvSpPr/>
          <p:nvPr/>
        </p:nvSpPr>
        <p:spPr bwMode="auto">
          <a:xfrm>
            <a:off x="6203902" y="2539986"/>
            <a:ext cx="2912910" cy="1550956"/>
          </a:xfrm>
          <a:prstGeom prst="cloud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device-specific push/cloud services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63170" y="3717032"/>
            <a:ext cx="360040" cy="648072"/>
            <a:chOff x="1712640" y="2708920"/>
            <a:chExt cx="1008112" cy="1584176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 bwMode="auto">
          <a:xfrm>
            <a:off x="4336422" y="3429000"/>
            <a:ext cx="244885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3512840" y="2878946"/>
            <a:ext cx="360040" cy="648072"/>
            <a:chOff x="1712640" y="2708920"/>
            <a:chExt cx="1008112" cy="1584176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7" name="Multiply 66"/>
          <p:cNvSpPr/>
          <p:nvPr/>
        </p:nvSpPr>
        <p:spPr bwMode="auto">
          <a:xfrm>
            <a:off x="6418177" y="1777252"/>
            <a:ext cx="2553391" cy="3076085"/>
          </a:xfrm>
          <a:prstGeom prst="mathMultiply">
            <a:avLst>
              <a:gd name="adj1" fmla="val 12543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5030" y="369337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20752" y="246491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56878" y="252366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8624" y="335699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8322" y="375911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1512" y="1189201"/>
            <a:ext cx="871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RCATool framework evaluated for 6 months in 2014 on operational cellular network (DNS traffic)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paradigmatic use-cases (events) have been collected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541596" y="4778473"/>
            <a:ext cx="2509248" cy="1421180"/>
            <a:chOff x="4336422" y="4797152"/>
            <a:chExt cx="2509248" cy="1421180"/>
          </a:xfrm>
        </p:grpSpPr>
        <p:sp>
          <p:nvSpPr>
            <p:cNvPr id="81" name="TextBox 8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manufacturers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82" name="TextBox 81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3971837" y="4946802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281013" y="5180035"/>
            <a:ext cx="222721" cy="754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590188" y="5337320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905413" y="5485459"/>
            <a:ext cx="222721" cy="45797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215663" y="5608909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534349" y="5815679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80474" y="5178334"/>
            <a:ext cx="222721" cy="222832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969406" y="4799111"/>
            <a:ext cx="2509248" cy="1421180"/>
            <a:chOff x="4336422" y="4797152"/>
            <a:chExt cx="2509248" cy="1421180"/>
          </a:xfrm>
        </p:grpSpPr>
        <p:sp>
          <p:nvSpPr>
            <p:cNvPr id="131" name="TextBox 13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operative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systems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5" name="Straight Arrow Connector 134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3" name="TextBox 132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6399647" y="4967440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708823" y="5209817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017998" y="5357958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333223" y="5496953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643473" y="5629547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7962159" y="5836317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333687" y="5498343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304929" y="2276872"/>
            <a:ext cx="504056" cy="720080"/>
            <a:chOff x="-1995772" y="1484784"/>
            <a:chExt cx="936104" cy="1296144"/>
          </a:xfrm>
        </p:grpSpPr>
        <p:sp>
          <p:nvSpPr>
            <p:cNvPr id="136" name="Cube 135"/>
            <p:cNvSpPr/>
            <p:nvPr/>
          </p:nvSpPr>
          <p:spPr bwMode="auto">
            <a:xfrm>
              <a:off x="-1995772" y="1484784"/>
              <a:ext cx="936104" cy="1296144"/>
            </a:xfrm>
            <a:prstGeom prst="cube">
              <a:avLst>
                <a:gd name="adj" fmla="val 23643"/>
              </a:avLst>
            </a:prstGeom>
            <a:solidFill>
              <a:srgbClr val="3192C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-1502220" y="2484055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-1502220" y="2552644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-1502220" y="2621067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713886" y="2371970"/>
            <a:ext cx="6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 smtClean="0">
                <a:solidFill>
                  <a:srgbClr val="3192C1"/>
                </a:solidFill>
              </a:rPr>
              <a:t>DNS </a:t>
            </a:r>
          </a:p>
          <a:p>
            <a:r>
              <a:rPr lang="de-AT" sz="1200" b="1" dirty="0" err="1" smtClean="0">
                <a:solidFill>
                  <a:srgbClr val="3192C1"/>
                </a:solidFill>
              </a:rPr>
              <a:t>server</a:t>
            </a:r>
            <a:endParaRPr lang="de-AT" sz="1200" b="1" dirty="0">
              <a:solidFill>
                <a:srgbClr val="3192C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 bwMode="auto">
          <a:xfrm flipV="1">
            <a:off x="1280592" y="2852936"/>
            <a:ext cx="3024336" cy="144016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6" name="Straight Arrow Connector 145"/>
          <p:cNvCxnSpPr>
            <a:endCxn id="136" idx="2"/>
          </p:cNvCxnSpPr>
          <p:nvPr/>
        </p:nvCxnSpPr>
        <p:spPr bwMode="auto">
          <a:xfrm flipV="1">
            <a:off x="1928664" y="2696499"/>
            <a:ext cx="2376265" cy="9485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3512840" y="2996952"/>
            <a:ext cx="792088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V="1">
            <a:off x="3080792" y="2420888"/>
            <a:ext cx="1296144" cy="720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V="1">
            <a:off x="2144688" y="2564904"/>
            <a:ext cx="2160240" cy="4320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7" name="Oval 176"/>
          <p:cNvSpPr/>
          <p:nvPr/>
        </p:nvSpPr>
        <p:spPr bwMode="auto">
          <a:xfrm>
            <a:off x="488503" y="2255665"/>
            <a:ext cx="3639033" cy="2325464"/>
          </a:xfrm>
          <a:prstGeom prst="ellipse">
            <a:avLst/>
          </a:prstGeom>
          <a:noFill/>
          <a:ln w="28575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989822" y="4777945"/>
            <a:ext cx="2523018" cy="1421180"/>
            <a:chOff x="4336422" y="4797152"/>
            <a:chExt cx="2523018" cy="1421180"/>
          </a:xfrm>
        </p:grpSpPr>
        <p:sp>
          <p:nvSpPr>
            <p:cNvPr id="158" name="TextBox 157"/>
            <p:cNvSpPr txBox="1"/>
            <p:nvPr/>
          </p:nvSpPr>
          <p:spPr>
            <a:xfrm>
              <a:off x="4483176" y="5941333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requested</a:t>
              </a:r>
              <a:r>
                <a:rPr lang="de-AT" sz="1200" dirty="0" smtClean="0">
                  <a:solidFill>
                    <a:srgbClr val="3192C1"/>
                  </a:solidFill>
                </a:rPr>
                <a:t>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hostnames</a:t>
              </a:r>
              <a:r>
                <a:rPr lang="de-AT" sz="1200" dirty="0" smtClean="0">
                  <a:solidFill>
                    <a:srgbClr val="3192C1"/>
                  </a:solidFill>
                </a:rPr>
                <a:t> (FQDN)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60" name="TextBox 159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63" name="Rectangle 162"/>
          <p:cNvSpPr/>
          <p:nvPr/>
        </p:nvSpPr>
        <p:spPr bwMode="auto">
          <a:xfrm>
            <a:off x="1420063" y="4946274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729239" y="5188651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348449" y="5572219"/>
            <a:ext cx="222721" cy="3583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054067" y="5477986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663889" y="5608381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982575" y="5815151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055227" y="5478027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11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1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9" grpId="0"/>
      <p:bldP spid="70" grpId="0"/>
      <p:bldP spid="71" grpId="0"/>
      <p:bldP spid="73" grpId="0"/>
      <p:bldP spid="75" grpId="0"/>
      <p:bldP spid="84" grpId="0" animBg="1"/>
      <p:bldP spid="92" grpId="0" animBg="1"/>
      <p:bldP spid="92" grpId="1" animBg="1"/>
      <p:bldP spid="128" grpId="0" animBg="1"/>
      <p:bldP spid="103" grpId="0" animBg="1"/>
      <p:bldP spid="103" grpId="1" animBg="1"/>
      <p:bldP spid="166" grpId="0" animBg="1"/>
      <p:bldP spid="169" grpId="0" animBg="1"/>
      <p:bldP spid="16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64389" y="3030815"/>
            <a:ext cx="2428295" cy="900350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1" y="2132856"/>
            <a:ext cx="8969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 entire distribution as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Entropies captures the dispersion of the corresponding probability distribution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change in traffic patterns induces a change (spike/notch) in the entropy of the relevant traffic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63" y="3165322"/>
            <a:ext cx="2003145" cy="4512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2164" y="2923053"/>
            <a:ext cx="1584176" cy="864096"/>
            <a:chOff x="2144688" y="2347951"/>
            <a:chExt cx="6048672" cy="3464768"/>
          </a:xfrm>
        </p:grpSpPr>
        <p:grpSp>
          <p:nvGrpSpPr>
            <p:cNvPr id="12" name="Group 11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9545" y="3211085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>
                <a:solidFill>
                  <a:srgbClr val="3192C1"/>
                </a:solidFill>
              </a:rPr>
              <a:t>H(current) = 0.42</a:t>
            </a:r>
            <a:endParaRPr lang="de-AT" sz="2000" dirty="0">
              <a:solidFill>
                <a:srgbClr val="3192C1"/>
              </a:solidFill>
            </a:endParaRPr>
          </a:p>
          <a:p>
            <a:endParaRPr lang="de-AT" sz="2000" dirty="0">
              <a:solidFill>
                <a:srgbClr val="3192C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853092" y="3443212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092684" y="3415499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572404" y="3585154"/>
            <a:ext cx="246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de-AT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8694" y="3782506"/>
            <a:ext cx="14462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current distribution</a:t>
            </a:r>
          </a:p>
          <a:p>
            <a:pPr algn="ctr"/>
            <a:r>
              <a:rPr lang="de-AT" sz="1050" dirty="0" smtClean="0">
                <a:solidFill>
                  <a:srgbClr val="3192C1"/>
                </a:solidFill>
              </a:rPr>
              <a:t>2015-08-18 08:00</a:t>
            </a:r>
            <a:endParaRPr lang="de-AT" sz="1050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61" y="2344812"/>
            <a:ext cx="9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more complex solution: consider whole empirical distribution of traffic features instead of just its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distance between distribution and a reference set of anomaly-free distributions (rapresenting normal behaviour)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53" y="5241280"/>
            <a:ext cx="2823586" cy="549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85768" y="5768180"/>
            <a:ext cx="30453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normalized KL metric</a:t>
            </a:r>
            <a:endParaRPr lang="de-AT" sz="17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63044" y="4222497"/>
            <a:ext cx="2602359" cy="1728192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58969" y="4510528"/>
            <a:ext cx="1003608" cy="462705"/>
            <a:chOff x="2144688" y="2347951"/>
            <a:chExt cx="6048672" cy="3464768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20" name="Rectangle 19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95388" y="4749982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3192C1"/>
                </a:solidFill>
              </a:rPr>
              <a:t>D(current) = 3</a:t>
            </a:r>
            <a:endParaRPr lang="de-AT" dirty="0">
              <a:solidFill>
                <a:srgbClr val="3192C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365404" y="4984013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4" name="Group 33"/>
          <p:cNvGrpSpPr/>
          <p:nvPr/>
        </p:nvGrpSpPr>
        <p:grpSpPr>
          <a:xfrm>
            <a:off x="1276986" y="5379053"/>
            <a:ext cx="1003608" cy="462705"/>
            <a:chOff x="2144688" y="2347951"/>
            <a:chExt cx="6048672" cy="3464768"/>
          </a:xfrm>
        </p:grpSpPr>
        <p:grpSp>
          <p:nvGrpSpPr>
            <p:cNvPr id="35" name="Group 34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 bwMode="auto">
            <a:xfrm>
              <a:off x="2432721" y="3039560"/>
              <a:ext cx="407372" cy="272792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32472" y="4433628"/>
              <a:ext cx="433939" cy="133618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43722" y="4953562"/>
              <a:ext cx="432046" cy="80591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2006" y="4975033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current distribution</a:t>
            </a:r>
            <a:endParaRPr lang="de-AT" sz="1200" dirty="0">
              <a:solidFill>
                <a:srgbClr val="3192C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2560" y="581629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reference distribution</a:t>
            </a:r>
            <a:endParaRPr lang="de-AT" sz="1200" dirty="0">
              <a:solidFill>
                <a:srgbClr val="3192C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044" y="429363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smtClean="0">
                <a:solidFill>
                  <a:srgbClr val="3192C1"/>
                </a:solidFill>
              </a:rPr>
              <a:t>Distribution distance metric</a:t>
            </a:r>
            <a:endParaRPr lang="de-AT" sz="1600" dirty="0">
              <a:solidFill>
                <a:srgbClr val="3192C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9" y="4946015"/>
            <a:ext cx="2161925" cy="5060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66033" y="5556763"/>
            <a:ext cx="246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endParaRPr lang="de-AT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 bwMode="auto">
          <a:xfrm>
            <a:off x="2262577" y="4749982"/>
            <a:ext cx="1500467" cy="192574"/>
          </a:xfrm>
          <a:prstGeom prst="bentConnector3">
            <a:avLst>
              <a:gd name="adj1" fmla="val 52487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flipV="1">
            <a:off x="2244858" y="5452106"/>
            <a:ext cx="1517925" cy="189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2658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rgbClr val="3192C1"/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40828"/>
              </p:ext>
            </p:extLst>
          </p:nvPr>
        </p:nvGraphicFramePr>
        <p:xfrm>
          <a:off x="416496" y="1196753"/>
          <a:ext cx="9073009" cy="49685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88232"/>
                <a:gridCol w="3168352"/>
                <a:gridCol w="3816425"/>
              </a:tblGrid>
              <a:tr h="5685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#1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#2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days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</a:t>
                      </a:r>
                      <a:endParaRPr lang="de-AT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Back-off</a:t>
                      </a:r>
                      <a:r>
                        <a:rPr lang="de-AT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seconds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 seconds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Inc.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(</a:t>
                      </a:r>
                      <a:r>
                        <a:rPr lang="de-AT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Samsung,</a:t>
                      </a:r>
                      <a:r>
                        <a:rPr lang="de-AT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HTC, ...</a:t>
                      </a:r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O.S.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 8.*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4.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flag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+5% 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time-outs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629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FQDN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Top 3LD</a:t>
                      </a:r>
                    </a:p>
                    <a:p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push.apple.com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OS-specific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3LD</a:t>
                      </a:r>
                    </a:p>
                    <a:p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mtalk.google.com</a:t>
                      </a:r>
                      <a:r>
                        <a:rPr lang="de-AT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7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 TRAFFIC  FEATURES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7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565104"/>
            <a:ext cx="390496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24" y="2565104"/>
            <a:ext cx="3904964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861" y="4509120"/>
            <a:ext cx="90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 traffic features considered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Device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Service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requested hostnames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(FQDN)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Network performance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code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of DNS resolver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5036" y="1335311"/>
            <a:ext cx="8840452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usually visible by observing DNS traffic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8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7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99" y="2514428"/>
            <a:ext cx="3904917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504" y="4523636"/>
            <a:ext cx="45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of relevant features is clearly altered 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Easily detected by algoriths such as EWMA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8493" y="4519353"/>
            <a:ext cx="45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is not clearly visible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EWMA fails to detect the whole duration of the anomaly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9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8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591798"/>
            <a:ext cx="3904918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487" y="4676943"/>
            <a:ext cx="783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Both event type exhibit a clear devergence from the normality reference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duration of the anomaly is detected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2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TW Slides Template 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ftw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tw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tw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FTW Slides Template 2011</Template>
  <TotalTime>23</TotalTime>
  <Pages>3</Pages>
  <Words>999</Words>
  <Application>Microsoft Macintosh PowerPoint</Application>
  <PresentationFormat>A4 Paper (210x297 mm)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FTW Slides Template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and Diagnosis in CDNs</dc:title>
  <dc:creator>Pierdomenico Fiadino</dc:creator>
  <cp:keywords>phd;fiadino;networks;cnd;anomaly detection;network analytics;mplane</cp:keywords>
  <cp:lastModifiedBy>Pierdomenico Fiadino</cp:lastModifiedBy>
  <cp:revision>482</cp:revision>
  <cp:lastPrinted>1999-03-18T09:32:52Z</cp:lastPrinted>
  <dcterms:created xsi:type="dcterms:W3CDTF">2013-10-04T13:21:12Z</dcterms:created>
  <dcterms:modified xsi:type="dcterms:W3CDTF">2015-08-13T06:45:49Z</dcterms:modified>
</cp:coreProperties>
</file>