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5" r:id="rId3"/>
    <p:sldId id="434" r:id="rId4"/>
    <p:sldId id="429" r:id="rId5"/>
    <p:sldId id="431" r:id="rId6"/>
    <p:sldId id="439" r:id="rId7"/>
    <p:sldId id="435" r:id="rId8"/>
    <p:sldId id="436" r:id="rId9"/>
    <p:sldId id="437" r:id="rId10"/>
    <p:sldId id="417" r:id="rId11"/>
    <p:sldId id="441" r:id="rId12"/>
    <p:sldId id="442" r:id="rId13"/>
    <p:sldId id="418" r:id="rId14"/>
    <p:sldId id="419" r:id="rId15"/>
    <p:sldId id="420" r:id="rId16"/>
    <p:sldId id="422" r:id="rId17"/>
    <p:sldId id="421" r:id="rId18"/>
    <p:sldId id="423" r:id="rId19"/>
    <p:sldId id="433" r:id="rId20"/>
    <p:sldId id="438" r:id="rId21"/>
    <p:sldId id="440" r:id="rId22"/>
    <p:sldId id="425" r:id="rId23"/>
    <p:sldId id="443" r:id="rId24"/>
    <p:sldId id="444" r:id="rId25"/>
    <p:sldId id="432" r:id="rId26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domenico Fiadino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2C1"/>
    <a:srgbClr val="BCDDEE"/>
    <a:srgbClr val="42809E"/>
    <a:srgbClr val="FA4006"/>
    <a:srgbClr val="B1A11E"/>
    <a:srgbClr val="CE1DD5"/>
    <a:srgbClr val="5B97B7"/>
    <a:srgbClr val="6E8DB4"/>
    <a:srgbClr val="33CC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1" autoAdjust="0"/>
    <p:restoredTop sz="92283" autoAdjust="0"/>
  </p:normalViewPr>
  <p:slideViewPr>
    <p:cSldViewPr>
      <p:cViewPr varScale="1">
        <p:scale>
          <a:sx n="114" d="100"/>
          <a:sy n="114" d="100"/>
        </p:scale>
        <p:origin x="-120" y="-1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96E797B-2F96-4AC8-89F2-FBEC7A1E3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4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BEDFCE2-9C1F-432A-A9DA-55483F5CC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997" y="4742229"/>
            <a:ext cx="4986463" cy="441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31" tIns="46815" rIns="93631" bIns="46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F¸nfte Ebene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79463"/>
            <a:ext cx="5348287" cy="3703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32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82638" y="36864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82638" y="218520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Grafik 12" descr="Wolke-ppt-Foli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17296" cy="2158400"/>
          </a:xfrm>
          <a:prstGeom prst="rect">
            <a:avLst/>
          </a:prstGeom>
        </p:spPr>
      </p:pic>
      <p:pic>
        <p:nvPicPr>
          <p:cNvPr id="14" name="Grafik 13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pic>
        <p:nvPicPr>
          <p:cNvPr id="9" name="Grafik 8" descr="Komet_5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33320" y="5733256"/>
            <a:ext cx="1720516" cy="851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192C1"/>
              </a:buClr>
              <a:buFontTx/>
              <a:buBlip>
                <a:blip r:embed="rId2"/>
              </a:buBlip>
              <a:defRPr/>
            </a:lvl1pPr>
            <a:lvl2pPr>
              <a:buClrTx/>
              <a:buSzPct val="100000"/>
              <a:defRPr/>
            </a:lvl2pPr>
            <a:lvl3pPr>
              <a:buClrTx/>
              <a:buSzPct val="100000"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 baseline="0"/>
            </a:lvl4pPr>
            <a:lvl5pPr>
              <a:buClr>
                <a:srgbClr val="3192C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6F99350-E9C3-4FD1-9037-2C6ADB47A97A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738158" y="1600200"/>
            <a:ext cx="413864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 baseline="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281518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3A4E91EE-CB2D-4FA0-B02B-10D51A921C73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952604" y="107154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AT" noProof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963695" y="5316531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9FB3425-482D-46D8-A49F-472DF027386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8" name="Grafik 7" descr="FTW_Logo_4C_Ne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19200"/>
            <a:ext cx="8420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80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328" y="6357938"/>
            <a:ext cx="2143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- 1 -</a:t>
            </a:r>
          </a:p>
        </p:txBody>
      </p: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738188" y="274638"/>
            <a:ext cx="650081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AT" smtClean="0"/>
          </a:p>
        </p:txBody>
      </p:sp>
      <p:pic>
        <p:nvPicPr>
          <p:cNvPr id="9" name="Grafik 8" descr="FTW_Logo_4C_Ne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</p:sldLayoutIdLst>
  <p:hf hdr="0" ftr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pitchFamily="34" charset="0"/>
          <a:ea typeface="+mj-ea"/>
          <a:cs typeface="Arial" pitchFamily="34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FontTx/>
        <a:buBlip>
          <a:blip r:embed="rId7"/>
        </a:buBlip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0955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Char char="-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620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811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•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025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4574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6pPr>
      <a:lvl7pPr marL="29146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7pPr>
      <a:lvl8pPr marL="33718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8pPr>
      <a:lvl9pPr marL="38290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1332" y="1728427"/>
            <a:ext cx="8420100" cy="1152128"/>
          </a:xfrm>
        </p:spPr>
        <p:txBody>
          <a:bodyPr/>
          <a:lstStyle/>
          <a:p>
            <a:pPr>
              <a:defRPr/>
            </a:pPr>
            <a:r>
              <a:rPr lang="de-AT" sz="2400" b="1" dirty="0" smtClean="0"/>
              <a:t>Pierdomenico Fiadino</a:t>
            </a:r>
          </a:p>
          <a:p>
            <a:pPr>
              <a:defRPr/>
            </a:pPr>
            <a:r>
              <a:rPr lang="de-AT" sz="1800" dirty="0" smtClean="0"/>
              <a:t>The Telecommunications Research Center Vienna (ftw.)</a:t>
            </a:r>
            <a:endParaRPr lang="de-AT" dirty="0"/>
          </a:p>
          <a:p>
            <a:pPr>
              <a:defRPr/>
            </a:pPr>
            <a:endParaRPr lang="de-AT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71590" y="5713784"/>
            <a:ext cx="2216696" cy="108931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6140661"/>
            <a:ext cx="2879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2"/>
          <p:cNvSpPr txBox="1">
            <a:spLocks/>
          </p:cNvSpPr>
          <p:nvPr/>
        </p:nvSpPr>
        <p:spPr bwMode="auto">
          <a:xfrm>
            <a:off x="598612" y="2759084"/>
            <a:ext cx="84201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sz="2800" b="1" dirty="0" err="1" smtClean="0">
                <a:solidFill>
                  <a:srgbClr val="3192C1"/>
                </a:solidFill>
              </a:rPr>
              <a:t>RCATool</a:t>
            </a:r>
            <a:r>
              <a:rPr lang="en-US" sz="2800" b="1" dirty="0" smtClean="0">
                <a:solidFill>
                  <a:srgbClr val="3192C1"/>
                </a:solidFill>
              </a:rPr>
              <a:t> </a:t>
            </a:r>
            <a:endParaRPr lang="en-US" sz="2400" b="1" dirty="0" smtClean="0">
              <a:solidFill>
                <a:srgbClr val="3192C1"/>
              </a:solidFill>
            </a:endParaRPr>
          </a:p>
          <a:p>
            <a:r>
              <a:rPr lang="en-US" sz="1800" b="1" dirty="0" smtClean="0">
                <a:solidFill>
                  <a:srgbClr val="3192C1"/>
                </a:solidFill>
              </a:rPr>
              <a:t>A Framework for Detecting and Diagnosing Anomalies in Cellular Networks</a:t>
            </a:r>
            <a:endParaRPr lang="de-AT" sz="1800" b="1" dirty="0">
              <a:solidFill>
                <a:srgbClr val="3192C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auto">
          <a:xfrm>
            <a:off x="421332" y="4392723"/>
            <a:ext cx="8420100" cy="94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fiadino@ftw.at</a:t>
            </a:r>
          </a:p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http://userver.ftw.at/~fiadino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2" y="5543945"/>
            <a:ext cx="3194538" cy="112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421332" y="2880555"/>
            <a:ext cx="8597380" cy="1268525"/>
          </a:xfrm>
          <a:prstGeom prst="roundRect">
            <a:avLst/>
          </a:prstGeom>
          <a:noFill/>
          <a:ln w="53975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 bwMode="auto">
          <a:xfrm>
            <a:off x="917814" y="4708123"/>
            <a:ext cx="7704856" cy="1440688"/>
          </a:xfrm>
          <a:prstGeom prst="roundRect">
            <a:avLst/>
          </a:prstGeom>
          <a:solidFill>
            <a:srgbClr val="3192C1">
              <a:alpha val="14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398534" y="6340917"/>
            <a:ext cx="2143125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096203"/>
            <a:ext cx="9145016" cy="5141109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72361" y="2492896"/>
            <a:ext cx="360040" cy="648072"/>
            <a:chOff x="1712640" y="2708920"/>
            <a:chExt cx="1008112" cy="1584176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1918" y="2420888"/>
            <a:ext cx="360040" cy="648072"/>
            <a:chOff x="1712640" y="2708920"/>
            <a:chExt cx="1008112" cy="158417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5062" y="3429000"/>
            <a:ext cx="360040" cy="648072"/>
            <a:chOff x="1712640" y="2708920"/>
            <a:chExt cx="1008112" cy="1584176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83324" y="3357552"/>
            <a:ext cx="360040" cy="648072"/>
            <a:chOff x="1712640" y="2708920"/>
            <a:chExt cx="1008112" cy="1584176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45743" y="3645024"/>
            <a:ext cx="360040" cy="648072"/>
            <a:chOff x="1712640" y="2708920"/>
            <a:chExt cx="1008112" cy="1584176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5294" y="2644662"/>
            <a:ext cx="360040" cy="648072"/>
            <a:chOff x="1712640" y="2708920"/>
            <a:chExt cx="1008112" cy="1584176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" name="Cloud 47"/>
          <p:cNvSpPr/>
          <p:nvPr/>
        </p:nvSpPr>
        <p:spPr bwMode="auto">
          <a:xfrm>
            <a:off x="6203902" y="2539986"/>
            <a:ext cx="2912910" cy="1550956"/>
          </a:xfrm>
          <a:prstGeom prst="cloud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device-specific push/cloud services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63170" y="3717032"/>
            <a:ext cx="360040" cy="648072"/>
            <a:chOff x="1712640" y="2708920"/>
            <a:chExt cx="1008112" cy="1584176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 bwMode="auto">
          <a:xfrm>
            <a:off x="4336422" y="3429000"/>
            <a:ext cx="244885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3512840" y="2878946"/>
            <a:ext cx="360040" cy="648072"/>
            <a:chOff x="1712640" y="2708920"/>
            <a:chExt cx="1008112" cy="1584176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7" name="Multiply 66"/>
          <p:cNvSpPr/>
          <p:nvPr/>
        </p:nvSpPr>
        <p:spPr bwMode="auto">
          <a:xfrm>
            <a:off x="6418177" y="1777252"/>
            <a:ext cx="2553391" cy="3076085"/>
          </a:xfrm>
          <a:prstGeom prst="mathMultiply">
            <a:avLst>
              <a:gd name="adj1" fmla="val 12543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5030" y="369337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20752" y="246491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56878" y="252366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8624" y="335699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8322" y="375911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1512" y="1189201"/>
            <a:ext cx="871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RCATool framework evaluated for 6 months in 2014 on operational cellular network (DNS traffic)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paradigmatic use-cases (events) have been collected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541596" y="4778473"/>
            <a:ext cx="2509248" cy="1421180"/>
            <a:chOff x="4336422" y="4797152"/>
            <a:chExt cx="2509248" cy="1421180"/>
          </a:xfrm>
        </p:grpSpPr>
        <p:sp>
          <p:nvSpPr>
            <p:cNvPr id="81" name="TextBox 8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manufacturers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82" name="TextBox 81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3971837" y="4946802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281013" y="5180035"/>
            <a:ext cx="222721" cy="754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590188" y="5337320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905413" y="5485459"/>
            <a:ext cx="222721" cy="45797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215663" y="5608909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534349" y="5815679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80474" y="5178334"/>
            <a:ext cx="222721" cy="222832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969406" y="4799111"/>
            <a:ext cx="2509248" cy="1421180"/>
            <a:chOff x="4336422" y="4797152"/>
            <a:chExt cx="2509248" cy="1421180"/>
          </a:xfrm>
        </p:grpSpPr>
        <p:sp>
          <p:nvSpPr>
            <p:cNvPr id="131" name="TextBox 13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operative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systems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5" name="Straight Arrow Connector 134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3" name="TextBox 132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6399647" y="4967440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708823" y="5209817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017998" y="5357958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333223" y="5496953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643473" y="5629547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7962159" y="5836317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333687" y="5498343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304929" y="2276872"/>
            <a:ext cx="504056" cy="720080"/>
            <a:chOff x="-1995772" y="1484784"/>
            <a:chExt cx="936104" cy="1296144"/>
          </a:xfrm>
        </p:grpSpPr>
        <p:sp>
          <p:nvSpPr>
            <p:cNvPr id="136" name="Cube 135"/>
            <p:cNvSpPr/>
            <p:nvPr/>
          </p:nvSpPr>
          <p:spPr bwMode="auto">
            <a:xfrm>
              <a:off x="-1995772" y="1484784"/>
              <a:ext cx="936104" cy="1296144"/>
            </a:xfrm>
            <a:prstGeom prst="cube">
              <a:avLst>
                <a:gd name="adj" fmla="val 23643"/>
              </a:avLst>
            </a:prstGeom>
            <a:solidFill>
              <a:srgbClr val="3192C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-1502220" y="2484055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-1502220" y="2552644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-1502220" y="2621067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713886" y="2371970"/>
            <a:ext cx="6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 smtClean="0">
                <a:solidFill>
                  <a:srgbClr val="3192C1"/>
                </a:solidFill>
              </a:rPr>
              <a:t>DNS </a:t>
            </a:r>
          </a:p>
          <a:p>
            <a:r>
              <a:rPr lang="de-AT" sz="1200" b="1" dirty="0" err="1" smtClean="0">
                <a:solidFill>
                  <a:srgbClr val="3192C1"/>
                </a:solidFill>
              </a:rPr>
              <a:t>server</a:t>
            </a:r>
            <a:endParaRPr lang="de-AT" sz="1200" b="1" dirty="0">
              <a:solidFill>
                <a:srgbClr val="3192C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 bwMode="auto">
          <a:xfrm flipV="1">
            <a:off x="1280592" y="2852936"/>
            <a:ext cx="3024336" cy="144016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6" name="Straight Arrow Connector 145"/>
          <p:cNvCxnSpPr>
            <a:endCxn id="136" idx="2"/>
          </p:cNvCxnSpPr>
          <p:nvPr/>
        </p:nvCxnSpPr>
        <p:spPr bwMode="auto">
          <a:xfrm flipV="1">
            <a:off x="1928664" y="2696499"/>
            <a:ext cx="2376265" cy="9485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3512840" y="2996952"/>
            <a:ext cx="792088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V="1">
            <a:off x="3080792" y="2420888"/>
            <a:ext cx="1296144" cy="720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V="1">
            <a:off x="2144688" y="2564904"/>
            <a:ext cx="2160240" cy="4320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7" name="Oval 176"/>
          <p:cNvSpPr/>
          <p:nvPr/>
        </p:nvSpPr>
        <p:spPr bwMode="auto">
          <a:xfrm>
            <a:off x="488503" y="2255665"/>
            <a:ext cx="3639033" cy="2325464"/>
          </a:xfrm>
          <a:prstGeom prst="ellipse">
            <a:avLst/>
          </a:prstGeom>
          <a:noFill/>
          <a:ln w="28575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989822" y="4777945"/>
            <a:ext cx="2523018" cy="1421180"/>
            <a:chOff x="4336422" y="4797152"/>
            <a:chExt cx="2523018" cy="1421180"/>
          </a:xfrm>
        </p:grpSpPr>
        <p:sp>
          <p:nvSpPr>
            <p:cNvPr id="158" name="TextBox 157"/>
            <p:cNvSpPr txBox="1"/>
            <p:nvPr/>
          </p:nvSpPr>
          <p:spPr>
            <a:xfrm>
              <a:off x="4483176" y="5941333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requested</a:t>
              </a:r>
              <a:r>
                <a:rPr lang="de-AT" sz="1200" dirty="0" smtClean="0">
                  <a:solidFill>
                    <a:srgbClr val="3192C1"/>
                  </a:solidFill>
                </a:rPr>
                <a:t>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hostnames</a:t>
              </a:r>
              <a:r>
                <a:rPr lang="de-AT" sz="1200" dirty="0" smtClean="0">
                  <a:solidFill>
                    <a:srgbClr val="3192C1"/>
                  </a:solidFill>
                </a:rPr>
                <a:t> (FQDN)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60" name="TextBox 159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63" name="Rectangle 162"/>
          <p:cNvSpPr/>
          <p:nvPr/>
        </p:nvSpPr>
        <p:spPr bwMode="auto">
          <a:xfrm>
            <a:off x="1420063" y="4946274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729239" y="5188651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348449" y="5572219"/>
            <a:ext cx="222721" cy="3583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054067" y="5477986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663889" y="5608381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982575" y="5815151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055227" y="5478027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9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11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1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9" grpId="0"/>
      <p:bldP spid="70" grpId="0"/>
      <p:bldP spid="71" grpId="0"/>
      <p:bldP spid="73" grpId="0"/>
      <p:bldP spid="75" grpId="0"/>
      <p:bldP spid="84" grpId="0" animBg="1"/>
      <p:bldP spid="92" grpId="0" animBg="1"/>
      <p:bldP spid="92" grpId="1" animBg="1"/>
      <p:bldP spid="128" grpId="0" animBg="1"/>
      <p:bldP spid="103" grpId="0" animBg="1"/>
      <p:bldP spid="103" grpId="1" animBg="1"/>
      <p:bldP spid="166" grpId="0" animBg="1"/>
      <p:bldP spid="169" grpId="0" animBg="1"/>
      <p:bldP spid="1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SEMI-SYNTHETIC  DATA  GENERATION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12" y="1189201"/>
            <a:ext cx="878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RCATool framework evaluated for 6 months in 2014 on operational cellular network (DNS traffic)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paradigmatic use-cases (events) have been collected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04528" y="2684626"/>
            <a:ext cx="8496944" cy="664268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>
                <a:solidFill>
                  <a:schemeClr val="bg1"/>
                </a:solidFill>
              </a:rPr>
              <a:t>s</a:t>
            </a: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till</a:t>
            </a:r>
            <a:r>
              <a:rPr kumimoji="0" lang="de-AT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difficult to perform a complete evaluation...</a:t>
            </a:r>
            <a:endParaRPr kumimoji="0" lang="de-AT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659829" y="3339407"/>
            <a:ext cx="576064" cy="971274"/>
          </a:xfrm>
          <a:prstGeom prst="downArrow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04528" y="4310681"/>
            <a:ext cx="8496944" cy="1422575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AT" b="1" dirty="0" smtClean="0">
                <a:solidFill>
                  <a:srgbClr val="3192C1"/>
                </a:solidFill>
              </a:rPr>
              <a:t>Generate semi-synthetic background traffic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Over-impose</a:t>
            </a:r>
            <a:r>
              <a:rPr kumimoji="0" lang="de-AT" sz="2400" b="1" i="0" u="none" strike="noStrike" cap="none" normalizeH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 synthetic anomalies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513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SEMI-SYNTHETIC  DATA  GENERATION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36576" y="1805847"/>
            <a:ext cx="7632848" cy="1926631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 smtClean="0">
                <a:solidFill>
                  <a:srgbClr val="3192C1"/>
                </a:solidFill>
              </a:rPr>
              <a:t>Generation of </a:t>
            </a:r>
            <a:r>
              <a:rPr lang="de-AT" b="1" u="sng" dirty="0" smtClean="0">
                <a:solidFill>
                  <a:srgbClr val="3192C1"/>
                </a:solidFill>
              </a:rPr>
              <a:t>semi-synthetic data</a:t>
            </a:r>
            <a:r>
              <a:rPr lang="de-AT" b="1" dirty="0" smtClean="0">
                <a:solidFill>
                  <a:srgbClr val="3192C1"/>
                </a:solidFill>
              </a:rPr>
              <a:t> derived from real traffic traces, preserving: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 smtClean="0">
                <a:solidFill>
                  <a:srgbClr val="3192C1"/>
                </a:solidFill>
              </a:rPr>
              <a:t>temporal dynamics (24-hours seasonality)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>
                <a:solidFill>
                  <a:srgbClr val="3192C1"/>
                </a:solidFill>
              </a:rPr>
              <a:t>s</a:t>
            </a: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tatistical characteristics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>
                <a:solidFill>
                  <a:srgbClr val="3192C1"/>
                </a:solidFill>
              </a:rPr>
              <a:t>w</a:t>
            </a:r>
            <a:r>
              <a:rPr lang="de-AT" dirty="0" smtClean="0">
                <a:solidFill>
                  <a:srgbClr val="3192C1"/>
                </a:solidFill>
              </a:rPr>
              <a:t>orking days/Weekends differentiation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36577" y="4646070"/>
            <a:ext cx="7632847" cy="1301072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 smtClean="0">
                <a:solidFill>
                  <a:srgbClr val="3192C1"/>
                </a:solidFill>
              </a:rPr>
              <a:t>Inject additive anomalies in relevant signals: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dirty="0" smtClean="0">
                <a:solidFill>
                  <a:srgbClr val="3192C1"/>
                </a:solidFill>
              </a:rPr>
              <a:t>Alter generated traffic distributions according to models of real-life anomalies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560" y="1311151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i="1" dirty="0" smtClean="0">
                <a:solidFill>
                  <a:srgbClr val="3192C1"/>
                </a:solidFill>
              </a:rPr>
              <a:t>Clean</a:t>
            </a:r>
            <a:r>
              <a:rPr lang="de-AT" b="1" dirty="0" smtClean="0">
                <a:solidFill>
                  <a:srgbClr val="3192C1"/>
                </a:solidFill>
              </a:rPr>
              <a:t> back-ground traffic:</a:t>
            </a:r>
            <a:endParaRPr lang="de-AT" b="1" dirty="0">
              <a:solidFill>
                <a:srgbClr val="3192C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560" y="4119463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3192C1"/>
                </a:solidFill>
              </a:rPr>
              <a:t>Synthetic anomalies superposition:</a:t>
            </a:r>
            <a:endParaRPr lang="de-AT" b="1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9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rgbClr val="3192C1"/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27"/>
              </p:ext>
            </p:extLst>
          </p:nvPr>
        </p:nvGraphicFramePr>
        <p:xfrm>
          <a:off x="416496" y="1196753"/>
          <a:ext cx="9073009" cy="49685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88232"/>
                <a:gridCol w="3168352"/>
                <a:gridCol w="3816425"/>
              </a:tblGrid>
              <a:tr h="5685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#1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#2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</a:t>
                      </a:r>
                      <a:endParaRPr lang="de-AT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Back-off</a:t>
                      </a:r>
                      <a:r>
                        <a:rPr lang="de-AT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seconds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 seconds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Inc.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(</a:t>
                      </a:r>
                      <a:r>
                        <a:rPr lang="de-AT" sz="18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Samsung,</a:t>
                      </a:r>
                      <a:r>
                        <a:rPr lang="de-AT" sz="18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HTC, ...</a:t>
                      </a:r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O.S.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 8.*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4.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flag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+5% 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time-outs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629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FQDN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Top 3LD</a:t>
                      </a:r>
                    </a:p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push.apple.com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OS-specific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3LD</a:t>
                      </a:r>
                    </a:p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mtalk.google.com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51850AC2-A263-4B5F-A5D6-6B699F28388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7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 TRAFFIC  FEATURES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565104"/>
            <a:ext cx="390496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24" y="2565104"/>
            <a:ext cx="3904964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861" y="4509120"/>
            <a:ext cx="90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 traffic features considered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Device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Service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requested hostnames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(FQDN)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Network performance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code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of DNS resolver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5036" y="1335311"/>
            <a:ext cx="8840452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usually visible by observing DNS traffic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EAA86E90-E81D-4C42-BCD5-552028377CD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7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99" y="2514428"/>
            <a:ext cx="3904917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504" y="4523636"/>
            <a:ext cx="45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of relevant features is clearly altered 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Easily detected by algoriths such as EWMA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8493" y="4519353"/>
            <a:ext cx="45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is not clearly visible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EWMA fails to detect the whole duration of the anomaly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C7619B5B-6FE1-4853-959A-AA210022CA6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8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591798"/>
            <a:ext cx="3904918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487" y="4676943"/>
            <a:ext cx="783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Both event type exhibit a clear devergence from the normality reference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duration of the anomaly is detected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70C3A819-08A4-4EA7-80F8-F44B136F3B02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113296"/>
            <a:ext cx="2632768" cy="19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21" y="1927977"/>
            <a:ext cx="2639203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9" y="4113296"/>
            <a:ext cx="2632768" cy="19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09" y="1916832"/>
            <a:ext cx="2632768" cy="19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 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730225" y="3437662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miley Face 16"/>
          <p:cNvSpPr/>
          <p:nvPr/>
        </p:nvSpPr>
        <p:spPr>
          <a:xfrm>
            <a:off x="6513241" y="3432119"/>
            <a:ext cx="468000" cy="4680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Box 17"/>
          <p:cNvSpPr txBox="1"/>
          <p:nvPr/>
        </p:nvSpPr>
        <p:spPr>
          <a:xfrm>
            <a:off x="380087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119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0512" y="270892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512" y="472514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Distribution-</a:t>
            </a: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6" name="Smiley Face 25"/>
          <p:cNvSpPr/>
          <p:nvPr/>
        </p:nvSpPr>
        <p:spPr>
          <a:xfrm>
            <a:off x="3817879" y="5547930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Smiley Face 26"/>
          <p:cNvSpPr/>
          <p:nvPr/>
        </p:nvSpPr>
        <p:spPr>
          <a:xfrm>
            <a:off x="6648095" y="5625296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ounded Rectangle 27"/>
          <p:cNvSpPr/>
          <p:nvPr/>
        </p:nvSpPr>
        <p:spPr>
          <a:xfrm>
            <a:off x="632520" y="1412776"/>
            <a:ext cx="2608822" cy="1008112"/>
          </a:xfrm>
          <a:prstGeom prst="roundRect">
            <a:avLst>
              <a:gd name="adj" fmla="val 30777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Curves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8E72D21C-8AC7-4EED-BED4-2A583246EAA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9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COMPARING  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452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 detectors are the most popular and largerly adopted, but they fail in coping with </a:t>
            </a:r>
            <a:r>
              <a:rPr lang="de-AT" sz="28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smaller-intensity – </a:t>
            </a:r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still harmful – anomalies which are very common in modern-day networks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4BA3240E-6231-489F-914D-5ECE42DC7CE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0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 MODULE  (ONGOING...)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43435" y="3210026"/>
            <a:ext cx="6887112" cy="2307206"/>
          </a:xfrm>
          <a:prstGeom prst="roundRect">
            <a:avLst>
              <a:gd name="adj" fmla="val 9204"/>
            </a:avLst>
          </a:prstGeom>
          <a:solidFill>
            <a:schemeClr val="bg1">
              <a:lumMod val="50000"/>
              <a:alpha val="8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243" y="2499060"/>
            <a:ext cx="8553272" cy="7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detection, from state-less to state-full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manage signal change notifications in a state-full fashion (manage change module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flipping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during long-term events).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32551" y="1332951"/>
            <a:ext cx="2908584" cy="1090732"/>
            <a:chOff x="7227212" y="27067783"/>
            <a:chExt cx="3727200" cy="1357300"/>
          </a:xfrm>
        </p:grpSpPr>
        <p:grpSp>
          <p:nvGrpSpPr>
            <p:cNvPr id="44" name="Group 43"/>
            <p:cNvGrpSpPr/>
            <p:nvPr/>
          </p:nvGrpSpPr>
          <p:grpSpPr>
            <a:xfrm>
              <a:off x="8140865" y="27084788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45019" y="27777101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241603" y="27067783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241603" y="27777101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Folded Corner 47"/>
            <p:cNvSpPr/>
            <p:nvPr/>
          </p:nvSpPr>
          <p:spPr>
            <a:xfrm>
              <a:off x="7227212" y="27199139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803098" y="2737159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920500" y="27301006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8920500" y="2742699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920500" y="275525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8925822" y="2798175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925822" y="2810775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925822" y="2823325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50247" y="27199138"/>
              <a:ext cx="604165" cy="1136814"/>
            </a:xfrm>
            <a:prstGeom prst="rect">
              <a:avLst/>
            </a:prstGeom>
            <a:solidFill>
              <a:srgbClr val="28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5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lang="en-US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0013825" y="2730902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0013825" y="2743502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0013825" y="27560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0019147" y="2798978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019147" y="28115776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0019147" y="2824128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803098" y="2807042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70910" y="3657807"/>
            <a:ext cx="6066921" cy="710339"/>
            <a:chOff x="2584087" y="32932595"/>
            <a:chExt cx="11621926" cy="1616607"/>
          </a:xfrm>
        </p:grpSpPr>
        <p:sp>
          <p:nvSpPr>
            <p:cNvPr id="112" name="Rectangle 111"/>
            <p:cNvSpPr/>
            <p:nvPr/>
          </p:nvSpPr>
          <p:spPr>
            <a:xfrm>
              <a:off x="2584087" y="32955328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73019" y="32965026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Warning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&lt; 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&lt; th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1181677" y="32963997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Anomaly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≥ th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574859" y="33789638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9883181" y="33717630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10800000">
              <a:off x="5572483" y="34221686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0800000">
              <a:off x="9883181" y="34221686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flipH="1">
              <a:off x="6859067" y="33285582"/>
              <a:ext cx="3024336" cy="12700"/>
            </a:xfrm>
            <a:prstGeom prst="bentConnector5">
              <a:avLst>
                <a:gd name="adj1" fmla="val -11878"/>
                <a:gd name="adj2" fmla="val -6984504"/>
                <a:gd name="adj3" fmla="val 115237"/>
              </a:avLst>
            </a:prstGeom>
            <a:ln w="60325">
              <a:solidFill>
                <a:srgbClr val="31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/>
            <p:nvPr/>
          </p:nvCxnSpPr>
          <p:spPr>
            <a:xfrm rot="5400000" flipH="1">
              <a:off x="11902173" y="33737383"/>
              <a:ext cx="1584176" cy="12700"/>
            </a:xfrm>
            <a:prstGeom prst="bentConnector5">
              <a:avLst>
                <a:gd name="adj1" fmla="val -22676"/>
                <a:gd name="adj2" fmla="val -14293165"/>
                <a:gd name="adj3" fmla="val 134186"/>
              </a:avLst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rot="5400000" flipH="1">
              <a:off x="3251459" y="33718333"/>
              <a:ext cx="1584176" cy="12700"/>
            </a:xfrm>
            <a:prstGeom prst="bentConnector5">
              <a:avLst>
                <a:gd name="adj1" fmla="val -22676"/>
                <a:gd name="adj2" fmla="val 14163976"/>
                <a:gd name="adj3" fmla="val 134186"/>
              </a:avLst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4098797" y="1378517"/>
            <a:ext cx="657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Diagnosis Module</a:t>
            </a:r>
            <a:endParaRPr lang="en-US" sz="2000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Keep state of the signal changes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 the changes to produce a diagnosis</a:t>
            </a: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415319" y="4706190"/>
            <a:ext cx="6728817" cy="697808"/>
          </a:xfrm>
          <a:prstGeom prst="roundRect">
            <a:avLst>
              <a:gd name="adj" fmla="val 193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Signal-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A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hange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tate transitions depend on fraction </a:t>
            </a:r>
            <a:r>
              <a:rPr lang="de-AT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AT" sz="1400" i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anomalous time-bins in the register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72120" y="5584023"/>
            <a:ext cx="854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change correlation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locate changes in the symptomatic signals, find correlated changes in diagnostic signals to unveil root cause. Manage event termination/mutation.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B9C9F7A-4D65-4759-99BC-22BB4BC6224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2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AE37881C-059C-4F90-B33A-246A272C6D74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618" y="1124744"/>
            <a:ext cx="87588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Internet is characterized by increasing complexity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network types (WiFi, cellular, FTTH, etc.)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 scale and highly distributed services (CDNs)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Sophisticated and highly dynamic traffic patterns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Frequent anomalies involving specific sub-populations of users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usage patterns (negatively) impacting cellular signaling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7725" y="3197433"/>
            <a:ext cx="8757761" cy="1383695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such a complex scenario, </a:t>
            </a:r>
          </a:p>
          <a:p>
            <a:pPr lvl="0" algn="ctr"/>
            <a:r>
              <a:rPr lang="de-AT" b="1" u="sng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 and Diagnosis</a:t>
            </a:r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still an open research topic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6617" y="4742067"/>
            <a:ext cx="8758869" cy="1309390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RCATool</a:t>
            </a:r>
            <a:r>
              <a:rPr lang="de-AT" sz="2800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general framework for automatic detection and diagnosis of application- and device- specific anomalies</a:t>
            </a:r>
            <a:endParaRPr lang="de-AT" sz="2800" b="1" dirty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rgbClr val="3192C1"/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 REPORT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olded Corner 78"/>
          <p:cNvSpPr/>
          <p:nvPr/>
        </p:nvSpPr>
        <p:spPr>
          <a:xfrm>
            <a:off x="488504" y="1203442"/>
            <a:ext cx="5328592" cy="4966333"/>
          </a:xfrm>
          <a:prstGeom prst="foldedCorner">
            <a:avLst>
              <a:gd name="adj" fmla="val 11553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Event</a:t>
            </a:r>
            <a:r>
              <a:rPr lang="en-US" sz="20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#123456 {Gran. 30 minutes}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-----------------------------------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Symptoms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  <a:endParaRPr lang="en-US" sz="19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query_cnt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  [10,+][1,-]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Correlated diagnostic signals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manufacturer  [Samsung,+]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operative_sys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[Android 4.1.2,+]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FQDN          [youcloud.com,+]</a:t>
            </a:r>
          </a:p>
          <a:p>
            <a:r>
              <a:rPr lang="en-US" sz="19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Uncorrelated diagnostic signals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  <a:endParaRPr lang="en-US" sz="19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error code    […]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APN           […]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-----------------------------------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Timestamps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Warning_start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2015-02-14 13:00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Alarm_start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2015-02-14 13:30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Alarm_end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  2015-02-16 11:00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Warning_end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2015-02-16 12:00</a:t>
            </a:r>
            <a:endParaRPr lang="en-US" sz="18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887885" y="1203443"/>
            <a:ext cx="2592288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>
                <a:solidFill>
                  <a:srgbClr val="3192C1"/>
                </a:solidFill>
              </a:rPr>
              <a:t>increase of users executing </a:t>
            </a:r>
            <a:endParaRPr lang="de-AT" sz="1800" b="1" dirty="0" smtClean="0">
              <a:solidFill>
                <a:srgbClr val="3192C1"/>
              </a:solidFill>
            </a:endParaRPr>
          </a:p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1 </a:t>
            </a:r>
            <a:r>
              <a:rPr lang="de-AT" sz="1800" b="1" dirty="0">
                <a:solidFill>
                  <a:srgbClr val="3192C1"/>
                </a:solidFill>
              </a:rPr>
              <a:t>query / 3 minuties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874566" y="2272405"/>
            <a:ext cx="2592288" cy="129127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Samsung users running Android 4.1.2, resolving youcloud.com</a:t>
            </a:r>
            <a:endParaRPr lang="de-AT" sz="1800" b="1" dirty="0">
              <a:solidFill>
                <a:srgbClr val="3192C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72809" y="3726296"/>
            <a:ext cx="2592288" cy="129127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APN independent, error code distribution is not impacted</a:t>
            </a:r>
            <a:endParaRPr lang="de-AT" sz="1800" b="1" dirty="0">
              <a:solidFill>
                <a:srgbClr val="3192C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72809" y="5147861"/>
            <a:ext cx="2592288" cy="102191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for almost 2 days</a:t>
            </a:r>
            <a:endParaRPr lang="de-AT" sz="1800" b="1" dirty="0">
              <a:solidFill>
                <a:srgbClr val="3192C1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 bwMode="auto">
          <a:xfrm flipV="1">
            <a:off x="5817096" y="1660643"/>
            <a:ext cx="1070789" cy="32819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endCxn id="9" idx="1"/>
          </p:cNvCxnSpPr>
          <p:nvPr/>
        </p:nvCxnSpPr>
        <p:spPr bwMode="auto">
          <a:xfrm flipV="1">
            <a:off x="5817096" y="2918045"/>
            <a:ext cx="1057470" cy="15091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endCxn id="10" idx="1"/>
          </p:cNvCxnSpPr>
          <p:nvPr/>
        </p:nvCxnSpPr>
        <p:spPr bwMode="auto">
          <a:xfrm>
            <a:off x="5817096" y="4149080"/>
            <a:ext cx="1055713" cy="22285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endCxn id="11" idx="1"/>
          </p:cNvCxnSpPr>
          <p:nvPr/>
        </p:nvCxnSpPr>
        <p:spPr bwMode="auto">
          <a:xfrm>
            <a:off x="5817096" y="5301208"/>
            <a:ext cx="1055713" cy="3576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31374AC4-0548-4B78-8086-43D489DE97EA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111as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B9C9F7A-4D65-4759-99BC-22BB4BC6224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911184" y="1343613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Preliminary study on a framework for automatic and diagnosis of large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scale Internet anomalies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Preliminary</a:t>
            </a:r>
            <a:r>
              <a:rPr lang="de-AT" sz="1800" b="1" dirty="0" smtClean="0">
                <a:solidFill>
                  <a:schemeClr val="bg1">
                    <a:lumMod val="85000"/>
                  </a:schemeClr>
                </a:solidFill>
              </a:rPr>
              <a:t> version 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is up and running in operational netowrk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911184" y="2540486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generation: synthetic traffic distributions for designing and tuning the framework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: expand test-bed with other templates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911184" y="3748380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Comparison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of two alternative algorithms for the detector module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baseline="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 improvements for the distribution-based algorithm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911184" y="4959456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Preliminary diagnosis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module for signal coordination and status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baseline="0" dirty="0" smtClean="0">
                <a:solidFill>
                  <a:schemeClr val="bg1">
                    <a:lumMod val="85000"/>
                  </a:schemeClr>
                </a:solidFill>
              </a:rPr>
              <a:t>: Machine-Learning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 approach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22360" y="1341962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735368" y="2540486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735368" y="3775944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735368" y="4959456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21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8" grpId="0" animBg="1"/>
      <p:bldP spid="79" grpId="0" animBg="1"/>
      <p:bldP spid="80" grpId="0" animBg="1"/>
      <p:bldP spid="7" grpId="0" animBg="1"/>
      <p:bldP spid="81" grpId="0" animBg="1"/>
      <p:bldP spid="82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5453" y="1628800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 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75452" y="2420888"/>
            <a:ext cx="7344817" cy="3744416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Pierdomenico Fiadino</a:t>
            </a:r>
          </a:p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Telecommunications Research Center of Vienna</a:t>
            </a:r>
          </a:p>
          <a:p>
            <a:pPr algn="ctr"/>
            <a:endParaRPr lang="de-AT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de-AT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://userver.ftw.at/~</a:t>
            </a:r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</a:t>
            </a: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fiadino@ftw.at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404665"/>
            <a:ext cx="1728192" cy="65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4941168"/>
            <a:ext cx="32565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4808" y="5559623"/>
            <a:ext cx="362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err="1" smtClean="0">
                <a:solidFill>
                  <a:srgbClr val="FF0000"/>
                </a:solidFill>
              </a:rPr>
              <a:t>www.ict-mplane.eu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8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08584" y="3068960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backup slides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5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921702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ANOMALY  INTENSITY  -  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145016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 descr="roc_int_adtoo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" b="148"/>
          <a:stretch/>
        </p:blipFill>
        <p:spPr>
          <a:xfrm>
            <a:off x="4857539" y="1916832"/>
            <a:ext cx="4343933" cy="3024336"/>
          </a:xfrm>
        </p:spPr>
      </p:pic>
      <p:pic>
        <p:nvPicPr>
          <p:cNvPr id="11" name="Picture 10" descr="roc_int_entr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1" y="1916832"/>
            <a:ext cx="4423348" cy="309634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64568" y="5085184"/>
            <a:ext cx="3672408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Entropy-based</a:t>
            </a:r>
            <a:r>
              <a:rPr lang="de-A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de-A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13040" y="5085184"/>
            <a:ext cx="3672408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Distrib-based</a:t>
            </a:r>
            <a:r>
              <a:rPr lang="de-A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endParaRPr lang="de-A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3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 DETECTION  MODULE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086450" y="2872543"/>
            <a:ext cx="3403053" cy="2788705"/>
          </a:xfrm>
          <a:prstGeom prst="roundRect">
            <a:avLst>
              <a:gd name="adj" fmla="val 9204"/>
            </a:avLst>
          </a:prstGeom>
          <a:solidFill>
            <a:schemeClr val="bg1">
              <a:lumMod val="50000"/>
              <a:alpha val="8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038" y="2824658"/>
            <a:ext cx="51523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Adaptive Reference Set Identification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find normality reference from past distributions</a:t>
            </a:r>
          </a:p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test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use a normalized variant of the </a:t>
            </a:r>
            <a:r>
              <a:rPr lang="de-AT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decide if current distribution is compatible with the reference-set</a:t>
            </a:r>
          </a:p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elements</a:t>
            </a:r>
            <a:r>
              <a:rPr lang="de-AT" sz="2000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notify distribution elements that cause change (e.g., involved hostnames and operating systems)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90895" y="1424981"/>
            <a:ext cx="7094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Change </a:t>
            </a:r>
            <a:r>
              <a:rPr lang="it-IT" sz="20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</a:t>
            </a:r>
            <a:r>
              <a:rPr lang="it-I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</a:t>
            </a:r>
            <a:r>
              <a:rPr lang="it-IT" sz="18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macroscopic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deviations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AT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de-AT" sz="1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AT" sz="1800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 three phases for each iteration: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31672" y="5128032"/>
            <a:ext cx="335783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AT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KLd(x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small</a:t>
            </a:r>
          </a:p>
          <a:p>
            <a:r>
              <a:rPr lang="de-AT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AT" sz="1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AT" sz="1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dissimilar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KLd(x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large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081621" y="3043354"/>
            <a:ext cx="3267266" cy="1905253"/>
            <a:chOff x="8908522" y="23758855"/>
            <a:chExt cx="6134351" cy="3655162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15359" r="18179" b="12731"/>
            <a:stretch/>
          </p:blipFill>
          <p:spPr>
            <a:xfrm>
              <a:off x="9422155" y="23758855"/>
              <a:ext cx="5620718" cy="3144572"/>
            </a:xfrm>
            <a:prstGeom prst="rect">
              <a:avLst/>
            </a:prstGeom>
            <a:ln w="3175">
              <a:solidFill>
                <a:schemeClr val="bg1">
                  <a:lumMod val="65000"/>
                  <a:alpha val="80000"/>
                </a:schemeClr>
              </a:solidFill>
            </a:ln>
          </p:spPr>
        </p:pic>
        <p:sp>
          <p:nvSpPr>
            <p:cNvPr id="83" name="TextBox 82"/>
            <p:cNvSpPr txBox="1"/>
            <p:nvPr/>
          </p:nvSpPr>
          <p:spPr>
            <a:xfrm>
              <a:off x="11357455" y="26886002"/>
              <a:ext cx="1391068" cy="52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endParaRPr lang="de-AT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8722788" y="25057928"/>
              <a:ext cx="949326" cy="57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CDF</a:t>
              </a:r>
              <a:endParaRPr lang="de-AT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4759" y="25047011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AT" sz="1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089413" y="24965758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AT" sz="1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233158" y="25101112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AT" sz="12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0552" y="1585852"/>
            <a:ext cx="1763425" cy="710080"/>
            <a:chOff x="1979739" y="26283305"/>
            <a:chExt cx="3727200" cy="1357300"/>
          </a:xfrm>
        </p:grpSpPr>
        <p:grpSp>
          <p:nvGrpSpPr>
            <p:cNvPr id="89" name="Group 88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Folded Corner 92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665884" y="26516528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65884" y="2664252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3665884" y="26768027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671206" y="2719728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71206" y="2732327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71206" y="27448780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02774" y="26414660"/>
              <a:ext cx="604165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4785402" y="2652455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785402" y="2665054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785402" y="26776050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90724" y="27331298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5600" y="1123200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PASSIVELY  CAPTURED  DATASET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3872880" y="2041001"/>
            <a:ext cx="2160240" cy="1440160"/>
          </a:xfrm>
          <a:prstGeom prst="cloud">
            <a:avLst/>
          </a:prstGeom>
          <a:solidFill>
            <a:srgbClr val="3192C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cellular network‘s core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7185248" y="1616152"/>
            <a:ext cx="2160240" cy="1440160"/>
          </a:xfrm>
          <a:prstGeom prst="cloud">
            <a:avLst/>
          </a:prstGeom>
          <a:solidFill>
            <a:srgbClr val="3192C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dirty="0" smtClean="0">
                <a:solidFill>
                  <a:schemeClr val="bg1"/>
                </a:solidFill>
              </a:rPr>
              <a:t>internet</a:t>
            </a: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67731" y="1738106"/>
            <a:ext cx="318183" cy="711450"/>
            <a:chOff x="4252871" y="3958811"/>
            <a:chExt cx="583483" cy="1270389"/>
          </a:xfrm>
        </p:grpSpPr>
        <p:cxnSp>
          <p:nvCxnSpPr>
            <p:cNvPr id="9" name="Straight Connector 8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Arc 26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8" name="Arc 27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Arc 28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61164" y="2731870"/>
            <a:ext cx="318183" cy="711450"/>
            <a:chOff x="4252871" y="3958811"/>
            <a:chExt cx="583483" cy="1270389"/>
          </a:xfrm>
        </p:grpSpPr>
        <p:cxnSp>
          <p:nvCxnSpPr>
            <p:cNvPr id="35" name="Straight Connector 34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Arc 38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" name="Arc 41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Arc 42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Arc 43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64184" y="3559224"/>
            <a:ext cx="318183" cy="711450"/>
            <a:chOff x="4252871" y="3958811"/>
            <a:chExt cx="583483" cy="1270389"/>
          </a:xfrm>
        </p:grpSpPr>
        <p:cxnSp>
          <p:nvCxnSpPr>
            <p:cNvPr id="46" name="Straight Connector 45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Arc 49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Arc 52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Arc 54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65207" y="3439828"/>
            <a:ext cx="225410" cy="389709"/>
            <a:chOff x="1712640" y="2708920"/>
            <a:chExt cx="1008112" cy="1584176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87532" y="3464166"/>
            <a:ext cx="747184" cy="583580"/>
            <a:chOff x="1202669" y="4437113"/>
            <a:chExt cx="776879" cy="616284"/>
          </a:xfrm>
        </p:grpSpPr>
        <p:sp>
          <p:nvSpPr>
            <p:cNvPr id="63" name="Parallelogram 62"/>
            <p:cNvSpPr/>
            <p:nvPr/>
          </p:nvSpPr>
          <p:spPr bwMode="auto">
            <a:xfrm>
              <a:off x="1202669" y="4797153"/>
              <a:ext cx="776878" cy="256244"/>
            </a:xfrm>
            <a:prstGeom prst="parallelogram">
              <a:avLst>
                <a:gd name="adj" fmla="val 60295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arallelogram 63"/>
            <p:cNvSpPr>
              <a:spLocks noChangeAspect="1"/>
            </p:cNvSpPr>
            <p:nvPr/>
          </p:nvSpPr>
          <p:spPr bwMode="auto">
            <a:xfrm>
              <a:off x="1430794" y="4971462"/>
              <a:ext cx="218289" cy="720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356230" y="4437113"/>
              <a:ext cx="623318" cy="354090"/>
            </a:xfrm>
            <a:prstGeom prst="rect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373416" y="4465738"/>
              <a:ext cx="586800" cy="30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1656535" y="4449017"/>
              <a:ext cx="0" cy="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arallelogram 67"/>
            <p:cNvSpPr/>
            <p:nvPr/>
          </p:nvSpPr>
          <p:spPr bwMode="auto">
            <a:xfrm>
              <a:off x="1346016" y="4814477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arallelogram 68"/>
            <p:cNvSpPr/>
            <p:nvPr/>
          </p:nvSpPr>
          <p:spPr bwMode="auto">
            <a:xfrm>
              <a:off x="1321426" y="4851679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arallelogram 69"/>
            <p:cNvSpPr/>
            <p:nvPr/>
          </p:nvSpPr>
          <p:spPr bwMode="auto">
            <a:xfrm>
              <a:off x="1299642" y="4887965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Parallelogram 70"/>
            <p:cNvSpPr/>
            <p:nvPr/>
          </p:nvSpPr>
          <p:spPr bwMode="auto">
            <a:xfrm>
              <a:off x="1277990" y="4923925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167209" y="2592350"/>
            <a:ext cx="671180" cy="382098"/>
            <a:chOff x="1712640" y="2708920"/>
            <a:chExt cx="1008112" cy="1584176"/>
          </a:xfrm>
        </p:grpSpPr>
        <p:sp>
          <p:nvSpPr>
            <p:cNvPr id="84" name="Rounded Rectangle 83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747724" y="2843064"/>
              <a:ext cx="940852" cy="123882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 flipH="1">
              <a:off x="2184556" y="4113388"/>
              <a:ext cx="59479" cy="16418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Lightning Bolt 89"/>
          <p:cNvSpPr/>
          <p:nvPr/>
        </p:nvSpPr>
        <p:spPr bwMode="auto">
          <a:xfrm rot="7911724">
            <a:off x="2441049" y="1996172"/>
            <a:ext cx="222596" cy="395962"/>
          </a:xfrm>
          <a:prstGeom prst="lightningBol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 flipV="1">
            <a:off x="5419959" y="2299977"/>
            <a:ext cx="2033483" cy="4209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5" name="Lightning Bolt 94"/>
          <p:cNvSpPr/>
          <p:nvPr/>
        </p:nvSpPr>
        <p:spPr bwMode="auto">
          <a:xfrm rot="5400000">
            <a:off x="2498342" y="4020170"/>
            <a:ext cx="333886" cy="430388"/>
          </a:xfrm>
          <a:prstGeom prst="lightningBol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3314141" y="2143085"/>
            <a:ext cx="918779" cy="3064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V="1">
            <a:off x="3094242" y="2919078"/>
            <a:ext cx="994662" cy="2217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V="1">
            <a:off x="3504460" y="3229670"/>
            <a:ext cx="728460" cy="7183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5825916" y="2482960"/>
            <a:ext cx="360040" cy="319963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Flowchart: Magnetic Disk 106"/>
          <p:cNvSpPr/>
          <p:nvPr/>
        </p:nvSpPr>
        <p:spPr bwMode="auto">
          <a:xfrm>
            <a:off x="5285856" y="5229200"/>
            <a:ext cx="1440160" cy="792088"/>
          </a:xfrm>
          <a:prstGeom prst="flowChartMagneticDisk">
            <a:avLst/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DBStream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97114" y="4977148"/>
            <a:ext cx="1493650" cy="573184"/>
          </a:xfrm>
          <a:prstGeom prst="rect">
            <a:avLst/>
          </a:prstGeom>
          <a:solidFill>
            <a:srgbClr val="FF0000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RCATool</a:t>
            </a:r>
          </a:p>
        </p:txBody>
      </p:sp>
      <p:cxnSp>
        <p:nvCxnSpPr>
          <p:cNvPr id="110" name="Straight Connector 109"/>
          <p:cNvCxnSpPr>
            <a:stCxn id="106" idx="4"/>
            <a:endCxn id="107" idx="1"/>
          </p:cNvCxnSpPr>
          <p:nvPr/>
        </p:nvCxnSpPr>
        <p:spPr bwMode="auto">
          <a:xfrm>
            <a:off x="6005936" y="2802923"/>
            <a:ext cx="0" cy="242627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6028030" y="2583339"/>
            <a:ext cx="110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 smtClean="0">
                <a:solidFill>
                  <a:srgbClr val="FF0000"/>
                </a:solidFill>
              </a:rPr>
              <a:t>passive probe</a:t>
            </a:r>
            <a:endParaRPr lang="de-AT" sz="18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88904" y="5013280"/>
            <a:ext cx="110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600" b="1" dirty="0" smtClean="0">
                <a:solidFill>
                  <a:srgbClr val="FF0000"/>
                </a:solidFill>
              </a:rPr>
              <a:t>network traces</a:t>
            </a:r>
            <a:endParaRPr lang="de-AT" sz="1600" b="1" dirty="0">
              <a:solidFill>
                <a:srgbClr val="FF0000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124079" y="5063782"/>
            <a:ext cx="586949" cy="465931"/>
            <a:chOff x="6393160" y="3821893"/>
            <a:chExt cx="864096" cy="560262"/>
          </a:xfrm>
        </p:grpSpPr>
        <p:sp>
          <p:nvSpPr>
            <p:cNvPr id="113" name="Flowchart: Document 112"/>
            <p:cNvSpPr/>
            <p:nvPr/>
          </p:nvSpPr>
          <p:spPr bwMode="auto">
            <a:xfrm>
              <a:off x="6393160" y="3821893"/>
              <a:ext cx="864096" cy="560262"/>
            </a:xfrm>
            <a:prstGeom prst="flowChartDocument">
              <a:avLst/>
            </a:prstGeom>
            <a:solidFill>
              <a:srgbClr val="FF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6491745" y="3930772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6493449" y="4005064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6485590" y="4086500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6482318" y="4160673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0" name="TextBox 119"/>
          <p:cNvSpPr txBox="1"/>
          <p:nvPr/>
        </p:nvSpPr>
        <p:spPr>
          <a:xfrm>
            <a:off x="1035419" y="3087595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i="1" dirty="0" smtClean="0">
                <a:solidFill>
                  <a:srgbClr val="3192C1"/>
                </a:solidFill>
              </a:rPr>
              <a:t>devices</a:t>
            </a:r>
            <a:endParaRPr lang="de-AT" sz="1600" i="1" dirty="0">
              <a:solidFill>
                <a:srgbClr val="3192C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09259" y="1402572"/>
            <a:ext cx="198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i="1" dirty="0" smtClean="0">
                <a:solidFill>
                  <a:srgbClr val="3192C1"/>
                </a:solidFill>
              </a:rPr>
              <a:t>Radio Access Network</a:t>
            </a:r>
            <a:endParaRPr lang="de-AT" sz="1400" i="1" dirty="0">
              <a:solidFill>
                <a:srgbClr val="3192C1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456919" y="2276872"/>
            <a:ext cx="2137424" cy="2117925"/>
          </a:xfrm>
          <a:prstGeom prst="ellipse">
            <a:avLst/>
          </a:prstGeom>
          <a:noFill/>
          <a:ln w="28575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Arc 127"/>
          <p:cNvSpPr>
            <a:spLocks noChangeAspect="1"/>
          </p:cNvSpPr>
          <p:nvPr/>
        </p:nvSpPr>
        <p:spPr bwMode="auto">
          <a:xfrm rot="21239448">
            <a:off x="3520923" y="1522560"/>
            <a:ext cx="2872237" cy="2872237"/>
          </a:xfrm>
          <a:prstGeom prst="arc">
            <a:avLst>
              <a:gd name="adj1" fmla="val 7668327"/>
              <a:gd name="adj2" fmla="val 14619412"/>
            </a:avLst>
          </a:prstGeom>
          <a:noFill/>
          <a:ln w="31750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918B36-679C-45C2-BA7A-813E3C284420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674" y="4887029"/>
            <a:ext cx="325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FF0000"/>
                </a:solidFill>
              </a:rPr>
              <a:t>Results in this paper are based on DNS traffic analysis. Other network traces types are under study.</a:t>
            </a:r>
            <a:endParaRPr lang="de-AT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/>
      <p:bldP spid="11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 FRAMEWORK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8504" y="1215258"/>
            <a:ext cx="1498398" cy="346481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23913" y="1235673"/>
            <a:ext cx="1762459" cy="3444402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7882" y="1235673"/>
            <a:ext cx="1741294" cy="3444402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644" y="1235673"/>
            <a:ext cx="1547367" cy="3479273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84656" y="1343584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5976" y="1419246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7296" y="1494907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Symptomatic Signal Extraction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92503" y="2460148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63823" y="2535810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35143" y="261147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 Extraction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63966" y="1316159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5286" y="139182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06606" y="1467482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Detection 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63966" y="2460148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35286" y="2535810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06606" y="261147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Detection 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658752" y="1528009"/>
            <a:ext cx="1149884" cy="1833453"/>
          </a:xfrm>
          <a:prstGeom prst="foldedCorner">
            <a:avLst>
              <a:gd name="adj" fmla="val 32294"/>
            </a:avLst>
          </a:prstGeom>
          <a:solidFill>
            <a:schemeClr val="tx1">
              <a:lumMod val="50000"/>
              <a:lumOff val="50000"/>
            </a:schemeClr>
          </a:solidFill>
          <a:ln w="539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</a:p>
          <a:p>
            <a:pPr algn="ctr"/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(traffic features)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00947" y="1806143"/>
            <a:ext cx="612000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31997" y="1692301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31997" y="1895503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1997" y="2097919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2051" y="2790220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42051" y="299342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2051" y="3195838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8211" y="1528009"/>
            <a:ext cx="1253160" cy="1833453"/>
          </a:xfrm>
          <a:prstGeom prst="rect">
            <a:avLst/>
          </a:prstGeom>
          <a:solidFill>
            <a:srgbClr val="2892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Module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16311" y="1669695"/>
            <a:ext cx="767778" cy="765696"/>
            <a:chOff x="1570428" y="10225124"/>
            <a:chExt cx="1027178" cy="997943"/>
          </a:xfrm>
          <a:effectLst/>
        </p:grpSpPr>
        <p:sp>
          <p:nvSpPr>
            <p:cNvPr id="50" name="Oval 49"/>
            <p:cNvSpPr/>
            <p:nvPr/>
          </p:nvSpPr>
          <p:spPr bwMode="auto">
            <a:xfrm>
              <a:off x="2491912" y="10743922"/>
              <a:ext cx="105694" cy="1693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570428" y="10735389"/>
              <a:ext cx="105694" cy="1693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688085" y="10434124"/>
              <a:ext cx="789069" cy="788943"/>
            </a:xfrm>
            <a:prstGeom prst="ellipse">
              <a:avLst/>
            </a:prstGeom>
            <a:solidFill>
              <a:srgbClr val="3192C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737296" y="10529016"/>
              <a:ext cx="350130" cy="3521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080801" y="10529016"/>
              <a:ext cx="350130" cy="3521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630440" y="10679423"/>
              <a:ext cx="67540" cy="2812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64024" y="10268198"/>
              <a:ext cx="33553" cy="1892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37600" y="10225124"/>
              <a:ext cx="86400" cy="1011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Block Arc 57"/>
            <p:cNvSpPr/>
            <p:nvPr/>
          </p:nvSpPr>
          <p:spPr bwMode="auto">
            <a:xfrm rot="10800000">
              <a:off x="1866579" y="10770786"/>
              <a:ext cx="439300" cy="368173"/>
            </a:xfrm>
            <a:prstGeom prst="blockArc">
              <a:avLst>
                <a:gd name="adj1" fmla="val 10773127"/>
                <a:gd name="adj2" fmla="val 21589465"/>
                <a:gd name="adj3" fmla="val 1867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764633" y="10554129"/>
              <a:ext cx="292954" cy="301949"/>
            </a:xfrm>
            <a:prstGeom prst="ellipse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112799" y="10558767"/>
              <a:ext cx="292954" cy="301949"/>
            </a:xfrm>
            <a:prstGeom prst="ellipse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856437" y="10644582"/>
              <a:ext cx="111847" cy="1198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204688" y="10644582"/>
              <a:ext cx="111847" cy="1198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69733" y="10683147"/>
              <a:ext cx="67540" cy="2812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917201" y="170524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17201" y="1908443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17201" y="2110859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14555" y="2803161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14555" y="300636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14555" y="3208778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0947" y="2933218"/>
            <a:ext cx="612000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602027" y="1538715"/>
            <a:ext cx="540460" cy="636902"/>
            <a:chOff x="26676613" y="12219005"/>
            <a:chExt cx="1092929" cy="1267820"/>
          </a:xfrm>
        </p:grpSpPr>
        <p:sp>
          <p:nvSpPr>
            <p:cNvPr id="45" name="Folded Corner 44"/>
            <p:cNvSpPr/>
            <p:nvPr/>
          </p:nvSpPr>
          <p:spPr>
            <a:xfrm>
              <a:off x="26676613" y="12219005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6803335" y="12349369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6930056" y="12479734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27056777" y="12610098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27183498" y="12740462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85544" y="1960588"/>
            <a:ext cx="75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Reports</a:t>
            </a:r>
            <a:endParaRPr lang="de-AT" sz="1000" b="1" dirty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18956" y="1316159"/>
            <a:ext cx="1299492" cy="1369209"/>
          </a:xfrm>
          <a:prstGeom prst="wedgeEllipseCallout">
            <a:avLst>
              <a:gd name="adj1" fmla="val -60040"/>
              <a:gd name="adj2" fmla="val 40887"/>
            </a:avLst>
          </a:prstGeom>
          <a:noFill/>
          <a:ln w="66675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4937" y="3748170"/>
            <a:ext cx="1361877" cy="856844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passively 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</a:p>
          <a:p>
            <a:pPr algn="ctr"/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from a mobile network core)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1075" y="3744527"/>
            <a:ext cx="1668573" cy="872233"/>
          </a:xfrm>
          <a:prstGeom prst="roundRect">
            <a:avLst>
              <a:gd name="adj" fmla="val 305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content of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diagnostic-symptomatic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70174" y="3744527"/>
            <a:ext cx="1630033" cy="872233"/>
          </a:xfrm>
          <a:prstGeom prst="roundRect">
            <a:avLst>
              <a:gd name="adj" fmla="val 305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distribution-based algorithm</a:t>
            </a:r>
            <a:endParaRPr lang="de-A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2746" y="3744528"/>
            <a:ext cx="1426004" cy="905132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management </a:t>
            </a:r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correlation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91492" y="2765170"/>
            <a:ext cx="1426004" cy="905132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support in troubleshooting of anomalous events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8504" y="4754689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3192C1"/>
                </a:solidFill>
              </a:rPr>
              <a:t>KEY IDEA #1</a:t>
            </a:r>
            <a:r>
              <a:rPr lang="en-US" sz="1800" b="1" dirty="0" smtClean="0"/>
              <a:t>: distinguish between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i="1" dirty="0" smtClean="0">
                <a:solidFill>
                  <a:srgbClr val="3192C1"/>
                </a:solidFill>
              </a:rPr>
              <a:t>symptomatic signals </a:t>
            </a:r>
            <a:r>
              <a:rPr lang="en-US" sz="1800" b="1" dirty="0" smtClean="0"/>
              <a:t>(notify presence of anomalous state) and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i="1" dirty="0" smtClean="0">
                <a:solidFill>
                  <a:srgbClr val="3192C1"/>
                </a:solidFill>
              </a:rPr>
              <a:t>diagnostic signals </a:t>
            </a:r>
            <a:r>
              <a:rPr lang="en-US" sz="1800" b="1" dirty="0" smtClean="0"/>
              <a:t>(provide context)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192C1"/>
                </a:solidFill>
              </a:rPr>
              <a:t>KEY IDEA </a:t>
            </a:r>
            <a:r>
              <a:rPr lang="en-US" sz="1800" b="1" dirty="0" smtClean="0">
                <a:solidFill>
                  <a:srgbClr val="3192C1"/>
                </a:solidFill>
              </a:rPr>
              <a:t>#2</a:t>
            </a:r>
            <a:r>
              <a:rPr lang="en-US" sz="1800" b="1" dirty="0" smtClean="0"/>
              <a:t>: </a:t>
            </a:r>
            <a:r>
              <a:rPr lang="en-US" sz="1800" b="1" dirty="0"/>
              <a:t>observe significant changes in multiple traffic </a:t>
            </a:r>
            <a:r>
              <a:rPr lang="en-US" sz="1800" b="1" dirty="0" smtClean="0"/>
              <a:t>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3192C1"/>
                </a:solidFill>
              </a:rPr>
              <a:t>KEY IDEA #3</a:t>
            </a:r>
            <a:r>
              <a:rPr lang="en-US" sz="1800" b="1" dirty="0" smtClean="0"/>
              <a:t>: keep status of detected changes and coordinate output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8C08872C-AF36-4DC8-8515-9C0BB89B1769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8505" y="1196970"/>
            <a:ext cx="1607388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94162" y="1173731"/>
            <a:ext cx="1911409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002553" y="1196970"/>
            <a:ext cx="2046623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047646" y="1207762"/>
            <a:ext cx="3441858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8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  EXTRACTION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>
            <a:grpSpLocks/>
          </p:cNvGrpSpPr>
          <p:nvPr/>
        </p:nvGrpSpPr>
        <p:grpSpPr>
          <a:xfrm>
            <a:off x="644037" y="1484783"/>
            <a:ext cx="2088815" cy="789187"/>
            <a:chOff x="1979739" y="26283305"/>
            <a:chExt cx="3727200" cy="1357300"/>
          </a:xfrm>
        </p:grpSpPr>
        <p:grpSp>
          <p:nvGrpSpPr>
            <p:cNvPr id="78" name="Group 77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Folded Corner 81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682550" y="26516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82550" y="2664252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682550" y="26768027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687874" y="271972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687874" y="2732327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687874" y="274487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102774" y="26414660"/>
              <a:ext cx="604165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4785403" y="2652455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85403" y="266505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785403" y="2677605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90724" y="2733129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3067861" y="1340768"/>
            <a:ext cx="6493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en-US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DNS-based signals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statistical content of traffic features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tests: signals based on DNS traffic monitoring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8505" y="2492896"/>
            <a:ext cx="8969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Symptomatic Signals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probability distribution of number of users across query count (i.e., count how many users execute a given number of queries per each time-bin)</a:t>
            </a:r>
          </a:p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Signals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distribution of query count across DNS traffic features (e.g., list of device manufacturer, operating system, hostnames).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8784" y="4275095"/>
            <a:ext cx="4223018" cy="1931936"/>
            <a:chOff x="1463647" y="2347951"/>
            <a:chExt cx="5399431" cy="4066085"/>
          </a:xfrm>
        </p:grpSpPr>
        <p:grpSp>
          <p:nvGrpSpPr>
            <p:cNvPr id="41" name="Group 40"/>
            <p:cNvGrpSpPr/>
            <p:nvPr/>
          </p:nvGrpSpPr>
          <p:grpSpPr>
            <a:xfrm>
              <a:off x="2144688" y="2347951"/>
              <a:ext cx="4718390" cy="3464768"/>
              <a:chOff x="1856656" y="2144550"/>
              <a:chExt cx="4718390" cy="3464768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856656" y="5589239"/>
                <a:ext cx="4718390" cy="0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4" name="TextBox 43"/>
            <p:cNvSpPr txBox="1"/>
            <p:nvPr/>
          </p:nvSpPr>
          <p:spPr>
            <a:xfrm>
              <a:off x="3140774" y="5699029"/>
              <a:ext cx="2477773" cy="71500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de-AT" sz="1400" b="1" dirty="0" smtClean="0">
                  <a:solidFill>
                    <a:srgbClr val="3192C1"/>
                  </a:solidFill>
                </a:rPr>
                <a:t>manufacturer</a:t>
              </a:r>
              <a:endParaRPr lang="de-AT" sz="1400" b="1" dirty="0">
                <a:solidFill>
                  <a:srgbClr val="3192C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975" y="3947635"/>
              <a:ext cx="3402038" cy="692694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de-AT" sz="1400" b="1" dirty="0" smtClean="0">
                  <a:solidFill>
                    <a:srgbClr val="3192C1"/>
                  </a:solidFill>
                </a:rPr>
                <a:t>number of DNS queries</a:t>
              </a:r>
              <a:endParaRPr lang="de-AT" sz="1400" b="1" dirty="0">
                <a:solidFill>
                  <a:srgbClr val="3192C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432720" y="2860793"/>
              <a:ext cx="432049" cy="2904845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AT" sz="1400" dirty="0" smtClean="0">
                  <a:solidFill>
                    <a:schemeClr val="bg1"/>
                  </a:solidFill>
                </a:rPr>
                <a:t>                              Apple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032476" y="3567682"/>
              <a:ext cx="432049" cy="220028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de-AT" sz="1400" dirty="0" smtClean="0">
                  <a:solidFill>
                    <a:schemeClr val="bg1"/>
                  </a:solidFill>
                </a:rPr>
                <a:t>            Samsung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632232" y="3999733"/>
              <a:ext cx="432049" cy="1767715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de-AT" sz="1400" dirty="0" smtClean="0">
                  <a:solidFill>
                    <a:schemeClr val="bg1"/>
                  </a:solidFill>
                </a:rPr>
                <a:t>           Huawei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43725" y="4431779"/>
              <a:ext cx="432049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         HTC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845564" y="4791821"/>
              <a:ext cx="432049" cy="97563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      LG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467908" y="5126941"/>
              <a:ext cx="432049" cy="64242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B42249E6-91D7-4C3E-9D60-05F261FB3262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  MODULE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576736" y="1466799"/>
            <a:ext cx="4041973" cy="1391538"/>
            <a:chOff x="1979739" y="26283305"/>
            <a:chExt cx="3663785" cy="1357300"/>
          </a:xfrm>
        </p:grpSpPr>
        <p:grpSp>
          <p:nvGrpSpPr>
            <p:cNvPr id="54" name="Group 53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ignal </a:t>
                </a:r>
                <a:r>
                  <a:rPr lang="en-US" sz="12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extr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lang="en-US" sz="1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extr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</a:p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etection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</a:p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detection</a:t>
                </a:r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Folded Corner 57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traces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665884" y="26516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65884" y="2664252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665884" y="26768027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71206" y="2719728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671206" y="2732327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671206" y="274487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785402" y="2652455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785402" y="266505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785402" y="2677605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90724" y="2733129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ounded Rectangle 120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FD69D15-9CB6-44B8-9C94-2AE58321FC6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60512" y="319912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anomaly detection tool(s) from previous works, improved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module for the whole framework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Tested two alternative detection strategies</a:t>
            </a:r>
            <a:r>
              <a:rPr lang="it-IT" sz="32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it-IT" b="1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7017435" y="3453094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b="1" dirty="0" smtClean="0">
                <a:solidFill>
                  <a:srgbClr val="3192C1"/>
                </a:solidFill>
              </a:rPr>
              <a:t>* Spoiler alert: one doesn‘t (always) work</a:t>
            </a:r>
            <a:endParaRPr lang="de-AT" sz="1800" b="1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684" y="1149665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  FEATURE  DISTRIBUTION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44688" y="2347951"/>
            <a:ext cx="6048672" cy="3464768"/>
            <a:chOff x="1856656" y="2144550"/>
            <a:chExt cx="6048672" cy="3464768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1856656" y="5589240"/>
              <a:ext cx="6048672" cy="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877396" y="2144550"/>
              <a:ext cx="8384" cy="3464768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4036056" y="57959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err="1" smtClean="0">
                <a:solidFill>
                  <a:srgbClr val="3192C1"/>
                </a:solidFill>
              </a:rPr>
              <a:t>manufacturers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5196" y="3887027"/>
            <a:ext cx="296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3192C1"/>
                </a:solidFill>
              </a:rPr>
              <a:t>number of DNS queries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2720" y="2862646"/>
            <a:ext cx="432048" cy="290484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                              Apple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32476" y="3569536"/>
            <a:ext cx="432048" cy="220028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 Samsung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32232" y="4001585"/>
            <a:ext cx="432048" cy="176771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Huawei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43724" y="4433633"/>
            <a:ext cx="432048" cy="133566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   HTC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845564" y="4793673"/>
            <a:ext cx="432048" cy="9756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LG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67908" y="5128793"/>
            <a:ext cx="432048" cy="6424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33120" y="5396716"/>
            <a:ext cx="432000" cy="37258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14658" y="5520948"/>
            <a:ext cx="432000" cy="24654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14414" y="5635794"/>
            <a:ext cx="432000" cy="13169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5712" y="1373456"/>
            <a:ext cx="8712968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DNS queries across device manufacturer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31454" y="3571201"/>
            <a:ext cx="432048" cy="649887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3932" y="2682891"/>
            <a:ext cx="34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 smtClean="0">
                <a:solidFill>
                  <a:srgbClr val="FA4006"/>
                </a:solidFill>
              </a:rPr>
              <a:t>Devices </a:t>
            </a:r>
            <a:r>
              <a:rPr lang="de-AT" sz="1600" dirty="0" smtClean="0">
                <a:solidFill>
                  <a:srgbClr val="FA4006"/>
                </a:solidFill>
              </a:rPr>
              <a:t>affected by an anomaly induce a </a:t>
            </a:r>
            <a:r>
              <a:rPr lang="de-AT" sz="1600" b="1" dirty="0" smtClean="0">
                <a:solidFill>
                  <a:srgbClr val="FA4006"/>
                </a:solidFill>
              </a:rPr>
              <a:t>change</a:t>
            </a:r>
            <a:r>
              <a:rPr lang="de-AT" sz="1600" dirty="0" smtClean="0">
                <a:solidFill>
                  <a:srgbClr val="FA4006"/>
                </a:solidFill>
              </a:rPr>
              <a:t> in traffic feature </a:t>
            </a:r>
            <a:r>
              <a:rPr lang="de-AT" sz="1600" b="1" dirty="0" smtClean="0">
                <a:solidFill>
                  <a:srgbClr val="FA4006"/>
                </a:solidFill>
              </a:rPr>
              <a:t>distributions</a:t>
            </a:r>
            <a:endParaRPr lang="de-AT" sz="1600" b="1" dirty="0">
              <a:solidFill>
                <a:srgbClr val="FA4006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F43FC003-48AE-464A-B9AC-AD4B01A79061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"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64389" y="3030815"/>
            <a:ext cx="2428295" cy="900350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1" y="2132856"/>
            <a:ext cx="8969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 entire distribution as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Entropies captures the dispersion of the corresponding probability distribution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change in traffic patterns induces a change (spike/notch) in the entropy of the relevant traffic feature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63" y="3165322"/>
            <a:ext cx="2003145" cy="4512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2164" y="2923053"/>
            <a:ext cx="1584176" cy="864096"/>
            <a:chOff x="2144688" y="2347951"/>
            <a:chExt cx="6048672" cy="3464768"/>
          </a:xfrm>
        </p:grpSpPr>
        <p:grpSp>
          <p:nvGrpSpPr>
            <p:cNvPr id="12" name="Group 11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9545" y="3211085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>
                <a:solidFill>
                  <a:srgbClr val="3192C1"/>
                </a:solidFill>
              </a:rPr>
              <a:t>H</a:t>
            </a:r>
            <a:r>
              <a:rPr lang="de-AT" sz="2000" i="1" baseline="-25000" dirty="0" smtClean="0">
                <a:solidFill>
                  <a:srgbClr val="3192C1"/>
                </a:solidFill>
              </a:rPr>
              <a:t>f</a:t>
            </a:r>
            <a:r>
              <a:rPr lang="de-AT" sz="2000" dirty="0" smtClean="0">
                <a:solidFill>
                  <a:srgbClr val="3192C1"/>
                </a:solidFill>
              </a:rPr>
              <a:t>(</a:t>
            </a:r>
            <a:r>
              <a:rPr lang="de-AT" sz="2000" i="1" dirty="0" smtClean="0">
                <a:solidFill>
                  <a:srgbClr val="3192C1"/>
                </a:solidFill>
              </a:rPr>
              <a:t>t</a:t>
            </a:r>
            <a:r>
              <a:rPr lang="de-AT" sz="2000" i="1" baseline="-25000" dirty="0" smtClean="0">
                <a:solidFill>
                  <a:srgbClr val="3192C1"/>
                </a:solidFill>
              </a:rPr>
              <a:t>0</a:t>
            </a:r>
            <a:r>
              <a:rPr lang="de-AT" sz="2000" dirty="0" smtClean="0">
                <a:solidFill>
                  <a:srgbClr val="3192C1"/>
                </a:solidFill>
              </a:rPr>
              <a:t>) = 0.42</a:t>
            </a:r>
            <a:endParaRPr lang="de-AT" sz="2000" dirty="0">
              <a:solidFill>
                <a:srgbClr val="3192C1"/>
              </a:solidFill>
            </a:endParaRPr>
          </a:p>
          <a:p>
            <a:endParaRPr lang="de-AT" sz="2000" dirty="0">
              <a:solidFill>
                <a:srgbClr val="3192C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853092" y="3443212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092684" y="3415499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572404" y="3585154"/>
            <a:ext cx="246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de-AT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584" y="3782506"/>
            <a:ext cx="18758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feature </a:t>
            </a:r>
            <a:r>
              <a:rPr lang="de-AT" sz="1200" i="1" dirty="0" smtClean="0">
                <a:solidFill>
                  <a:srgbClr val="3192C1"/>
                </a:solidFill>
              </a:rPr>
              <a:t>f</a:t>
            </a:r>
            <a:r>
              <a:rPr lang="de-AT" sz="1200" dirty="0" smtClean="0">
                <a:solidFill>
                  <a:srgbClr val="3192C1"/>
                </a:solidFill>
              </a:rPr>
              <a:t> distribution at </a:t>
            </a:r>
            <a:r>
              <a:rPr lang="de-AT" sz="1200" i="1" dirty="0" smtClean="0">
                <a:solidFill>
                  <a:srgbClr val="3192C1"/>
                </a:solidFill>
              </a:rPr>
              <a:t>t</a:t>
            </a:r>
            <a:r>
              <a:rPr lang="de-AT" sz="1200" i="1" baseline="-25000" dirty="0" smtClean="0">
                <a:solidFill>
                  <a:srgbClr val="3192C1"/>
                </a:solidFill>
              </a:rPr>
              <a:t>0</a:t>
            </a:r>
          </a:p>
          <a:p>
            <a:pPr algn="ctr"/>
            <a:r>
              <a:rPr lang="de-AT" sz="1050" dirty="0" smtClean="0">
                <a:solidFill>
                  <a:srgbClr val="3192C1"/>
                </a:solidFill>
              </a:rPr>
              <a:t>2015-08-18 08:00</a:t>
            </a:r>
            <a:endParaRPr lang="de-AT" sz="1050" dirty="0">
              <a:solidFill>
                <a:srgbClr val="3192C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6C9DADB5-D861-43C8-A59C-71E947EDA24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6385" y="1468487"/>
            <a:ext cx="1140271" cy="460182"/>
            <a:chOff x="1979739" y="26283305"/>
            <a:chExt cx="3663785" cy="1357300"/>
          </a:xfrm>
        </p:grpSpPr>
        <p:grpSp>
          <p:nvGrpSpPr>
            <p:cNvPr id="32" name="Group 31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Folded Corner 35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555626" y="2658711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665884" y="26516527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665884" y="2664252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65884" y="26768026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671205" y="2719728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671205" y="27323273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71205" y="2744877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785403" y="26524552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785403" y="2665054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785403" y="2677604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790724" y="272053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90724" y="27331298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790724" y="274568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55626" y="2728594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61" y="2344812"/>
            <a:ext cx="9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more complex solution: consider whole empirical distribution of traffic features instead of just its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distance between distribution and a reference set of anomaly-free distributions (rapresenting normal behaviour)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20" y="5409265"/>
            <a:ext cx="1905361" cy="3710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60302" y="5744289"/>
            <a:ext cx="2195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normalized KL metric</a:t>
            </a:r>
            <a:endParaRPr lang="de-AT" sz="12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63044" y="4222498"/>
            <a:ext cx="2602359" cy="187079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58969" y="4510528"/>
            <a:ext cx="1003608" cy="462705"/>
            <a:chOff x="2144688" y="2347951"/>
            <a:chExt cx="6048672" cy="3464768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20" name="Rectangle 19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95388" y="474998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3192C1"/>
                </a:solidFill>
              </a:rPr>
              <a:t>D</a:t>
            </a:r>
            <a:r>
              <a:rPr lang="de-AT" baseline="-25000" dirty="0" smtClean="0">
                <a:solidFill>
                  <a:srgbClr val="3192C1"/>
                </a:solidFill>
              </a:rPr>
              <a:t>f</a:t>
            </a:r>
            <a:r>
              <a:rPr lang="de-AT" dirty="0" smtClean="0">
                <a:solidFill>
                  <a:srgbClr val="3192C1"/>
                </a:solidFill>
              </a:rPr>
              <a:t>(</a:t>
            </a:r>
            <a:r>
              <a:rPr lang="de-AT" i="1" dirty="0" smtClean="0">
                <a:solidFill>
                  <a:srgbClr val="3192C1"/>
                </a:solidFill>
              </a:rPr>
              <a:t>t</a:t>
            </a:r>
            <a:r>
              <a:rPr lang="de-AT" i="1" baseline="-25000" dirty="0" smtClean="0">
                <a:solidFill>
                  <a:srgbClr val="3192C1"/>
                </a:solidFill>
              </a:rPr>
              <a:t>i</a:t>
            </a:r>
            <a:r>
              <a:rPr lang="de-AT" dirty="0" smtClean="0">
                <a:solidFill>
                  <a:srgbClr val="3192C1"/>
                </a:solidFill>
              </a:rPr>
              <a:t>) = 3</a:t>
            </a:r>
            <a:endParaRPr lang="de-AT" dirty="0">
              <a:solidFill>
                <a:srgbClr val="3192C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365404" y="4984013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4" name="Group 33"/>
          <p:cNvGrpSpPr/>
          <p:nvPr/>
        </p:nvGrpSpPr>
        <p:grpSpPr>
          <a:xfrm>
            <a:off x="1276986" y="5379053"/>
            <a:ext cx="1003608" cy="462705"/>
            <a:chOff x="2144688" y="2347951"/>
            <a:chExt cx="6048672" cy="3464768"/>
          </a:xfrm>
        </p:grpSpPr>
        <p:grpSp>
          <p:nvGrpSpPr>
            <p:cNvPr id="35" name="Group 34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 bwMode="auto">
            <a:xfrm>
              <a:off x="2432721" y="3039560"/>
              <a:ext cx="407372" cy="272792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32472" y="4433628"/>
              <a:ext cx="433939" cy="133618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43722" y="4953562"/>
              <a:ext cx="432046" cy="80591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2006" y="497503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current distribution at </a:t>
            </a:r>
            <a:r>
              <a:rPr lang="de-AT" sz="1200" i="1" dirty="0" smtClean="0">
                <a:solidFill>
                  <a:srgbClr val="3192C1"/>
                </a:solidFill>
              </a:rPr>
              <a:t>t</a:t>
            </a:r>
            <a:r>
              <a:rPr lang="de-AT" sz="1200" i="1" baseline="-25000" dirty="0" smtClean="0">
                <a:solidFill>
                  <a:srgbClr val="3192C1"/>
                </a:solidFill>
              </a:rPr>
              <a:t>i</a:t>
            </a:r>
            <a:endParaRPr lang="de-AT" sz="1200" i="1" baseline="-25000" dirty="0">
              <a:solidFill>
                <a:srgbClr val="3192C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2560" y="5816297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reference distribution </a:t>
            </a:r>
            <a:r>
              <a:rPr lang="de-AT" sz="1200" i="1" dirty="0" smtClean="0">
                <a:solidFill>
                  <a:srgbClr val="3192C1"/>
                </a:solidFill>
              </a:rPr>
              <a:t>r</a:t>
            </a:r>
            <a:endParaRPr lang="de-AT" sz="1200" i="1" dirty="0">
              <a:solidFill>
                <a:srgbClr val="3192C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044" y="429363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smtClean="0">
                <a:solidFill>
                  <a:srgbClr val="3192C1"/>
                </a:solidFill>
              </a:rPr>
              <a:t>Distribution distance metric</a:t>
            </a:r>
            <a:endParaRPr lang="de-AT" sz="1600" dirty="0">
              <a:solidFill>
                <a:srgbClr val="3192C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23" y="4632830"/>
            <a:ext cx="1739665" cy="4072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90792" y="4993067"/>
            <a:ext cx="246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endParaRPr lang="de-AT" sz="12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 bwMode="auto">
          <a:xfrm>
            <a:off x="2262577" y="4749982"/>
            <a:ext cx="1500467" cy="192574"/>
          </a:xfrm>
          <a:prstGeom prst="bentConnector3">
            <a:avLst>
              <a:gd name="adj1" fmla="val 52487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flipV="1">
            <a:off x="2244858" y="5452106"/>
            <a:ext cx="1517925" cy="189967"/>
          </a:xfrm>
          <a:prstGeom prst="bentConnector3">
            <a:avLst>
              <a:gd name="adj1" fmla="val 52459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A2D6E73D-F0FB-4F30-A9A8-0C787914F0F5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86385" y="1468487"/>
            <a:ext cx="1140271" cy="460182"/>
            <a:chOff x="1979739" y="26283305"/>
            <a:chExt cx="3663785" cy="1357300"/>
          </a:xfrm>
        </p:grpSpPr>
        <p:grpSp>
          <p:nvGrpSpPr>
            <p:cNvPr id="51" name="Group 50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Folded Corner 55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555626" y="2658711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65884" y="26516527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65884" y="2664252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665884" y="26768026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71205" y="2719728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671205" y="27323273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71205" y="2744877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785403" y="26524552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785403" y="2665054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785403" y="2677604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790724" y="272053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790724" y="27331298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790724" y="274568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555626" y="2728594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1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TW Slides Template 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ftw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tw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tw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FTW Slides Template 2011</Template>
  <TotalTime>6</TotalTime>
  <Pages>3</Pages>
  <Words>2138</Words>
  <Application>Microsoft Macintosh PowerPoint</Application>
  <PresentationFormat>A4 Paper (210x297 mm)</PresentationFormat>
  <Paragraphs>401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FTW Slides Template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and Diagnosis in CDNs</dc:title>
  <dc:creator>Pierdomenico Fiadino</dc:creator>
  <cp:keywords>phd;fiadino;networks;cnd;anomaly detection;network analytics;mplane</cp:keywords>
  <cp:lastModifiedBy>Pierdomenico Fiadino</cp:lastModifiedBy>
  <cp:revision>542</cp:revision>
  <cp:lastPrinted>1999-03-18T09:32:52Z</cp:lastPrinted>
  <dcterms:created xsi:type="dcterms:W3CDTF">2013-10-04T13:21:12Z</dcterms:created>
  <dcterms:modified xsi:type="dcterms:W3CDTF">2015-09-10T10:12:22Z</dcterms:modified>
</cp:coreProperties>
</file>