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5" r:id="rId3"/>
    <p:sldId id="434" r:id="rId4"/>
    <p:sldId id="429" r:id="rId5"/>
    <p:sldId id="431" r:id="rId6"/>
    <p:sldId id="439" r:id="rId7"/>
    <p:sldId id="435" r:id="rId8"/>
    <p:sldId id="436" r:id="rId9"/>
    <p:sldId id="437" r:id="rId10"/>
    <p:sldId id="417" r:id="rId11"/>
    <p:sldId id="441" r:id="rId12"/>
    <p:sldId id="442" r:id="rId13"/>
    <p:sldId id="418" r:id="rId14"/>
    <p:sldId id="419" r:id="rId15"/>
    <p:sldId id="420" r:id="rId16"/>
    <p:sldId id="422" r:id="rId17"/>
    <p:sldId id="421" r:id="rId18"/>
    <p:sldId id="423" r:id="rId19"/>
    <p:sldId id="433" r:id="rId20"/>
    <p:sldId id="438" r:id="rId21"/>
    <p:sldId id="440" r:id="rId22"/>
    <p:sldId id="425" r:id="rId23"/>
    <p:sldId id="443" r:id="rId24"/>
    <p:sldId id="432" r:id="rId25"/>
  </p:sldIdLst>
  <p:sldSz cx="9906000" cy="6858000" type="A4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domenico Fiadino" initials="P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2C1"/>
    <a:srgbClr val="BCDDEE"/>
    <a:srgbClr val="42809E"/>
    <a:srgbClr val="FA4006"/>
    <a:srgbClr val="B1A11E"/>
    <a:srgbClr val="CE1DD5"/>
    <a:srgbClr val="5B97B7"/>
    <a:srgbClr val="6E8DB4"/>
    <a:srgbClr val="33CC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41" autoAdjust="0"/>
    <p:restoredTop sz="92283" autoAdjust="0"/>
  </p:normalViewPr>
  <p:slideViewPr>
    <p:cSldViewPr>
      <p:cViewPr varScale="1">
        <p:scale>
          <a:sx n="105" d="100"/>
          <a:sy n="105" d="100"/>
        </p:scale>
        <p:origin x="130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196E797B-2F96-4AC8-89F2-FBEC7A1E3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4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435" y="1"/>
            <a:ext cx="2911451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4965" y="1"/>
            <a:ext cx="2914668" cy="44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t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435" y="9373913"/>
            <a:ext cx="2911451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4965" y="9373913"/>
            <a:ext cx="2914668" cy="5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71" tIns="0" rIns="19371" bIns="0" numCol="1" anchor="b" anchorCtr="0" compatLnSpc="1">
            <a:prstTxWarp prst="textNoShape">
              <a:avLst/>
            </a:prstTxWarp>
          </a:bodyPr>
          <a:lstStyle>
            <a:lvl1pPr algn="r" defTabSz="77475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9BEDFCE2-9C1F-432A-A9DA-55483F5CCC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997" y="4742229"/>
            <a:ext cx="4986463" cy="441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31" tIns="46815" rIns="93631" bIns="468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F¸nfte Ebene</a:t>
            </a:r>
          </a:p>
        </p:txBody>
      </p:sp>
      <p:sp>
        <p:nvSpPr>
          <p:cNvPr id="102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79463"/>
            <a:ext cx="5348287" cy="3703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3276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782638" y="36864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782638" y="218520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Grafik 12" descr="Wolke-ppt-Foli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617296" cy="2158400"/>
          </a:xfrm>
          <a:prstGeom prst="rect">
            <a:avLst/>
          </a:prstGeom>
        </p:spPr>
      </p:pic>
      <p:pic>
        <p:nvPicPr>
          <p:cNvPr id="14" name="Grafik 13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pic>
        <p:nvPicPr>
          <p:cNvPr id="9" name="Grafik 8" descr="Komet_5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33320" y="5733256"/>
            <a:ext cx="1720516" cy="851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3192C1"/>
              </a:buClr>
              <a:buFontTx/>
              <a:buBlip>
                <a:blip r:embed="rId2"/>
              </a:buBlip>
              <a:defRPr/>
            </a:lvl1pPr>
            <a:lvl2pPr>
              <a:buClrTx/>
              <a:buSzPct val="100000"/>
              <a:defRPr/>
            </a:lvl2pPr>
            <a:lvl3pPr>
              <a:buClrTx/>
              <a:buSzPct val="100000"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 baseline="0"/>
            </a:lvl4pPr>
            <a:lvl5pPr>
              <a:buClr>
                <a:srgbClr val="3192C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6F99350-E9C3-4FD1-9037-2C6ADB47A97A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738158" y="1600200"/>
            <a:ext cx="4138642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 baseline="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281518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/>
            </a:lvl1pPr>
            <a:lvl2pPr>
              <a:buClrTx/>
              <a:defRPr sz="2000"/>
            </a:lvl2pPr>
            <a:lvl3pPr>
              <a:buClrTx/>
              <a:buFont typeface="Wingdings" pitchFamily="2" charset="2"/>
              <a:buChar char="§"/>
              <a:defRPr sz="1600"/>
            </a:lvl3pPr>
            <a:lvl4pPr>
              <a:buClrTx/>
              <a:buFont typeface="Arial" pitchFamily="34" charset="0"/>
              <a:buChar char="•"/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3A4E91EE-CB2D-4FA0-B02B-10D51A921C73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9" name="Grafik 8" descr="FTW_Logo_4C_Neu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1952604" y="107154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de-AT" noProof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1963695" y="5316531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833320" y="6357938"/>
            <a:ext cx="2143125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B9FB3425-482D-46D8-A49F-472DF027386E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r>
              <a:rPr lang="en-US" dirty="0"/>
              <a:t>-</a:t>
            </a:r>
          </a:p>
        </p:txBody>
      </p:sp>
      <p:pic>
        <p:nvPicPr>
          <p:cNvPr id="8" name="Grafik 7" descr="FTW_Logo_4C_Ne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219200"/>
            <a:ext cx="8420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880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05328" y="6357938"/>
            <a:ext cx="21431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- 1 -</a:t>
            </a:r>
          </a:p>
        </p:txBody>
      </p: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738188" y="274638"/>
            <a:ext cx="650081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de-AT" smtClean="0"/>
          </a:p>
        </p:txBody>
      </p:sp>
      <p:pic>
        <p:nvPicPr>
          <p:cNvPr id="9" name="Grafik 8" descr="FTW_Logo_4C_Neu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2848" y="404664"/>
            <a:ext cx="1928664" cy="490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</p:sldLayoutIdLst>
  <p:hf hdr="0" ftr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pitchFamily="34" charset="0"/>
          <a:ea typeface="+mj-ea"/>
          <a:cs typeface="Arial" pitchFamily="34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3192C1"/>
          </a:solidFill>
          <a:latin typeface="Arial" charset="0"/>
          <a:cs typeface="Arial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2800">
          <a:solidFill>
            <a:srgbClr val="5B97B7"/>
          </a:solidFill>
          <a:latin typeface="Verdana" pitchFamily="34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FontTx/>
        <a:buBlip>
          <a:blip r:embed="rId7"/>
        </a:buBlip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0955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Char char="-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620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581150" indent="-228600" algn="l" defTabSz="762000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Arial" pitchFamily="34" charset="0"/>
        <a:buChar char="•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00250" indent="-228600" algn="l" defTabSz="762000" rtl="0" eaLnBrk="1" fontAlgn="base" hangingPunct="1">
        <a:spcBef>
          <a:spcPct val="20000"/>
        </a:spcBef>
        <a:spcAft>
          <a:spcPct val="0"/>
        </a:spcAft>
        <a:buClr>
          <a:srgbClr val="3192C1"/>
        </a:buClr>
        <a:buSzPct val="100000"/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4574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6pPr>
      <a:lvl7pPr marL="29146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7pPr>
      <a:lvl8pPr marL="33718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8pPr>
      <a:lvl9pPr marL="382905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1332" y="1728427"/>
            <a:ext cx="8420100" cy="1152128"/>
          </a:xfrm>
        </p:spPr>
        <p:txBody>
          <a:bodyPr/>
          <a:lstStyle/>
          <a:p>
            <a:pPr>
              <a:defRPr/>
            </a:pPr>
            <a:r>
              <a:rPr lang="de-AT" sz="2400" b="1" dirty="0" smtClean="0"/>
              <a:t>Pierdomenico Fiadino</a:t>
            </a:r>
          </a:p>
          <a:p>
            <a:pPr>
              <a:defRPr/>
            </a:pPr>
            <a:r>
              <a:rPr lang="de-AT" sz="1800" dirty="0" smtClean="0"/>
              <a:t>The Telecommunications Research Center Vienna (ftw.)</a:t>
            </a:r>
            <a:endParaRPr lang="de-AT" dirty="0"/>
          </a:p>
          <a:p>
            <a:pPr>
              <a:defRPr/>
            </a:pPr>
            <a:endParaRPr lang="de-AT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671590" y="5713784"/>
            <a:ext cx="2216696" cy="108931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6140661"/>
            <a:ext cx="28797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2"/>
          <p:cNvSpPr txBox="1">
            <a:spLocks/>
          </p:cNvSpPr>
          <p:nvPr/>
        </p:nvSpPr>
        <p:spPr bwMode="auto">
          <a:xfrm>
            <a:off x="598612" y="2759084"/>
            <a:ext cx="84201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sz="2400" b="1" dirty="0" smtClean="0">
                <a:solidFill>
                  <a:srgbClr val="3192C1"/>
                </a:solidFill>
              </a:rPr>
              <a:t>Towards Automatic Detection and Diagnosis of Internet Service Anomalies via DNS Traffic Analysis</a:t>
            </a:r>
            <a:endParaRPr lang="de-AT" sz="2400" b="1" dirty="0">
              <a:solidFill>
                <a:srgbClr val="3192C1"/>
              </a:solidFill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 bwMode="auto">
          <a:xfrm>
            <a:off x="421332" y="4392723"/>
            <a:ext cx="8420100" cy="94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marL="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192C1"/>
              </a:buClr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fiadino@ftw.at</a:t>
            </a:r>
          </a:p>
          <a:p>
            <a:pPr>
              <a:defRPr/>
            </a:pPr>
            <a:r>
              <a:rPr lang="de-AT" sz="1800" kern="0" dirty="0" smtClean="0">
                <a:solidFill>
                  <a:schemeClr val="bg1">
                    <a:lumMod val="65000"/>
                  </a:schemeClr>
                </a:solidFill>
              </a:rPr>
              <a:t>http://userver.ftw.at/~fiadino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2" y="5543945"/>
            <a:ext cx="3194538" cy="112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 bwMode="auto">
          <a:xfrm>
            <a:off x="421332" y="2880555"/>
            <a:ext cx="8559280" cy="1268525"/>
          </a:xfrm>
          <a:prstGeom prst="roundRect">
            <a:avLst/>
          </a:prstGeom>
          <a:noFill/>
          <a:ln w="53975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 bwMode="auto">
          <a:xfrm>
            <a:off x="917814" y="4708123"/>
            <a:ext cx="7704856" cy="1440688"/>
          </a:xfrm>
          <a:prstGeom prst="roundRect">
            <a:avLst/>
          </a:prstGeom>
          <a:solidFill>
            <a:srgbClr val="3192C1">
              <a:alpha val="14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398534" y="6340917"/>
            <a:ext cx="2143125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096203"/>
            <a:ext cx="9145016" cy="5141109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72361" y="2492896"/>
            <a:ext cx="360040" cy="648072"/>
            <a:chOff x="1712640" y="2708920"/>
            <a:chExt cx="1008112" cy="1584176"/>
          </a:xfrm>
        </p:grpSpPr>
        <p:sp>
          <p:nvSpPr>
            <p:cNvPr id="2" name="Rounded Rectangle 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41918" y="2420888"/>
            <a:ext cx="360040" cy="648072"/>
            <a:chOff x="1712640" y="2708920"/>
            <a:chExt cx="1008112" cy="1584176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55062" y="3429000"/>
            <a:ext cx="360040" cy="648072"/>
            <a:chOff x="1712640" y="2708920"/>
            <a:chExt cx="1008112" cy="1584176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83324" y="3357552"/>
            <a:ext cx="360040" cy="648072"/>
            <a:chOff x="1712640" y="2708920"/>
            <a:chExt cx="1008112" cy="1584176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45743" y="3645024"/>
            <a:ext cx="360040" cy="648072"/>
            <a:chOff x="1712640" y="2708920"/>
            <a:chExt cx="1008112" cy="1584176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5294" y="2644662"/>
            <a:ext cx="360040" cy="648072"/>
            <a:chOff x="1712640" y="2708920"/>
            <a:chExt cx="1008112" cy="1584176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8" name="Cloud 47"/>
          <p:cNvSpPr/>
          <p:nvPr/>
        </p:nvSpPr>
        <p:spPr bwMode="auto">
          <a:xfrm>
            <a:off x="6203902" y="2539986"/>
            <a:ext cx="2912910" cy="1550956"/>
          </a:xfrm>
          <a:prstGeom prst="cloud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device-specific push/cloud services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963170" y="3717032"/>
            <a:ext cx="360040" cy="648072"/>
            <a:chOff x="1712640" y="2708920"/>
            <a:chExt cx="1008112" cy="1584176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 bwMode="auto">
          <a:xfrm>
            <a:off x="4336422" y="3429000"/>
            <a:ext cx="244885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3512840" y="2878946"/>
            <a:ext cx="360040" cy="648072"/>
            <a:chOff x="1712640" y="2708920"/>
            <a:chExt cx="1008112" cy="1584176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7" name="Multiply 66"/>
          <p:cNvSpPr/>
          <p:nvPr/>
        </p:nvSpPr>
        <p:spPr bwMode="auto">
          <a:xfrm>
            <a:off x="6418177" y="1777252"/>
            <a:ext cx="2553391" cy="3076085"/>
          </a:xfrm>
          <a:prstGeom prst="mathMultiply">
            <a:avLst>
              <a:gd name="adj1" fmla="val 12543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25030" y="369337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20752" y="2464913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56878" y="252366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68624" y="335699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8322" y="375911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b="1" dirty="0" smtClean="0">
                <a:solidFill>
                  <a:srgbClr val="3192C1"/>
                </a:solidFill>
              </a:rPr>
              <a:t>?</a:t>
            </a:r>
            <a:endParaRPr lang="de-AT" sz="2800" b="1" dirty="0">
              <a:solidFill>
                <a:srgbClr val="3192C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1512" y="1189201"/>
            <a:ext cx="871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RCATool framework evaluated for 6 months in 2014 on operational cellular network (DNS traffic)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paradigmatic use-cases (events) have been collected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541596" y="4778473"/>
            <a:ext cx="2509248" cy="1421180"/>
            <a:chOff x="4336422" y="4797152"/>
            <a:chExt cx="2509248" cy="1421180"/>
          </a:xfrm>
        </p:grpSpPr>
        <p:sp>
          <p:nvSpPr>
            <p:cNvPr id="81" name="TextBox 8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manufacturers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80" name="Straight Arrow Connector 79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82" name="TextBox 81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83" name="Rectangle 82"/>
          <p:cNvSpPr/>
          <p:nvPr/>
        </p:nvSpPr>
        <p:spPr bwMode="auto">
          <a:xfrm>
            <a:off x="3971837" y="4946802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281013" y="5180035"/>
            <a:ext cx="222721" cy="7544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590188" y="5337320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905413" y="5485459"/>
            <a:ext cx="222721" cy="45797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215663" y="5608909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534349" y="5815679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280474" y="5178334"/>
            <a:ext cx="222721" cy="222832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5969406" y="4799111"/>
            <a:ext cx="2509248" cy="1421180"/>
            <a:chOff x="4336422" y="4797152"/>
            <a:chExt cx="2509248" cy="1421180"/>
          </a:xfrm>
        </p:grpSpPr>
        <p:sp>
          <p:nvSpPr>
            <p:cNvPr id="131" name="TextBox 130"/>
            <p:cNvSpPr txBox="1"/>
            <p:nvPr/>
          </p:nvSpPr>
          <p:spPr>
            <a:xfrm>
              <a:off x="4706173" y="5941333"/>
              <a:ext cx="1903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operative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systems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35" name="Straight Arrow Connector 134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3" name="TextBox 132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6399647" y="4967440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708823" y="5209817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017998" y="5357958"/>
            <a:ext cx="222721" cy="60611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333223" y="5496953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643473" y="5629547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7962159" y="5836317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7333687" y="5498343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4304929" y="2276872"/>
            <a:ext cx="504056" cy="720080"/>
            <a:chOff x="-1995772" y="1484784"/>
            <a:chExt cx="936104" cy="1296144"/>
          </a:xfrm>
        </p:grpSpPr>
        <p:sp>
          <p:nvSpPr>
            <p:cNvPr id="136" name="Cube 135"/>
            <p:cNvSpPr/>
            <p:nvPr/>
          </p:nvSpPr>
          <p:spPr bwMode="auto">
            <a:xfrm>
              <a:off x="-1995772" y="1484784"/>
              <a:ext cx="936104" cy="1296144"/>
            </a:xfrm>
            <a:prstGeom prst="cube">
              <a:avLst>
                <a:gd name="adj" fmla="val 23643"/>
              </a:avLst>
            </a:prstGeom>
            <a:solidFill>
              <a:srgbClr val="3192C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ounded Rectangle 136"/>
            <p:cNvSpPr/>
            <p:nvPr/>
          </p:nvSpPr>
          <p:spPr bwMode="auto">
            <a:xfrm>
              <a:off x="-1502220" y="2484055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 bwMode="auto">
            <a:xfrm>
              <a:off x="-1502220" y="2552644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ounded Rectangle 138"/>
            <p:cNvSpPr/>
            <p:nvPr/>
          </p:nvSpPr>
          <p:spPr bwMode="auto">
            <a:xfrm>
              <a:off x="-1502220" y="2621067"/>
              <a:ext cx="144016" cy="45719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713886" y="2371970"/>
            <a:ext cx="64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 smtClean="0">
                <a:solidFill>
                  <a:srgbClr val="3192C1"/>
                </a:solidFill>
              </a:rPr>
              <a:t>DNS </a:t>
            </a:r>
          </a:p>
          <a:p>
            <a:r>
              <a:rPr lang="de-AT" sz="1200" b="1" dirty="0" err="1" smtClean="0">
                <a:solidFill>
                  <a:srgbClr val="3192C1"/>
                </a:solidFill>
              </a:rPr>
              <a:t>server</a:t>
            </a:r>
            <a:endParaRPr lang="de-AT" sz="1200" b="1" dirty="0">
              <a:solidFill>
                <a:srgbClr val="3192C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 bwMode="auto">
          <a:xfrm flipV="1">
            <a:off x="1280592" y="2852936"/>
            <a:ext cx="3024336" cy="144016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6" name="Straight Arrow Connector 145"/>
          <p:cNvCxnSpPr>
            <a:endCxn id="136" idx="2"/>
          </p:cNvCxnSpPr>
          <p:nvPr/>
        </p:nvCxnSpPr>
        <p:spPr bwMode="auto">
          <a:xfrm flipV="1">
            <a:off x="1928664" y="2696499"/>
            <a:ext cx="2376265" cy="948527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3512840" y="2996952"/>
            <a:ext cx="792088" cy="93610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0" name="Straight Arrow Connector 149"/>
          <p:cNvCxnSpPr/>
          <p:nvPr/>
        </p:nvCxnSpPr>
        <p:spPr bwMode="auto">
          <a:xfrm flipV="1">
            <a:off x="3080792" y="2420888"/>
            <a:ext cx="1296144" cy="7200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2" name="Straight Arrow Connector 151"/>
          <p:cNvCxnSpPr/>
          <p:nvPr/>
        </p:nvCxnSpPr>
        <p:spPr bwMode="auto">
          <a:xfrm flipV="1">
            <a:off x="2144688" y="2564904"/>
            <a:ext cx="2160240" cy="43204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7" name="Oval 176"/>
          <p:cNvSpPr/>
          <p:nvPr/>
        </p:nvSpPr>
        <p:spPr bwMode="auto">
          <a:xfrm>
            <a:off x="488503" y="2255665"/>
            <a:ext cx="3639033" cy="2325464"/>
          </a:xfrm>
          <a:prstGeom prst="ellipse">
            <a:avLst/>
          </a:prstGeom>
          <a:noFill/>
          <a:ln w="28575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989822" y="4777945"/>
            <a:ext cx="2523018" cy="1421180"/>
            <a:chOff x="4336422" y="4797152"/>
            <a:chExt cx="2523018" cy="1421180"/>
          </a:xfrm>
        </p:grpSpPr>
        <p:sp>
          <p:nvSpPr>
            <p:cNvPr id="158" name="TextBox 157"/>
            <p:cNvSpPr txBox="1"/>
            <p:nvPr/>
          </p:nvSpPr>
          <p:spPr>
            <a:xfrm>
              <a:off x="4483176" y="5941333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err="1" smtClean="0">
                  <a:solidFill>
                    <a:srgbClr val="3192C1"/>
                  </a:solidFill>
                </a:rPr>
                <a:t>requested</a:t>
              </a:r>
              <a:r>
                <a:rPr lang="de-AT" sz="1200" dirty="0" smtClean="0">
                  <a:solidFill>
                    <a:srgbClr val="3192C1"/>
                  </a:solidFill>
                </a:rPr>
                <a:t> </a:t>
              </a:r>
              <a:r>
                <a:rPr lang="de-AT" sz="1200" dirty="0" err="1" smtClean="0">
                  <a:solidFill>
                    <a:srgbClr val="3192C1"/>
                  </a:solidFill>
                </a:rPr>
                <a:t>hostnames</a:t>
              </a:r>
              <a:r>
                <a:rPr lang="de-AT" sz="1200" dirty="0" smtClean="0">
                  <a:solidFill>
                    <a:srgbClr val="3192C1"/>
                  </a:solidFill>
                </a:rPr>
                <a:t> (FQDN)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4618182" y="4806338"/>
              <a:ext cx="2227488" cy="1187993"/>
              <a:chOff x="4618182" y="4806338"/>
              <a:chExt cx="2227488" cy="1187993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4618182" y="5973611"/>
                <a:ext cx="2227488" cy="0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 flipH="1" flipV="1">
                <a:off x="4624264" y="4806338"/>
                <a:ext cx="4322" cy="1187993"/>
              </a:xfrm>
              <a:prstGeom prst="straightConnector1">
                <a:avLst/>
              </a:prstGeom>
              <a:solidFill>
                <a:schemeClr val="accent1"/>
              </a:solidFill>
              <a:ln w="412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60" name="TextBox 159"/>
            <p:cNvSpPr txBox="1"/>
            <p:nvPr/>
          </p:nvSpPr>
          <p:spPr>
            <a:xfrm rot="16200000">
              <a:off x="3887776" y="5245798"/>
              <a:ext cx="1174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200" dirty="0" smtClean="0">
                  <a:solidFill>
                    <a:srgbClr val="3192C1"/>
                  </a:solidFill>
                </a:rPr>
                <a:t>#DNS queries</a:t>
              </a:r>
              <a:endParaRPr lang="de-AT" sz="1200" dirty="0">
                <a:solidFill>
                  <a:srgbClr val="3192C1"/>
                </a:solidFill>
              </a:endParaRPr>
            </a:p>
          </p:txBody>
        </p:sp>
      </p:grpSp>
      <p:sp>
        <p:nvSpPr>
          <p:cNvPr id="163" name="Rectangle 162"/>
          <p:cNvSpPr/>
          <p:nvPr/>
        </p:nvSpPr>
        <p:spPr bwMode="auto">
          <a:xfrm>
            <a:off x="1420063" y="4946274"/>
            <a:ext cx="222721" cy="99600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1729239" y="5188651"/>
            <a:ext cx="222721" cy="75442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2348449" y="5572219"/>
            <a:ext cx="222721" cy="3583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2054067" y="5477986"/>
            <a:ext cx="222721" cy="4579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2663889" y="5608381"/>
            <a:ext cx="222721" cy="33452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2982575" y="5815151"/>
            <a:ext cx="222696" cy="12775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055227" y="5478027"/>
            <a:ext cx="222721" cy="110566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9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117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6" presetClass="emph" presetSubtype="0" repeatCount="10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repeatCount="101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1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102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1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20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9" grpId="0"/>
      <p:bldP spid="70" grpId="0"/>
      <p:bldP spid="71" grpId="0"/>
      <p:bldP spid="73" grpId="0"/>
      <p:bldP spid="75" grpId="0"/>
      <p:bldP spid="84" grpId="0" animBg="1"/>
      <p:bldP spid="92" grpId="0" animBg="1"/>
      <p:bldP spid="92" grpId="1" animBg="1"/>
      <p:bldP spid="128" grpId="0" animBg="1"/>
      <p:bldP spid="103" grpId="0" animBg="1"/>
      <p:bldP spid="103" grpId="1" animBg="1"/>
      <p:bldP spid="166" grpId="0" animBg="1"/>
      <p:bldP spid="169" grpId="0" animBg="1"/>
      <p:bldP spid="1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SEMI-SYNTHETIC  DATA  GENERATION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512" y="1189201"/>
            <a:ext cx="8783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RCATool framework evaluated for 6 months in 2014 on operational cellular network (DNS traffic)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Many paradigmatic use-cases (events) have been collected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04528" y="2684626"/>
            <a:ext cx="8496944" cy="664268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>
                <a:solidFill>
                  <a:schemeClr val="bg1"/>
                </a:solidFill>
              </a:rPr>
              <a:t>s</a:t>
            </a: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till</a:t>
            </a:r>
            <a:r>
              <a:rPr kumimoji="0" lang="de-AT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difficult to perform a complete evaluation...</a:t>
            </a:r>
            <a:endParaRPr kumimoji="0" lang="de-AT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4659829" y="3339407"/>
            <a:ext cx="576064" cy="971274"/>
          </a:xfrm>
          <a:prstGeom prst="downArrow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04528" y="4310681"/>
            <a:ext cx="8496944" cy="1422575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AT" b="1" dirty="0" smtClean="0">
                <a:solidFill>
                  <a:srgbClr val="3192C1"/>
                </a:solidFill>
              </a:rPr>
              <a:t>Generate semi-synthetic background traffic</a:t>
            </a:r>
          </a:p>
          <a:p>
            <a:pPr marL="457200" marR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Over-impose</a:t>
            </a:r>
            <a:r>
              <a:rPr kumimoji="0" lang="de-AT" sz="2400" b="1" i="0" u="none" strike="noStrike" cap="none" normalizeH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 synthetic anomalies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51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SEMI-SYNTHETIC  DATA  GENERATION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0869866A-5419-4D18-A3C4-B96147CDE63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36576" y="1805847"/>
            <a:ext cx="7632848" cy="1926631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 smtClean="0">
                <a:solidFill>
                  <a:srgbClr val="3192C1"/>
                </a:solidFill>
              </a:rPr>
              <a:t>Generation of </a:t>
            </a:r>
            <a:r>
              <a:rPr lang="de-AT" b="1" u="sng" dirty="0" smtClean="0">
                <a:solidFill>
                  <a:srgbClr val="3192C1"/>
                </a:solidFill>
              </a:rPr>
              <a:t>semi-synthetic data</a:t>
            </a:r>
            <a:r>
              <a:rPr lang="de-AT" b="1" dirty="0" smtClean="0">
                <a:solidFill>
                  <a:srgbClr val="3192C1"/>
                </a:solidFill>
              </a:rPr>
              <a:t> derived from real traffic traces, preserving: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 smtClean="0">
                <a:solidFill>
                  <a:srgbClr val="3192C1"/>
                </a:solidFill>
              </a:rPr>
              <a:t>temporal dynamics (24-hours seasonality)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>
                <a:solidFill>
                  <a:srgbClr val="3192C1"/>
                </a:solidFill>
              </a:rPr>
              <a:t>s</a:t>
            </a: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rgbClr val="3192C1"/>
                </a:solidFill>
                <a:effectLst/>
              </a:rPr>
              <a:t>tatistical characteristics</a:t>
            </a: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AT" dirty="0">
                <a:solidFill>
                  <a:srgbClr val="3192C1"/>
                </a:solidFill>
              </a:rPr>
              <a:t>w</a:t>
            </a:r>
            <a:r>
              <a:rPr lang="de-AT" dirty="0" smtClean="0">
                <a:solidFill>
                  <a:srgbClr val="3192C1"/>
                </a:solidFill>
              </a:rPr>
              <a:t>orking days/Weekends differentiation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36577" y="4646070"/>
            <a:ext cx="7632847" cy="1301072"/>
          </a:xfrm>
          <a:prstGeom prst="roundRect">
            <a:avLst/>
          </a:prstGeom>
          <a:solidFill>
            <a:schemeClr val="accent1"/>
          </a:solidFill>
          <a:ln w="571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b="1" dirty="0" smtClean="0">
                <a:solidFill>
                  <a:srgbClr val="3192C1"/>
                </a:solidFill>
              </a:rPr>
              <a:t>Inject additive anomalies in relevant signals: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dirty="0" smtClean="0">
                <a:solidFill>
                  <a:srgbClr val="3192C1"/>
                </a:solidFill>
              </a:rPr>
              <a:t>Alter generated traffic distributions according to models of real-life anomalies</a:t>
            </a:r>
            <a:endParaRPr kumimoji="0" lang="de-AT" sz="2400" i="0" u="none" strike="noStrike" cap="none" normalizeH="0" baseline="0" dirty="0" smtClean="0">
              <a:ln>
                <a:noFill/>
              </a:ln>
              <a:solidFill>
                <a:srgbClr val="3192C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2560" y="1311151"/>
            <a:ext cx="401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i="1" dirty="0" smtClean="0">
                <a:solidFill>
                  <a:srgbClr val="3192C1"/>
                </a:solidFill>
              </a:rPr>
              <a:t>Clean</a:t>
            </a:r>
            <a:r>
              <a:rPr lang="de-AT" b="1" dirty="0" smtClean="0">
                <a:solidFill>
                  <a:srgbClr val="3192C1"/>
                </a:solidFill>
              </a:rPr>
              <a:t> back-ground traffic:</a:t>
            </a:r>
            <a:endParaRPr lang="de-AT" b="1" dirty="0">
              <a:solidFill>
                <a:srgbClr val="3192C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560" y="4119463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3192C1"/>
                </a:solidFill>
              </a:rPr>
              <a:t>Synthetic anomalies superposition:</a:t>
            </a:r>
            <a:endParaRPr lang="de-AT" b="1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9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 USE  CASES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rgbClr val="3192C1"/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27"/>
              </p:ext>
            </p:extLst>
          </p:nvPr>
        </p:nvGraphicFramePr>
        <p:xfrm>
          <a:off x="416496" y="1196753"/>
          <a:ext cx="9073009" cy="49685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88232"/>
                <a:gridCol w="3168352"/>
                <a:gridCol w="3816425"/>
              </a:tblGrid>
              <a:tr h="5685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de-AT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#1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#2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hour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days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Devices</a:t>
                      </a:r>
                      <a:endParaRPr lang="de-AT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Back-off</a:t>
                      </a:r>
                      <a:r>
                        <a:rPr lang="de-AT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seconds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 seconds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Inc.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(</a:t>
                      </a:r>
                      <a:r>
                        <a:rPr lang="de-AT" sz="18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Samsung,</a:t>
                      </a:r>
                      <a:r>
                        <a:rPr lang="de-AT" sz="18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HTC, ...</a:t>
                      </a:r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O.S.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iOS 8.*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4.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1910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flag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+5% 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time-outs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6293">
                <a:tc>
                  <a:txBody>
                    <a:bodyPr/>
                    <a:lstStyle/>
                    <a:p>
                      <a:r>
                        <a:rPr lang="de-AT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FQDN</a:t>
                      </a:r>
                      <a:endParaRPr lang="de-AT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192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 Top 3LD</a:t>
                      </a:r>
                    </a:p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push.apple.com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AT" sz="2000" b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OS-specific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 3LD</a:t>
                      </a:r>
                    </a:p>
                    <a:p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mtalk.google.com</a:t>
                      </a:r>
                      <a:r>
                        <a:rPr lang="de-AT" sz="2000" b="0" baseline="0" dirty="0" smtClean="0">
                          <a:solidFill>
                            <a:srgbClr val="3192C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de-AT" sz="2000" b="0" dirty="0">
                        <a:solidFill>
                          <a:srgbClr val="3192C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51850AC2-A263-4B5F-A5D6-6B699F28388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DNS  TRAFFIC  FEATURES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565104"/>
            <a:ext cx="390496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24" y="2565104"/>
            <a:ext cx="3904964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7861" y="4509120"/>
            <a:ext cx="90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 traffic features considered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Device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Service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requested hostnames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(FQDN)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Network performance related: </a:t>
            </a: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code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of DNS resolver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5036" y="1335311"/>
            <a:ext cx="8840452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Anomalies usually visible by observing DNS traffic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EAA86E90-E81D-4C42-BCD5-552028377CD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7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99" y="2514428"/>
            <a:ext cx="3904917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504" y="4523636"/>
            <a:ext cx="45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of relevant features is clearly altered 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Easily detected by algoriths such as EWMA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8493" y="4519353"/>
            <a:ext cx="45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Entropy is not clearly visible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EWMA fails to detect the whole duration of the anomaly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C7619B5B-6FE1-4853-959A-AA210022CA6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 OUTPUT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0" y="2577600"/>
            <a:ext cx="3904918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2591798"/>
            <a:ext cx="3904918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487" y="4676943"/>
            <a:ext cx="783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Both event type exhibit a clear devergence from the normality reference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The whole duration of the anomaly is detected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4648" y="220757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#1 (Apple)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2831" y="2207576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 smtClean="0">
                <a:solidFill>
                  <a:srgbClr val="3192C1"/>
                </a:solidFill>
              </a:rPr>
              <a:t>Event #2 (Android)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70C3A819-08A4-4EA7-80F8-F44B136F3B02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927977"/>
            <a:ext cx="2632768" cy="198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21" y="1927977"/>
            <a:ext cx="2639203" cy="19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9" y="4113296"/>
            <a:ext cx="2632768" cy="19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09" y="4088217"/>
            <a:ext cx="2632768" cy="19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 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miley Face 15"/>
          <p:cNvSpPr/>
          <p:nvPr/>
        </p:nvSpPr>
        <p:spPr>
          <a:xfrm>
            <a:off x="3730225" y="3437662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Smiley Face 16"/>
          <p:cNvSpPr/>
          <p:nvPr/>
        </p:nvSpPr>
        <p:spPr>
          <a:xfrm>
            <a:off x="6513241" y="3432119"/>
            <a:ext cx="468000" cy="4680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Box 17"/>
          <p:cNvSpPr txBox="1"/>
          <p:nvPr/>
        </p:nvSpPr>
        <p:spPr>
          <a:xfrm>
            <a:off x="380087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1192" y="134076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Type #2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0512" y="270892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512" y="4725144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Distribution-</a:t>
            </a:r>
            <a:r>
              <a:rPr lang="it-IT" b="1" dirty="0" err="1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it-IT" b="1" dirty="0" smtClean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</p:txBody>
      </p:sp>
      <p:sp>
        <p:nvSpPr>
          <p:cNvPr id="26" name="Smiley Face 25"/>
          <p:cNvSpPr/>
          <p:nvPr/>
        </p:nvSpPr>
        <p:spPr>
          <a:xfrm>
            <a:off x="3817879" y="5547930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Smiley Face 26"/>
          <p:cNvSpPr/>
          <p:nvPr/>
        </p:nvSpPr>
        <p:spPr>
          <a:xfrm>
            <a:off x="6648095" y="5625296"/>
            <a:ext cx="468000" cy="468000"/>
          </a:xfrm>
          <a:prstGeom prst="smileyFace">
            <a:avLst/>
          </a:prstGeom>
          <a:solidFill>
            <a:srgbClr val="00B050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ounded Rectangle 27"/>
          <p:cNvSpPr/>
          <p:nvPr/>
        </p:nvSpPr>
        <p:spPr>
          <a:xfrm>
            <a:off x="632520" y="1412776"/>
            <a:ext cx="2608822" cy="1008112"/>
          </a:xfrm>
          <a:prstGeom prst="roundRect">
            <a:avLst>
              <a:gd name="adj" fmla="val 30777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Curves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8E72D21C-8AC7-4EED-BED4-2A583246EAA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COMPARING  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452"/>
            </a:avLst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Entropy-based detectors are the most popular and largerly adopted, but they fail in coping with </a:t>
            </a:r>
            <a:r>
              <a:rPr lang="de-AT" sz="28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smaller-intensity – </a:t>
            </a:r>
            <a:r>
              <a:rPr lang="de-AT" sz="2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still harmful – anomalies which are very common in modern-day networks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4BA3240E-6231-489F-914D-5ECE42DC7CEB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19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 MODULE  (ONGOING...)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43435" y="3210026"/>
            <a:ext cx="6887112" cy="2307206"/>
          </a:xfrm>
          <a:prstGeom prst="roundRect">
            <a:avLst>
              <a:gd name="adj" fmla="val 9204"/>
            </a:avLst>
          </a:prstGeom>
          <a:solidFill>
            <a:schemeClr val="bg1">
              <a:lumMod val="50000"/>
              <a:alpha val="8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243" y="2499060"/>
            <a:ext cx="8553272" cy="7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detection, from state-less to state-full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manage signal change notifications in a state-full fashion (manage change module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flipping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during long-term events).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32551" y="1332951"/>
            <a:ext cx="2908584" cy="1090732"/>
            <a:chOff x="7227212" y="27067783"/>
            <a:chExt cx="3727200" cy="1357300"/>
          </a:xfrm>
        </p:grpSpPr>
        <p:grpSp>
          <p:nvGrpSpPr>
            <p:cNvPr id="44" name="Group 43"/>
            <p:cNvGrpSpPr/>
            <p:nvPr/>
          </p:nvGrpSpPr>
          <p:grpSpPr>
            <a:xfrm>
              <a:off x="8140865" y="27084788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45019" y="27777101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241603" y="27067783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241603" y="27777101"/>
              <a:ext cx="789073" cy="647982"/>
              <a:chOff x="13899083" y="10442278"/>
              <a:chExt cx="3185120" cy="2105000"/>
            </a:xfrm>
            <a:solidFill>
              <a:schemeClr val="bg1">
                <a:lumMod val="75000"/>
              </a:schemeClr>
            </a:solidFill>
          </p:grpSpPr>
          <p:sp>
            <p:nvSpPr>
              <p:cNvPr id="64" name="Rectangle 6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grpFill/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" name="Folded Corner 47"/>
            <p:cNvSpPr/>
            <p:nvPr/>
          </p:nvSpPr>
          <p:spPr>
            <a:xfrm>
              <a:off x="7227212" y="27199139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7803098" y="2737159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920500" y="27301006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8920500" y="2742699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8920500" y="275525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8925822" y="2798175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8925822" y="2810775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8925822" y="2823325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0350247" y="27199138"/>
              <a:ext cx="604165" cy="1136814"/>
            </a:xfrm>
            <a:prstGeom prst="rect">
              <a:avLst/>
            </a:prstGeom>
            <a:solidFill>
              <a:srgbClr val="28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5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lang="en-US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0013825" y="2730902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0013825" y="2743502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0013825" y="27560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0019147" y="2798978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0019147" y="28115776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0019147" y="28241282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803098" y="28070423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770910" y="3657807"/>
            <a:ext cx="6066921" cy="710339"/>
            <a:chOff x="2584087" y="32932595"/>
            <a:chExt cx="11621926" cy="1616607"/>
          </a:xfrm>
        </p:grpSpPr>
        <p:sp>
          <p:nvSpPr>
            <p:cNvPr id="112" name="Rectangle 111"/>
            <p:cNvSpPr/>
            <p:nvPr/>
          </p:nvSpPr>
          <p:spPr>
            <a:xfrm>
              <a:off x="2584087" y="32955328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873019" y="32965026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Warning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 &lt; 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&lt; th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1181677" y="32963997"/>
              <a:ext cx="3024336" cy="1584176"/>
            </a:xfrm>
            <a:prstGeom prst="rect">
              <a:avLst/>
            </a:prstGeom>
            <a:solidFill>
              <a:srgbClr val="3192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Anomaly</a:t>
              </a:r>
              <a:endParaRPr lang="en-US" sz="14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4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≥ th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5574859" y="33789638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9883181" y="33717630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10800000">
              <a:off x="5572483" y="34221686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0800000">
              <a:off x="9883181" y="34221686"/>
              <a:ext cx="1296000" cy="0"/>
            </a:xfrm>
            <a:prstGeom prst="straightConnector1">
              <a:avLst/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118"/>
            <p:cNvCxnSpPr/>
            <p:nvPr/>
          </p:nvCxnSpPr>
          <p:spPr>
            <a:xfrm flipH="1">
              <a:off x="6859067" y="33285582"/>
              <a:ext cx="3024336" cy="12700"/>
            </a:xfrm>
            <a:prstGeom prst="bentConnector5">
              <a:avLst>
                <a:gd name="adj1" fmla="val -11878"/>
                <a:gd name="adj2" fmla="val -6984504"/>
                <a:gd name="adj3" fmla="val 115237"/>
              </a:avLst>
            </a:prstGeom>
            <a:ln w="60325">
              <a:solidFill>
                <a:srgbClr val="31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/>
            <p:nvPr/>
          </p:nvCxnSpPr>
          <p:spPr>
            <a:xfrm rot="5400000" flipH="1">
              <a:off x="11902173" y="33737383"/>
              <a:ext cx="1584176" cy="12700"/>
            </a:xfrm>
            <a:prstGeom prst="bentConnector5">
              <a:avLst>
                <a:gd name="adj1" fmla="val -22676"/>
                <a:gd name="adj2" fmla="val -14293165"/>
                <a:gd name="adj3" fmla="val 134186"/>
              </a:avLst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/>
            <p:nvPr/>
          </p:nvCxnSpPr>
          <p:spPr>
            <a:xfrm rot="5400000" flipH="1">
              <a:off x="3251459" y="33718333"/>
              <a:ext cx="1584176" cy="12700"/>
            </a:xfrm>
            <a:prstGeom prst="bentConnector5">
              <a:avLst>
                <a:gd name="adj1" fmla="val -22676"/>
                <a:gd name="adj2" fmla="val 14163976"/>
                <a:gd name="adj3" fmla="val 134186"/>
              </a:avLst>
            </a:prstGeom>
            <a:ln w="60325">
              <a:solidFill>
                <a:srgbClr val="2892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4098797" y="1378517"/>
            <a:ext cx="657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Diagnosis Module</a:t>
            </a:r>
            <a:endParaRPr lang="en-US" sz="2000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Keep state of the signal changes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Correlate the changes to produce a diagnosis</a:t>
            </a:r>
            <a:endParaRPr lang="it-IT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415319" y="4706190"/>
            <a:ext cx="6728817" cy="697808"/>
          </a:xfrm>
          <a:prstGeom prst="roundRect">
            <a:avLst>
              <a:gd name="adj" fmla="val 1935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Signal-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AT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A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hange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tate transitions depend on fraction </a:t>
            </a:r>
            <a:r>
              <a:rPr lang="de-AT" sz="1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AT" sz="1400" i="1" baseline="-2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AT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anomalous time-bins in the register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72120" y="5584023"/>
            <a:ext cx="854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change correlation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locate changes in the symptomatic signals, find correlated changes in diagnostic signals to unveil root cause. Manage event termination/mutation.</a:t>
            </a:r>
            <a:endParaRPr lang="it-I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B9C9F7A-4D65-4759-99BC-22BB4BC6224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AE37881C-059C-4F90-B33A-246A272C6D74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618" y="1124744"/>
            <a:ext cx="87588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it-IT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Internet is characterized by increasing complexity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network types (WiFi, cellular, FTTH, etc.)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Large scale and highly distributed services (CDNs)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Sophisticated and highly dynamic traffic patterns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Frequent anomalies involving specific sub-populations of users</a:t>
            </a:r>
          </a:p>
          <a:p>
            <a:pPr marL="457200" indent="-457200" algn="just">
              <a:buClr>
                <a:srgbClr val="2892C1"/>
              </a:buClr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usage patterns (negatively) impacting cellular signaling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7725" y="3197433"/>
            <a:ext cx="8757761" cy="1383695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such a complex scenario, </a:t>
            </a:r>
          </a:p>
          <a:p>
            <a:pPr lvl="0" algn="ctr"/>
            <a:r>
              <a:rPr lang="de-AT" b="1" u="sng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 Detection and Diagnosis</a:t>
            </a:r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still an open research topic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6617" y="4742067"/>
            <a:ext cx="8758869" cy="1309390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RCATool</a:t>
            </a:r>
            <a:r>
              <a:rPr lang="de-AT" sz="2800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general framework for automatic detection and diagnosis of application- and device- specific anomalies</a:t>
            </a:r>
            <a:endParaRPr lang="de-AT" sz="2800" b="1" dirty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rgbClr val="3192C1"/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20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  REPORT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olded Corner 78"/>
          <p:cNvSpPr/>
          <p:nvPr/>
        </p:nvSpPr>
        <p:spPr>
          <a:xfrm>
            <a:off x="488504" y="1203442"/>
            <a:ext cx="5328592" cy="4966333"/>
          </a:xfrm>
          <a:prstGeom prst="foldedCorner">
            <a:avLst>
              <a:gd name="adj" fmla="val 11553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Event</a:t>
            </a:r>
            <a:r>
              <a:rPr lang="en-US" sz="20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#123456 {Gran. 30 minutes}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-----------------------------------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Symptoms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  <a:endParaRPr lang="en-US" sz="19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query_cnt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  [10,+][1,-]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Correlated diagnostic signals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manufacturer  [Samsung,+]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operative_sys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[Android 4.1.2,+]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FQDN          [youcloud.com,+]</a:t>
            </a:r>
          </a:p>
          <a:p>
            <a:r>
              <a:rPr lang="en-US" sz="19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Uncorrelated diagnostic signals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  <a:endParaRPr lang="en-US" sz="19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error code    […]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* </a:t>
            </a:r>
            <a:r>
              <a:rPr lang="en-US" sz="1800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APN           […]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-----------------------------------</a:t>
            </a:r>
          </a:p>
          <a:p>
            <a:r>
              <a:rPr lang="en-US" sz="2000" b="1" u="sng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Timestamps</a:t>
            </a:r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:</a:t>
            </a:r>
          </a:p>
          <a:p>
            <a:r>
              <a:rPr lang="en-US" sz="19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Warning_start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2015-02-14 13:00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Alarm_start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2015-02-14 13:30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Alarm_end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  2015-02-16 11:00</a:t>
            </a:r>
          </a:p>
          <a:p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US" sz="1800" b="1" dirty="0" err="1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Warning_end</a:t>
            </a:r>
            <a:r>
              <a:rPr lang="en-US" sz="1800" b="1" dirty="0" smtClean="0">
                <a:solidFill>
                  <a:srgbClr val="3192C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   2015-02-16 12:00</a:t>
            </a:r>
            <a:endParaRPr lang="en-US" sz="1800" b="1" dirty="0">
              <a:solidFill>
                <a:srgbClr val="3192C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6887885" y="1203443"/>
            <a:ext cx="2592288" cy="9144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>
                <a:solidFill>
                  <a:srgbClr val="3192C1"/>
                </a:solidFill>
              </a:rPr>
              <a:t>increase of users executing </a:t>
            </a:r>
            <a:endParaRPr lang="de-AT" sz="1800" b="1" dirty="0" smtClean="0">
              <a:solidFill>
                <a:srgbClr val="3192C1"/>
              </a:solidFill>
            </a:endParaRPr>
          </a:p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1 </a:t>
            </a:r>
            <a:r>
              <a:rPr lang="de-AT" sz="1800" b="1" dirty="0">
                <a:solidFill>
                  <a:srgbClr val="3192C1"/>
                </a:solidFill>
              </a:rPr>
              <a:t>query / 3 minuties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874566" y="2272405"/>
            <a:ext cx="2592288" cy="129127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Samsung users running Android 4.1.2, resolving youcloud.com</a:t>
            </a:r>
            <a:endParaRPr lang="de-AT" sz="1800" b="1" dirty="0">
              <a:solidFill>
                <a:srgbClr val="3192C1"/>
              </a:solidFill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72809" y="3726296"/>
            <a:ext cx="2592288" cy="129127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APN independent, error code distribution is not impacted</a:t>
            </a:r>
            <a:endParaRPr lang="de-AT" sz="1800" b="1" dirty="0">
              <a:solidFill>
                <a:srgbClr val="3192C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872809" y="5147861"/>
            <a:ext cx="2592288" cy="1021914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AT" sz="1800" b="1" dirty="0" smtClean="0">
                <a:solidFill>
                  <a:srgbClr val="3192C1"/>
                </a:solidFill>
              </a:rPr>
              <a:t>for almost 2 days</a:t>
            </a:r>
            <a:endParaRPr lang="de-AT" sz="1800" b="1" dirty="0">
              <a:solidFill>
                <a:srgbClr val="3192C1"/>
              </a:solidFill>
            </a:endParaRP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 bwMode="auto">
          <a:xfrm flipV="1">
            <a:off x="5817096" y="1660643"/>
            <a:ext cx="1070789" cy="32819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Straight Arrow Connector 12"/>
          <p:cNvCxnSpPr>
            <a:endCxn id="9" idx="1"/>
          </p:cNvCxnSpPr>
          <p:nvPr/>
        </p:nvCxnSpPr>
        <p:spPr bwMode="auto">
          <a:xfrm flipV="1">
            <a:off x="5817096" y="2918045"/>
            <a:ext cx="1057470" cy="15091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Straight Arrow Connector 15"/>
          <p:cNvCxnSpPr>
            <a:endCxn id="10" idx="1"/>
          </p:cNvCxnSpPr>
          <p:nvPr/>
        </p:nvCxnSpPr>
        <p:spPr bwMode="auto">
          <a:xfrm>
            <a:off x="5817096" y="4149080"/>
            <a:ext cx="1055713" cy="22285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Straight Arrow Connector 17"/>
          <p:cNvCxnSpPr>
            <a:endCxn id="11" idx="1"/>
          </p:cNvCxnSpPr>
          <p:nvPr/>
        </p:nvCxnSpPr>
        <p:spPr bwMode="auto">
          <a:xfrm>
            <a:off x="5817096" y="5301208"/>
            <a:ext cx="1055713" cy="3576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bg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Rounded Rectangle 2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31374AC4-0548-4B78-8086-43D489DE97EA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21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111as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B9C9F7A-4D65-4759-99BC-22BB4BC62247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911184" y="1343613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Preliminary study on a framework for automatic and diagnosis of large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scale Internet anomalies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Preliminary</a:t>
            </a:r>
            <a:r>
              <a:rPr lang="de-AT" sz="1800" b="1" dirty="0" smtClean="0">
                <a:solidFill>
                  <a:schemeClr val="bg1">
                    <a:lumMod val="85000"/>
                  </a:schemeClr>
                </a:solidFill>
              </a:rPr>
              <a:t> version 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is up and running in operational netowrk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8" name="Rounded Rectangle 77"/>
          <p:cNvSpPr/>
          <p:nvPr/>
        </p:nvSpPr>
        <p:spPr bwMode="auto">
          <a:xfrm>
            <a:off x="1911184" y="2540486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generation: synthetic traffic distributions for designing and tuning the framework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: expand test-bed with other templates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9" name="Rounded Rectangle 78"/>
          <p:cNvSpPr/>
          <p:nvPr/>
        </p:nvSpPr>
        <p:spPr bwMode="auto">
          <a:xfrm>
            <a:off x="1911184" y="3748380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Comparison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of two alternative algorithms for the detector module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baseline="0" dirty="0" smtClean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 improvements for the distribution-based algorithm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0" name="Rounded Rectangle 79"/>
          <p:cNvSpPr/>
          <p:nvPr/>
        </p:nvSpPr>
        <p:spPr bwMode="auto">
          <a:xfrm>
            <a:off x="1911184" y="4959456"/>
            <a:ext cx="7272000" cy="1044000"/>
          </a:xfrm>
          <a:prstGeom prst="roundRec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Preliminary diagnosis</a:t>
            </a:r>
            <a:r>
              <a:rPr kumimoji="0" lang="de-AT" sz="24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module for signal coordination and status management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1800" b="1" baseline="0" dirty="0" smtClean="0">
                <a:solidFill>
                  <a:schemeClr val="bg1">
                    <a:lumMod val="85000"/>
                  </a:schemeClr>
                </a:solidFill>
              </a:rPr>
              <a:t>Ongoing work</a:t>
            </a:r>
            <a:r>
              <a:rPr lang="de-AT" sz="1800" baseline="0" dirty="0" smtClean="0">
                <a:solidFill>
                  <a:schemeClr val="bg1">
                    <a:lumMod val="85000"/>
                  </a:schemeClr>
                </a:solidFill>
              </a:rPr>
              <a:t>: Machine-Learning</a:t>
            </a:r>
            <a:r>
              <a:rPr lang="de-AT" sz="1800" dirty="0" smtClean="0">
                <a:solidFill>
                  <a:schemeClr val="bg1">
                    <a:lumMod val="85000"/>
                  </a:schemeClr>
                </a:solidFill>
              </a:rPr>
              <a:t> approach</a:t>
            </a:r>
            <a:endParaRPr kumimoji="0" lang="de-AT" sz="180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22360" y="1341962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735368" y="2540486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82" name="Rounded Rectangle 81"/>
          <p:cNvSpPr/>
          <p:nvPr/>
        </p:nvSpPr>
        <p:spPr bwMode="auto">
          <a:xfrm>
            <a:off x="735368" y="3775944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735368" y="4959456"/>
            <a:ext cx="1044000" cy="1044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2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8" grpId="0" animBg="1"/>
      <p:bldP spid="79" grpId="0" animBg="1"/>
      <p:bldP spid="80" grpId="0" animBg="1"/>
      <p:bldP spid="7" grpId="0" animBg="1"/>
      <p:bldP spid="81" grpId="0" animBg="1"/>
      <p:bldP spid="82" grpId="0" animBg="1"/>
      <p:bldP spid="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75453" y="1628800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 </a:t>
            </a:r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75452" y="2420888"/>
            <a:ext cx="7344817" cy="3744416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Pierdomenico Fiadino</a:t>
            </a:r>
          </a:p>
          <a:p>
            <a:pPr algn="ctr"/>
            <a:endParaRPr lang="de-AT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Telecommunications Research Center of Vienna</a:t>
            </a:r>
          </a:p>
          <a:p>
            <a:pPr algn="ctr"/>
            <a:endParaRPr lang="de-AT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de-AT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://userver.ftw.at/~</a:t>
            </a:r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</a:t>
            </a:r>
          </a:p>
          <a:p>
            <a:pPr algn="ctr"/>
            <a:r>
              <a:rPr lang="de-AT" sz="16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fiadino@ftw.at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404665"/>
            <a:ext cx="1728192" cy="65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4941168"/>
            <a:ext cx="325651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24808" y="5559623"/>
            <a:ext cx="3622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http://</a:t>
            </a:r>
            <a:r>
              <a:rPr lang="en-US" dirty="0" err="1" smtClean="0">
                <a:solidFill>
                  <a:srgbClr val="FF0000"/>
                </a:solidFill>
              </a:rPr>
              <a:t>www.ict-mplane.eu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08584" y="3068960"/>
            <a:ext cx="7344816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backup slides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24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 DETECTION  MODULE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Challenging Entropy-based Anomaly Detection and Diagnosis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E4525E-4384-4DDA-94A9-5FE0024235F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086450" y="2872543"/>
            <a:ext cx="3403053" cy="2788705"/>
          </a:xfrm>
          <a:prstGeom prst="roundRect">
            <a:avLst>
              <a:gd name="adj" fmla="val 9204"/>
            </a:avLst>
          </a:prstGeom>
          <a:solidFill>
            <a:schemeClr val="bg1">
              <a:lumMod val="50000"/>
              <a:alpha val="8000"/>
            </a:schemeClr>
          </a:solidFill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0038" y="2824658"/>
            <a:ext cx="51523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Adaptive Reference Set Identification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find normality reference from past distributions</a:t>
            </a:r>
          </a:p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test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use a normalized variant of the </a:t>
            </a:r>
            <a:r>
              <a:rPr lang="de-AT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decide if current distribution is compatible with the reference-set</a:t>
            </a:r>
          </a:p>
          <a:p>
            <a:pPr marL="514350" indent="-514350" algn="just">
              <a:buClr>
                <a:srgbClr val="2892C1"/>
              </a:buClr>
              <a:buFont typeface="+mj-lt"/>
              <a:buAutoNum type="arabicParenBoth"/>
            </a:pP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elements</a:t>
            </a:r>
            <a:r>
              <a:rPr lang="de-AT" sz="2000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A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notify distribution elements that cause change (e.g., involved hostnames and operating systems)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90895" y="1424981"/>
            <a:ext cx="7094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892C1"/>
              </a:buClr>
            </a:pPr>
            <a:r>
              <a:rPr lang="it-I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Change </a:t>
            </a:r>
            <a:r>
              <a:rPr lang="it-IT" sz="20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 </a:t>
            </a:r>
            <a:r>
              <a:rPr lang="it-IT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 </a:t>
            </a:r>
            <a:r>
              <a:rPr lang="it-IT" sz="1800" b="1" dirty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macroscopic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deviations 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AT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de-AT" sz="18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AT" sz="1800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consists of three phases for each iteration: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31672" y="5128032"/>
            <a:ext cx="335783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de-AT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AT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KLd(x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 small</a:t>
            </a:r>
          </a:p>
          <a:p>
            <a:r>
              <a:rPr lang="de-AT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AT" sz="1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AT" sz="1200" b="1" baseline="-25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AT" sz="12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dissimilar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KLd(x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,x</a:t>
            </a:r>
            <a:r>
              <a:rPr lang="de-AT" sz="12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AT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AT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is large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081621" y="3043354"/>
            <a:ext cx="3267266" cy="1905253"/>
            <a:chOff x="8908522" y="23758855"/>
            <a:chExt cx="6134351" cy="3655162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1" t="15359" r="18179" b="12731"/>
            <a:stretch/>
          </p:blipFill>
          <p:spPr>
            <a:xfrm>
              <a:off x="9422155" y="23758855"/>
              <a:ext cx="5620718" cy="3144572"/>
            </a:xfrm>
            <a:prstGeom prst="rect">
              <a:avLst/>
            </a:prstGeom>
            <a:ln w="3175">
              <a:solidFill>
                <a:schemeClr val="bg1">
                  <a:lumMod val="65000"/>
                  <a:alpha val="80000"/>
                </a:schemeClr>
              </a:solidFill>
            </a:ln>
          </p:spPr>
        </p:pic>
        <p:sp>
          <p:nvSpPr>
            <p:cNvPr id="83" name="TextBox 82"/>
            <p:cNvSpPr txBox="1"/>
            <p:nvPr/>
          </p:nvSpPr>
          <p:spPr>
            <a:xfrm>
              <a:off x="11357455" y="26886002"/>
              <a:ext cx="1391068" cy="528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feature</a:t>
              </a:r>
              <a:endParaRPr lang="de-AT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8722788" y="25057928"/>
              <a:ext cx="949326" cy="577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CDF</a:t>
              </a:r>
              <a:endParaRPr lang="de-AT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254759" y="25047011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AT" sz="12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089413" y="24965758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AT" sz="12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2233158" y="25101112"/>
              <a:ext cx="614575" cy="475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200" b="1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de-AT" sz="1200" b="1" baseline="-250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AT" sz="1200" b="1" baseline="-25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0552" y="1585852"/>
            <a:ext cx="1763425" cy="710080"/>
            <a:chOff x="1979739" y="26283305"/>
            <a:chExt cx="3727200" cy="1357300"/>
          </a:xfrm>
        </p:grpSpPr>
        <p:grpSp>
          <p:nvGrpSpPr>
            <p:cNvPr id="89" name="Group 88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Folded Corner 92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665884" y="26516528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3665884" y="2664252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3665884" y="26768027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3671206" y="2719728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671206" y="2732327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3671206" y="27448780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02774" y="26414660"/>
              <a:ext cx="604165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4785402" y="26524551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785402" y="2665054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785402" y="26776050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790724" y="27331298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41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5600" y="1123200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PASSIVELY  CAPTURED  DATASET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loud 1"/>
          <p:cNvSpPr/>
          <p:nvPr/>
        </p:nvSpPr>
        <p:spPr bwMode="auto">
          <a:xfrm>
            <a:off x="3872880" y="2041001"/>
            <a:ext cx="2160240" cy="1440160"/>
          </a:xfrm>
          <a:prstGeom prst="cloud">
            <a:avLst/>
          </a:prstGeom>
          <a:solidFill>
            <a:srgbClr val="3192C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cellular network‘s core</a:t>
            </a:r>
          </a:p>
        </p:txBody>
      </p:sp>
      <p:sp>
        <p:nvSpPr>
          <p:cNvPr id="12" name="Cloud 11"/>
          <p:cNvSpPr/>
          <p:nvPr/>
        </p:nvSpPr>
        <p:spPr bwMode="auto">
          <a:xfrm>
            <a:off x="7185248" y="1616152"/>
            <a:ext cx="2160240" cy="1440160"/>
          </a:xfrm>
          <a:prstGeom prst="cloud">
            <a:avLst/>
          </a:prstGeom>
          <a:solidFill>
            <a:srgbClr val="3192C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dirty="0" smtClean="0">
                <a:solidFill>
                  <a:schemeClr val="bg1"/>
                </a:solidFill>
              </a:rPr>
              <a:t>internet</a:t>
            </a:r>
            <a:endParaRPr kumimoji="0" lang="de-AT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967731" y="1738106"/>
            <a:ext cx="318183" cy="711450"/>
            <a:chOff x="4252871" y="3958811"/>
            <a:chExt cx="583483" cy="1270389"/>
          </a:xfrm>
        </p:grpSpPr>
        <p:cxnSp>
          <p:nvCxnSpPr>
            <p:cNvPr id="9" name="Straight Connector 8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Arc 26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8" name="Arc 27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Arc 28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61164" y="2731870"/>
            <a:ext cx="318183" cy="711450"/>
            <a:chOff x="4252871" y="3958811"/>
            <a:chExt cx="583483" cy="1270389"/>
          </a:xfrm>
        </p:grpSpPr>
        <p:cxnSp>
          <p:nvCxnSpPr>
            <p:cNvPr id="35" name="Straight Connector 34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Arc 38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" name="Arc 41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Arc 42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Arc 43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64184" y="3559224"/>
            <a:ext cx="318183" cy="711450"/>
            <a:chOff x="4252871" y="3958811"/>
            <a:chExt cx="583483" cy="1270389"/>
          </a:xfrm>
        </p:grpSpPr>
        <p:cxnSp>
          <p:nvCxnSpPr>
            <p:cNvPr id="46" name="Straight Connector 45"/>
            <p:cNvCxnSpPr/>
            <p:nvPr/>
          </p:nvCxnSpPr>
          <p:spPr bwMode="auto">
            <a:xfrm flipV="1">
              <a:off x="4304928" y="4293096"/>
              <a:ext cx="216024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 flipV="1">
              <a:off x="4565171" y="4293096"/>
              <a:ext cx="216000" cy="9361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>
              <a:off x="4435352" y="4128526"/>
              <a:ext cx="216024" cy="208515"/>
            </a:xfrm>
            <a:prstGeom prst="ellipse">
              <a:avLst/>
            </a:prstGeom>
            <a:solidFill>
              <a:srgbClr val="3192C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4466947" y="4501611"/>
              <a:ext cx="184429" cy="18808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Arc 49"/>
            <p:cNvSpPr/>
            <p:nvPr/>
          </p:nvSpPr>
          <p:spPr bwMode="auto">
            <a:xfrm>
              <a:off x="4393483" y="4051783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 flipH="1">
              <a:off x="4370952" y="4681955"/>
              <a:ext cx="280424" cy="2703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4370952" y="4952323"/>
              <a:ext cx="382571" cy="1803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Arc 52"/>
            <p:cNvSpPr/>
            <p:nvPr/>
          </p:nvSpPr>
          <p:spPr bwMode="auto">
            <a:xfrm rot="10800000">
              <a:off x="4331144" y="4038374"/>
              <a:ext cx="360040" cy="360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Arc 53"/>
            <p:cNvSpPr/>
            <p:nvPr/>
          </p:nvSpPr>
          <p:spPr bwMode="auto">
            <a:xfrm>
              <a:off x="4332354" y="3986982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Arc 54"/>
            <p:cNvSpPr/>
            <p:nvPr/>
          </p:nvSpPr>
          <p:spPr bwMode="auto">
            <a:xfrm rot="10800000">
              <a:off x="4252871" y="3958811"/>
              <a:ext cx="504000" cy="504000"/>
            </a:xfrm>
            <a:prstGeom prst="arc">
              <a:avLst>
                <a:gd name="adj1" fmla="val 18863180"/>
                <a:gd name="adj2" fmla="val 2476081"/>
              </a:avLst>
            </a:prstGeom>
            <a:noFill/>
            <a:ln w="1905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65207" y="3439828"/>
            <a:ext cx="225410" cy="389709"/>
            <a:chOff x="1712640" y="2708920"/>
            <a:chExt cx="1008112" cy="1584176"/>
          </a:xfrm>
        </p:grpSpPr>
        <p:sp>
          <p:nvSpPr>
            <p:cNvPr id="57" name="Rounded Rectangle 56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784649" y="2852937"/>
              <a:ext cx="864096" cy="122413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 bwMode="auto">
            <a:xfrm>
              <a:off x="2148288" y="4113961"/>
              <a:ext cx="136815" cy="136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2360089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1999426" y="4146361"/>
              <a:ext cx="72008" cy="720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87532" y="3464166"/>
            <a:ext cx="747184" cy="583580"/>
            <a:chOff x="1202669" y="4437113"/>
            <a:chExt cx="776879" cy="616284"/>
          </a:xfrm>
        </p:grpSpPr>
        <p:sp>
          <p:nvSpPr>
            <p:cNvPr id="63" name="Parallelogram 62"/>
            <p:cNvSpPr/>
            <p:nvPr/>
          </p:nvSpPr>
          <p:spPr bwMode="auto">
            <a:xfrm>
              <a:off x="1202669" y="4797153"/>
              <a:ext cx="776878" cy="256244"/>
            </a:xfrm>
            <a:prstGeom prst="parallelogram">
              <a:avLst>
                <a:gd name="adj" fmla="val 60295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Parallelogram 63"/>
            <p:cNvSpPr>
              <a:spLocks noChangeAspect="1"/>
            </p:cNvSpPr>
            <p:nvPr/>
          </p:nvSpPr>
          <p:spPr bwMode="auto">
            <a:xfrm>
              <a:off x="1430794" y="4971462"/>
              <a:ext cx="218289" cy="720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356230" y="4437113"/>
              <a:ext cx="623318" cy="354090"/>
            </a:xfrm>
            <a:prstGeom prst="rect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373416" y="4465738"/>
              <a:ext cx="586800" cy="306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1656535" y="4449017"/>
              <a:ext cx="0" cy="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arallelogram 67"/>
            <p:cNvSpPr/>
            <p:nvPr/>
          </p:nvSpPr>
          <p:spPr bwMode="auto">
            <a:xfrm>
              <a:off x="1346016" y="4814477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Parallelogram 68"/>
            <p:cNvSpPr/>
            <p:nvPr/>
          </p:nvSpPr>
          <p:spPr bwMode="auto">
            <a:xfrm>
              <a:off x="1321426" y="4851679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Parallelogram 69"/>
            <p:cNvSpPr/>
            <p:nvPr/>
          </p:nvSpPr>
          <p:spPr bwMode="auto">
            <a:xfrm>
              <a:off x="1299642" y="4887965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Parallelogram 70"/>
            <p:cNvSpPr/>
            <p:nvPr/>
          </p:nvSpPr>
          <p:spPr bwMode="auto">
            <a:xfrm>
              <a:off x="1277990" y="4923925"/>
              <a:ext cx="612000" cy="25200"/>
            </a:xfrm>
            <a:prstGeom prst="parallelogram">
              <a:avLst>
                <a:gd name="adj" fmla="val 60295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167209" y="2592350"/>
            <a:ext cx="671180" cy="382098"/>
            <a:chOff x="1712640" y="2708920"/>
            <a:chExt cx="1008112" cy="1584176"/>
          </a:xfrm>
        </p:grpSpPr>
        <p:sp>
          <p:nvSpPr>
            <p:cNvPr id="84" name="Rounded Rectangle 83"/>
            <p:cNvSpPr/>
            <p:nvPr/>
          </p:nvSpPr>
          <p:spPr bwMode="auto">
            <a:xfrm>
              <a:off x="1712640" y="2708920"/>
              <a:ext cx="1008112" cy="1584176"/>
            </a:xfrm>
            <a:prstGeom prst="roundRect">
              <a:avLst>
                <a:gd name="adj" fmla="val 12723"/>
              </a:avLst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747724" y="2843064"/>
              <a:ext cx="940852" cy="123882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 flipH="1">
              <a:off x="2184556" y="4113388"/>
              <a:ext cx="59479" cy="16418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 bwMode="auto">
            <a:xfrm>
              <a:off x="2106883" y="2762724"/>
              <a:ext cx="219624" cy="36000"/>
            </a:xfrm>
            <a:prstGeom prst="round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0" name="Lightning Bolt 89"/>
          <p:cNvSpPr/>
          <p:nvPr/>
        </p:nvSpPr>
        <p:spPr bwMode="auto">
          <a:xfrm rot="7911724">
            <a:off x="2441049" y="1996172"/>
            <a:ext cx="222596" cy="395962"/>
          </a:xfrm>
          <a:prstGeom prst="lightningBol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 flipV="1">
            <a:off x="5419959" y="2299977"/>
            <a:ext cx="2033483" cy="42099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5" name="Lightning Bolt 94"/>
          <p:cNvSpPr/>
          <p:nvPr/>
        </p:nvSpPr>
        <p:spPr bwMode="auto">
          <a:xfrm rot="5400000">
            <a:off x="2498342" y="4020170"/>
            <a:ext cx="333886" cy="430388"/>
          </a:xfrm>
          <a:prstGeom prst="lightningBolt">
            <a:avLst/>
          </a:prstGeom>
          <a:solidFill>
            <a:srgbClr val="3192C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>
            <a:off x="3314141" y="2143085"/>
            <a:ext cx="918779" cy="3064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V="1">
            <a:off x="3094242" y="2919078"/>
            <a:ext cx="994662" cy="2217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 flipV="1">
            <a:off x="3504460" y="3229670"/>
            <a:ext cx="728460" cy="7183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3192C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5825916" y="2482960"/>
            <a:ext cx="360040" cy="319963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Flowchart: Magnetic Disk 106"/>
          <p:cNvSpPr/>
          <p:nvPr/>
        </p:nvSpPr>
        <p:spPr bwMode="auto">
          <a:xfrm>
            <a:off x="5285856" y="5229200"/>
            <a:ext cx="1440160" cy="792088"/>
          </a:xfrm>
          <a:prstGeom prst="flowChartMagneticDisk">
            <a:avLst/>
          </a:prstGeom>
          <a:solidFill>
            <a:srgbClr val="FF0000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DBStream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397114" y="4977148"/>
            <a:ext cx="1493650" cy="573184"/>
          </a:xfrm>
          <a:prstGeom prst="rect">
            <a:avLst/>
          </a:prstGeom>
          <a:solidFill>
            <a:srgbClr val="FF0000"/>
          </a:solidFill>
          <a:ln w="317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RCATool</a:t>
            </a:r>
          </a:p>
        </p:txBody>
      </p:sp>
      <p:cxnSp>
        <p:nvCxnSpPr>
          <p:cNvPr id="110" name="Straight Connector 109"/>
          <p:cNvCxnSpPr>
            <a:stCxn id="106" idx="4"/>
            <a:endCxn id="107" idx="1"/>
          </p:cNvCxnSpPr>
          <p:nvPr/>
        </p:nvCxnSpPr>
        <p:spPr bwMode="auto">
          <a:xfrm>
            <a:off x="6005936" y="2802923"/>
            <a:ext cx="0" cy="2426277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6028030" y="2583339"/>
            <a:ext cx="110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b="1" dirty="0" smtClean="0">
                <a:solidFill>
                  <a:srgbClr val="FF0000"/>
                </a:solidFill>
              </a:rPr>
              <a:t>passive probe</a:t>
            </a:r>
            <a:endParaRPr lang="de-AT" sz="18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088904" y="5013280"/>
            <a:ext cx="110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1600" b="1" dirty="0" smtClean="0">
                <a:solidFill>
                  <a:srgbClr val="FF0000"/>
                </a:solidFill>
              </a:rPr>
              <a:t>network traces</a:t>
            </a:r>
            <a:endParaRPr lang="de-AT" sz="1600" b="1" dirty="0">
              <a:solidFill>
                <a:srgbClr val="FF0000"/>
              </a:solidFill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124079" y="5063782"/>
            <a:ext cx="586949" cy="465931"/>
            <a:chOff x="6393160" y="3821893"/>
            <a:chExt cx="864096" cy="560262"/>
          </a:xfrm>
        </p:grpSpPr>
        <p:sp>
          <p:nvSpPr>
            <p:cNvPr id="113" name="Flowchart: Document 112"/>
            <p:cNvSpPr/>
            <p:nvPr/>
          </p:nvSpPr>
          <p:spPr bwMode="auto">
            <a:xfrm>
              <a:off x="6393160" y="3821893"/>
              <a:ext cx="864096" cy="560262"/>
            </a:xfrm>
            <a:prstGeom prst="flowChartDocument">
              <a:avLst/>
            </a:prstGeom>
            <a:solidFill>
              <a:srgbClr val="FF0000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 bwMode="auto">
            <a:xfrm>
              <a:off x="6491745" y="3930772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6493449" y="4005064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6485590" y="4086500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6482318" y="4160673"/>
              <a:ext cx="6480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0" name="TextBox 119"/>
          <p:cNvSpPr txBox="1"/>
          <p:nvPr/>
        </p:nvSpPr>
        <p:spPr>
          <a:xfrm>
            <a:off x="1035419" y="3087595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i="1" dirty="0" smtClean="0">
                <a:solidFill>
                  <a:srgbClr val="3192C1"/>
                </a:solidFill>
              </a:rPr>
              <a:t>devices</a:t>
            </a:r>
            <a:endParaRPr lang="de-AT" sz="1600" i="1" dirty="0">
              <a:solidFill>
                <a:srgbClr val="3192C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109259" y="1402572"/>
            <a:ext cx="198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i="1" dirty="0" smtClean="0">
                <a:solidFill>
                  <a:srgbClr val="3192C1"/>
                </a:solidFill>
              </a:rPr>
              <a:t>Radio Access Network</a:t>
            </a:r>
            <a:endParaRPr lang="de-AT" sz="1400" i="1" dirty="0">
              <a:solidFill>
                <a:srgbClr val="3192C1"/>
              </a:solidFill>
            </a:endParaRPr>
          </a:p>
        </p:txBody>
      </p:sp>
      <p:sp>
        <p:nvSpPr>
          <p:cNvPr id="123" name="Oval 122"/>
          <p:cNvSpPr/>
          <p:nvPr/>
        </p:nvSpPr>
        <p:spPr bwMode="auto">
          <a:xfrm>
            <a:off x="456919" y="2276872"/>
            <a:ext cx="2137424" cy="2117925"/>
          </a:xfrm>
          <a:prstGeom prst="ellipse">
            <a:avLst/>
          </a:prstGeom>
          <a:noFill/>
          <a:ln w="28575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Arc 127"/>
          <p:cNvSpPr>
            <a:spLocks noChangeAspect="1"/>
          </p:cNvSpPr>
          <p:nvPr/>
        </p:nvSpPr>
        <p:spPr bwMode="auto">
          <a:xfrm rot="21239448">
            <a:off x="3520923" y="1522560"/>
            <a:ext cx="2872237" cy="2872237"/>
          </a:xfrm>
          <a:prstGeom prst="arc">
            <a:avLst>
              <a:gd name="adj1" fmla="val 7668327"/>
              <a:gd name="adj2" fmla="val 14619412"/>
            </a:avLst>
          </a:prstGeom>
          <a:noFill/>
          <a:ln w="31750" cap="flat" cmpd="sng" algn="ctr">
            <a:solidFill>
              <a:srgbClr val="3192C1">
                <a:alpha val="35000"/>
              </a:srgb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A918B36-679C-45C2-BA7A-813E3C284420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674" y="4887029"/>
            <a:ext cx="325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FF0000"/>
                </a:solidFill>
              </a:rPr>
              <a:t>Results in this paper are based on DNS traffic analysis. Other network traces types are under study.</a:t>
            </a:r>
            <a:endParaRPr lang="de-AT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1" grpId="0"/>
      <p:bldP spid="11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 FRAMEWORK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8504" y="1215258"/>
            <a:ext cx="1498398" cy="346481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23913" y="1235673"/>
            <a:ext cx="1762459" cy="3444402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07882" y="1235673"/>
            <a:ext cx="1741294" cy="3444402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9644" y="1235673"/>
            <a:ext cx="1547367" cy="3479273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384656" y="1343584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55976" y="1419246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527296" y="1494907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Symptomatic Signal Extraction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392503" y="2460148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63823" y="2535810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35143" y="261147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 Extraction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63966" y="1316159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535286" y="139182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06606" y="1467482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Detection 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463966" y="2460148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35286" y="2535810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06606" y="2611471"/>
            <a:ext cx="1347931" cy="893742"/>
          </a:xfrm>
          <a:prstGeom prst="rect">
            <a:avLst/>
          </a:prstGeom>
          <a:solidFill>
            <a:srgbClr val="3192C1"/>
          </a:solidFill>
          <a:ln w="317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Detection Module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658752" y="1528009"/>
            <a:ext cx="1149884" cy="1833453"/>
          </a:xfrm>
          <a:prstGeom prst="foldedCorner">
            <a:avLst>
              <a:gd name="adj" fmla="val 32294"/>
            </a:avLst>
          </a:prstGeom>
          <a:solidFill>
            <a:schemeClr val="tx1">
              <a:lumMod val="50000"/>
              <a:lumOff val="50000"/>
            </a:schemeClr>
          </a:solidFill>
          <a:ln w="539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Traces</a:t>
            </a:r>
          </a:p>
          <a:p>
            <a:pPr algn="ctr"/>
            <a:r>
              <a:rPr lang="en-US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(traffic features)</a:t>
            </a:r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00947" y="1806143"/>
            <a:ext cx="612000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31997" y="1692301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31997" y="1895503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31997" y="2097919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2051" y="2790220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42051" y="299342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42051" y="3195838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58211" y="1528009"/>
            <a:ext cx="1253160" cy="1833453"/>
          </a:xfrm>
          <a:prstGeom prst="rect">
            <a:avLst/>
          </a:prstGeom>
          <a:solidFill>
            <a:srgbClr val="2892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Module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816311" y="1669695"/>
            <a:ext cx="767778" cy="765696"/>
            <a:chOff x="1570428" y="10225124"/>
            <a:chExt cx="1027178" cy="997943"/>
          </a:xfrm>
          <a:effectLst/>
        </p:grpSpPr>
        <p:sp>
          <p:nvSpPr>
            <p:cNvPr id="50" name="Oval 49"/>
            <p:cNvSpPr/>
            <p:nvPr/>
          </p:nvSpPr>
          <p:spPr bwMode="auto">
            <a:xfrm>
              <a:off x="2491912" y="10743922"/>
              <a:ext cx="105694" cy="1693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570428" y="10735389"/>
              <a:ext cx="105694" cy="16934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1688085" y="10434124"/>
              <a:ext cx="789069" cy="788943"/>
            </a:xfrm>
            <a:prstGeom prst="ellipse">
              <a:avLst/>
            </a:prstGeom>
            <a:solidFill>
              <a:srgbClr val="3192C1"/>
            </a:solidFill>
            <a:ln w="3175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1737296" y="10529016"/>
              <a:ext cx="350130" cy="3521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080801" y="10529016"/>
              <a:ext cx="350130" cy="35217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630440" y="10679423"/>
              <a:ext cx="67540" cy="2812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64024" y="10268198"/>
              <a:ext cx="33553" cy="1892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37600" y="10225124"/>
              <a:ext cx="86400" cy="1011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Block Arc 57"/>
            <p:cNvSpPr/>
            <p:nvPr/>
          </p:nvSpPr>
          <p:spPr bwMode="auto">
            <a:xfrm rot="10800000">
              <a:off x="1866579" y="10770786"/>
              <a:ext cx="439300" cy="368173"/>
            </a:xfrm>
            <a:prstGeom prst="blockArc">
              <a:avLst>
                <a:gd name="adj1" fmla="val 10773127"/>
                <a:gd name="adj2" fmla="val 21589465"/>
                <a:gd name="adj3" fmla="val 1867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764633" y="10554129"/>
              <a:ext cx="292954" cy="301949"/>
            </a:xfrm>
            <a:prstGeom prst="ellipse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2112799" y="10558767"/>
              <a:ext cx="292954" cy="301949"/>
            </a:xfrm>
            <a:prstGeom prst="ellipse">
              <a:avLst/>
            </a:prstGeom>
            <a:solidFill>
              <a:srgbClr val="3192C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856437" y="10644582"/>
              <a:ext cx="111847" cy="1198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204688" y="10644582"/>
              <a:ext cx="111847" cy="1198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69733" y="10683147"/>
              <a:ext cx="67540" cy="28128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917201" y="170524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17201" y="1908443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17201" y="2110859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14555" y="2803161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914555" y="3006362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14555" y="3208778"/>
            <a:ext cx="640196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00947" y="2933218"/>
            <a:ext cx="612000" cy="0"/>
          </a:xfrm>
          <a:prstGeom prst="straightConnector1">
            <a:avLst/>
          </a:prstGeom>
          <a:ln w="63500">
            <a:solidFill>
              <a:srgbClr val="3192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602027" y="1538715"/>
            <a:ext cx="540460" cy="636902"/>
            <a:chOff x="26676613" y="12219005"/>
            <a:chExt cx="1092929" cy="1267820"/>
          </a:xfrm>
        </p:grpSpPr>
        <p:sp>
          <p:nvSpPr>
            <p:cNvPr id="45" name="Folded Corner 44"/>
            <p:cNvSpPr/>
            <p:nvPr/>
          </p:nvSpPr>
          <p:spPr>
            <a:xfrm>
              <a:off x="26676613" y="12219005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26803335" y="12349369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olded Corner 46"/>
            <p:cNvSpPr/>
            <p:nvPr/>
          </p:nvSpPr>
          <p:spPr>
            <a:xfrm>
              <a:off x="26930056" y="12479734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ded Corner 47"/>
            <p:cNvSpPr/>
            <p:nvPr/>
          </p:nvSpPr>
          <p:spPr>
            <a:xfrm>
              <a:off x="27056777" y="12610098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27183498" y="12740462"/>
              <a:ext cx="586044" cy="746363"/>
            </a:xfrm>
            <a:prstGeom prst="foldedCorner">
              <a:avLst>
                <a:gd name="adj" fmla="val 32294"/>
              </a:avLst>
            </a:prstGeom>
            <a:solidFill>
              <a:srgbClr val="3192C1"/>
            </a:solidFill>
            <a:ln w="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Symptom   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query_cnt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manufacture</a:t>
              </a: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operative_sys</a:t>
              </a:r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Diagnostic  FQDN</a:t>
              </a:r>
            </a:p>
            <a:p>
              <a:endParaRPr lang="en-US" sz="1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Granularity   30 minutes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Alarm_start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</a:p>
            <a:p>
              <a:r>
                <a:rPr lang="en-US" sz="100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larm_end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 2015-02-14</a:t>
              </a:r>
            </a:p>
            <a:p>
              <a:r>
                <a:rPr lang="en-US" sz="1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Warning_end</a:t>
              </a:r>
              <a:r>
                <a:rPr lang="en-US" sz="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2015-02-14</a:t>
              </a:r>
              <a:endParaRPr lang="en-US" sz="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85544" y="1960588"/>
            <a:ext cx="75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b="1" dirty="0" smtClean="0">
                <a:solidFill>
                  <a:srgbClr val="28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Reports</a:t>
            </a:r>
            <a:endParaRPr lang="de-AT" sz="1000" b="1" dirty="0">
              <a:solidFill>
                <a:srgbClr val="28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18956" y="1316159"/>
            <a:ext cx="1299492" cy="1369209"/>
          </a:xfrm>
          <a:prstGeom prst="wedgeEllipseCallout">
            <a:avLst>
              <a:gd name="adj1" fmla="val -60040"/>
              <a:gd name="adj2" fmla="val 40887"/>
            </a:avLst>
          </a:prstGeom>
          <a:noFill/>
          <a:ln w="66675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54937" y="3748170"/>
            <a:ext cx="1361877" cy="856844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passively 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</a:p>
          <a:p>
            <a:pPr algn="ctr"/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from a mobile network core)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81075" y="3744527"/>
            <a:ext cx="1668573" cy="872233"/>
          </a:xfrm>
          <a:prstGeom prst="roundRect">
            <a:avLst>
              <a:gd name="adj" fmla="val 305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content of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diagnostic-symptomatic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</a:t>
            </a:r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370174" y="3744527"/>
            <a:ext cx="1630033" cy="872233"/>
          </a:xfrm>
          <a:prstGeom prst="roundRect">
            <a:avLst>
              <a:gd name="adj" fmla="val 3052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distribution-based algorithm</a:t>
            </a:r>
            <a:endParaRPr lang="de-AT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22746" y="3744528"/>
            <a:ext cx="1426004" cy="905132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management </a:t>
            </a:r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de-AT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de-A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correlation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91492" y="2765170"/>
            <a:ext cx="1426004" cy="905132"/>
          </a:xfrm>
          <a:prstGeom prst="roundRect">
            <a:avLst>
              <a:gd name="adj" fmla="val 2378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support in troubleshooting of anomalous events</a:t>
            </a:r>
            <a:endParaRPr lang="de-AT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8504" y="4754689"/>
            <a:ext cx="914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3192C1"/>
                </a:solidFill>
              </a:rPr>
              <a:t>KEY </a:t>
            </a:r>
            <a:r>
              <a:rPr lang="en-US" sz="1800" b="1" dirty="0" smtClean="0">
                <a:solidFill>
                  <a:srgbClr val="3192C1"/>
                </a:solidFill>
              </a:rPr>
              <a:t>IDEA </a:t>
            </a:r>
            <a:r>
              <a:rPr lang="en-US" sz="1800" b="1" dirty="0" smtClean="0">
                <a:solidFill>
                  <a:srgbClr val="3192C1"/>
                </a:solidFill>
              </a:rPr>
              <a:t>#1</a:t>
            </a:r>
            <a:r>
              <a:rPr lang="en-US" sz="1800" b="1" dirty="0" smtClean="0"/>
              <a:t>: </a:t>
            </a:r>
            <a:r>
              <a:rPr lang="en-US" sz="1800" b="1" dirty="0" smtClean="0"/>
              <a:t>distinguish between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i="1" dirty="0" smtClean="0">
                <a:solidFill>
                  <a:srgbClr val="3192C1"/>
                </a:solidFill>
              </a:rPr>
              <a:t>symptomatic signals </a:t>
            </a:r>
            <a:r>
              <a:rPr lang="en-US" sz="1800" b="1" dirty="0" smtClean="0"/>
              <a:t>(notify presence of anomalous state) and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800" b="1" i="1" dirty="0" smtClean="0">
                <a:solidFill>
                  <a:srgbClr val="3192C1"/>
                </a:solidFill>
              </a:rPr>
              <a:t>diagnostic signals </a:t>
            </a:r>
            <a:r>
              <a:rPr lang="en-US" sz="1800" b="1" dirty="0" smtClean="0"/>
              <a:t>(provide context</a:t>
            </a:r>
            <a:r>
              <a:rPr lang="en-US" sz="1800" b="1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3192C1"/>
                </a:solidFill>
              </a:rPr>
              <a:t>KEY IDEA </a:t>
            </a:r>
            <a:r>
              <a:rPr lang="en-US" sz="1800" b="1" dirty="0" smtClean="0">
                <a:solidFill>
                  <a:srgbClr val="3192C1"/>
                </a:solidFill>
              </a:rPr>
              <a:t>#2</a:t>
            </a:r>
            <a:r>
              <a:rPr lang="en-US" sz="1800" b="1" dirty="0" smtClean="0"/>
              <a:t>: </a:t>
            </a:r>
            <a:r>
              <a:rPr lang="en-US" sz="1800" b="1" dirty="0"/>
              <a:t>observe significant changes in multiple traffic </a:t>
            </a:r>
            <a:r>
              <a:rPr lang="en-US" sz="1800" b="1" dirty="0" smtClean="0"/>
              <a:t>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3192C1"/>
                </a:solidFill>
              </a:rPr>
              <a:t>KEY IDEA #3</a:t>
            </a:r>
            <a:r>
              <a:rPr lang="en-US" sz="1800" b="1" dirty="0" smtClean="0"/>
              <a:t>: keep status of detected changes and coordinate output</a:t>
            </a:r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8C08872C-AF36-4DC8-8515-9C0BB89B1769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8505" y="1196970"/>
            <a:ext cx="1607388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094162" y="1173731"/>
            <a:ext cx="1911409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002553" y="1196970"/>
            <a:ext cx="2046623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047646" y="1207762"/>
            <a:ext cx="3441858" cy="3587385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8" grpId="0" animBg="1"/>
      <p:bldP spid="79" grpId="0" animBg="1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SIGNAL  EXTRACTION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>
            <a:grpSpLocks/>
          </p:cNvGrpSpPr>
          <p:nvPr/>
        </p:nvGrpSpPr>
        <p:grpSpPr>
          <a:xfrm>
            <a:off x="644037" y="1484783"/>
            <a:ext cx="2088815" cy="789187"/>
            <a:chOff x="1979739" y="26283305"/>
            <a:chExt cx="3727200" cy="1357300"/>
          </a:xfrm>
        </p:grpSpPr>
        <p:grpSp>
          <p:nvGrpSpPr>
            <p:cNvPr id="78" name="Group 77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" name="Folded Corner 81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682550" y="26516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82550" y="2664252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3682550" y="26768027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3687874" y="271972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3687874" y="2732327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687874" y="274487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102774" y="26414660"/>
              <a:ext cx="604165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4785403" y="2652455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4785403" y="266505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785403" y="2677605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790724" y="27331299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3067861" y="1340768"/>
            <a:ext cx="6493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2892C1"/>
              </a:buClr>
            </a:pPr>
            <a:r>
              <a:rPr lang="en-US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DNS-based signals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statistical content of traffic features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tests: signals based on DNS traffic monitoring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8505" y="2492896"/>
            <a:ext cx="8969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Symptomatic Signals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probability distribution of number of users across query count (i.e., count how many users execute a given number of queries per each time-bin)</a:t>
            </a:r>
          </a:p>
          <a:p>
            <a:pPr marL="457200" indent="-457200" algn="just">
              <a:buClr>
                <a:srgbClr val="2892C1"/>
              </a:buClr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 Signals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distribution of query count across DNS traffic features (e.g., list of device manufacturer, operating system, hostnames).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08784" y="4275095"/>
            <a:ext cx="4223018" cy="1931936"/>
            <a:chOff x="1463647" y="2347951"/>
            <a:chExt cx="5399431" cy="4066085"/>
          </a:xfrm>
        </p:grpSpPr>
        <p:grpSp>
          <p:nvGrpSpPr>
            <p:cNvPr id="41" name="Group 40"/>
            <p:cNvGrpSpPr/>
            <p:nvPr/>
          </p:nvGrpSpPr>
          <p:grpSpPr>
            <a:xfrm>
              <a:off x="2144688" y="2347951"/>
              <a:ext cx="4718390" cy="3464768"/>
              <a:chOff x="1856656" y="2144550"/>
              <a:chExt cx="4718390" cy="3464768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1856656" y="5589239"/>
                <a:ext cx="4718390" cy="0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3" name="Straight Arrow Connector 42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4762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4" name="TextBox 43"/>
            <p:cNvSpPr txBox="1"/>
            <p:nvPr/>
          </p:nvSpPr>
          <p:spPr>
            <a:xfrm>
              <a:off x="3140774" y="5699029"/>
              <a:ext cx="2477773" cy="715007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de-AT" sz="1400" b="1" dirty="0" smtClean="0">
                  <a:solidFill>
                    <a:srgbClr val="3192C1"/>
                  </a:solidFill>
                </a:rPr>
                <a:t>manufacturer</a:t>
              </a:r>
              <a:endParaRPr lang="de-AT" sz="1400" b="1" dirty="0">
                <a:solidFill>
                  <a:srgbClr val="3192C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08975" y="3947635"/>
              <a:ext cx="3402038" cy="692694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de-AT" sz="1400" b="1" dirty="0" smtClean="0">
                  <a:solidFill>
                    <a:srgbClr val="3192C1"/>
                  </a:solidFill>
                </a:rPr>
                <a:t>number of DNS queries</a:t>
              </a:r>
              <a:endParaRPr lang="de-AT" sz="1400" b="1" dirty="0">
                <a:solidFill>
                  <a:srgbClr val="3192C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432720" y="2860793"/>
              <a:ext cx="432049" cy="2904845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AT" sz="1400" dirty="0" smtClean="0">
                  <a:solidFill>
                    <a:schemeClr val="bg1"/>
                  </a:solidFill>
                </a:rPr>
                <a:t>                              Apple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032476" y="3567682"/>
              <a:ext cx="432049" cy="220028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de-AT" sz="1400" dirty="0" smtClean="0">
                  <a:solidFill>
                    <a:schemeClr val="bg1"/>
                  </a:solidFill>
                </a:rPr>
                <a:t>            Samsung</a:t>
              </a:r>
              <a:endParaRPr lang="de-AT" sz="140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632232" y="3999733"/>
              <a:ext cx="432049" cy="1767715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de-AT" sz="1400" dirty="0" smtClean="0">
                  <a:solidFill>
                    <a:schemeClr val="bg1"/>
                  </a:solidFill>
                </a:rPr>
                <a:t>           Huawei</a:t>
              </a:r>
              <a:endParaRPr kumimoji="0" lang="de-AT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43725" y="4431779"/>
              <a:ext cx="432049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         HTC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845564" y="4791821"/>
              <a:ext cx="432049" cy="97563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AT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      LG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5467908" y="5126941"/>
              <a:ext cx="432049" cy="64242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B42249E6-91D7-4C3E-9D60-05F261FB3262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DETECTION  MODULE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576736" y="1466799"/>
            <a:ext cx="4041973" cy="1391538"/>
            <a:chOff x="1979739" y="26283305"/>
            <a:chExt cx="3663785" cy="1357300"/>
          </a:xfrm>
        </p:grpSpPr>
        <p:grpSp>
          <p:nvGrpSpPr>
            <p:cNvPr id="54" name="Group 53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ignal </a:t>
                </a:r>
                <a:r>
                  <a:rPr lang="en-US" sz="12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extr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 </a:t>
                </a:r>
                <a:r>
                  <a:rPr lang="en-US" sz="12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extr</a:t>
                </a:r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</a:p>
              <a:p>
                <a:pPr algn="ctr"/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etection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</a:p>
              <a:p>
                <a:pPr algn="ctr"/>
                <a:r>
                  <a:rPr lang="en-US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detection</a:t>
                </a:r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8" name="Folded Corner 57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traces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555625" y="2658711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665884" y="2651652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65884" y="2664252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665884" y="26768027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71206" y="2719728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3671206" y="2732327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671206" y="2744878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785402" y="26524551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785402" y="266505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785402" y="26776050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790724" y="2720530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790724" y="27331298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790724" y="27456804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555625" y="27285945"/>
              <a:ext cx="338905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ounded Rectangle 120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2FD69D15-9CB6-44B8-9C94-2AE58321FC6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60512" y="3199124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anomaly detection tool(s) from previous works, improved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module for the whole framework</a:t>
            </a:r>
          </a:p>
          <a:p>
            <a:pPr marL="457200" indent="-457200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Tested two alternative detection strategies</a:t>
            </a:r>
            <a:r>
              <a:rPr lang="it-IT" sz="3200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it-IT" b="1" dirty="0" smtClean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7017435" y="3453094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b="1" dirty="0" smtClean="0">
                <a:solidFill>
                  <a:srgbClr val="3192C1"/>
                </a:solidFill>
              </a:rPr>
              <a:t>* Spoiler alert: one doesn‘t (always) work</a:t>
            </a:r>
            <a:endParaRPr lang="de-AT" sz="1800" b="1" dirty="0">
              <a:solidFill>
                <a:srgbClr val="3192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684" y="1149665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  FEATURE  DISTRIBUTION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44688" y="2347951"/>
            <a:ext cx="6048672" cy="3464768"/>
            <a:chOff x="1856656" y="2144550"/>
            <a:chExt cx="6048672" cy="3464768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1856656" y="5589240"/>
              <a:ext cx="6048672" cy="0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877396" y="2144550"/>
              <a:ext cx="8384" cy="3464768"/>
            </a:xfrm>
            <a:prstGeom prst="straightConnector1">
              <a:avLst/>
            </a:prstGeom>
            <a:solidFill>
              <a:schemeClr val="accent1"/>
            </a:solidFill>
            <a:ln w="60325" cap="flat" cmpd="sng" algn="ctr">
              <a:solidFill>
                <a:srgbClr val="3192C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4036056" y="57959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err="1" smtClean="0">
                <a:solidFill>
                  <a:srgbClr val="3192C1"/>
                </a:solidFill>
              </a:rPr>
              <a:t>manufacturers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5196" y="3887027"/>
            <a:ext cx="296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800" dirty="0" smtClean="0">
                <a:solidFill>
                  <a:srgbClr val="3192C1"/>
                </a:solidFill>
              </a:rPr>
              <a:t>number of DNS queries</a:t>
            </a:r>
            <a:endParaRPr lang="de-AT" sz="1800" dirty="0">
              <a:solidFill>
                <a:srgbClr val="3192C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2720" y="2862646"/>
            <a:ext cx="432048" cy="290484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AT" sz="2000" dirty="0" smtClean="0">
                <a:solidFill>
                  <a:schemeClr val="bg1"/>
                </a:solidFill>
              </a:rPr>
              <a:t>                              Apple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32476" y="3569536"/>
            <a:ext cx="432048" cy="220028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 Samsung</a:t>
            </a:r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32232" y="4001585"/>
            <a:ext cx="432048" cy="1767717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AT" sz="2000" dirty="0" smtClean="0">
                <a:solidFill>
                  <a:schemeClr val="bg1"/>
                </a:solidFill>
              </a:rPr>
              <a:t>           Huawei</a:t>
            </a:r>
            <a:endParaRPr kumimoji="0" lang="de-A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243724" y="4433633"/>
            <a:ext cx="432048" cy="133566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   HTC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845564" y="4793673"/>
            <a:ext cx="432048" cy="9756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 LG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467908" y="5128793"/>
            <a:ext cx="432048" cy="64242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033120" y="5396716"/>
            <a:ext cx="432000" cy="37258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14658" y="5520948"/>
            <a:ext cx="432000" cy="24654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214414" y="5635794"/>
            <a:ext cx="432000" cy="13169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AT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65712" y="1373456"/>
            <a:ext cx="8712968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DNS queries across device manufacturer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31454" y="3571201"/>
            <a:ext cx="432048" cy="649887"/>
          </a:xfrm>
          <a:prstGeom prst="rect">
            <a:avLst/>
          </a:prstGeom>
          <a:solidFill>
            <a:srgbClr val="FF0000">
              <a:alpha val="66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de-AT" sz="20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83932" y="2682891"/>
            <a:ext cx="343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600" b="1" dirty="0" smtClean="0">
                <a:solidFill>
                  <a:srgbClr val="FA4006"/>
                </a:solidFill>
              </a:rPr>
              <a:t>Devices </a:t>
            </a:r>
            <a:r>
              <a:rPr lang="de-AT" sz="1600" dirty="0" smtClean="0">
                <a:solidFill>
                  <a:srgbClr val="FA4006"/>
                </a:solidFill>
              </a:rPr>
              <a:t>affected by an anomaly induce a </a:t>
            </a:r>
            <a:r>
              <a:rPr lang="de-AT" sz="1600" b="1" dirty="0" smtClean="0">
                <a:solidFill>
                  <a:srgbClr val="FA4006"/>
                </a:solidFill>
              </a:rPr>
              <a:t>change</a:t>
            </a:r>
            <a:r>
              <a:rPr lang="de-AT" sz="1600" dirty="0" smtClean="0">
                <a:solidFill>
                  <a:srgbClr val="FA4006"/>
                </a:solidFill>
              </a:rPr>
              <a:t> in traffic feature </a:t>
            </a:r>
            <a:r>
              <a:rPr lang="de-AT" sz="1600" b="1" dirty="0" smtClean="0">
                <a:solidFill>
                  <a:srgbClr val="FA4006"/>
                </a:solidFill>
              </a:rPr>
              <a:t>distributions</a:t>
            </a:r>
            <a:endParaRPr lang="de-AT" sz="1600" b="1" dirty="0">
              <a:solidFill>
                <a:srgbClr val="FA4006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F43FC003-48AE-464A-B9AC-AD4B01A79061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 p14:presetBounceEnd="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"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9" presetClass="emph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chemeClr val="hlink"/>
                                          </p:to>
                                        </p:animClr>
                                        <p:set>
                                          <p:cBhvr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0000" y="4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27" grpId="0" animBg="1"/>
          <p:bldP spid="27" grpId="1" animBg="1"/>
          <p:bldP spid="2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64389" y="3030815"/>
            <a:ext cx="2428295" cy="900350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1" y="2132856"/>
            <a:ext cx="89696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 entire distribution as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Entropies captures the dispersion of the corresponding probability distribution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change in traffic patterns induces a change (spike/notch) in the entropy of the relevant traffic feature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63" y="3165322"/>
            <a:ext cx="2003145" cy="45125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#1: Entropy-based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12164" y="2923053"/>
            <a:ext cx="1584176" cy="864096"/>
            <a:chOff x="2144688" y="2347951"/>
            <a:chExt cx="6048672" cy="3464768"/>
          </a:xfrm>
        </p:grpSpPr>
        <p:grpSp>
          <p:nvGrpSpPr>
            <p:cNvPr id="12" name="Group 11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23" name="Straight Arrow Connector 22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13" name="Rectangle 12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59545" y="3211085"/>
            <a:ext cx="1542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>
                <a:solidFill>
                  <a:srgbClr val="3192C1"/>
                </a:solidFill>
              </a:rPr>
              <a:t>H</a:t>
            </a:r>
            <a:r>
              <a:rPr lang="de-AT" sz="2000" i="1" baseline="-25000" dirty="0" smtClean="0">
                <a:solidFill>
                  <a:srgbClr val="3192C1"/>
                </a:solidFill>
              </a:rPr>
              <a:t>f</a:t>
            </a:r>
            <a:r>
              <a:rPr lang="de-AT" sz="2000" dirty="0" smtClean="0">
                <a:solidFill>
                  <a:srgbClr val="3192C1"/>
                </a:solidFill>
              </a:rPr>
              <a:t>(</a:t>
            </a:r>
            <a:r>
              <a:rPr lang="de-AT" sz="2000" i="1" dirty="0" smtClean="0">
                <a:solidFill>
                  <a:srgbClr val="3192C1"/>
                </a:solidFill>
              </a:rPr>
              <a:t>t</a:t>
            </a:r>
            <a:r>
              <a:rPr lang="de-AT" sz="2000" i="1" baseline="-25000" dirty="0" smtClean="0">
                <a:solidFill>
                  <a:srgbClr val="3192C1"/>
                </a:solidFill>
              </a:rPr>
              <a:t>0</a:t>
            </a:r>
            <a:r>
              <a:rPr lang="de-AT" sz="2000" dirty="0" smtClean="0">
                <a:solidFill>
                  <a:srgbClr val="3192C1"/>
                </a:solidFill>
              </a:rPr>
              <a:t>) = 0.42</a:t>
            </a:r>
            <a:endParaRPr lang="de-AT" sz="2000" dirty="0">
              <a:solidFill>
                <a:srgbClr val="3192C1"/>
              </a:solidFill>
            </a:endParaRPr>
          </a:p>
          <a:p>
            <a:endParaRPr lang="de-AT" sz="2000" dirty="0">
              <a:solidFill>
                <a:srgbClr val="3192C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853092" y="3443212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6092684" y="3415499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572404" y="3585154"/>
            <a:ext cx="246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de-AT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8584" y="3782506"/>
            <a:ext cx="187583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feature </a:t>
            </a:r>
            <a:r>
              <a:rPr lang="de-AT" sz="1200" i="1" dirty="0" smtClean="0">
                <a:solidFill>
                  <a:srgbClr val="3192C1"/>
                </a:solidFill>
              </a:rPr>
              <a:t>f</a:t>
            </a:r>
            <a:r>
              <a:rPr lang="de-AT" sz="1200" dirty="0" smtClean="0">
                <a:solidFill>
                  <a:srgbClr val="3192C1"/>
                </a:solidFill>
              </a:rPr>
              <a:t> distribution at </a:t>
            </a:r>
            <a:r>
              <a:rPr lang="de-AT" sz="1200" i="1" dirty="0" smtClean="0">
                <a:solidFill>
                  <a:srgbClr val="3192C1"/>
                </a:solidFill>
              </a:rPr>
              <a:t>t</a:t>
            </a:r>
            <a:r>
              <a:rPr lang="de-AT" sz="1200" i="1" baseline="-25000" dirty="0" smtClean="0">
                <a:solidFill>
                  <a:srgbClr val="3192C1"/>
                </a:solidFill>
              </a:rPr>
              <a:t>0</a:t>
            </a:r>
          </a:p>
          <a:p>
            <a:pPr algn="ctr"/>
            <a:r>
              <a:rPr lang="de-AT" sz="1050" dirty="0" smtClean="0">
                <a:solidFill>
                  <a:srgbClr val="3192C1"/>
                </a:solidFill>
              </a:rPr>
              <a:t>2015-08-18 08:00</a:t>
            </a:r>
            <a:endParaRPr lang="de-AT" sz="1050" dirty="0">
              <a:solidFill>
                <a:srgbClr val="3192C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6C9DADB5-D861-43C8-A59C-71E947EDA24E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6385" y="1468487"/>
            <a:ext cx="1140271" cy="460182"/>
            <a:chOff x="1979739" y="26283305"/>
            <a:chExt cx="3663785" cy="1357300"/>
          </a:xfrm>
        </p:grpSpPr>
        <p:grpSp>
          <p:nvGrpSpPr>
            <p:cNvPr id="32" name="Group 31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Folded Corner 35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555626" y="2658711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3665884" y="26516527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665884" y="2664252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65884" y="26768026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671205" y="2719728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671205" y="27323273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71205" y="2744877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785403" y="26524552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785403" y="2665054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785403" y="2677604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790724" y="272053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90724" y="27331298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790724" y="274568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55626" y="2728594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5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B6F99350-E9C3-4FD1-9037-2C6ADB47A97A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4488" y="1124744"/>
            <a:ext cx="9217024" cy="5112568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635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488" y="384858"/>
            <a:ext cx="7056784" cy="57599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 ALTERNATIVE  DETECTORS</a:t>
            </a:r>
            <a:endParaRPr lang="de-AT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361" y="2344812"/>
            <a:ext cx="9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more complex solution: consider whole empirical distribution of traffic features instead of just its entropy</a:t>
            </a:r>
          </a:p>
          <a:p>
            <a:pPr marL="457200" indent="-457200" algn="just">
              <a:buClr>
                <a:srgbClr val="2892C1"/>
              </a:buClr>
              <a:buFont typeface="Wingdings" panose="05000000000000000000" pitchFamily="2" charset="2"/>
              <a:buChar char="§"/>
            </a:pPr>
            <a:r>
              <a:rPr lang="it-I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distance between distribution and a reference set of anomaly-free distributions (rapresenting normal behaviour)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253" y="5241280"/>
            <a:ext cx="2823586" cy="549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485768" y="5768180"/>
            <a:ext cx="30453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7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normalized KL metric</a:t>
            </a:r>
            <a:endParaRPr lang="de-AT" sz="17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72680" y="1354633"/>
            <a:ext cx="5608156" cy="653529"/>
          </a:xfrm>
          <a:prstGeom prst="roundRect">
            <a:avLst/>
          </a:prstGeom>
          <a:solidFill>
            <a:srgbClr val="3192C1">
              <a:alpha val="15000"/>
            </a:srgbClr>
          </a:solidFill>
          <a:ln w="1143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AT" b="1" dirty="0" smtClean="0">
                <a:solidFill>
                  <a:srgbClr val="3192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 #2: Distribution-based</a:t>
            </a:r>
            <a:endParaRPr lang="de-AT" b="1" dirty="0">
              <a:solidFill>
                <a:srgbClr val="3192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63044" y="4222497"/>
            <a:ext cx="2602359" cy="1619261"/>
          </a:xfrm>
          <a:prstGeom prst="roundRect">
            <a:avLst>
              <a:gd name="adj" fmla="val 2851"/>
            </a:avLst>
          </a:prstGeom>
          <a:solidFill>
            <a:schemeClr val="bg1">
              <a:lumMod val="50000"/>
              <a:alpha val="0"/>
            </a:schemeClr>
          </a:solidFill>
          <a:ln w="38100">
            <a:solidFill>
              <a:srgbClr val="319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58969" y="4510528"/>
            <a:ext cx="1003608" cy="462705"/>
            <a:chOff x="2144688" y="2347951"/>
            <a:chExt cx="6048672" cy="3464768"/>
          </a:xfrm>
        </p:grpSpPr>
        <p:grpSp>
          <p:nvGrpSpPr>
            <p:cNvPr id="19" name="Group 18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20" name="Rectangle 19"/>
            <p:cNvSpPr/>
            <p:nvPr/>
          </p:nvSpPr>
          <p:spPr bwMode="auto">
            <a:xfrm>
              <a:off x="2432720" y="2862646"/>
              <a:ext cx="432048" cy="290484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032476" y="3569536"/>
              <a:ext cx="432048" cy="2200281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243724" y="4433633"/>
              <a:ext cx="432048" cy="133566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095388" y="474998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3192C1"/>
                </a:solidFill>
              </a:rPr>
              <a:t>D</a:t>
            </a:r>
            <a:r>
              <a:rPr lang="de-AT" baseline="-25000" dirty="0" smtClean="0">
                <a:solidFill>
                  <a:srgbClr val="3192C1"/>
                </a:solidFill>
              </a:rPr>
              <a:t>f</a:t>
            </a:r>
            <a:r>
              <a:rPr lang="de-AT" dirty="0" smtClean="0">
                <a:solidFill>
                  <a:srgbClr val="3192C1"/>
                </a:solidFill>
              </a:rPr>
              <a:t>(</a:t>
            </a:r>
            <a:r>
              <a:rPr lang="de-AT" i="1" dirty="0" smtClean="0">
                <a:solidFill>
                  <a:srgbClr val="3192C1"/>
                </a:solidFill>
              </a:rPr>
              <a:t>t</a:t>
            </a:r>
            <a:r>
              <a:rPr lang="de-AT" i="1" baseline="-25000" dirty="0" smtClean="0">
                <a:solidFill>
                  <a:srgbClr val="3192C1"/>
                </a:solidFill>
              </a:rPr>
              <a:t>i</a:t>
            </a:r>
            <a:r>
              <a:rPr lang="de-AT" dirty="0" smtClean="0">
                <a:solidFill>
                  <a:srgbClr val="3192C1"/>
                </a:solidFill>
              </a:rPr>
              <a:t>) = 3</a:t>
            </a:r>
            <a:endParaRPr lang="de-AT" dirty="0">
              <a:solidFill>
                <a:srgbClr val="3192C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365404" y="4984013"/>
            <a:ext cx="81129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4" name="Group 33"/>
          <p:cNvGrpSpPr/>
          <p:nvPr/>
        </p:nvGrpSpPr>
        <p:grpSpPr>
          <a:xfrm>
            <a:off x="1276986" y="5379053"/>
            <a:ext cx="1003608" cy="462705"/>
            <a:chOff x="2144688" y="2347951"/>
            <a:chExt cx="6048672" cy="3464768"/>
          </a:xfrm>
        </p:grpSpPr>
        <p:grpSp>
          <p:nvGrpSpPr>
            <p:cNvPr id="35" name="Group 34"/>
            <p:cNvGrpSpPr/>
            <p:nvPr/>
          </p:nvGrpSpPr>
          <p:grpSpPr>
            <a:xfrm>
              <a:off x="2144688" y="2347951"/>
              <a:ext cx="6048672" cy="3464768"/>
              <a:chOff x="1856656" y="2144550"/>
              <a:chExt cx="6048672" cy="3464768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1856656" y="5589240"/>
                <a:ext cx="604867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 flipV="1">
                <a:off x="1877396" y="2144550"/>
                <a:ext cx="8384" cy="346476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3192C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36" name="Rectangle 35"/>
            <p:cNvSpPr/>
            <p:nvPr/>
          </p:nvSpPr>
          <p:spPr bwMode="auto">
            <a:xfrm>
              <a:off x="2432721" y="3039560"/>
              <a:ext cx="407372" cy="272792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032472" y="4433628"/>
              <a:ext cx="433939" cy="133618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de-AT" sz="20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632232" y="4001585"/>
              <a:ext cx="432048" cy="176771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243722" y="4953562"/>
              <a:ext cx="432046" cy="80591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845564" y="4793673"/>
              <a:ext cx="432048" cy="975629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5467908" y="5128793"/>
              <a:ext cx="432048" cy="642424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3120" y="5396716"/>
              <a:ext cx="432000" cy="37258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14658" y="5520948"/>
              <a:ext cx="432000" cy="246542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214414" y="5635794"/>
              <a:ext cx="432000" cy="131696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AT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2006" y="4975033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current distribution at </a:t>
            </a:r>
            <a:r>
              <a:rPr lang="de-AT" sz="1200" i="1" dirty="0" smtClean="0">
                <a:solidFill>
                  <a:srgbClr val="3192C1"/>
                </a:solidFill>
              </a:rPr>
              <a:t>t</a:t>
            </a:r>
            <a:r>
              <a:rPr lang="de-AT" sz="1200" i="1" baseline="-25000" dirty="0" smtClean="0">
                <a:solidFill>
                  <a:srgbClr val="3192C1"/>
                </a:solidFill>
              </a:rPr>
              <a:t>i</a:t>
            </a:r>
            <a:endParaRPr lang="de-AT" sz="1200" i="1" baseline="-25000" dirty="0">
              <a:solidFill>
                <a:srgbClr val="3192C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2560" y="5816297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>
                <a:solidFill>
                  <a:srgbClr val="3192C1"/>
                </a:solidFill>
              </a:rPr>
              <a:t>reference distribution </a:t>
            </a:r>
            <a:r>
              <a:rPr lang="de-AT" sz="1200" i="1" dirty="0" smtClean="0">
                <a:solidFill>
                  <a:srgbClr val="3192C1"/>
                </a:solidFill>
              </a:rPr>
              <a:t>r</a:t>
            </a:r>
            <a:endParaRPr lang="de-AT" sz="1200" i="1" dirty="0">
              <a:solidFill>
                <a:srgbClr val="3192C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3044" y="4293636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smtClean="0">
                <a:solidFill>
                  <a:srgbClr val="3192C1"/>
                </a:solidFill>
              </a:rPr>
              <a:t>Distribution distance metric</a:t>
            </a:r>
            <a:endParaRPr lang="de-AT" sz="1600" dirty="0">
              <a:solidFill>
                <a:srgbClr val="3192C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33" y="4780915"/>
            <a:ext cx="2161925" cy="5060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28177" y="5391663"/>
            <a:ext cx="246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Kullback-Leibler divergence</a:t>
            </a:r>
            <a:endParaRPr lang="de-AT" sz="14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Elbow Connector 48"/>
          <p:cNvCxnSpPr/>
          <p:nvPr/>
        </p:nvCxnSpPr>
        <p:spPr bwMode="auto">
          <a:xfrm>
            <a:off x="2262577" y="4749982"/>
            <a:ext cx="1500467" cy="192574"/>
          </a:xfrm>
          <a:prstGeom prst="bentConnector3">
            <a:avLst>
              <a:gd name="adj1" fmla="val 52487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 flipV="1">
            <a:off x="2244858" y="5452106"/>
            <a:ext cx="1517925" cy="189967"/>
          </a:xfrm>
          <a:prstGeom prst="bentConnector3">
            <a:avLst>
              <a:gd name="adj1" fmla="val 52459"/>
            </a:avLst>
          </a:prstGeom>
          <a:solidFill>
            <a:schemeClr val="accent1"/>
          </a:solidFill>
          <a:ln w="34925" cap="flat" cmpd="sng" algn="ctr">
            <a:solidFill>
              <a:srgbClr val="3192C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Rounded Rectangle 47"/>
          <p:cNvSpPr/>
          <p:nvPr/>
        </p:nvSpPr>
        <p:spPr>
          <a:xfrm>
            <a:off x="334210" y="6401206"/>
            <a:ext cx="9227302" cy="285602"/>
          </a:xfrm>
          <a:prstGeom prst="roundRect">
            <a:avLst/>
          </a:prstGeom>
          <a:solidFill>
            <a:srgbClr val="319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de-AT" sz="1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RCATool: An Automatic Detection and Diagnosis Framework </a:t>
            </a:r>
            <a:r>
              <a:rPr lang="de-AT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Slide #</a:t>
            </a:r>
            <a:fld id="{A2D6E73D-F0FB-4F30-A9A8-0C787914F0F5}" type="slidenum">
              <a:rPr lang="de-AT" sz="1200" b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de-AT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86385" y="1468487"/>
            <a:ext cx="1140271" cy="460182"/>
            <a:chOff x="1979739" y="26283305"/>
            <a:chExt cx="3663785" cy="1357300"/>
          </a:xfrm>
        </p:grpSpPr>
        <p:grpSp>
          <p:nvGrpSpPr>
            <p:cNvPr id="51" name="Group 50"/>
            <p:cNvGrpSpPr/>
            <p:nvPr/>
          </p:nvGrpSpPr>
          <p:grpSpPr>
            <a:xfrm>
              <a:off x="2893392" y="26300310"/>
              <a:ext cx="789073" cy="647982"/>
              <a:chOff x="13899083" y="10442278"/>
              <a:chExt cx="3185120" cy="21050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897546" y="26992623"/>
              <a:ext cx="789073" cy="647982"/>
              <a:chOff x="13899083" y="10442278"/>
              <a:chExt cx="3185120" cy="21050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994130" y="26283305"/>
              <a:ext cx="789073" cy="647982"/>
              <a:chOff x="13899083" y="10442278"/>
              <a:chExt cx="3185120" cy="21050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3994130" y="26992623"/>
              <a:ext cx="789073" cy="647982"/>
              <a:chOff x="13899083" y="10442278"/>
              <a:chExt cx="3185120" cy="2105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899083" y="104422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051483" y="105946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4203883" y="10747078"/>
                <a:ext cx="2880320" cy="1800200"/>
              </a:xfrm>
              <a:prstGeom prst="rect">
                <a:avLst/>
              </a:prstGeom>
              <a:solidFill>
                <a:srgbClr val="3192C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Folded Corner 55"/>
            <p:cNvSpPr/>
            <p:nvPr/>
          </p:nvSpPr>
          <p:spPr>
            <a:xfrm>
              <a:off x="1979739" y="26414661"/>
              <a:ext cx="608722" cy="1136813"/>
            </a:xfrm>
            <a:prstGeom prst="foldedCorner">
              <a:avLst>
                <a:gd name="adj" fmla="val 32294"/>
              </a:avLst>
            </a:prstGeom>
            <a:solidFill>
              <a:schemeClr val="bg1">
                <a:lumMod val="75000"/>
              </a:schemeClr>
            </a:solidFill>
            <a:ln w="539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555626" y="2658711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665884" y="26516527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65884" y="2664252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665884" y="26768026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71205" y="27197280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671205" y="27323273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71205" y="2744877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123944" y="26414660"/>
              <a:ext cx="519580" cy="11368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785403" y="26524552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785403" y="2665054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785403" y="26776049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790724" y="272053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790724" y="27331298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790724" y="27456805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2555626" y="27285944"/>
              <a:ext cx="338906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1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W Slides Template 201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ftw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tw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tw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tw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FTW Slides Template 2011</Template>
  <TotalTime>0</TotalTime>
  <Pages>3</Pages>
  <Words>1770</Words>
  <Application>Microsoft Office PowerPoint</Application>
  <PresentationFormat>A4 Paper (210x297 mm)</PresentationFormat>
  <Paragraphs>394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Miriam Fixed</vt:lpstr>
      <vt:lpstr>Times New Roman</vt:lpstr>
      <vt:lpstr>Verdana</vt:lpstr>
      <vt:lpstr>Wingdings</vt:lpstr>
      <vt:lpstr>FTW Slides Template 2011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and Diagnosis in CDNs</dc:title>
  <dc:creator>Pierdomenico Fiadino</dc:creator>
  <cp:keywords>phd;fiadino;networks;cnd;anomaly detection;network analytics;mplane</cp:keywords>
  <cp:lastModifiedBy>Pierdomenico Fiadino</cp:lastModifiedBy>
  <cp:revision>536</cp:revision>
  <cp:lastPrinted>1999-03-18T09:32:52Z</cp:lastPrinted>
  <dcterms:created xsi:type="dcterms:W3CDTF">2013-10-04T13:21:12Z</dcterms:created>
  <dcterms:modified xsi:type="dcterms:W3CDTF">2015-08-21T15:29:55Z</dcterms:modified>
</cp:coreProperties>
</file>