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handoutMasterIdLst>
    <p:handoutMasterId r:id="rId17"/>
  </p:handoutMasterIdLst>
  <p:sldIdLst>
    <p:sldId id="374" r:id="rId2"/>
    <p:sldId id="373" r:id="rId3"/>
    <p:sldId id="380" r:id="rId4"/>
    <p:sldId id="389" r:id="rId5"/>
    <p:sldId id="393" r:id="rId6"/>
    <p:sldId id="378" r:id="rId7"/>
    <p:sldId id="388" r:id="rId8"/>
    <p:sldId id="371" r:id="rId9"/>
    <p:sldId id="379" r:id="rId10"/>
    <p:sldId id="386" r:id="rId11"/>
    <p:sldId id="392" r:id="rId12"/>
    <p:sldId id="382" r:id="rId13"/>
    <p:sldId id="384" r:id="rId14"/>
    <p:sldId id="369" r:id="rId15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06"/>
    <p:restoredTop sz="94608"/>
  </p:normalViewPr>
  <p:slideViewPr>
    <p:cSldViewPr snapToGrid="0">
      <p:cViewPr varScale="1">
        <p:scale>
          <a:sx n="110" d="100"/>
          <a:sy n="110" d="100"/>
        </p:scale>
        <p:origin x="176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17/05/24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17/05/24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17/05/24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hyperlink" Target="https://www.wallpaperflare.com/anarchy-computer-hacker-hacking-internet-sadic-virus-wallpaper-bjvup/download/3840x216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921D67-C197-3062-D8B6-30F9C69F1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7666"/>
            <a:ext cx="6308203" cy="4705960"/>
          </a:xfrm>
          <a:prstGeom prst="rect">
            <a:avLst/>
          </a:prstGeom>
        </p:spPr>
      </p:pic>
      <p:sp>
        <p:nvSpPr>
          <p:cNvPr id="6" name="Ovale 5">
            <a:extLst>
              <a:ext uri="{FF2B5EF4-FFF2-40B4-BE49-F238E27FC236}">
                <a16:creationId xmlns:a16="http://schemas.microsoft.com/office/drawing/2014/main" id="{685AC17C-0820-7298-AA1C-C67709CAA69B}"/>
              </a:ext>
            </a:extLst>
          </p:cNvPr>
          <p:cNvSpPr/>
          <p:nvPr/>
        </p:nvSpPr>
        <p:spPr>
          <a:xfrm>
            <a:off x="832757" y="4669971"/>
            <a:ext cx="4588329" cy="111034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7F9C8A0-B822-8372-87A4-4761D8C9036B}"/>
              </a:ext>
            </a:extLst>
          </p:cNvPr>
          <p:cNvSpPr txBox="1"/>
          <p:nvPr/>
        </p:nvSpPr>
        <p:spPr>
          <a:xfrm>
            <a:off x="3258844" y="5780314"/>
            <a:ext cx="2846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Reset connessione. 4 e 5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09902242-3398-FC74-DDCE-463CA0615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43" y="1421796"/>
            <a:ext cx="6540500" cy="44577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A05EE8D-AE0F-1E47-97EB-06C377CA8838}"/>
              </a:ext>
            </a:extLst>
          </p:cNvPr>
          <p:cNvSpPr txBox="1"/>
          <p:nvPr/>
        </p:nvSpPr>
        <p:spPr>
          <a:xfrm>
            <a:off x="7311016" y="5754251"/>
            <a:ext cx="451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non manda il reset ad h1,lo fa il controller </a:t>
            </a:r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Bonus:Dimostrazione</a:t>
            </a:r>
            <a:br>
              <a:rPr lang="it-IT" dirty="0"/>
            </a:br>
            <a:r>
              <a:rPr lang="it-IT" dirty="0"/>
              <a:t>SYN (non flood) </a:t>
            </a:r>
            <a:r>
              <a:rPr lang="it-IT" dirty="0" err="1"/>
              <a:t>spoofed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A05EE8D-AE0F-1E47-97EB-06C377CA8838}"/>
              </a:ext>
            </a:extLst>
          </p:cNvPr>
          <p:cNvSpPr txBox="1"/>
          <p:nvPr/>
        </p:nvSpPr>
        <p:spPr>
          <a:xfrm>
            <a:off x="384695" y="1239699"/>
            <a:ext cx="9303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Su H1 10.10.6.40:</a:t>
            </a:r>
            <a:br>
              <a:rPr lang="it-IT" sz="2000" dirty="0"/>
            </a:br>
            <a:r>
              <a:rPr lang="it-IT" sz="2000" dirty="0"/>
              <a:t>hping3 </a:t>
            </a:r>
            <a:r>
              <a:rPr lang="it-IT" sz="2000" b="1" dirty="0"/>
              <a:t>--</a:t>
            </a:r>
            <a:r>
              <a:rPr lang="it-IT" sz="2000" b="1" dirty="0" err="1"/>
              <a:t>count</a:t>
            </a:r>
            <a:r>
              <a:rPr lang="it-IT" sz="2000" b="1" dirty="0"/>
              <a:t>  5 </a:t>
            </a:r>
            <a:r>
              <a:rPr lang="it-IT" i="1" dirty="0"/>
              <a:t>--data </a:t>
            </a:r>
            <a:r>
              <a:rPr lang="it-IT" sz="2000" dirty="0"/>
              <a:t> 120 </a:t>
            </a:r>
            <a:r>
              <a:rPr lang="it-IT" sz="2000" b="1" dirty="0"/>
              <a:t>--</a:t>
            </a:r>
            <a:r>
              <a:rPr lang="it-IT" sz="2000" b="1" dirty="0" err="1"/>
              <a:t>syn</a:t>
            </a:r>
            <a:r>
              <a:rPr lang="it-IT" sz="2000" b="1" dirty="0"/>
              <a:t> </a:t>
            </a:r>
            <a:r>
              <a:rPr lang="it-IT" sz="2000" dirty="0"/>
              <a:t>--</a:t>
            </a:r>
            <a:r>
              <a:rPr lang="it-IT" sz="2000" dirty="0" err="1"/>
              <a:t>win</a:t>
            </a:r>
            <a:r>
              <a:rPr lang="it-IT" sz="2000" dirty="0"/>
              <a:t> 64 --</a:t>
            </a:r>
            <a:r>
              <a:rPr lang="it-IT" sz="2000" dirty="0" err="1"/>
              <a:t>destport</a:t>
            </a:r>
            <a:r>
              <a:rPr lang="it-IT" sz="2000" dirty="0"/>
              <a:t> 5241 </a:t>
            </a:r>
            <a:r>
              <a:rPr lang="it-IT" sz="2000" b="1" dirty="0"/>
              <a:t>--</a:t>
            </a:r>
            <a:r>
              <a:rPr lang="it-IT" sz="2000" b="1" dirty="0" err="1"/>
              <a:t>spoof</a:t>
            </a:r>
            <a:r>
              <a:rPr lang="it-IT" sz="2000" b="1" dirty="0"/>
              <a:t> 8.8.8.8  </a:t>
            </a:r>
            <a:r>
              <a:rPr lang="it-IT" sz="2000" dirty="0"/>
              <a:t>10.10.6.41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BF573F5-F569-802B-9FD6-34692E395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29" y="2081835"/>
            <a:ext cx="6515100" cy="273050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7D39BB22-889D-1ACB-5395-9C9713AFB093}"/>
              </a:ext>
            </a:extLst>
          </p:cNvPr>
          <p:cNvSpPr/>
          <p:nvPr/>
        </p:nvSpPr>
        <p:spPr>
          <a:xfrm>
            <a:off x="1464026" y="3532312"/>
            <a:ext cx="4915106" cy="1267279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4" name="Immagine 13" descr="Immagine che contiene Viso umano, persona, computer, occhiali&#10;&#10;Descrizione generata automaticamente">
            <a:extLst>
              <a:ext uri="{FF2B5EF4-FFF2-40B4-BE49-F238E27FC236}">
                <a16:creationId xmlns:a16="http://schemas.microsoft.com/office/drawing/2014/main" id="{E5DB02B7-0334-9AE4-BF5E-1CB05FE1A0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5250" r="22387"/>
          <a:stretch/>
        </p:blipFill>
        <p:spPr>
          <a:xfrm>
            <a:off x="8688971" y="2187759"/>
            <a:ext cx="1255052" cy="1344553"/>
          </a:xfrm>
          <a:prstGeom prst="rect">
            <a:avLst/>
          </a:pr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DD53608C-748D-B90D-6705-DFBB882A0CD7}"/>
              </a:ext>
            </a:extLst>
          </p:cNvPr>
          <p:cNvSpPr/>
          <p:nvPr/>
        </p:nvSpPr>
        <p:spPr>
          <a:xfrm>
            <a:off x="8270422" y="1951633"/>
            <a:ext cx="2092149" cy="1816803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7817BF0D-0F33-4CE8-8C87-526B43D6C7AD}"/>
              </a:ext>
            </a:extLst>
          </p:cNvPr>
          <p:cNvSpPr/>
          <p:nvPr/>
        </p:nvSpPr>
        <p:spPr>
          <a:xfrm>
            <a:off x="2350305" y="1947585"/>
            <a:ext cx="1175657" cy="348851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05F49EC3-4CC0-64F4-0A9E-36A3B8133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623" y="4919085"/>
            <a:ext cx="7772400" cy="1186918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BC3329D-E599-C488-5D98-1E3436CDC054}"/>
              </a:ext>
            </a:extLst>
          </p:cNvPr>
          <p:cNvSpPr txBox="1"/>
          <p:nvPr/>
        </p:nvSpPr>
        <p:spPr>
          <a:xfrm>
            <a:off x="245797" y="5267936"/>
            <a:ext cx="9303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Su H2 10.10.6.41:</a:t>
            </a:r>
          </a:p>
        </p:txBody>
      </p:sp>
    </p:spTree>
    <p:extLst>
      <p:ext uri="{BB962C8B-B14F-4D97-AF65-F5344CB8AC3E}">
        <p14:creationId xmlns:p14="http://schemas.microsoft.com/office/powerpoint/2010/main" val="302283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5240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1 e 10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10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882100" y="4401761"/>
            <a:ext cx="57866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 </a:t>
            </a:r>
            <a:r>
              <a:rPr lang="it-IT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Reset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384695" y="5450682"/>
            <a:ext cx="120250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Hosts:Unico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script intelligente, output ciascun flusso su file diverso,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5240, 5241, 5242. Controller: a scelta, output csv di tutte le connessioni TCP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888449" y="4014363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6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10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1 e 10 secondi  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H2 10.10.6.41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30379"/>
              </p:ext>
            </p:extLst>
          </p:nvPr>
        </p:nvGraphicFramePr>
        <p:xfrm>
          <a:off x="1894213" y="33800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15:26:40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H3 10.10.6.42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15:26:40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10.10.6.40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15:26:45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H3 10.10.6.42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15:26:48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10.10.6.40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15:26:58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H1 10.10.6.40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212048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245007" y="4829595"/>
            <a:ext cx="638828" cy="463463"/>
          </a:xfrm>
          <a:prstGeom prst="mathMultiply">
            <a:avLst>
              <a:gd name="adj1" fmla="val 18525"/>
            </a:avLst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7026017-2A5A-BAC8-7381-83BC9F728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811" y="5293058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 oppure, a scelta, </a:t>
            </a:r>
            <a:r>
              <a:rPr lang="it-IT" dirty="0">
                <a:solidFill>
                  <a:schemeClr val="tx2"/>
                </a:solidFill>
              </a:rPr>
              <a:t>RESET</a:t>
            </a:r>
            <a:r>
              <a:rPr lang="it-IT" dirty="0"/>
              <a:t>.</a:t>
            </a:r>
          </a:p>
          <a:p>
            <a:r>
              <a:rPr lang="it-IT" dirty="0"/>
              <a:t>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Full Mesh : </a:t>
            </a:r>
            <a:r>
              <a:rPr lang="it-IT" err="1"/>
              <a:t>N</a:t>
            </a:r>
            <a:r>
              <a:rPr lang="it-IT"/>
              <a:t>=4 </a:t>
            </a:r>
            <a:r>
              <a:rPr lang="it-IT" err="1"/>
              <a:t>host</a:t>
            </a:r>
            <a:r>
              <a:rPr lang="it-IT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598591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88606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0953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: Control </a:t>
            </a:r>
            <a:r>
              <a:rPr lang="it-IT" err="1"/>
              <a:t>plane</a:t>
            </a:r>
            <a:r>
              <a:rPr lang="it-IT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80485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/>
              <a:t>: Data </a:t>
            </a:r>
            <a:r>
              <a:rPr lang="it-IT" err="1"/>
              <a:t>plane</a:t>
            </a:r>
            <a:endParaRPr lang="it-IT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OpenFlow</a:t>
            </a:r>
            <a:r>
              <a:rPr lang="it-IT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159352" y="1121764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1396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/>
              <a:t>_</a:t>
            </a:r>
            <a:endParaRPr sz="1092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/>
              <a:t>_</a:t>
            </a:r>
            <a:endParaRPr sz="1092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/>
              <a:t>_</a:t>
            </a:r>
            <a:endParaRPr sz="1092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/>
              <a:t>_</a:t>
            </a:r>
            <a:endParaRPr sz="1092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/>
              <a:t>_</a:t>
            </a:r>
            <a:endParaRPr sz="1092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ttangolo 2">
            <a:extLst>
              <a:ext uri="{FF2B5EF4-FFF2-40B4-BE49-F238E27FC236}">
                <a16:creationId xmlns:a16="http://schemas.microsoft.com/office/drawing/2014/main" id="{10B6126A-B9E4-1C4C-378D-307C5271AACF}"/>
              </a:ext>
            </a:extLst>
          </p:cNvPr>
          <p:cNvSpPr/>
          <p:nvPr/>
        </p:nvSpPr>
        <p:spPr>
          <a:xfrm rot="19345766">
            <a:off x="193696" y="2129056"/>
            <a:ext cx="10803307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it-IT" sz="9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Realizzabile</a:t>
            </a:r>
            <a:endParaRPr lang="it-IT" sz="4000" dirty="0"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0615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76360" y="316698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5" y="1568506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96" y="1541434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2" y="3420838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37" y="344192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26324" y="2056186"/>
            <a:ext cx="356106" cy="1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4782430" y="2056186"/>
            <a:ext cx="1126211" cy="138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7261091" y="2029114"/>
            <a:ext cx="21941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665290" y="1579860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5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409163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70" y="411484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401505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 flipV="1">
            <a:off x="7820426" y="3685765"/>
            <a:ext cx="2456244" cy="85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2"/>
            <a:endCxn id="138" idx="3"/>
          </p:cNvCxnSpPr>
          <p:nvPr/>
        </p:nvCxnSpPr>
        <p:spPr>
          <a:xfrm flipH="1">
            <a:off x="1915330" y="3908518"/>
            <a:ext cx="2508877" cy="53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7277" y="12861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68" y="475263"/>
            <a:ext cx="795655" cy="6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8" y="1965410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82430" y="1094360"/>
            <a:ext cx="1175166" cy="4741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957596" y="1094360"/>
            <a:ext cx="1303495" cy="4470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3" idx="2"/>
            <a:endCxn id="20" idx="0"/>
          </p:cNvCxnSpPr>
          <p:nvPr/>
        </p:nvCxnSpPr>
        <p:spPr>
          <a:xfrm flipH="1">
            <a:off x="4424207" y="1094360"/>
            <a:ext cx="1533389" cy="2326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957596" y="1094360"/>
            <a:ext cx="1188969" cy="2273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263393" y="3501099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378734" y="1421299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55423" y="456428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3777416" y="429016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9737983" y="362510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9607522" y="532062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40148" y="49054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40148" y="519675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52339" y="545169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4778310" y="49646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4778310" y="5255949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4778310" y="55365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9607522" y="502949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9607522" y="55833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6" descr="Switch 1&#10;">
            <a:extLst>
              <a:ext uri="{FF2B5EF4-FFF2-40B4-BE49-F238E27FC236}">
                <a16:creationId xmlns:a16="http://schemas.microsoft.com/office/drawing/2014/main" id="{74E5B2BC-9BD6-244B-3FC0-15C278B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6" y="344407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04FAD6-CD64-EE3C-0B70-E0DB6C52AF4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26324" y="2029114"/>
            <a:ext cx="2834767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56CDA9E-C252-A337-8624-D35A8CC9D43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908641" y="2029114"/>
            <a:ext cx="1352450" cy="1414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044A76-36DC-2850-03E2-DC582D9FA7A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782430" y="2056186"/>
            <a:ext cx="2447343" cy="136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7 112">
            <a:extLst>
              <a:ext uri="{FF2B5EF4-FFF2-40B4-BE49-F238E27FC236}">
                <a16:creationId xmlns:a16="http://schemas.microsoft.com/office/drawing/2014/main" id="{B0EFF3AF-1F12-A9A5-1F84-D2383E972415}"/>
              </a:ext>
            </a:extLst>
          </p:cNvPr>
          <p:cNvCxnSpPr>
            <a:cxnSpLocks/>
            <a:stCxn id="3" idx="2"/>
            <a:endCxn id="124" idx="3"/>
          </p:cNvCxnSpPr>
          <p:nvPr/>
        </p:nvCxnSpPr>
        <p:spPr>
          <a:xfrm rot="16200000" flipH="1">
            <a:off x="5886928" y="3953467"/>
            <a:ext cx="584793" cy="541367"/>
          </a:xfrm>
          <a:prstGeom prst="curvedConnector4">
            <a:avLst>
              <a:gd name="adj1" fmla="val 13670"/>
              <a:gd name="adj2" fmla="val 217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3FA2E0-6A61-9B20-839F-5734B02ADA37}"/>
              </a:ext>
            </a:extLst>
          </p:cNvPr>
          <p:cNvSpPr txBox="1"/>
          <p:nvPr/>
        </p:nvSpPr>
        <p:spPr>
          <a:xfrm>
            <a:off x="3102046" y="3513787"/>
            <a:ext cx="343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>
                <a:solidFill>
                  <a:schemeClr val="tx2"/>
                </a:solidFill>
              </a:rPr>
              <a:t>Leaf</a:t>
            </a:r>
            <a:endParaRPr lang="it-IT" dirty="0"/>
          </a:p>
        </p:txBody>
      </p:sp>
      <p:sp>
        <p:nvSpPr>
          <p:cNvPr id="117" name="Per 116">
            <a:extLst>
              <a:ext uri="{FF2B5EF4-FFF2-40B4-BE49-F238E27FC236}">
                <a16:creationId xmlns:a16="http://schemas.microsoft.com/office/drawing/2014/main" id="{411F0F15-3267-6294-ADF6-54F025058013}"/>
              </a:ext>
            </a:extLst>
          </p:cNvPr>
          <p:cNvSpPr/>
          <p:nvPr/>
        </p:nvSpPr>
        <p:spPr>
          <a:xfrm>
            <a:off x="3913275" y="1053102"/>
            <a:ext cx="1705935" cy="1479467"/>
          </a:xfrm>
          <a:prstGeom prst="mathMultiply">
            <a:avLst>
              <a:gd name="adj1" fmla="val 1016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3D6634-6722-5A39-9E44-323BDD44F8E0}"/>
              </a:ext>
            </a:extLst>
          </p:cNvPr>
          <p:cNvSpPr txBox="1"/>
          <p:nvPr/>
        </p:nvSpPr>
        <p:spPr>
          <a:xfrm>
            <a:off x="3242602" y="1460241"/>
            <a:ext cx="343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tx2"/>
                </a:solidFill>
              </a:rPr>
              <a:t>Spine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13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59259E-6 L 0.20612 -0.0030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99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7" grpId="1" animBg="1"/>
      <p:bldP spid="117" grpId="3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24D3C3-8B1D-5A23-769D-2DE08D70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 </a:t>
            </a:r>
            <a:r>
              <a:rPr lang="it-IT" dirty="0" err="1"/>
              <a:t>testbed</a:t>
            </a:r>
            <a:endParaRPr lang="it-IT" dirty="0"/>
          </a:p>
        </p:txBody>
      </p:sp>
      <p:pic>
        <p:nvPicPr>
          <p:cNvPr id="8" name="Immagine 7" descr="Immagine che contiene cavo, Impianto elettrico, elettronica, Ingegneria elettronica&#10;&#10;Descrizione generata automaticamente">
            <a:extLst>
              <a:ext uri="{FF2B5EF4-FFF2-40B4-BE49-F238E27FC236}">
                <a16:creationId xmlns:a16="http://schemas.microsoft.com/office/drawing/2014/main" id="{0860B9CF-A607-8724-9327-8AA208D33B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5" b="25249"/>
          <a:stretch/>
        </p:blipFill>
        <p:spPr>
          <a:xfrm>
            <a:off x="1068224" y="526842"/>
            <a:ext cx="10739081" cy="5020562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35B6DCDB-4A09-255D-65BC-0239633AA495}"/>
              </a:ext>
            </a:extLst>
          </p:cNvPr>
          <p:cNvSpPr/>
          <p:nvPr/>
        </p:nvSpPr>
        <p:spPr>
          <a:xfrm>
            <a:off x="2291443" y="1817914"/>
            <a:ext cx="2302328" cy="2411186"/>
          </a:xfrm>
          <a:prstGeom prst="rect">
            <a:avLst/>
          </a:prstGeom>
          <a:noFill/>
          <a:ln w="1270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BEE1E0A-CEC7-F9F7-4941-7D9881091667}"/>
              </a:ext>
            </a:extLst>
          </p:cNvPr>
          <p:cNvSpPr txBox="1"/>
          <p:nvPr/>
        </p:nvSpPr>
        <p:spPr>
          <a:xfrm>
            <a:off x="2090057" y="4229100"/>
            <a:ext cx="250371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highlight>
                  <a:srgbClr val="FFFF00"/>
                </a:highlight>
              </a:rPr>
              <a:t>3 x </a:t>
            </a:r>
            <a:r>
              <a:rPr lang="it-IT" sz="3200" dirty="0" err="1">
                <a:highlight>
                  <a:srgbClr val="FFFF00"/>
                </a:highlight>
              </a:rPr>
              <a:t>minihost</a:t>
            </a:r>
            <a:endParaRPr lang="it-IT" sz="3200" dirty="0">
              <a:highlight>
                <a:srgbClr val="FFFF00"/>
              </a:highlight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1480B384-CA1E-0204-16AF-A708C5119EB8}"/>
              </a:ext>
            </a:extLst>
          </p:cNvPr>
          <p:cNvSpPr/>
          <p:nvPr/>
        </p:nvSpPr>
        <p:spPr>
          <a:xfrm>
            <a:off x="7429499" y="2993226"/>
            <a:ext cx="2155371" cy="82766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19533E-79DB-D5FA-7D8A-3C7E6A06CDD3}"/>
              </a:ext>
            </a:extLst>
          </p:cNvPr>
          <p:cNvSpPr txBox="1"/>
          <p:nvPr/>
        </p:nvSpPr>
        <p:spPr>
          <a:xfrm>
            <a:off x="9688286" y="3204980"/>
            <a:ext cx="250371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highlight>
                  <a:srgbClr val="FFFF00"/>
                </a:highlight>
              </a:rPr>
              <a:t>2 x Spine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9D82B87-521A-7811-68BD-F31F929C18E7}"/>
              </a:ext>
            </a:extLst>
          </p:cNvPr>
          <p:cNvSpPr txBox="1"/>
          <p:nvPr/>
        </p:nvSpPr>
        <p:spPr>
          <a:xfrm>
            <a:off x="9688286" y="1717485"/>
            <a:ext cx="250371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>
                <a:highlight>
                  <a:srgbClr val="FFFF00"/>
                </a:highlight>
              </a:rPr>
              <a:t>3 x </a:t>
            </a:r>
            <a:r>
              <a:rPr lang="it-IT" sz="3200" dirty="0" err="1">
                <a:highlight>
                  <a:srgbClr val="FFFF00"/>
                </a:highlight>
              </a:rPr>
              <a:t>Leaf</a:t>
            </a:r>
            <a:endParaRPr lang="it-IT" sz="3200" dirty="0">
              <a:highlight>
                <a:srgbClr val="FFFF00"/>
              </a:highlight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7DBFAFD-30F4-7C54-732F-372CA2C1E2A7}"/>
              </a:ext>
            </a:extLst>
          </p:cNvPr>
          <p:cNvSpPr/>
          <p:nvPr/>
        </p:nvSpPr>
        <p:spPr>
          <a:xfrm>
            <a:off x="7429499" y="1276548"/>
            <a:ext cx="2155371" cy="1499309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9D0EB276-056D-D258-EEE1-9D89492313C3}"/>
              </a:ext>
            </a:extLst>
          </p:cNvPr>
          <p:cNvSpPr txBox="1"/>
          <p:nvPr/>
        </p:nvSpPr>
        <p:spPr>
          <a:xfrm>
            <a:off x="5696824" y="2933700"/>
            <a:ext cx="2503714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it-IT" sz="3200" dirty="0" err="1">
                <a:highlight>
                  <a:srgbClr val="FFFF00"/>
                </a:highlight>
              </a:rPr>
              <a:t>Oob</a:t>
            </a:r>
            <a:endParaRPr lang="it-IT" sz="32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13937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1378144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Il controllore apprende la topologia della rete con LLDP e calcola il cammino minimo con </a:t>
            </a:r>
            <a:r>
              <a:rPr lang="it-IT" dirty="0" err="1"/>
              <a:t>NetworkX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Resilienza a guasti: Ricalcolo  se cade un link o switch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IPv4 TCP al </a:t>
            </a:r>
            <a:r>
              <a:rPr lang="it-IT" dirty="0" err="1">
                <a:solidFill>
                  <a:schemeClr val="tx2"/>
                </a:solidFill>
              </a:rPr>
              <a:t>controllore,con</a:t>
            </a:r>
            <a:r>
              <a:rPr lang="it-IT" dirty="0">
                <a:solidFill>
                  <a:schemeClr val="tx2"/>
                </a:solidFill>
              </a:rPr>
              <a:t> priorità 20</a:t>
            </a:r>
          </a:p>
          <a:p>
            <a:endParaRPr lang="it-IT" dirty="0">
              <a:solidFill>
                <a:schemeClr val="tx2"/>
              </a:solidFill>
            </a:endParaRPr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b="1" dirty="0"/>
              <a:t>: </a:t>
            </a:r>
            <a:r>
              <a:rPr lang="it-IT" dirty="0"/>
              <a:t>Sullo switch a cui è </a:t>
            </a:r>
            <a:r>
              <a:rPr lang="it-IT" b="1" dirty="0"/>
              <a:t>direttamente</a:t>
            </a:r>
            <a:r>
              <a:rPr lang="it-IT" dirty="0"/>
              <a:t> connesso </a:t>
            </a:r>
            <a:r>
              <a:rPr lang="it-IT" dirty="0" err="1"/>
              <a:t>l’host</a:t>
            </a:r>
            <a:r>
              <a:rPr lang="it-IT" dirty="0"/>
              <a:t> sorgente</a:t>
            </a:r>
            <a:r>
              <a:rPr lang="it-IT" b="1" dirty="0"/>
              <a:t>:</a:t>
            </a:r>
          </a:p>
          <a:p>
            <a:r>
              <a:rPr lang="it-IT" dirty="0">
                <a:solidFill>
                  <a:schemeClr val="tx2"/>
                </a:solidFill>
              </a:rPr>
              <a:t>IPv4 TCP pacchetto per pacchetto </a:t>
            </a:r>
            <a:r>
              <a:rPr lang="it-IT" dirty="0"/>
              <a:t>, </a:t>
            </a:r>
            <a:r>
              <a:rPr lang="it-IT" b="1" dirty="0" err="1">
                <a:solidFill>
                  <a:schemeClr val="tx2"/>
                </a:solidFill>
              </a:rPr>
              <a:t>FlowMod</a:t>
            </a:r>
            <a:r>
              <a:rPr lang="it-IT" b="1" dirty="0">
                <a:solidFill>
                  <a:schemeClr val="tx2"/>
                </a:solidFill>
              </a:rPr>
              <a:t> </a:t>
            </a:r>
            <a:r>
              <a:rPr lang="it-IT" dirty="0">
                <a:solidFill>
                  <a:schemeClr val="tx2"/>
                </a:solidFill>
              </a:rPr>
              <a:t>con </a:t>
            </a:r>
            <a:r>
              <a:rPr lang="it-IT" b="1" dirty="0" err="1">
                <a:solidFill>
                  <a:schemeClr val="tx2"/>
                </a:solidFill>
              </a:rPr>
              <a:t>idle_timeout</a:t>
            </a:r>
            <a:r>
              <a:rPr lang="it-IT" b="1" dirty="0">
                <a:solidFill>
                  <a:schemeClr val="tx2"/>
                </a:solidFill>
              </a:rPr>
              <a:t> 5 </a:t>
            </a:r>
            <a:r>
              <a:rPr lang="it-IT" b="1" dirty="0" err="1"/>
              <a:t>s</a:t>
            </a:r>
            <a:r>
              <a:rPr lang="it-IT" b="1" dirty="0"/>
              <a:t> </a:t>
            </a:r>
            <a:r>
              <a:rPr lang="it-IT" dirty="0"/>
              <a:t>priorità 30 per connessione TCP da passare</a:t>
            </a:r>
            <a:r>
              <a:rPr lang="it-IT" b="1" dirty="0"/>
              <a:t>.</a:t>
            </a:r>
          </a:p>
          <a:p>
            <a:endParaRPr lang="it-IT" b="1" dirty="0"/>
          </a:p>
          <a:p>
            <a:r>
              <a:rPr lang="it-IT" dirty="0"/>
              <a:t>Sugli altri switch dove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direttamente</a:t>
            </a:r>
            <a:r>
              <a:rPr lang="it-IT" dirty="0"/>
              <a:t> connesso </a:t>
            </a:r>
            <a:r>
              <a:rPr lang="it-IT" dirty="0" err="1"/>
              <a:t>host</a:t>
            </a:r>
            <a:r>
              <a:rPr lang="it-IT" dirty="0"/>
              <a:t> sorgente:</a:t>
            </a:r>
          </a:p>
          <a:p>
            <a:r>
              <a:rPr lang="it-IT" b="1" dirty="0" err="1">
                <a:solidFill>
                  <a:schemeClr val="tx2"/>
                </a:solidFill>
              </a:rPr>
              <a:t>FlowMod</a:t>
            </a:r>
            <a:r>
              <a:rPr lang="it-IT" dirty="0">
                <a:solidFill>
                  <a:schemeClr val="tx2"/>
                </a:solidFill>
              </a:rPr>
              <a:t> per tutto con priorità 40, match su </a:t>
            </a:r>
            <a:r>
              <a:rPr lang="it-IT" dirty="0" err="1">
                <a:solidFill>
                  <a:schemeClr val="tx2"/>
                </a:solidFill>
              </a:rPr>
              <a:t>mac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>
                <a:solidFill>
                  <a:schemeClr val="tx2"/>
                </a:solidFill>
              </a:rPr>
              <a:t>dst</a:t>
            </a:r>
            <a:r>
              <a:rPr lang="it-IT" dirty="0">
                <a:solidFill>
                  <a:schemeClr val="tx2"/>
                </a:solidFill>
              </a:rPr>
              <a:t>. Classico hop by hop.</a:t>
            </a:r>
            <a:br>
              <a:rPr lang="it-IT" b="1" dirty="0"/>
            </a:br>
            <a:endParaRPr lang="it-IT" b="1" dirty="0"/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1133"/>
              </p:ext>
            </p:extLst>
          </p:nvPr>
        </p:nvGraphicFramePr>
        <p:xfrm>
          <a:off x="670187" y="3855591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715197" y="4058791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63591" y="38102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4937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/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75902" y="4179622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  <p:sp>
        <p:nvSpPr>
          <p:cNvPr id="6" name="Segnaposto contenuto 15">
            <a:extLst>
              <a:ext uri="{FF2B5EF4-FFF2-40B4-BE49-F238E27FC236}">
                <a16:creationId xmlns:a16="http://schemas.microsoft.com/office/drawing/2014/main" id="{9FB0FF30-BA17-1B64-DDC1-8D1D7CFFBCFD}"/>
              </a:ext>
            </a:extLst>
          </p:cNvPr>
          <p:cNvSpPr txBox="1">
            <a:spLocks/>
          </p:cNvSpPr>
          <p:nvPr/>
        </p:nvSpPr>
        <p:spPr>
          <a:xfrm>
            <a:off x="556239" y="1644358"/>
            <a:ext cx="1109830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Elaborazione SYN:</a:t>
            </a:r>
            <a:endParaRPr lang="it-IT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conteggio esatto o approssimato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se scartare oppure reset </a:t>
            </a:r>
            <a:br>
              <a:rPr lang="it-IT" dirty="0">
                <a:solidFill>
                  <a:schemeClr val="tx2"/>
                </a:solidFill>
              </a:rPr>
            </a:br>
            <a:endParaRPr lang="it-IT" dirty="0"/>
          </a:p>
          <a:p>
            <a:r>
              <a:rPr lang="it-IT" dirty="0"/>
              <a:t>Esatto: Uso maggiore memoria e meno efficiente</a:t>
            </a:r>
          </a:p>
        </p:txBody>
      </p:sp>
    </p:spTree>
    <p:extLst>
      <p:ext uri="{BB962C8B-B14F-4D97-AF65-F5344CB8AC3E}">
        <p14:creationId xmlns:p14="http://schemas.microsoft.com/office/powerpoint/2010/main" val="43458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approssimato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5975"/>
              </p:ext>
            </p:extLst>
          </p:nvPr>
        </p:nvGraphicFramePr>
        <p:xfrm>
          <a:off x="609600" y="1865058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3293"/>
              </p:ext>
            </p:extLst>
          </p:nvPr>
        </p:nvGraphicFramePr>
        <p:xfrm>
          <a:off x="3247482" y="188359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2068258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7215873" y="1835656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1535268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2407334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7028"/>
              </p:ext>
            </p:extLst>
          </p:nvPr>
        </p:nvGraphicFramePr>
        <p:xfrm>
          <a:off x="3247481" y="369350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327940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6C2339E-AAF4-3171-96E0-131829F9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4689679"/>
            <a:ext cx="11098301" cy="4525963"/>
          </a:xfrm>
        </p:spPr>
        <p:txBody>
          <a:bodyPr/>
          <a:lstStyle/>
          <a:p>
            <a:r>
              <a:rPr lang="it-IT" dirty="0"/>
              <a:t>Più efficiente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319284" cy="33269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127151" y="4398057"/>
            <a:ext cx="9600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Si tenta di aprire 5 </a:t>
            </a:r>
            <a:r>
              <a:rPr lang="it-IT" sz="24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di durata 1 secondo, uno dopo l’altro da h1 verso h2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1" y="5054648"/>
            <a:ext cx="64982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RESET 4 e 5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436663" y="1891733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 4 e 5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212" y="3655384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8775909" y="398212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  <p:sp>
        <p:nvSpPr>
          <p:cNvPr id="3" name="object 23">
            <a:extLst>
              <a:ext uri="{FF2B5EF4-FFF2-40B4-BE49-F238E27FC236}">
                <a16:creationId xmlns:a16="http://schemas.microsoft.com/office/drawing/2014/main" id="{B5B2CD8C-43F7-26F8-F4B3-4E889F84193B}"/>
              </a:ext>
            </a:extLst>
          </p:cNvPr>
          <p:cNvSpPr/>
          <p:nvPr/>
        </p:nvSpPr>
        <p:spPr>
          <a:xfrm>
            <a:off x="7383651" y="2634410"/>
            <a:ext cx="2319285" cy="291288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endParaRPr sz="1092" dirty="0"/>
          </a:p>
        </p:txBody>
      </p:sp>
      <p:pic>
        <p:nvPicPr>
          <p:cNvPr id="7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4F1D139C-DE5F-D825-EE8D-DBD1EC72FD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019" y="75951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Ryu Logo">
            <a:extLst>
              <a:ext uri="{FF2B5EF4-FFF2-40B4-BE49-F238E27FC236}">
                <a16:creationId xmlns:a16="http://schemas.microsoft.com/office/drawing/2014/main" id="{E4BF8C2F-8E5D-D693-D1E1-1205BE8F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025" y="652096"/>
            <a:ext cx="867969" cy="67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7308EF4-6A61-F7EF-E042-F9CBA2F697E3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313988" y="1425215"/>
            <a:ext cx="2069663" cy="1235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32C3AC64-0B0B-8FAE-16DF-C3C7CB72FF11}"/>
              </a:ext>
            </a:extLst>
          </p:cNvPr>
          <p:cNvSpPr txBox="1"/>
          <p:nvPr/>
        </p:nvSpPr>
        <p:spPr>
          <a:xfrm rot="19687574">
            <a:off x="5691760" y="1413191"/>
            <a:ext cx="16498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RST/ACK</a:t>
            </a:r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1720</TotalTime>
  <Words>917</Words>
  <Application>Microsoft Macintosh PowerPoint</Application>
  <PresentationFormat>Widescreen</PresentationFormat>
  <Paragraphs>197</Paragraphs>
  <Slides>14</Slides>
  <Notes>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</vt:lpstr>
      <vt:lpstr>Wingdings</vt:lpstr>
      <vt:lpstr>POLI</vt:lpstr>
      <vt:lpstr>PROGETTO 8 Blocco traffico anomalo</vt:lpstr>
      <vt:lpstr>Obiettivo del progetto</vt:lpstr>
      <vt:lpstr>Scenario di riferimento mininet</vt:lpstr>
      <vt:lpstr>Scenario di riferimento testbed</vt:lpstr>
      <vt:lpstr>Scenario di riferimento testbed</vt:lpstr>
      <vt:lpstr>Funzionamento </vt:lpstr>
      <vt:lpstr>Funzionamento </vt:lpstr>
      <vt:lpstr>Funzionamento approssimato</vt:lpstr>
      <vt:lpstr>Dimostrazione Rule of thumb</vt:lpstr>
      <vt:lpstr>Dimostrazione Rule of thumb</vt:lpstr>
      <vt:lpstr>Bonus:Dimostrazione SYN (non flood) spoofed</vt:lpstr>
      <vt:lpstr>Dimostrazione Multiple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143</cp:revision>
  <cp:lastPrinted>2024-05-15T19:56:29Z</cp:lastPrinted>
  <dcterms:created xsi:type="dcterms:W3CDTF">2011-03-03T14:13:49Z</dcterms:created>
  <dcterms:modified xsi:type="dcterms:W3CDTF">2024-05-17T20:40:10Z</dcterms:modified>
</cp:coreProperties>
</file>