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handoutMasterIdLst>
    <p:handoutMasterId r:id="rId20"/>
  </p:handoutMasterIdLst>
  <p:sldIdLst>
    <p:sldId id="376" r:id="rId2"/>
    <p:sldId id="377" r:id="rId3"/>
    <p:sldId id="374" r:id="rId4"/>
    <p:sldId id="373" r:id="rId5"/>
    <p:sldId id="372" r:id="rId6"/>
    <p:sldId id="387" r:id="rId7"/>
    <p:sldId id="389" r:id="rId8"/>
    <p:sldId id="378" r:id="rId9"/>
    <p:sldId id="388" r:id="rId10"/>
    <p:sldId id="371" r:id="rId11"/>
    <p:sldId id="370" r:id="rId12"/>
    <p:sldId id="379" r:id="rId13"/>
    <p:sldId id="386" r:id="rId14"/>
    <p:sldId id="382" r:id="rId15"/>
    <p:sldId id="384" r:id="rId16"/>
    <p:sldId id="385" r:id="rId17"/>
    <p:sldId id="369" r:id="rId18"/>
  </p:sldIdLst>
  <p:sldSz cx="12192000" cy="6858000"/>
  <p:notesSz cx="6796088" cy="992505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C97181-7F0A-40AF-8EAC-822F76177D4D}" v="1" dt="2024-04-13T21:31:54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Stile medio 3 - Color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Stile medio 3 - Color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Stile medio 2 - Color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173"/>
    <p:restoredTop sz="94630"/>
  </p:normalViewPr>
  <p:slideViewPr>
    <p:cSldViewPr snapToGrid="0">
      <p:cViewPr varScale="1">
        <p:scale>
          <a:sx n="110" d="100"/>
          <a:sy n="110" d="100"/>
        </p:scale>
        <p:origin x="176" y="3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data 2"/>
          <p:cNvSpPr txBox="1">
            <a:spLocks noGrp="1"/>
          </p:cNvSpPr>
          <p:nvPr>
            <p:ph type="dt" sz="quarter" idx="1"/>
          </p:nvPr>
        </p:nvSpPr>
        <p:spPr>
          <a:xfrm>
            <a:off x="3847320" y="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4B7EC170-1CB3-41AD-8FC2-9294389A3E64}" type="datetimeFigureOut">
              <a:rPr lang="it-IT"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15/05/24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4" name="Segnaposto piè di pagina 3"/>
          <p:cNvSpPr txBox="1">
            <a:spLocks noGrp="1"/>
          </p:cNvSpPr>
          <p:nvPr>
            <p:ph type="ftr" sz="quarter" idx="2"/>
          </p:nvPr>
        </p:nvSpPr>
        <p:spPr>
          <a:xfrm>
            <a:off x="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5" name="Segnaposto numero diapositiva 4"/>
          <p:cNvSpPr txBox="1">
            <a:spLocks noGrp="1"/>
          </p:cNvSpPr>
          <p:nvPr>
            <p:ph type="sldNum" sz="quarter" idx="3"/>
          </p:nvPr>
        </p:nvSpPr>
        <p:spPr>
          <a:xfrm>
            <a:off x="3847320" y="9429120"/>
            <a:ext cx="2949120" cy="49572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1"/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sz="1400"/>
            </a:pPr>
            <a:fld id="{0B66B7C3-E2B2-4AA3-B43D-6208B74ADEA6}" type="slidenum">
              <a:rPr/>
              <a:pPr marL="0" marR="0" lvl="0" indent="0" algn="r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 sz="1400"/>
              </a:pPr>
              <a:t>‹N›</a:t>
            </a:fld>
            <a:endParaRPr lang="it-IT" sz="1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87621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/>
          <p:cNvSpPr>
            <a:spLocks noMove="1" noResize="1"/>
          </p:cNvSpPr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  <a:prstDash val="solid"/>
          </a:ln>
        </p:spPr>
        <p:txBody>
          <a:bodyPr vert="horz" lIns="90000" tIns="45000" rIns="90000" bIns="45000" anchor="ctr" anchorCtr="1" compatLnSpc="1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t-IT" sz="2400" b="0" i="0" u="none" strike="noStrike" baseline="0">
              <a:ln>
                <a:noFill/>
              </a:ln>
              <a:solidFill>
                <a:srgbClr val="000000"/>
              </a:solidFill>
              <a:latin typeface="Times" pitchFamily="18"/>
              <a:ea typeface="DejaVu Sans" pitchFamily="2"/>
              <a:cs typeface="Lohit Hindi" pitchFamily="2"/>
            </a:endParaRPr>
          </a:p>
        </p:txBody>
      </p:sp>
      <p:sp>
        <p:nvSpPr>
          <p:cNvPr id="3" name="Segnaposto intestazione 2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4" name="Segnaposto data 3"/>
          <p:cNvSpPr txBox="1">
            <a:spLocks noGrp="1"/>
          </p:cNvSpPr>
          <p:nvPr>
            <p:ph type="dt" idx="1"/>
          </p:nvPr>
        </p:nvSpPr>
        <p:spPr>
          <a:xfrm>
            <a:off x="3851279" y="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t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2CCE629-2C6F-4BB6-A68D-19F65CE8A757}" type="datetimeFigureOut">
              <a:rPr lang="it-IT"/>
              <a:pPr lvl="0"/>
              <a:t>15/05/24</a:t>
            </a:fld>
            <a:endParaRPr lang="it-IT"/>
          </a:p>
        </p:txBody>
      </p:sp>
      <p:sp>
        <p:nvSpPr>
          <p:cNvPr id="5" name="Segnaposto immagine diapositiva 4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5113" cy="3722687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6" name="Segnaposto note 5"/>
          <p:cNvSpPr txBox="1">
            <a:spLocks noGrp="1"/>
          </p:cNvSpPr>
          <p:nvPr>
            <p:ph type="body" sz="quarter" idx="3"/>
          </p:nvPr>
        </p:nvSpPr>
        <p:spPr>
          <a:xfrm>
            <a:off x="906479" y="4714560"/>
            <a:ext cx="4984560" cy="4467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compatLnSpc="1"/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/>
          </a:p>
        </p:txBody>
      </p:sp>
      <p:sp>
        <p:nvSpPr>
          <p:cNvPr id="7" name="Segnaposto piè di pagina 6"/>
          <p:cNvSpPr txBox="1">
            <a:spLocks noGrp="1"/>
          </p:cNvSpPr>
          <p:nvPr>
            <p:ph type="ftr" sz="quarter" idx="4"/>
          </p:nvPr>
        </p:nvSpPr>
        <p:spPr>
          <a:xfrm>
            <a:off x="0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it-IT"/>
          </a:p>
        </p:txBody>
      </p:sp>
      <p:sp>
        <p:nvSpPr>
          <p:cNvPr id="8" name="Segnaposto numero diapositiva 7"/>
          <p:cNvSpPr txBox="1">
            <a:spLocks noGrp="1"/>
          </p:cNvSpPr>
          <p:nvPr>
            <p:ph type="sldNum" sz="quarter" idx="5"/>
          </p:nvPr>
        </p:nvSpPr>
        <p:spPr>
          <a:xfrm>
            <a:off x="3851279" y="9429480"/>
            <a:ext cx="2946239" cy="4971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/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it-IT" sz="1200" b="0" i="0" u="none" strike="noStrike" baseline="0">
                <a:solidFill>
                  <a:srgbClr val="000000"/>
                </a:solidFill>
                <a:latin typeface="Times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D4EA0611-6E8A-498B-AC44-4B25849EFDB4}" type="slidenum">
              <a:rPr/>
              <a:pPr lv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4184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it-IT" sz="1200" b="0" i="0" u="none" strike="noStrike" baseline="0">
        <a:ln>
          <a:noFill/>
        </a:ln>
        <a:solidFill>
          <a:srgbClr val="000000"/>
        </a:solidFill>
        <a:latin typeface="Times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7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90000" tIns="46800" rIns="90000" bIns="46800" anchor="b" anchorCtr="0" compatLnSpc="1"/>
          <a:lstStyle/>
          <a:p>
            <a:pPr lvl="0"/>
            <a:fld id="{B0CAC7B4-3798-4936-8705-36D58079C737}" type="slidenum">
              <a:rPr/>
              <a:pPr lvl="0"/>
              <a:t>1</a:t>
            </a:fld>
            <a:endParaRPr lang="it-IT"/>
          </a:p>
        </p:txBody>
      </p:sp>
      <p:sp>
        <p:nvSpPr>
          <p:cNvPr id="2" name="Segnaposto immagine diapositiva 1"/>
          <p:cNvSpPr>
            <a:spLocks noGrp="1" noRot="1" noChangeAspect="1" noResize="1"/>
          </p:cNvSpPr>
          <p:nvPr>
            <p:ph type="sldImg"/>
          </p:nvPr>
        </p:nvSpPr>
        <p:spPr>
          <a:xfrm>
            <a:off x="-204788" y="803275"/>
            <a:ext cx="7148513" cy="40211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Segnaposto note 2"/>
          <p:cNvSpPr txBox="1">
            <a:spLocks noGrp="1"/>
          </p:cNvSpPr>
          <p:nvPr>
            <p:ph type="body" sz="quarter" idx="1"/>
          </p:nvPr>
        </p:nvSpPr>
        <p:spPr>
          <a:xfrm>
            <a:off x="906479" y="4714560"/>
            <a:ext cx="4984560" cy="4467960"/>
          </a:xfrm>
        </p:spPr>
        <p:txBody>
          <a:bodyPr>
            <a:spAutoFit/>
          </a:bodyPr>
          <a:lstStyle>
            <a:defPPr lvl="0">
              <a:buNone/>
            </a:defPPr>
            <a:lvl1pPr lvl="0">
              <a:buNone/>
            </a:lvl1pPr>
            <a:lvl2pPr lvl="1">
              <a:buClr>
                <a:srgbClr val="000000"/>
              </a:buClr>
              <a:buSzPct val="100000"/>
              <a:buFont typeface="Times" pitchFamily="18"/>
              <a:buChar char="•"/>
            </a:lvl2pPr>
            <a:lvl3pPr lvl="2">
              <a:buClr>
                <a:srgbClr val="000000"/>
              </a:buClr>
              <a:buSzPct val="100000"/>
              <a:buFont typeface="Times" pitchFamily="18"/>
              <a:buChar char="•"/>
            </a:lvl3pPr>
            <a:lvl4pPr lvl="3">
              <a:buClr>
                <a:srgbClr val="000000"/>
              </a:buClr>
              <a:buSzPct val="100000"/>
              <a:buFont typeface="Times" pitchFamily="18"/>
              <a:buChar char="•"/>
            </a:lvl4pPr>
            <a:lvl5pPr lvl="4">
              <a:buClr>
                <a:srgbClr val="000000"/>
              </a:buClr>
              <a:buSzPct val="100000"/>
              <a:buFont typeface="Times" pitchFamily="18"/>
              <a:buChar char="•"/>
            </a:lvl5pPr>
            <a:lvl6pPr lvl="5">
              <a:buClr>
                <a:srgbClr val="000000"/>
              </a:buClr>
              <a:buSzPct val="100000"/>
              <a:buFont typeface="Times" pitchFamily="18"/>
              <a:buChar char="•"/>
            </a:lvl6pPr>
            <a:lvl7pPr lvl="6">
              <a:buClr>
                <a:srgbClr val="000000"/>
              </a:buClr>
              <a:buSzPct val="100000"/>
              <a:buFont typeface="Times" pitchFamily="18"/>
              <a:buChar char="•"/>
            </a:lvl7pPr>
            <a:lvl8pPr lvl="7">
              <a:buClr>
                <a:srgbClr val="000000"/>
              </a:buClr>
              <a:buSzPct val="100000"/>
              <a:buFont typeface="Times" pitchFamily="18"/>
              <a:buChar char="•"/>
            </a:lvl8pPr>
            <a:lvl9pPr lvl="8">
              <a:buClr>
                <a:srgbClr val="000000"/>
              </a:buClr>
              <a:buSzPct val="100000"/>
              <a:buFont typeface="Times" pitchFamily="18"/>
              <a:buChar char="•"/>
            </a:lvl9pPr>
          </a:lstStyle>
          <a:p>
            <a:endParaRPr lang="it-IT" kern="1200"/>
          </a:p>
        </p:txBody>
      </p:sp>
    </p:spTree>
    <p:extLst>
      <p:ext uri="{BB962C8B-B14F-4D97-AF65-F5344CB8AC3E}">
        <p14:creationId xmlns:p14="http://schemas.microsoft.com/office/powerpoint/2010/main" val="3660413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5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7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sp>
        <p:nvSpPr>
          <p:cNvPr id="130" name="CasellaDiTesto 129"/>
          <p:cNvSpPr txBox="1"/>
          <p:nvPr/>
        </p:nvSpPr>
        <p:spPr>
          <a:xfrm>
            <a:off x="210374" y="6363506"/>
            <a:ext cx="1305165" cy="1962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675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675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3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3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169" name="Gruppo 168"/>
          <p:cNvGrpSpPr/>
          <p:nvPr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8"/>
            <a:ext cx="10363200" cy="968375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169" name="Gruppo 168"/>
          <p:cNvGrpSpPr/>
          <p:nvPr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30"/>
            <a:ext cx="10363200" cy="968375"/>
          </a:xfrm>
        </p:spPr>
        <p:txBody>
          <a:bodyPr>
            <a:normAutofit/>
          </a:bodyPr>
          <a:lstStyle>
            <a:lvl1pPr>
              <a:defRPr sz="2025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2563296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1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1" y="6363506"/>
            <a:ext cx="2175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12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12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14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61668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1208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71229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11783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808403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9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3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bg2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5490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2321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93455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03327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5747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4186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63681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013"/>
          </a:p>
        </p:txBody>
      </p:sp>
      <p:grpSp>
        <p:nvGrpSpPr>
          <p:cNvPr id="5" name="Gruppo 4"/>
          <p:cNvGrpSpPr/>
          <p:nvPr/>
        </p:nvGrpSpPr>
        <p:grpSpPr>
          <a:xfrm>
            <a:off x="64013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5" name="Gruppo 4"/>
          <p:cNvGrpSpPr/>
          <p:nvPr/>
        </p:nvGrpSpPr>
        <p:grpSpPr>
          <a:xfrm>
            <a:off x="64011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28281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Immagine 12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035552"/>
          </a:xfrm>
          <a:prstGeom prst="rect">
            <a:avLst/>
          </a:prstGeom>
        </p:spPr>
      </p:pic>
      <p:pic>
        <p:nvPicPr>
          <p:cNvPr id="3" name="Picture 4" descr="Y:\IMMAGINE _COORDINATA_2014\LOGO_UFFICIALE\01_Polimi_centrato\eps\01_Polimi_centrato_COL_negativ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1996654"/>
            <a:ext cx="2844800" cy="1573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tangolo 3"/>
          <p:cNvSpPr/>
          <p:nvPr/>
        </p:nvSpPr>
        <p:spPr>
          <a:xfrm>
            <a:off x="0" y="3832224"/>
            <a:ext cx="12192000" cy="3025776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5" name="Gruppo 4"/>
          <p:cNvGrpSpPr/>
          <p:nvPr/>
        </p:nvGrpSpPr>
        <p:grpSpPr>
          <a:xfrm>
            <a:off x="64010" y="3842173"/>
            <a:ext cx="12048863" cy="180000"/>
            <a:chOff x="1218340" y="275867"/>
            <a:chExt cx="17715122" cy="567843"/>
          </a:xfrm>
        </p:grpSpPr>
        <p:cxnSp>
          <p:nvCxnSpPr>
            <p:cNvPr id="6" name="Connettore 1 11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1 12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ttore 1 13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1 14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5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6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8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9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20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21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22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23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24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25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6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27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28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29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30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31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32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33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34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35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36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37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38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39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40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41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42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43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44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45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46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47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48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49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50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51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52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53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54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55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56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57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58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59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60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61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62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63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64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65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66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67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68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69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70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71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72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73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74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75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76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77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78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79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80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81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82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83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84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85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86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87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88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89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90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91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92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93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94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95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96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97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98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99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100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101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102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103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104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105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106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107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108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109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110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111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112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113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114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115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116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117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118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119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120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121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122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123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124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125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126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127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128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129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130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0500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5"/>
            <a:ext cx="53848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5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5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29" name="Rettangolo 128"/>
          <p:cNvSpPr/>
          <p:nvPr/>
        </p:nvSpPr>
        <p:spPr>
          <a:xfrm>
            <a:off x="0" y="6126165"/>
            <a:ext cx="12192000" cy="731837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sp>
        <p:nvSpPr>
          <p:cNvPr id="130" name="CasellaDiTesto 129"/>
          <p:cNvSpPr txBox="1"/>
          <p:nvPr/>
        </p:nvSpPr>
        <p:spPr>
          <a:xfrm>
            <a:off x="210373" y="6363506"/>
            <a:ext cx="167866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Software </a:t>
            </a:r>
            <a:r>
              <a:rPr lang="it-IT" sz="900" b="1" err="1">
                <a:solidFill>
                  <a:srgbClr val="FFFFFF"/>
                </a:solidFill>
                <a:latin typeface="Arial"/>
                <a:cs typeface="Arial"/>
              </a:rPr>
              <a:t>Defined</a:t>
            </a:r>
            <a:r>
              <a:rPr lang="it-IT" sz="900" b="1">
                <a:solidFill>
                  <a:srgbClr val="FFFFFF"/>
                </a:solidFill>
                <a:latin typeface="Arial"/>
                <a:cs typeface="Arial"/>
              </a:rPr>
              <a:t> Networks</a:t>
            </a:r>
          </a:p>
        </p:txBody>
      </p:sp>
      <p:grpSp>
        <p:nvGrpSpPr>
          <p:cNvPr id="132" name="Gruppo 131"/>
          <p:cNvGrpSpPr/>
          <p:nvPr/>
        </p:nvGrpSpPr>
        <p:grpSpPr>
          <a:xfrm>
            <a:off x="64011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81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3961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>
            <a:extLst>
              <a:ext uri="{FF2B5EF4-FFF2-40B4-BE49-F238E27FC236}">
                <a16:creationId xmlns:a16="http://schemas.microsoft.com/office/drawing/2014/main" id="{8FBF6681-BE30-4319-AA5D-CB8D9B13BDAC}"/>
              </a:ext>
            </a:extLst>
          </p:cNvPr>
          <p:cNvSpPr/>
          <p:nvPr userDrawn="1"/>
        </p:nvSpPr>
        <p:spPr>
          <a:xfrm>
            <a:off x="0" y="3832227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0"/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B08C25DF-D97B-4A78-9B2F-9348D3E54085}"/>
              </a:ext>
            </a:extLst>
          </p:cNvPr>
          <p:cNvGrpSpPr/>
          <p:nvPr userDrawn="1"/>
        </p:nvGrpSpPr>
        <p:grpSpPr>
          <a:xfrm>
            <a:off x="64011" y="3832827"/>
            <a:ext cx="12048863" cy="180000"/>
            <a:chOff x="1218340" y="275867"/>
            <a:chExt cx="17715122" cy="567843"/>
          </a:xfrm>
        </p:grpSpPr>
        <p:cxnSp>
          <p:nvCxnSpPr>
            <p:cNvPr id="9" name="Connettore 1 169">
              <a:extLst>
                <a:ext uri="{FF2B5EF4-FFF2-40B4-BE49-F238E27FC236}">
                  <a16:creationId xmlns:a16="http://schemas.microsoft.com/office/drawing/2014/main" id="{81B70752-B288-4ED2-A73C-76B708EB9A53}"/>
                </a:ext>
              </a:extLst>
            </p:cNvPr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ttore 1 170">
              <a:extLst>
                <a:ext uri="{FF2B5EF4-FFF2-40B4-BE49-F238E27FC236}">
                  <a16:creationId xmlns:a16="http://schemas.microsoft.com/office/drawing/2014/main" id="{3182FE65-A6E0-47F1-AA3C-8A16363C2443}"/>
                </a:ext>
              </a:extLst>
            </p:cNvPr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1 171">
              <a:extLst>
                <a:ext uri="{FF2B5EF4-FFF2-40B4-BE49-F238E27FC236}">
                  <a16:creationId xmlns:a16="http://schemas.microsoft.com/office/drawing/2014/main" id="{A145B227-638A-44FD-903A-B9F5D5C61FB1}"/>
                </a:ext>
              </a:extLst>
            </p:cNvPr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72">
              <a:extLst>
                <a:ext uri="{FF2B5EF4-FFF2-40B4-BE49-F238E27FC236}">
                  <a16:creationId xmlns:a16="http://schemas.microsoft.com/office/drawing/2014/main" id="{EB7F5B48-6E37-4C96-87F2-5C42EA10A592}"/>
                </a:ext>
              </a:extLst>
            </p:cNvPr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73">
              <a:extLst>
                <a:ext uri="{FF2B5EF4-FFF2-40B4-BE49-F238E27FC236}">
                  <a16:creationId xmlns:a16="http://schemas.microsoft.com/office/drawing/2014/main" id="{EF39C1EA-730C-4338-B243-FAB9EE135152}"/>
                </a:ext>
              </a:extLst>
            </p:cNvPr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1 174">
              <a:extLst>
                <a:ext uri="{FF2B5EF4-FFF2-40B4-BE49-F238E27FC236}">
                  <a16:creationId xmlns:a16="http://schemas.microsoft.com/office/drawing/2014/main" id="{DC3DC10D-FEA3-4B41-A120-F398E2AD975F}"/>
                </a:ext>
              </a:extLst>
            </p:cNvPr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ttore 1 175">
              <a:extLst>
                <a:ext uri="{FF2B5EF4-FFF2-40B4-BE49-F238E27FC236}">
                  <a16:creationId xmlns:a16="http://schemas.microsoft.com/office/drawing/2014/main" id="{C3685F88-0995-4322-9C44-7DD48B40289B}"/>
                </a:ext>
              </a:extLst>
            </p:cNvPr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76">
              <a:extLst>
                <a:ext uri="{FF2B5EF4-FFF2-40B4-BE49-F238E27FC236}">
                  <a16:creationId xmlns:a16="http://schemas.microsoft.com/office/drawing/2014/main" id="{CD795C2F-B371-4DA2-8174-42AA2BCC18C2}"/>
                </a:ext>
              </a:extLst>
            </p:cNvPr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77">
              <a:extLst>
                <a:ext uri="{FF2B5EF4-FFF2-40B4-BE49-F238E27FC236}">
                  <a16:creationId xmlns:a16="http://schemas.microsoft.com/office/drawing/2014/main" id="{1E4F98BF-D87C-4EB8-8970-FC4D62CCE66F}"/>
                </a:ext>
              </a:extLst>
            </p:cNvPr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1 178">
              <a:extLst>
                <a:ext uri="{FF2B5EF4-FFF2-40B4-BE49-F238E27FC236}">
                  <a16:creationId xmlns:a16="http://schemas.microsoft.com/office/drawing/2014/main" id="{6BF60584-57D1-4CEA-89A8-C0FD7D9494BB}"/>
                </a:ext>
              </a:extLst>
            </p:cNvPr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ttore 1 179">
              <a:extLst>
                <a:ext uri="{FF2B5EF4-FFF2-40B4-BE49-F238E27FC236}">
                  <a16:creationId xmlns:a16="http://schemas.microsoft.com/office/drawing/2014/main" id="{C7B1BB0D-5A51-4444-9313-EF4C4B9D0599}"/>
                </a:ext>
              </a:extLst>
            </p:cNvPr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80">
              <a:extLst>
                <a:ext uri="{FF2B5EF4-FFF2-40B4-BE49-F238E27FC236}">
                  <a16:creationId xmlns:a16="http://schemas.microsoft.com/office/drawing/2014/main" id="{9C57C673-A610-4E13-BADB-860602CF130B}"/>
                </a:ext>
              </a:extLst>
            </p:cNvPr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181">
              <a:extLst>
                <a:ext uri="{FF2B5EF4-FFF2-40B4-BE49-F238E27FC236}">
                  <a16:creationId xmlns:a16="http://schemas.microsoft.com/office/drawing/2014/main" id="{9ACD3DF1-EBFF-4452-A601-553AED4DD362}"/>
                </a:ext>
              </a:extLst>
            </p:cNvPr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ttore 1 182">
              <a:extLst>
                <a:ext uri="{FF2B5EF4-FFF2-40B4-BE49-F238E27FC236}">
                  <a16:creationId xmlns:a16="http://schemas.microsoft.com/office/drawing/2014/main" id="{E40854CE-EE71-460F-BCFB-5700E331A188}"/>
                </a:ext>
              </a:extLst>
            </p:cNvPr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1 183">
              <a:extLst>
                <a:ext uri="{FF2B5EF4-FFF2-40B4-BE49-F238E27FC236}">
                  <a16:creationId xmlns:a16="http://schemas.microsoft.com/office/drawing/2014/main" id="{52C269D8-4F87-4E19-8FBF-60CC38547697}"/>
                </a:ext>
              </a:extLst>
            </p:cNvPr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ttore 1 184">
              <a:extLst>
                <a:ext uri="{FF2B5EF4-FFF2-40B4-BE49-F238E27FC236}">
                  <a16:creationId xmlns:a16="http://schemas.microsoft.com/office/drawing/2014/main" id="{50AD423B-0F62-43F2-A9C5-9884AE17C38F}"/>
                </a:ext>
              </a:extLst>
            </p:cNvPr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nettore 1 185">
              <a:extLst>
                <a:ext uri="{FF2B5EF4-FFF2-40B4-BE49-F238E27FC236}">
                  <a16:creationId xmlns:a16="http://schemas.microsoft.com/office/drawing/2014/main" id="{5065B34E-2F39-4FDA-ADAC-39613FFE6ED3}"/>
                </a:ext>
              </a:extLst>
            </p:cNvPr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nettore 1 186">
              <a:extLst>
                <a:ext uri="{FF2B5EF4-FFF2-40B4-BE49-F238E27FC236}">
                  <a16:creationId xmlns:a16="http://schemas.microsoft.com/office/drawing/2014/main" id="{D00701DF-C703-49DE-A714-85A27031D8C0}"/>
                </a:ext>
              </a:extLst>
            </p:cNvPr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ttore 1 187">
              <a:extLst>
                <a:ext uri="{FF2B5EF4-FFF2-40B4-BE49-F238E27FC236}">
                  <a16:creationId xmlns:a16="http://schemas.microsoft.com/office/drawing/2014/main" id="{9C63795D-9969-41AA-A549-8162A3533675}"/>
                </a:ext>
              </a:extLst>
            </p:cNvPr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1 188">
              <a:extLst>
                <a:ext uri="{FF2B5EF4-FFF2-40B4-BE49-F238E27FC236}">
                  <a16:creationId xmlns:a16="http://schemas.microsoft.com/office/drawing/2014/main" id="{B8775869-F0CE-4A10-82A0-352ED32A989C}"/>
                </a:ext>
              </a:extLst>
            </p:cNvPr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1 189">
              <a:extLst>
                <a:ext uri="{FF2B5EF4-FFF2-40B4-BE49-F238E27FC236}">
                  <a16:creationId xmlns:a16="http://schemas.microsoft.com/office/drawing/2014/main" id="{BEA55172-9ECE-48C2-9F3B-BA2E0B98BCBE}"/>
                </a:ext>
              </a:extLst>
            </p:cNvPr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1 190">
              <a:extLst>
                <a:ext uri="{FF2B5EF4-FFF2-40B4-BE49-F238E27FC236}">
                  <a16:creationId xmlns:a16="http://schemas.microsoft.com/office/drawing/2014/main" id="{60316D32-01C2-4E93-AFDC-F33067914A23}"/>
                </a:ext>
              </a:extLst>
            </p:cNvPr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ttore 1 191">
              <a:extLst>
                <a:ext uri="{FF2B5EF4-FFF2-40B4-BE49-F238E27FC236}">
                  <a16:creationId xmlns:a16="http://schemas.microsoft.com/office/drawing/2014/main" id="{B98DF999-EF08-4EA2-A2B6-759313C37AC4}"/>
                </a:ext>
              </a:extLst>
            </p:cNvPr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ttore 1 192">
              <a:extLst>
                <a:ext uri="{FF2B5EF4-FFF2-40B4-BE49-F238E27FC236}">
                  <a16:creationId xmlns:a16="http://schemas.microsoft.com/office/drawing/2014/main" id="{5169B6C9-09B7-4FF3-ACAF-E31C9D2D40E2}"/>
                </a:ext>
              </a:extLst>
            </p:cNvPr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1 193">
              <a:extLst>
                <a:ext uri="{FF2B5EF4-FFF2-40B4-BE49-F238E27FC236}">
                  <a16:creationId xmlns:a16="http://schemas.microsoft.com/office/drawing/2014/main" id="{66644A69-DEE1-4C05-A590-C28734095E85}"/>
                </a:ext>
              </a:extLst>
            </p:cNvPr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1 194">
              <a:extLst>
                <a:ext uri="{FF2B5EF4-FFF2-40B4-BE49-F238E27FC236}">
                  <a16:creationId xmlns:a16="http://schemas.microsoft.com/office/drawing/2014/main" id="{F6E3443E-EC26-4827-B83A-A78A61933FD5}"/>
                </a:ext>
              </a:extLst>
            </p:cNvPr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ttore 1 195">
              <a:extLst>
                <a:ext uri="{FF2B5EF4-FFF2-40B4-BE49-F238E27FC236}">
                  <a16:creationId xmlns:a16="http://schemas.microsoft.com/office/drawing/2014/main" id="{7C84E1B7-7FFB-4890-872A-C556B528D52C}"/>
                </a:ext>
              </a:extLst>
            </p:cNvPr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1 196">
              <a:extLst>
                <a:ext uri="{FF2B5EF4-FFF2-40B4-BE49-F238E27FC236}">
                  <a16:creationId xmlns:a16="http://schemas.microsoft.com/office/drawing/2014/main" id="{E2665600-8C28-4725-8DD8-526415F33199}"/>
                </a:ext>
              </a:extLst>
            </p:cNvPr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ttore 1 197">
              <a:extLst>
                <a:ext uri="{FF2B5EF4-FFF2-40B4-BE49-F238E27FC236}">
                  <a16:creationId xmlns:a16="http://schemas.microsoft.com/office/drawing/2014/main" id="{6AC0FC0D-FEE1-40B8-B00D-5E2C835AEDBE}"/>
                </a:ext>
              </a:extLst>
            </p:cNvPr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ttore 1 198">
              <a:extLst>
                <a:ext uri="{FF2B5EF4-FFF2-40B4-BE49-F238E27FC236}">
                  <a16:creationId xmlns:a16="http://schemas.microsoft.com/office/drawing/2014/main" id="{88CE0EFC-B75B-4000-9CDD-EF6B0E00A7B7}"/>
                </a:ext>
              </a:extLst>
            </p:cNvPr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ttore 1 199">
              <a:extLst>
                <a:ext uri="{FF2B5EF4-FFF2-40B4-BE49-F238E27FC236}">
                  <a16:creationId xmlns:a16="http://schemas.microsoft.com/office/drawing/2014/main" id="{2689F98F-D56C-4981-8E5F-8DCB3A5EBE66}"/>
                </a:ext>
              </a:extLst>
            </p:cNvPr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ttore 1 200">
              <a:extLst>
                <a:ext uri="{FF2B5EF4-FFF2-40B4-BE49-F238E27FC236}">
                  <a16:creationId xmlns:a16="http://schemas.microsoft.com/office/drawing/2014/main" id="{D9F71821-D1BE-45E0-88B9-8120B1D939FD}"/>
                </a:ext>
              </a:extLst>
            </p:cNvPr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1 201">
              <a:extLst>
                <a:ext uri="{FF2B5EF4-FFF2-40B4-BE49-F238E27FC236}">
                  <a16:creationId xmlns:a16="http://schemas.microsoft.com/office/drawing/2014/main" id="{1B2A7268-B657-413D-83A1-31BB1900B200}"/>
                </a:ext>
              </a:extLst>
            </p:cNvPr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ttore 1 202">
              <a:extLst>
                <a:ext uri="{FF2B5EF4-FFF2-40B4-BE49-F238E27FC236}">
                  <a16:creationId xmlns:a16="http://schemas.microsoft.com/office/drawing/2014/main" id="{7ACC23B8-C6AD-409A-9C97-EE20CDB4A50B}"/>
                </a:ext>
              </a:extLst>
            </p:cNvPr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ttore 1 203">
              <a:extLst>
                <a:ext uri="{FF2B5EF4-FFF2-40B4-BE49-F238E27FC236}">
                  <a16:creationId xmlns:a16="http://schemas.microsoft.com/office/drawing/2014/main" id="{2EE71382-34C5-42F6-8A8B-04B1F0F15782}"/>
                </a:ext>
              </a:extLst>
            </p:cNvPr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ttore 1 204">
              <a:extLst>
                <a:ext uri="{FF2B5EF4-FFF2-40B4-BE49-F238E27FC236}">
                  <a16:creationId xmlns:a16="http://schemas.microsoft.com/office/drawing/2014/main" id="{26B9DC71-E3F5-45CB-8C18-6E9546306C8D}"/>
                </a:ext>
              </a:extLst>
            </p:cNvPr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ttore 1 205">
              <a:extLst>
                <a:ext uri="{FF2B5EF4-FFF2-40B4-BE49-F238E27FC236}">
                  <a16:creationId xmlns:a16="http://schemas.microsoft.com/office/drawing/2014/main" id="{44192C95-1164-41D2-862D-712B7C3A01D8}"/>
                </a:ext>
              </a:extLst>
            </p:cNvPr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ttore 1 206">
              <a:extLst>
                <a:ext uri="{FF2B5EF4-FFF2-40B4-BE49-F238E27FC236}">
                  <a16:creationId xmlns:a16="http://schemas.microsoft.com/office/drawing/2014/main" id="{13826C61-C13E-4DA7-9357-BAFD7DB66323}"/>
                </a:ext>
              </a:extLst>
            </p:cNvPr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ttore 1 207">
              <a:extLst>
                <a:ext uri="{FF2B5EF4-FFF2-40B4-BE49-F238E27FC236}">
                  <a16:creationId xmlns:a16="http://schemas.microsoft.com/office/drawing/2014/main" id="{F6406971-3C00-4909-954C-8B3617F3EA88}"/>
                </a:ext>
              </a:extLst>
            </p:cNvPr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ttore 1 208">
              <a:extLst>
                <a:ext uri="{FF2B5EF4-FFF2-40B4-BE49-F238E27FC236}">
                  <a16:creationId xmlns:a16="http://schemas.microsoft.com/office/drawing/2014/main" id="{ECC86B51-D0AF-4A9F-83EC-EAE2135E485E}"/>
                </a:ext>
              </a:extLst>
            </p:cNvPr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ttore 1 209">
              <a:extLst>
                <a:ext uri="{FF2B5EF4-FFF2-40B4-BE49-F238E27FC236}">
                  <a16:creationId xmlns:a16="http://schemas.microsoft.com/office/drawing/2014/main" id="{14646F6F-28A2-4126-A037-4C5E85869AC8}"/>
                </a:ext>
              </a:extLst>
            </p:cNvPr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1 210">
              <a:extLst>
                <a:ext uri="{FF2B5EF4-FFF2-40B4-BE49-F238E27FC236}">
                  <a16:creationId xmlns:a16="http://schemas.microsoft.com/office/drawing/2014/main" id="{23D79C7F-763F-433C-B914-6E4810168B87}"/>
                </a:ext>
              </a:extLst>
            </p:cNvPr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nettore 1 211">
              <a:extLst>
                <a:ext uri="{FF2B5EF4-FFF2-40B4-BE49-F238E27FC236}">
                  <a16:creationId xmlns:a16="http://schemas.microsoft.com/office/drawing/2014/main" id="{112331F7-BE71-4232-A6FE-93248B279842}"/>
                </a:ext>
              </a:extLst>
            </p:cNvPr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ttore 1 212">
              <a:extLst>
                <a:ext uri="{FF2B5EF4-FFF2-40B4-BE49-F238E27FC236}">
                  <a16:creationId xmlns:a16="http://schemas.microsoft.com/office/drawing/2014/main" id="{C37B5CFB-9EED-4A7F-99C7-B199E2FACB05}"/>
                </a:ext>
              </a:extLst>
            </p:cNvPr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1 213">
              <a:extLst>
                <a:ext uri="{FF2B5EF4-FFF2-40B4-BE49-F238E27FC236}">
                  <a16:creationId xmlns:a16="http://schemas.microsoft.com/office/drawing/2014/main" id="{EAE36FA9-6400-4F8D-8C78-E7088BE6C7CC}"/>
                </a:ext>
              </a:extLst>
            </p:cNvPr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1 214">
              <a:extLst>
                <a:ext uri="{FF2B5EF4-FFF2-40B4-BE49-F238E27FC236}">
                  <a16:creationId xmlns:a16="http://schemas.microsoft.com/office/drawing/2014/main" id="{BA26E95D-8F6C-4AE4-9227-A597C3C4C5F4}"/>
                </a:ext>
              </a:extLst>
            </p:cNvPr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1 215">
              <a:extLst>
                <a:ext uri="{FF2B5EF4-FFF2-40B4-BE49-F238E27FC236}">
                  <a16:creationId xmlns:a16="http://schemas.microsoft.com/office/drawing/2014/main" id="{FBFB50B8-9B00-45AA-9491-E8B836DFFDFA}"/>
                </a:ext>
              </a:extLst>
            </p:cNvPr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1 216">
              <a:extLst>
                <a:ext uri="{FF2B5EF4-FFF2-40B4-BE49-F238E27FC236}">
                  <a16:creationId xmlns:a16="http://schemas.microsoft.com/office/drawing/2014/main" id="{07676C75-94AF-4ECD-8E55-6033B7D2D03F}"/>
                </a:ext>
              </a:extLst>
            </p:cNvPr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1 217">
              <a:extLst>
                <a:ext uri="{FF2B5EF4-FFF2-40B4-BE49-F238E27FC236}">
                  <a16:creationId xmlns:a16="http://schemas.microsoft.com/office/drawing/2014/main" id="{FC2FEEEC-DDE1-45ED-A940-E6B007571B03}"/>
                </a:ext>
              </a:extLst>
            </p:cNvPr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1 218">
              <a:extLst>
                <a:ext uri="{FF2B5EF4-FFF2-40B4-BE49-F238E27FC236}">
                  <a16:creationId xmlns:a16="http://schemas.microsoft.com/office/drawing/2014/main" id="{8045CDBA-94AF-459F-8E9B-3472E2B2C417}"/>
                </a:ext>
              </a:extLst>
            </p:cNvPr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1 219">
              <a:extLst>
                <a:ext uri="{FF2B5EF4-FFF2-40B4-BE49-F238E27FC236}">
                  <a16:creationId xmlns:a16="http://schemas.microsoft.com/office/drawing/2014/main" id="{DD7BCD5C-06F1-4940-8B27-1E8547D32A2E}"/>
                </a:ext>
              </a:extLst>
            </p:cNvPr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1 220">
              <a:extLst>
                <a:ext uri="{FF2B5EF4-FFF2-40B4-BE49-F238E27FC236}">
                  <a16:creationId xmlns:a16="http://schemas.microsoft.com/office/drawing/2014/main" id="{C1AFB6B2-0FFD-4E7D-8AC3-1004C010CCC7}"/>
                </a:ext>
              </a:extLst>
            </p:cNvPr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1 221">
              <a:extLst>
                <a:ext uri="{FF2B5EF4-FFF2-40B4-BE49-F238E27FC236}">
                  <a16:creationId xmlns:a16="http://schemas.microsoft.com/office/drawing/2014/main" id="{748B83E5-63C7-44AE-AC62-C954C332235A}"/>
                </a:ext>
              </a:extLst>
            </p:cNvPr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1 222">
              <a:extLst>
                <a:ext uri="{FF2B5EF4-FFF2-40B4-BE49-F238E27FC236}">
                  <a16:creationId xmlns:a16="http://schemas.microsoft.com/office/drawing/2014/main" id="{58FCF249-25CF-45E4-BC71-45B5967A1990}"/>
                </a:ext>
              </a:extLst>
            </p:cNvPr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1 223">
              <a:extLst>
                <a:ext uri="{FF2B5EF4-FFF2-40B4-BE49-F238E27FC236}">
                  <a16:creationId xmlns:a16="http://schemas.microsoft.com/office/drawing/2014/main" id="{66C7F66F-99C7-4511-B486-E2A16834897D}"/>
                </a:ext>
              </a:extLst>
            </p:cNvPr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ttore 1 224">
              <a:extLst>
                <a:ext uri="{FF2B5EF4-FFF2-40B4-BE49-F238E27FC236}">
                  <a16:creationId xmlns:a16="http://schemas.microsoft.com/office/drawing/2014/main" id="{0250DA25-1755-476B-94F9-7454714C4693}"/>
                </a:ext>
              </a:extLst>
            </p:cNvPr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ttore 1 225">
              <a:extLst>
                <a:ext uri="{FF2B5EF4-FFF2-40B4-BE49-F238E27FC236}">
                  <a16:creationId xmlns:a16="http://schemas.microsoft.com/office/drawing/2014/main" id="{DFBD2106-D877-427C-B359-5544958148D7}"/>
                </a:ext>
              </a:extLst>
            </p:cNvPr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ttore 1 226">
              <a:extLst>
                <a:ext uri="{FF2B5EF4-FFF2-40B4-BE49-F238E27FC236}">
                  <a16:creationId xmlns:a16="http://schemas.microsoft.com/office/drawing/2014/main" id="{51F0C0B9-66AC-42DC-B58F-E45993AF863C}"/>
                </a:ext>
              </a:extLst>
            </p:cNvPr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ttore 1 227">
              <a:extLst>
                <a:ext uri="{FF2B5EF4-FFF2-40B4-BE49-F238E27FC236}">
                  <a16:creationId xmlns:a16="http://schemas.microsoft.com/office/drawing/2014/main" id="{6A70B620-6E41-4611-8C3A-A07E4711CFF1}"/>
                </a:ext>
              </a:extLst>
            </p:cNvPr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1 228">
              <a:extLst>
                <a:ext uri="{FF2B5EF4-FFF2-40B4-BE49-F238E27FC236}">
                  <a16:creationId xmlns:a16="http://schemas.microsoft.com/office/drawing/2014/main" id="{C59A8F34-DB2C-4E1B-9A3D-34A5C18C3E3B}"/>
                </a:ext>
              </a:extLst>
            </p:cNvPr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1 229">
              <a:extLst>
                <a:ext uri="{FF2B5EF4-FFF2-40B4-BE49-F238E27FC236}">
                  <a16:creationId xmlns:a16="http://schemas.microsoft.com/office/drawing/2014/main" id="{E15FF6F3-0173-401D-B2D0-7CB3AE66C82B}"/>
                </a:ext>
              </a:extLst>
            </p:cNvPr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1 230">
              <a:extLst>
                <a:ext uri="{FF2B5EF4-FFF2-40B4-BE49-F238E27FC236}">
                  <a16:creationId xmlns:a16="http://schemas.microsoft.com/office/drawing/2014/main" id="{41E1ED27-76B7-4D35-8A41-025DFD7BCD4D}"/>
                </a:ext>
              </a:extLst>
            </p:cNvPr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1 231">
              <a:extLst>
                <a:ext uri="{FF2B5EF4-FFF2-40B4-BE49-F238E27FC236}">
                  <a16:creationId xmlns:a16="http://schemas.microsoft.com/office/drawing/2014/main" id="{A1B281B3-F061-42B5-9378-83782E2363CA}"/>
                </a:ext>
              </a:extLst>
            </p:cNvPr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1 232">
              <a:extLst>
                <a:ext uri="{FF2B5EF4-FFF2-40B4-BE49-F238E27FC236}">
                  <a16:creationId xmlns:a16="http://schemas.microsoft.com/office/drawing/2014/main" id="{2015140E-4D97-417E-96E7-2C545EBFC6E7}"/>
                </a:ext>
              </a:extLst>
            </p:cNvPr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1 233">
              <a:extLst>
                <a:ext uri="{FF2B5EF4-FFF2-40B4-BE49-F238E27FC236}">
                  <a16:creationId xmlns:a16="http://schemas.microsoft.com/office/drawing/2014/main" id="{D5249A21-4D71-43DE-A039-64662FE0BA1B}"/>
                </a:ext>
              </a:extLst>
            </p:cNvPr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1 234">
              <a:extLst>
                <a:ext uri="{FF2B5EF4-FFF2-40B4-BE49-F238E27FC236}">
                  <a16:creationId xmlns:a16="http://schemas.microsoft.com/office/drawing/2014/main" id="{41B9D181-1BAF-46B8-987E-356C23056E1F}"/>
                </a:ext>
              </a:extLst>
            </p:cNvPr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Connettore 1 235">
              <a:extLst>
                <a:ext uri="{FF2B5EF4-FFF2-40B4-BE49-F238E27FC236}">
                  <a16:creationId xmlns:a16="http://schemas.microsoft.com/office/drawing/2014/main" id="{1B04235C-52E7-406B-996F-338C119C65F5}"/>
                </a:ext>
              </a:extLst>
            </p:cNvPr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onnettore 1 236">
              <a:extLst>
                <a:ext uri="{FF2B5EF4-FFF2-40B4-BE49-F238E27FC236}">
                  <a16:creationId xmlns:a16="http://schemas.microsoft.com/office/drawing/2014/main" id="{6251B2C7-C991-4CE9-99A4-DFC6EBF19D36}"/>
                </a:ext>
              </a:extLst>
            </p:cNvPr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Connettore 1 237">
              <a:extLst>
                <a:ext uri="{FF2B5EF4-FFF2-40B4-BE49-F238E27FC236}">
                  <a16:creationId xmlns:a16="http://schemas.microsoft.com/office/drawing/2014/main" id="{E2559172-9136-4659-B94F-1EE40F7DBB3A}"/>
                </a:ext>
              </a:extLst>
            </p:cNvPr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1 238">
              <a:extLst>
                <a:ext uri="{FF2B5EF4-FFF2-40B4-BE49-F238E27FC236}">
                  <a16:creationId xmlns:a16="http://schemas.microsoft.com/office/drawing/2014/main" id="{B7A80382-0C6A-4AF2-8C5C-3411E05A79E4}"/>
                </a:ext>
              </a:extLst>
            </p:cNvPr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1 239">
              <a:extLst>
                <a:ext uri="{FF2B5EF4-FFF2-40B4-BE49-F238E27FC236}">
                  <a16:creationId xmlns:a16="http://schemas.microsoft.com/office/drawing/2014/main" id="{F1DD7610-CB5A-487F-A45E-2EBB12340BBB}"/>
                </a:ext>
              </a:extLst>
            </p:cNvPr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1 240">
              <a:extLst>
                <a:ext uri="{FF2B5EF4-FFF2-40B4-BE49-F238E27FC236}">
                  <a16:creationId xmlns:a16="http://schemas.microsoft.com/office/drawing/2014/main" id="{7264A15E-655D-4CBF-9885-9C1B91413093}"/>
                </a:ext>
              </a:extLst>
            </p:cNvPr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1 241">
              <a:extLst>
                <a:ext uri="{FF2B5EF4-FFF2-40B4-BE49-F238E27FC236}">
                  <a16:creationId xmlns:a16="http://schemas.microsoft.com/office/drawing/2014/main" id="{DD98FEA2-2DDC-4EAC-8A50-B42FA4D25E5E}"/>
                </a:ext>
              </a:extLst>
            </p:cNvPr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1 242">
              <a:extLst>
                <a:ext uri="{FF2B5EF4-FFF2-40B4-BE49-F238E27FC236}">
                  <a16:creationId xmlns:a16="http://schemas.microsoft.com/office/drawing/2014/main" id="{B8D96138-18C9-487F-9DEF-D93C462DF92C}"/>
                </a:ext>
              </a:extLst>
            </p:cNvPr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1 243">
              <a:extLst>
                <a:ext uri="{FF2B5EF4-FFF2-40B4-BE49-F238E27FC236}">
                  <a16:creationId xmlns:a16="http://schemas.microsoft.com/office/drawing/2014/main" id="{531599CE-0FAE-43D1-9981-92FA277C78FB}"/>
                </a:ext>
              </a:extLst>
            </p:cNvPr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1 244">
              <a:extLst>
                <a:ext uri="{FF2B5EF4-FFF2-40B4-BE49-F238E27FC236}">
                  <a16:creationId xmlns:a16="http://schemas.microsoft.com/office/drawing/2014/main" id="{BF66553F-5932-49FE-BF5B-8269B644E99D}"/>
                </a:ext>
              </a:extLst>
            </p:cNvPr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ttore 1 245">
              <a:extLst>
                <a:ext uri="{FF2B5EF4-FFF2-40B4-BE49-F238E27FC236}">
                  <a16:creationId xmlns:a16="http://schemas.microsoft.com/office/drawing/2014/main" id="{ABD85873-6FDD-4C09-B76E-A213D1486009}"/>
                </a:ext>
              </a:extLst>
            </p:cNvPr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Connettore 1 246">
              <a:extLst>
                <a:ext uri="{FF2B5EF4-FFF2-40B4-BE49-F238E27FC236}">
                  <a16:creationId xmlns:a16="http://schemas.microsoft.com/office/drawing/2014/main" id="{5A9A845E-CFA8-4431-A822-158966F4C410}"/>
                </a:ext>
              </a:extLst>
            </p:cNvPr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247">
              <a:extLst>
                <a:ext uri="{FF2B5EF4-FFF2-40B4-BE49-F238E27FC236}">
                  <a16:creationId xmlns:a16="http://schemas.microsoft.com/office/drawing/2014/main" id="{E57019A6-856E-4A88-9C27-20793A4B2C7B}"/>
                </a:ext>
              </a:extLst>
            </p:cNvPr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1 248">
              <a:extLst>
                <a:ext uri="{FF2B5EF4-FFF2-40B4-BE49-F238E27FC236}">
                  <a16:creationId xmlns:a16="http://schemas.microsoft.com/office/drawing/2014/main" id="{EAA3B39A-BA61-4759-A191-A374468BD278}"/>
                </a:ext>
              </a:extLst>
            </p:cNvPr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1 249">
              <a:extLst>
                <a:ext uri="{FF2B5EF4-FFF2-40B4-BE49-F238E27FC236}">
                  <a16:creationId xmlns:a16="http://schemas.microsoft.com/office/drawing/2014/main" id="{8CDF36A5-5823-447B-8855-71149F234F5F}"/>
                </a:ext>
              </a:extLst>
            </p:cNvPr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1 250">
              <a:extLst>
                <a:ext uri="{FF2B5EF4-FFF2-40B4-BE49-F238E27FC236}">
                  <a16:creationId xmlns:a16="http://schemas.microsoft.com/office/drawing/2014/main" id="{7E029828-E5B5-4539-AF17-8AA83A7F5E6F}"/>
                </a:ext>
              </a:extLst>
            </p:cNvPr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1 251">
              <a:extLst>
                <a:ext uri="{FF2B5EF4-FFF2-40B4-BE49-F238E27FC236}">
                  <a16:creationId xmlns:a16="http://schemas.microsoft.com/office/drawing/2014/main" id="{7AF102ED-21A6-4735-B3A4-A3EFF044902A}"/>
                </a:ext>
              </a:extLst>
            </p:cNvPr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1 252">
              <a:extLst>
                <a:ext uri="{FF2B5EF4-FFF2-40B4-BE49-F238E27FC236}">
                  <a16:creationId xmlns:a16="http://schemas.microsoft.com/office/drawing/2014/main" id="{F11F3821-D5F8-45FB-8938-C0A01698E73C}"/>
                </a:ext>
              </a:extLst>
            </p:cNvPr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1 253">
              <a:extLst>
                <a:ext uri="{FF2B5EF4-FFF2-40B4-BE49-F238E27FC236}">
                  <a16:creationId xmlns:a16="http://schemas.microsoft.com/office/drawing/2014/main" id="{F7641C01-97D3-4E6D-A8D5-E00BEDC77B1D}"/>
                </a:ext>
              </a:extLst>
            </p:cNvPr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1 254">
              <a:extLst>
                <a:ext uri="{FF2B5EF4-FFF2-40B4-BE49-F238E27FC236}">
                  <a16:creationId xmlns:a16="http://schemas.microsoft.com/office/drawing/2014/main" id="{65320629-6AC1-4070-8233-0E1708121162}"/>
                </a:ext>
              </a:extLst>
            </p:cNvPr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Connettore 1 255">
              <a:extLst>
                <a:ext uri="{FF2B5EF4-FFF2-40B4-BE49-F238E27FC236}">
                  <a16:creationId xmlns:a16="http://schemas.microsoft.com/office/drawing/2014/main" id="{312815D0-DB0D-4B2E-BF4C-CB2C890B4E99}"/>
                </a:ext>
              </a:extLst>
            </p:cNvPr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Connettore 1 256">
              <a:extLst>
                <a:ext uri="{FF2B5EF4-FFF2-40B4-BE49-F238E27FC236}">
                  <a16:creationId xmlns:a16="http://schemas.microsoft.com/office/drawing/2014/main" id="{EA950DA5-2F2C-494E-86B2-82529C9F474E}"/>
                </a:ext>
              </a:extLst>
            </p:cNvPr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Connettore 1 257">
              <a:extLst>
                <a:ext uri="{FF2B5EF4-FFF2-40B4-BE49-F238E27FC236}">
                  <a16:creationId xmlns:a16="http://schemas.microsoft.com/office/drawing/2014/main" id="{5C32C435-F427-4B26-87CE-E1D261D0F391}"/>
                </a:ext>
              </a:extLst>
            </p:cNvPr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1 258">
              <a:extLst>
                <a:ext uri="{FF2B5EF4-FFF2-40B4-BE49-F238E27FC236}">
                  <a16:creationId xmlns:a16="http://schemas.microsoft.com/office/drawing/2014/main" id="{59172C72-D27F-4B79-878F-DBA278696910}"/>
                </a:ext>
              </a:extLst>
            </p:cNvPr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259">
              <a:extLst>
                <a:ext uri="{FF2B5EF4-FFF2-40B4-BE49-F238E27FC236}">
                  <a16:creationId xmlns:a16="http://schemas.microsoft.com/office/drawing/2014/main" id="{0D382D31-97E0-485B-8709-32C0F76EBDE7}"/>
                </a:ext>
              </a:extLst>
            </p:cNvPr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ttore 1 260">
              <a:extLst>
                <a:ext uri="{FF2B5EF4-FFF2-40B4-BE49-F238E27FC236}">
                  <a16:creationId xmlns:a16="http://schemas.microsoft.com/office/drawing/2014/main" id="{8607A3BB-16B6-4BD7-A6A2-A8A747C59A77}"/>
                </a:ext>
              </a:extLst>
            </p:cNvPr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ttore 1 261">
              <a:extLst>
                <a:ext uri="{FF2B5EF4-FFF2-40B4-BE49-F238E27FC236}">
                  <a16:creationId xmlns:a16="http://schemas.microsoft.com/office/drawing/2014/main" id="{A8CCBFEE-8052-4AD5-94E0-4E882612A9B7}"/>
                </a:ext>
              </a:extLst>
            </p:cNvPr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1 262">
              <a:extLst>
                <a:ext uri="{FF2B5EF4-FFF2-40B4-BE49-F238E27FC236}">
                  <a16:creationId xmlns:a16="http://schemas.microsoft.com/office/drawing/2014/main" id="{DC38AB0E-F2B3-4425-BECA-875E941E6EF6}"/>
                </a:ext>
              </a:extLst>
            </p:cNvPr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ttore 1 263">
              <a:extLst>
                <a:ext uri="{FF2B5EF4-FFF2-40B4-BE49-F238E27FC236}">
                  <a16:creationId xmlns:a16="http://schemas.microsoft.com/office/drawing/2014/main" id="{F78BFB2A-8505-485B-A041-AFC25A606CE3}"/>
                </a:ext>
              </a:extLst>
            </p:cNvPr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ttore 1 264">
              <a:extLst>
                <a:ext uri="{FF2B5EF4-FFF2-40B4-BE49-F238E27FC236}">
                  <a16:creationId xmlns:a16="http://schemas.microsoft.com/office/drawing/2014/main" id="{D24CFD13-73C8-49C9-BE9E-7F9241851427}"/>
                </a:ext>
              </a:extLst>
            </p:cNvPr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ttore 1 265">
              <a:extLst>
                <a:ext uri="{FF2B5EF4-FFF2-40B4-BE49-F238E27FC236}">
                  <a16:creationId xmlns:a16="http://schemas.microsoft.com/office/drawing/2014/main" id="{B4C3D346-D574-47E1-BC34-0A1D378A4775}"/>
                </a:ext>
              </a:extLst>
            </p:cNvPr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ttore 1 266">
              <a:extLst>
                <a:ext uri="{FF2B5EF4-FFF2-40B4-BE49-F238E27FC236}">
                  <a16:creationId xmlns:a16="http://schemas.microsoft.com/office/drawing/2014/main" id="{2646D732-22B0-4CD0-875F-EE0E2416B8FD}"/>
                </a:ext>
              </a:extLst>
            </p:cNvPr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ttore 1 267">
              <a:extLst>
                <a:ext uri="{FF2B5EF4-FFF2-40B4-BE49-F238E27FC236}">
                  <a16:creationId xmlns:a16="http://schemas.microsoft.com/office/drawing/2014/main" id="{0084DB99-7455-4F0F-9A17-A0A0F386C949}"/>
                </a:ext>
              </a:extLst>
            </p:cNvPr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ttore 1 268">
              <a:extLst>
                <a:ext uri="{FF2B5EF4-FFF2-40B4-BE49-F238E27FC236}">
                  <a16:creationId xmlns:a16="http://schemas.microsoft.com/office/drawing/2014/main" id="{A9E34EF8-3CBD-4D3C-BC42-AD2A8D9EED6C}"/>
                </a:ext>
              </a:extLst>
            </p:cNvPr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ttore 1 269">
              <a:extLst>
                <a:ext uri="{FF2B5EF4-FFF2-40B4-BE49-F238E27FC236}">
                  <a16:creationId xmlns:a16="http://schemas.microsoft.com/office/drawing/2014/main" id="{EB729709-68E7-4EDE-83A7-CBEE92A8301D}"/>
                </a:ext>
              </a:extLst>
            </p:cNvPr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ttore 1 270">
              <a:extLst>
                <a:ext uri="{FF2B5EF4-FFF2-40B4-BE49-F238E27FC236}">
                  <a16:creationId xmlns:a16="http://schemas.microsoft.com/office/drawing/2014/main" id="{197CFF1D-1ACC-4230-876E-C3F7D2CEC373}"/>
                </a:ext>
              </a:extLst>
            </p:cNvPr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ttore 1 271">
              <a:extLst>
                <a:ext uri="{FF2B5EF4-FFF2-40B4-BE49-F238E27FC236}">
                  <a16:creationId xmlns:a16="http://schemas.microsoft.com/office/drawing/2014/main" id="{02657AA0-3A70-4814-BB3F-E67B03EF2D87}"/>
                </a:ext>
              </a:extLst>
            </p:cNvPr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ttore 1 272">
              <a:extLst>
                <a:ext uri="{FF2B5EF4-FFF2-40B4-BE49-F238E27FC236}">
                  <a16:creationId xmlns:a16="http://schemas.microsoft.com/office/drawing/2014/main" id="{426B8786-10FF-46FD-9B8C-A63B34C5E040}"/>
                </a:ext>
              </a:extLst>
            </p:cNvPr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ttore 1 273">
              <a:extLst>
                <a:ext uri="{FF2B5EF4-FFF2-40B4-BE49-F238E27FC236}">
                  <a16:creationId xmlns:a16="http://schemas.microsoft.com/office/drawing/2014/main" id="{23246828-FBE2-4262-A8BD-A533C82081F1}"/>
                </a:ext>
              </a:extLst>
            </p:cNvPr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ttore 1 274">
              <a:extLst>
                <a:ext uri="{FF2B5EF4-FFF2-40B4-BE49-F238E27FC236}">
                  <a16:creationId xmlns:a16="http://schemas.microsoft.com/office/drawing/2014/main" id="{DF3F1396-95BC-47AF-AAF0-DA60CB9EA77A}"/>
                </a:ext>
              </a:extLst>
            </p:cNvPr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ttore 1 275">
              <a:extLst>
                <a:ext uri="{FF2B5EF4-FFF2-40B4-BE49-F238E27FC236}">
                  <a16:creationId xmlns:a16="http://schemas.microsoft.com/office/drawing/2014/main" id="{2AD02C51-3EEA-4F44-BE60-C3493A59BCFD}"/>
                </a:ext>
              </a:extLst>
            </p:cNvPr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ttore 1 276">
              <a:extLst>
                <a:ext uri="{FF2B5EF4-FFF2-40B4-BE49-F238E27FC236}">
                  <a16:creationId xmlns:a16="http://schemas.microsoft.com/office/drawing/2014/main" id="{6ED0EF48-0567-4007-8AE6-CCBB2715353A}"/>
                </a:ext>
              </a:extLst>
            </p:cNvPr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ttore 1 277">
              <a:extLst>
                <a:ext uri="{FF2B5EF4-FFF2-40B4-BE49-F238E27FC236}">
                  <a16:creationId xmlns:a16="http://schemas.microsoft.com/office/drawing/2014/main" id="{03E33501-18B4-4CC4-8939-2A0FF600F14B}"/>
                </a:ext>
              </a:extLst>
            </p:cNvPr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ttore 1 278">
              <a:extLst>
                <a:ext uri="{FF2B5EF4-FFF2-40B4-BE49-F238E27FC236}">
                  <a16:creationId xmlns:a16="http://schemas.microsoft.com/office/drawing/2014/main" id="{EABB484F-3CE6-4B7B-8556-1863C42567C7}"/>
                </a:ext>
              </a:extLst>
            </p:cNvPr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1 279">
              <a:extLst>
                <a:ext uri="{FF2B5EF4-FFF2-40B4-BE49-F238E27FC236}">
                  <a16:creationId xmlns:a16="http://schemas.microsoft.com/office/drawing/2014/main" id="{35F016D0-70C7-48A3-BCB2-B00D9527FD31}"/>
                </a:ext>
              </a:extLst>
            </p:cNvPr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Connettore 1 280">
              <a:extLst>
                <a:ext uri="{FF2B5EF4-FFF2-40B4-BE49-F238E27FC236}">
                  <a16:creationId xmlns:a16="http://schemas.microsoft.com/office/drawing/2014/main" id="{813C25D7-ED94-447F-90DC-6C56ED030274}"/>
                </a:ext>
              </a:extLst>
            </p:cNvPr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Connettore 1 281">
              <a:extLst>
                <a:ext uri="{FF2B5EF4-FFF2-40B4-BE49-F238E27FC236}">
                  <a16:creationId xmlns:a16="http://schemas.microsoft.com/office/drawing/2014/main" id="{89BA9364-8386-4E0A-B6EE-3522BDCACA63}"/>
                </a:ext>
              </a:extLst>
            </p:cNvPr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1 282">
              <a:extLst>
                <a:ext uri="{FF2B5EF4-FFF2-40B4-BE49-F238E27FC236}">
                  <a16:creationId xmlns:a16="http://schemas.microsoft.com/office/drawing/2014/main" id="{DAD74C41-30BF-49A9-9C83-7FAEB43383BD}"/>
                </a:ext>
              </a:extLst>
            </p:cNvPr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Connettore 1 283">
              <a:extLst>
                <a:ext uri="{FF2B5EF4-FFF2-40B4-BE49-F238E27FC236}">
                  <a16:creationId xmlns:a16="http://schemas.microsoft.com/office/drawing/2014/main" id="{08C8F486-68E3-41E3-88F2-659929B3E226}"/>
                </a:ext>
              </a:extLst>
            </p:cNvPr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1 284">
              <a:extLst>
                <a:ext uri="{FF2B5EF4-FFF2-40B4-BE49-F238E27FC236}">
                  <a16:creationId xmlns:a16="http://schemas.microsoft.com/office/drawing/2014/main" id="{8F341688-A076-48F6-A5A5-B3B7699278EE}"/>
                </a:ext>
              </a:extLst>
            </p:cNvPr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Connettore 1 285">
              <a:extLst>
                <a:ext uri="{FF2B5EF4-FFF2-40B4-BE49-F238E27FC236}">
                  <a16:creationId xmlns:a16="http://schemas.microsoft.com/office/drawing/2014/main" id="{B9062548-5842-4C58-BD63-49E64589B5BC}"/>
                </a:ext>
              </a:extLst>
            </p:cNvPr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1 286">
              <a:extLst>
                <a:ext uri="{FF2B5EF4-FFF2-40B4-BE49-F238E27FC236}">
                  <a16:creationId xmlns:a16="http://schemas.microsoft.com/office/drawing/2014/main" id="{A3E065D9-BD0C-4EE8-BD1F-00832B6BA64D}"/>
                </a:ext>
              </a:extLst>
            </p:cNvPr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Connettore 1 287">
              <a:extLst>
                <a:ext uri="{FF2B5EF4-FFF2-40B4-BE49-F238E27FC236}">
                  <a16:creationId xmlns:a16="http://schemas.microsoft.com/office/drawing/2014/main" id="{4CD06FB9-216F-4538-A337-A5F4BDE66E22}"/>
                </a:ext>
              </a:extLst>
            </p:cNvPr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Connettore 1 288">
              <a:extLst>
                <a:ext uri="{FF2B5EF4-FFF2-40B4-BE49-F238E27FC236}">
                  <a16:creationId xmlns:a16="http://schemas.microsoft.com/office/drawing/2014/main" id="{5DBDA6D6-3386-4AFE-ACB4-F0665A3DD229}"/>
                </a:ext>
              </a:extLst>
            </p:cNvPr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2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825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5055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  <a:t>15/05/24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51572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ttangolo 167"/>
          <p:cNvSpPr/>
          <p:nvPr/>
        </p:nvSpPr>
        <p:spPr>
          <a:xfrm>
            <a:off x="0" y="3832225"/>
            <a:ext cx="12192000" cy="30257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69" name="Gruppo 168"/>
          <p:cNvGrpSpPr/>
          <p:nvPr/>
        </p:nvGrpSpPr>
        <p:grpSpPr>
          <a:xfrm>
            <a:off x="64010" y="3832827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855379" y="4149726"/>
            <a:ext cx="10363200" cy="96837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855379" y="5260975"/>
            <a:ext cx="10363200" cy="1333500"/>
          </a:xfrm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240487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591379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62" r:id="rId5"/>
    <p:sldLayoutId id="2147483663" r:id="rId6"/>
    <p:sldLayoutId id="2147483664" r:id="rId7"/>
    <p:sldLayoutId id="2147483665" r:id="rId8"/>
    <p:sldLayoutId id="2147483686" r:id="rId9"/>
    <p:sldLayoutId id="2147483661" r:id="rId10"/>
    <p:sldLayoutId id="2147483692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93" r:id="rId18"/>
    <p:sldLayoutId id="2147483694" r:id="rId19"/>
    <p:sldLayoutId id="2147483668" r:id="rId20"/>
    <p:sldLayoutId id="214748366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95" r:id="rId27"/>
    <p:sldLayoutId id="2147483687" r:id="rId28"/>
    <p:sldLayoutId id="2147483685" r:id="rId29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charset="2"/>
        <a:buNone/>
        <a:defRPr sz="22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2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igura a mano libera 1"/>
          <p:cNvSpPr/>
          <p:nvPr/>
        </p:nvSpPr>
        <p:spPr>
          <a:xfrm>
            <a:off x="2981280" y="4572000"/>
            <a:ext cx="6248520" cy="1261884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t" anchorCtr="0" compatLnSpc="1">
            <a:spAutoFit/>
          </a:bodyPr>
          <a:lstStyle/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Progetti 2024</a:t>
            </a:r>
          </a:p>
          <a:p>
            <a:pPr hangingPunct="0">
              <a:spcBef>
                <a:spcPts val="1500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Software </a:t>
            </a:r>
            <a:r>
              <a:rPr lang="it-IT" sz="2400" b="1" dirty="0" err="1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Defined</a:t>
            </a:r>
            <a:r>
              <a:rPr lang="it-IT" sz="2400" b="1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 Networking</a:t>
            </a:r>
          </a:p>
          <a:p>
            <a:pPr hangingPunct="0"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t-IT" sz="1400" dirty="0">
                <a:solidFill>
                  <a:schemeClr val="bg1"/>
                </a:solidFill>
                <a:latin typeface="Arial" pitchFamily="34"/>
                <a:ea typeface="DejaVu Sans" pitchFamily="2"/>
                <a:cs typeface="Lohit Hindi" pitchFamily="2"/>
              </a:rPr>
              <a:t>Presentazione intermedia</a:t>
            </a:r>
          </a:p>
        </p:txBody>
      </p:sp>
    </p:spTree>
    <p:extLst>
      <p:ext uri="{BB962C8B-B14F-4D97-AF65-F5344CB8AC3E}">
        <p14:creationId xmlns:p14="http://schemas.microsoft.com/office/powerpoint/2010/main" val="96661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Funzionamento</a:t>
            </a:r>
            <a:br>
              <a:rPr lang="it-IT" dirty="0"/>
            </a:br>
            <a:r>
              <a:rPr lang="it-IT" dirty="0"/>
              <a:t>approssimato</a:t>
            </a:r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295975"/>
              </p:ext>
            </p:extLst>
          </p:nvPr>
        </p:nvGraphicFramePr>
        <p:xfrm>
          <a:off x="609600" y="1865058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5697AB60-199D-62DA-35F3-C0B6B1AFC8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23293"/>
              </p:ext>
            </p:extLst>
          </p:nvPr>
        </p:nvGraphicFramePr>
        <p:xfrm>
          <a:off x="3247482" y="1883592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#</a:t>
                      </a:r>
                      <a:r>
                        <a:rPr lang="it-IT" dirty="0" err="1"/>
                        <a:t>SYN_ricevuti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654610" y="2068258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52BEBD-288D-A2DD-0468-B8F9942575F8}"/>
              </a:ext>
            </a:extLst>
          </p:cNvPr>
          <p:cNvSpPr txBox="1"/>
          <p:nvPr/>
        </p:nvSpPr>
        <p:spPr>
          <a:xfrm>
            <a:off x="7215873" y="1835656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delta_t</a:t>
            </a:r>
            <a:r>
              <a:rPr lang="it-IT" dirty="0"/>
              <a:t> = </a:t>
            </a:r>
            <a:r>
              <a:rPr lang="it-IT" dirty="0" err="1"/>
              <a:t>orario_corrente-orario_penultimo</a:t>
            </a:r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47482" y="1535268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>
            <a:off x="5569414" y="2407334"/>
            <a:ext cx="53079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Per un dato </a:t>
            </a:r>
            <a:r>
              <a:rPr lang="it-IT" dirty="0" err="1"/>
              <a:t>destination_mac</a:t>
            </a:r>
            <a:r>
              <a:rPr lang="it-IT" dirty="0"/>
              <a:t>:</a:t>
            </a:r>
          </a:p>
          <a:p>
            <a:r>
              <a:rPr lang="it-IT" dirty="0"/>
              <a:t>Se #</a:t>
            </a:r>
            <a:r>
              <a:rPr lang="it-IT" dirty="0" err="1"/>
              <a:t>SYN_ricevuti</a:t>
            </a:r>
            <a:r>
              <a:rPr lang="it-IT" dirty="0"/>
              <a:t> &gt; X scarto, altrimenti </a:t>
            </a:r>
            <a:r>
              <a:rPr lang="it-IT" dirty="0" err="1"/>
              <a:t>packetOut</a:t>
            </a:r>
            <a:endParaRPr lang="it-IT" dirty="0"/>
          </a:p>
          <a:p>
            <a:r>
              <a:rPr lang="it-IT" dirty="0"/>
              <a:t>Reset lista se </a:t>
            </a:r>
            <a:r>
              <a:rPr lang="it-IT" dirty="0" err="1"/>
              <a:t>delta_t</a:t>
            </a:r>
            <a:r>
              <a:rPr lang="it-IT" dirty="0"/>
              <a:t>  &gt;  T. </a:t>
            </a:r>
          </a:p>
        </p:txBody>
      </p:sp>
      <p:graphicFrame>
        <p:nvGraphicFramePr>
          <p:cNvPr id="21" name="Tabella 20">
            <a:extLst>
              <a:ext uri="{FF2B5EF4-FFF2-40B4-BE49-F238E27FC236}">
                <a16:creationId xmlns:a16="http://schemas.microsoft.com/office/drawing/2014/main" id="{6E4B7043-52D2-AD40-11FD-763A34725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837028"/>
              </p:ext>
            </p:extLst>
          </p:nvPr>
        </p:nvGraphicFramePr>
        <p:xfrm>
          <a:off x="3247481" y="3693502"/>
          <a:ext cx="3736898" cy="3693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449">
                  <a:extLst>
                    <a:ext uri="{9D8B030D-6E8A-4147-A177-3AD203B41FA5}">
                      <a16:colId xmlns:a16="http://schemas.microsoft.com/office/drawing/2014/main" val="4049350651"/>
                    </a:ext>
                  </a:extLst>
                </a:gridCol>
                <a:gridCol w="1868449">
                  <a:extLst>
                    <a:ext uri="{9D8B030D-6E8A-4147-A177-3AD203B41FA5}">
                      <a16:colId xmlns:a16="http://schemas.microsoft.com/office/drawing/2014/main" val="3886913078"/>
                    </a:ext>
                  </a:extLst>
                </a:gridCol>
              </a:tblGrid>
              <a:tr h="369332">
                <a:tc>
                  <a:txBody>
                    <a:bodyPr/>
                    <a:lstStyle/>
                    <a:p>
                      <a:r>
                        <a:rPr lang="it-IT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orario_penultimo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40721"/>
                  </a:ext>
                </a:extLst>
              </a:tr>
            </a:tbl>
          </a:graphicData>
        </a:graphic>
      </p:graphicFrame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1C42AA2-962E-1177-385B-DD20CE45DB69}"/>
              </a:ext>
            </a:extLst>
          </p:cNvPr>
          <p:cNvSpPr txBox="1"/>
          <p:nvPr/>
        </p:nvSpPr>
        <p:spPr>
          <a:xfrm>
            <a:off x="3247481" y="327940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 all’inizio o al reset</a:t>
            </a:r>
          </a:p>
        </p:txBody>
      </p:sp>
      <p:sp>
        <p:nvSpPr>
          <p:cNvPr id="16" name="Segnaposto contenuto 15">
            <a:extLst>
              <a:ext uri="{FF2B5EF4-FFF2-40B4-BE49-F238E27FC236}">
                <a16:creationId xmlns:a16="http://schemas.microsoft.com/office/drawing/2014/main" id="{46C2339E-AAF4-3171-96E0-131829F9C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95" y="4689679"/>
            <a:ext cx="11098301" cy="4525963"/>
          </a:xfrm>
        </p:spPr>
        <p:txBody>
          <a:bodyPr/>
          <a:lstStyle/>
          <a:p>
            <a:r>
              <a:rPr lang="it-IT" dirty="0"/>
              <a:t>Più </a:t>
            </a:r>
            <a:r>
              <a:rPr lang="it-IT" dirty="0" err="1"/>
              <a:t>effciente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3375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Dimostrazione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467F058-1152-4A58-808D-467EBBA79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Su </a:t>
            </a:r>
            <a:r>
              <a:rPr lang="it-IT" b="1" dirty="0"/>
              <a:t>ognuno dei 4 </a:t>
            </a:r>
            <a:r>
              <a:rPr lang="it-IT" b="1" dirty="0" err="1"/>
              <a:t>host</a:t>
            </a:r>
            <a:r>
              <a:rPr lang="it-IT" b="1" dirty="0"/>
              <a:t> </a:t>
            </a:r>
            <a:r>
              <a:rPr lang="it-IT" dirty="0"/>
              <a:t>si lancia uno script che automaticamente fa partire: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4 </a:t>
            </a:r>
            <a:r>
              <a:rPr lang="it-IT" dirty="0" err="1"/>
              <a:t>iperf</a:t>
            </a:r>
            <a:r>
              <a:rPr lang="it-IT" dirty="0"/>
              <a:t> server sulle porte 5201 5202 5203 5204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3 x client </a:t>
            </a:r>
            <a:r>
              <a:rPr lang="it-IT" dirty="0" err="1"/>
              <a:t>iperf</a:t>
            </a:r>
            <a:r>
              <a:rPr lang="it-IT" dirty="0"/>
              <a:t> a intervalli casuali con durate casuali verso tutti gli altri 3 </a:t>
            </a:r>
            <a:r>
              <a:rPr lang="it-IT" dirty="0" err="1"/>
              <a:t>hosts</a:t>
            </a:r>
            <a:r>
              <a:rPr lang="it-IT" dirty="0"/>
              <a:t> della rete in </a:t>
            </a:r>
            <a:r>
              <a:rPr lang="it-IT" dirty="0" err="1"/>
              <a:t>parallello</a:t>
            </a:r>
            <a:r>
              <a:rPr lang="it-IT" dirty="0"/>
              <a:t> (per questo necessari 3 server </a:t>
            </a:r>
            <a:r>
              <a:rPr lang="it-IT" dirty="0" err="1"/>
              <a:t>iperf</a:t>
            </a:r>
            <a:r>
              <a:rPr lang="it-IT" dirty="0"/>
              <a:t>, 4 per semplicità)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Salva un </a:t>
            </a:r>
            <a:r>
              <a:rPr lang="it-IT" dirty="0" err="1"/>
              <a:t>pcap</a:t>
            </a:r>
            <a:r>
              <a:rPr lang="it-IT" dirty="0"/>
              <a:t> </a:t>
            </a:r>
            <a:r>
              <a:rPr lang="it-IT" dirty="0" err="1"/>
              <a:t>tcpdump</a:t>
            </a:r>
            <a:r>
              <a:rPr lang="it-IT" dirty="0"/>
              <a:t> filtrando solo i flag SYN, ACK, FIN e RST  per ogni </a:t>
            </a:r>
            <a:r>
              <a:rPr lang="it-IT" dirty="0" err="1"/>
              <a:t>host</a:t>
            </a:r>
            <a:r>
              <a:rPr lang="it-IT" dirty="0"/>
              <a:t>. </a:t>
            </a:r>
            <a:br>
              <a:rPr lang="it-IT" dirty="0"/>
            </a:br>
            <a:r>
              <a:rPr lang="it-IT" dirty="0"/>
              <a:t>(Allo scopo della verifica del rispetto dei requisiti)</a:t>
            </a:r>
            <a:br>
              <a:rPr lang="it-IT" dirty="0"/>
            </a:b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Output su file durate connessioni ed errori</a:t>
            </a:r>
            <a:br>
              <a:rPr lang="it-IT" dirty="0"/>
            </a:b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45653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383652" y="292718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091229" y="4446772"/>
            <a:ext cx="9600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>
                <a:latin typeface="Arial" panose="020B0604020202020204" pitchFamily="34" charset="0"/>
                <a:cs typeface="Arial" panose="020B0604020202020204" pitchFamily="34" charset="0"/>
              </a:rPr>
              <a:t>Si tenta di aprire </a:t>
            </a:r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più di 3 connessioni in meno di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1127152" y="5426658"/>
            <a:ext cx="77604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port: 5001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su SYN,FIN,RST</a:t>
            </a:r>
            <a:endParaRPr lang="it-IT" sz="22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123B28E-C874-0532-F0F9-557731D23FCD}"/>
              </a:ext>
            </a:extLst>
          </p:cNvPr>
          <p:cNvSpPr txBox="1"/>
          <p:nvPr/>
        </p:nvSpPr>
        <p:spPr>
          <a:xfrm>
            <a:off x="1127152" y="5054648"/>
            <a:ext cx="524752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775068A-CD2D-61B3-804A-054FEC098114}"/>
              </a:ext>
            </a:extLst>
          </p:cNvPr>
          <p:cNvSpPr txBox="1"/>
          <p:nvPr/>
        </p:nvSpPr>
        <p:spPr>
          <a:xfrm>
            <a:off x="4978290" y="1825894"/>
            <a:ext cx="11177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3 SYN</a:t>
            </a:r>
          </a:p>
        </p:txBody>
      </p:sp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331F2881-6CA2-4E99-C403-545FB36A29D0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604210" y="2635230"/>
            <a:ext cx="2767890" cy="253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er 19">
            <a:extLst>
              <a:ext uri="{FF2B5EF4-FFF2-40B4-BE49-F238E27FC236}">
                <a16:creationId xmlns:a16="http://schemas.microsoft.com/office/drawing/2014/main" id="{BA2426E7-4853-2F5A-AC0E-236CCBEE323A}"/>
              </a:ext>
            </a:extLst>
          </p:cNvPr>
          <p:cNvSpPr/>
          <p:nvPr/>
        </p:nvSpPr>
        <p:spPr>
          <a:xfrm>
            <a:off x="4978290" y="2256066"/>
            <a:ext cx="671396" cy="760234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C69CC02A-4987-1189-9AA7-72C4ECC78046}"/>
              </a:ext>
            </a:extLst>
          </p:cNvPr>
          <p:cNvSpPr txBox="1"/>
          <p:nvPr/>
        </p:nvSpPr>
        <p:spPr>
          <a:xfrm>
            <a:off x="4571369" y="2926517"/>
            <a:ext cx="215600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 oltre il  #3</a:t>
            </a:r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7F57A380-4D7C-E55E-5ACB-718FB7574A9E}"/>
              </a:ext>
            </a:extLst>
          </p:cNvPr>
          <p:cNvSpPr/>
          <p:nvPr/>
        </p:nvSpPr>
        <p:spPr>
          <a:xfrm>
            <a:off x="1274906" y="29349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26" name="Elemento grafico 25" descr="Orologio con riempimento a tinta unita">
            <a:extLst>
              <a:ext uri="{FF2B5EF4-FFF2-40B4-BE49-F238E27FC236}">
                <a16:creationId xmlns:a16="http://schemas.microsoft.com/office/drawing/2014/main" id="{0CE1E200-DD47-88A2-2B98-B87A465CA9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27371" y="3650002"/>
            <a:ext cx="914400" cy="914400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5C8E9176-631F-3EDD-DA9F-5E75E140FE93}"/>
              </a:ext>
            </a:extLst>
          </p:cNvPr>
          <p:cNvSpPr txBox="1"/>
          <p:nvPr/>
        </p:nvSpPr>
        <p:spPr>
          <a:xfrm>
            <a:off x="7641771" y="3949943"/>
            <a:ext cx="610035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secondi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690569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Rule of </a:t>
            </a:r>
            <a:r>
              <a:rPr lang="it-IT" dirty="0" err="1"/>
              <a:t>thumb</a:t>
            </a:r>
            <a:endParaRPr lang="it-IT" dirty="0"/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57CC9608-246C-FF02-FA53-3BE4F99A13CC}"/>
              </a:ext>
            </a:extLst>
          </p:cNvPr>
          <p:cNvCxnSpPr>
            <a:cxnSpLocks/>
          </p:cNvCxnSpPr>
          <p:nvPr/>
        </p:nvCxnSpPr>
        <p:spPr>
          <a:xfrm flipV="1">
            <a:off x="3105485" y="2223014"/>
            <a:ext cx="4993089" cy="126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Immagine 6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5D564B12-B744-52F1-2A18-350529BA3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74" y="1348771"/>
            <a:ext cx="7772400" cy="2080229"/>
          </a:xfrm>
          <a:prstGeom prst="rect">
            <a:avLst/>
          </a:prstGeom>
        </p:spPr>
      </p:pic>
      <p:pic>
        <p:nvPicPr>
          <p:cNvPr id="11" name="Immagine 10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6053420F-8245-31DE-0C8D-74D2E75A87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671" y="3109884"/>
            <a:ext cx="7772400" cy="375111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8C9B229-0E9B-6538-3323-598052702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71" y="3798205"/>
            <a:ext cx="7086600" cy="609600"/>
          </a:xfrm>
          <a:prstGeom prst="rect">
            <a:avLst/>
          </a:prstGeom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A75036AB-DECD-1319-BB19-4CE17C3F48B7}"/>
              </a:ext>
            </a:extLst>
          </p:cNvPr>
          <p:cNvSpPr/>
          <p:nvPr/>
        </p:nvSpPr>
        <p:spPr>
          <a:xfrm>
            <a:off x="6275282" y="4885981"/>
            <a:ext cx="3646583" cy="197201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558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Dimostrazione</a:t>
            </a:r>
            <a:br>
              <a:rPr lang="it-IT" dirty="0"/>
            </a:br>
            <a:r>
              <a:rPr lang="it-IT" dirty="0"/>
              <a:t>Multiple</a:t>
            </a:r>
          </a:p>
        </p:txBody>
      </p:sp>
      <p:pic>
        <p:nvPicPr>
          <p:cNvPr id="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8B81BB7-B76C-75C4-F462-AC2CEC13F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181073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D216E804-2F48-A72A-EC81-9653F5A83B54}"/>
              </a:ext>
            </a:extLst>
          </p:cNvPr>
          <p:cNvSpPr txBox="1"/>
          <p:nvPr/>
        </p:nvSpPr>
        <p:spPr>
          <a:xfrm>
            <a:off x="2370034" y="1443969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</a:t>
            </a:r>
          </a:p>
        </p:txBody>
      </p:sp>
      <p:sp>
        <p:nvSpPr>
          <p:cNvPr id="8" name="object 23">
            <a:extLst>
              <a:ext uri="{FF2B5EF4-FFF2-40B4-BE49-F238E27FC236}">
                <a16:creationId xmlns:a16="http://schemas.microsoft.com/office/drawing/2014/main" id="{84B6C645-8A85-FF58-05AF-9F6F4655017D}"/>
              </a:ext>
            </a:extLst>
          </p:cNvPr>
          <p:cNvSpPr/>
          <p:nvPr/>
        </p:nvSpPr>
        <p:spPr>
          <a:xfrm>
            <a:off x="1274906" y="264703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16" name="object 23">
            <a:extLst>
              <a:ext uri="{FF2B5EF4-FFF2-40B4-BE49-F238E27FC236}">
                <a16:creationId xmlns:a16="http://schemas.microsoft.com/office/drawing/2014/main" id="{4B77C24D-5C06-C804-7695-2805924AB5F8}"/>
              </a:ext>
            </a:extLst>
          </p:cNvPr>
          <p:cNvSpPr/>
          <p:nvPr/>
        </p:nvSpPr>
        <p:spPr>
          <a:xfrm>
            <a:off x="1274906" y="292651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5241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81C00E02-0C8B-C641-93D0-A52615E431BE}"/>
              </a:ext>
            </a:extLst>
          </p:cNvPr>
          <p:cNvSpPr/>
          <p:nvPr/>
        </p:nvSpPr>
        <p:spPr>
          <a:xfrm>
            <a:off x="1274906" y="321780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5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0164E14F-1117-AB13-B367-6D7BF4126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1798105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3BBDF01-334F-A933-CC12-83B7B6BDC00F}"/>
              </a:ext>
            </a:extLst>
          </p:cNvPr>
          <p:cNvSpPr txBox="1"/>
          <p:nvPr/>
        </p:nvSpPr>
        <p:spPr>
          <a:xfrm>
            <a:off x="8365673" y="1431342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</a:t>
            </a:r>
          </a:p>
        </p:txBody>
      </p:sp>
      <p:sp>
        <p:nvSpPr>
          <p:cNvPr id="61" name="object 23">
            <a:extLst>
              <a:ext uri="{FF2B5EF4-FFF2-40B4-BE49-F238E27FC236}">
                <a16:creationId xmlns:a16="http://schemas.microsoft.com/office/drawing/2014/main" id="{506F7A87-605E-51E5-2476-D49BC902608A}"/>
              </a:ext>
            </a:extLst>
          </p:cNvPr>
          <p:cNvSpPr/>
          <p:nvPr/>
        </p:nvSpPr>
        <p:spPr>
          <a:xfrm>
            <a:off x="7270545" y="263441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2" name="object 23">
            <a:extLst>
              <a:ext uri="{FF2B5EF4-FFF2-40B4-BE49-F238E27FC236}">
                <a16:creationId xmlns:a16="http://schemas.microsoft.com/office/drawing/2014/main" id="{1F0AF4DB-D3D3-C9DD-3B87-BA571E5B7E6E}"/>
              </a:ext>
            </a:extLst>
          </p:cNvPr>
          <p:cNvSpPr/>
          <p:nvPr/>
        </p:nvSpPr>
        <p:spPr>
          <a:xfrm>
            <a:off x="7270545" y="29138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5242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3" name="object 23">
            <a:extLst>
              <a:ext uri="{FF2B5EF4-FFF2-40B4-BE49-F238E27FC236}">
                <a16:creationId xmlns:a16="http://schemas.microsoft.com/office/drawing/2014/main" id="{807836DE-29AF-EDC2-E075-C7D742F7F153}"/>
              </a:ext>
            </a:extLst>
          </p:cNvPr>
          <p:cNvSpPr/>
          <p:nvPr/>
        </p:nvSpPr>
        <p:spPr>
          <a:xfrm>
            <a:off x="7270545" y="320517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B403BD07-EB3B-2A3B-CA9E-922C749C92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935" y="3822036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FADB79C0-E47C-478E-8A95-2D112373E42E}"/>
              </a:ext>
            </a:extLst>
          </p:cNvPr>
          <p:cNvSpPr txBox="1"/>
          <p:nvPr/>
        </p:nvSpPr>
        <p:spPr>
          <a:xfrm>
            <a:off x="2370034" y="3455273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</a:t>
            </a:r>
          </a:p>
        </p:txBody>
      </p:sp>
      <p:sp>
        <p:nvSpPr>
          <p:cNvPr id="66" name="object 23">
            <a:extLst>
              <a:ext uri="{FF2B5EF4-FFF2-40B4-BE49-F238E27FC236}">
                <a16:creationId xmlns:a16="http://schemas.microsoft.com/office/drawing/2014/main" id="{70166E43-D6D9-8D89-266E-C8318D8FBB45}"/>
              </a:ext>
            </a:extLst>
          </p:cNvPr>
          <p:cNvSpPr/>
          <p:nvPr/>
        </p:nvSpPr>
        <p:spPr>
          <a:xfrm>
            <a:off x="1274906" y="465834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67" name="object 23">
            <a:extLst>
              <a:ext uri="{FF2B5EF4-FFF2-40B4-BE49-F238E27FC236}">
                <a16:creationId xmlns:a16="http://schemas.microsoft.com/office/drawing/2014/main" id="{C6E6BEF1-E3C6-F340-DAD9-1656BAB8D513}"/>
              </a:ext>
            </a:extLst>
          </p:cNvPr>
          <p:cNvSpPr/>
          <p:nvPr/>
        </p:nvSpPr>
        <p:spPr>
          <a:xfrm>
            <a:off x="1274906" y="493782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5244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68" name="object 23">
            <a:extLst>
              <a:ext uri="{FF2B5EF4-FFF2-40B4-BE49-F238E27FC236}">
                <a16:creationId xmlns:a16="http://schemas.microsoft.com/office/drawing/2014/main" id="{D92CE5EF-1609-8E97-1E6C-8B9D8CC40E2F}"/>
              </a:ext>
            </a:extLst>
          </p:cNvPr>
          <p:cNvSpPr/>
          <p:nvPr/>
        </p:nvSpPr>
        <p:spPr>
          <a:xfrm>
            <a:off x="1274906" y="522910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pic>
        <p:nvPicPr>
          <p:cNvPr id="69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54196365-5745-0097-2A36-9102DDB456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8574" y="378945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E6B7EB59-3B52-7B6F-C7E6-EA126303060C}"/>
              </a:ext>
            </a:extLst>
          </p:cNvPr>
          <p:cNvSpPr txBox="1"/>
          <p:nvPr/>
        </p:nvSpPr>
        <p:spPr>
          <a:xfrm>
            <a:off x="8365673" y="3422687"/>
            <a:ext cx="468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</a:t>
            </a:r>
          </a:p>
        </p:txBody>
      </p:sp>
      <p:sp>
        <p:nvSpPr>
          <p:cNvPr id="71" name="object 23">
            <a:extLst>
              <a:ext uri="{FF2B5EF4-FFF2-40B4-BE49-F238E27FC236}">
                <a16:creationId xmlns:a16="http://schemas.microsoft.com/office/drawing/2014/main" id="{DB95BE20-F87A-A714-5D5C-6AF0BD9741D9}"/>
              </a:ext>
            </a:extLst>
          </p:cNvPr>
          <p:cNvSpPr/>
          <p:nvPr/>
        </p:nvSpPr>
        <p:spPr>
          <a:xfrm>
            <a:off x="7270545" y="462575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servers</a:t>
            </a:r>
            <a:r>
              <a:rPr lang="it-IT" sz="1092" dirty="0"/>
              <a:t>_</a:t>
            </a:r>
            <a:endParaRPr sz="1092" dirty="0"/>
          </a:p>
        </p:txBody>
      </p:sp>
      <p:sp>
        <p:nvSpPr>
          <p:cNvPr id="72" name="object 23">
            <a:extLst>
              <a:ext uri="{FF2B5EF4-FFF2-40B4-BE49-F238E27FC236}">
                <a16:creationId xmlns:a16="http://schemas.microsoft.com/office/drawing/2014/main" id="{484FFABD-E2EE-C8BF-6A58-5AA46D990AA0}"/>
              </a:ext>
            </a:extLst>
          </p:cNvPr>
          <p:cNvSpPr/>
          <p:nvPr/>
        </p:nvSpPr>
        <p:spPr>
          <a:xfrm>
            <a:off x="7270545" y="49052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–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5243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73" name="object 23">
            <a:extLst>
              <a:ext uri="{FF2B5EF4-FFF2-40B4-BE49-F238E27FC236}">
                <a16:creationId xmlns:a16="http://schemas.microsoft.com/office/drawing/2014/main" id="{319D9435-7990-3873-6D7B-8F780810DAF3}"/>
              </a:ext>
            </a:extLst>
          </p:cNvPr>
          <p:cNvSpPr/>
          <p:nvPr/>
        </p:nvSpPr>
        <p:spPr>
          <a:xfrm>
            <a:off x="7270545" y="519652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173" name="Connettore 7 172">
            <a:extLst>
              <a:ext uri="{FF2B5EF4-FFF2-40B4-BE49-F238E27FC236}">
                <a16:creationId xmlns:a16="http://schemas.microsoft.com/office/drawing/2014/main" id="{87ECD67B-0EAD-C4E9-C140-6388F33226FD}"/>
              </a:ext>
            </a:extLst>
          </p:cNvPr>
          <p:cNvCxnSpPr>
            <a:cxnSpLocks/>
            <a:stCxn id="4" idx="3"/>
            <a:endCxn id="59" idx="1"/>
          </p:cNvCxnSpPr>
          <p:nvPr/>
        </p:nvCxnSpPr>
        <p:spPr>
          <a:xfrm flipV="1">
            <a:off x="3105485" y="2223014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7 174">
            <a:extLst>
              <a:ext uri="{FF2B5EF4-FFF2-40B4-BE49-F238E27FC236}">
                <a16:creationId xmlns:a16="http://schemas.microsoft.com/office/drawing/2014/main" id="{9F364385-A4B5-5B05-473C-A815CF74E3DA}"/>
              </a:ext>
            </a:extLst>
          </p:cNvPr>
          <p:cNvCxnSpPr>
            <a:cxnSpLocks/>
            <a:stCxn id="4" idx="3"/>
            <a:endCxn id="69" idx="1"/>
          </p:cNvCxnSpPr>
          <p:nvPr/>
        </p:nvCxnSpPr>
        <p:spPr>
          <a:xfrm>
            <a:off x="3105485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ttore 7 177">
            <a:extLst>
              <a:ext uri="{FF2B5EF4-FFF2-40B4-BE49-F238E27FC236}">
                <a16:creationId xmlns:a16="http://schemas.microsoft.com/office/drawing/2014/main" id="{6A43D40C-BF66-A88F-6A28-B4F3150B718E}"/>
              </a:ext>
            </a:extLst>
          </p:cNvPr>
          <p:cNvCxnSpPr>
            <a:cxnSpLocks/>
            <a:stCxn id="4" idx="3"/>
            <a:endCxn id="64" idx="3"/>
          </p:cNvCxnSpPr>
          <p:nvPr/>
        </p:nvCxnSpPr>
        <p:spPr>
          <a:xfrm>
            <a:off x="3105485" y="2235641"/>
            <a:ext cx="12700" cy="2011304"/>
          </a:xfrm>
          <a:prstGeom prst="curvedConnector3">
            <a:avLst>
              <a:gd name="adj1" fmla="val 803414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ttore 7 231">
            <a:extLst>
              <a:ext uri="{FF2B5EF4-FFF2-40B4-BE49-F238E27FC236}">
                <a16:creationId xmlns:a16="http://schemas.microsoft.com/office/drawing/2014/main" id="{162E19D9-6A6F-DD1E-6172-886DB47FC630}"/>
              </a:ext>
            </a:extLst>
          </p:cNvPr>
          <p:cNvCxnSpPr>
            <a:cxnSpLocks/>
            <a:stCxn id="59" idx="1"/>
            <a:endCxn id="4" idx="3"/>
          </p:cNvCxnSpPr>
          <p:nvPr/>
        </p:nvCxnSpPr>
        <p:spPr>
          <a:xfrm rot="10800000" flipV="1">
            <a:off x="3105486" y="2223013"/>
            <a:ext cx="4993089" cy="1262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ttore 7 236">
            <a:extLst>
              <a:ext uri="{FF2B5EF4-FFF2-40B4-BE49-F238E27FC236}">
                <a16:creationId xmlns:a16="http://schemas.microsoft.com/office/drawing/2014/main" id="{2E5DE940-9DDE-ED85-88DF-8EA3E2617AC9}"/>
              </a:ext>
            </a:extLst>
          </p:cNvPr>
          <p:cNvCxnSpPr>
            <a:cxnSpLocks/>
            <a:stCxn id="59" idx="1"/>
            <a:endCxn id="69" idx="1"/>
          </p:cNvCxnSpPr>
          <p:nvPr/>
        </p:nvCxnSpPr>
        <p:spPr>
          <a:xfrm rot="10800000" flipV="1">
            <a:off x="8098574" y="2223013"/>
            <a:ext cx="12700" cy="1991345"/>
          </a:xfrm>
          <a:prstGeom prst="curvedConnector3">
            <a:avLst>
              <a:gd name="adj1" fmla="val 146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Connettore 7 239">
            <a:extLst>
              <a:ext uri="{FF2B5EF4-FFF2-40B4-BE49-F238E27FC236}">
                <a16:creationId xmlns:a16="http://schemas.microsoft.com/office/drawing/2014/main" id="{D042D009-194E-6DDA-114A-BD4E5CD7A68F}"/>
              </a:ext>
            </a:extLst>
          </p:cNvPr>
          <p:cNvCxnSpPr>
            <a:cxnSpLocks/>
            <a:stCxn id="59" idx="1"/>
            <a:endCxn id="64" idx="3"/>
          </p:cNvCxnSpPr>
          <p:nvPr/>
        </p:nvCxnSpPr>
        <p:spPr>
          <a:xfrm rot="10800000" flipV="1">
            <a:off x="3105486" y="2223013"/>
            <a:ext cx="4993089" cy="2023931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Connettore 7 245">
            <a:extLst>
              <a:ext uri="{FF2B5EF4-FFF2-40B4-BE49-F238E27FC236}">
                <a16:creationId xmlns:a16="http://schemas.microsoft.com/office/drawing/2014/main" id="{2C138A87-D708-8A57-79FD-380F5B79BD8C}"/>
              </a:ext>
            </a:extLst>
          </p:cNvPr>
          <p:cNvCxnSpPr>
            <a:cxnSpLocks/>
            <a:stCxn id="69" idx="1"/>
            <a:endCxn id="64" idx="3"/>
          </p:cNvCxnSpPr>
          <p:nvPr/>
        </p:nvCxnSpPr>
        <p:spPr>
          <a:xfrm rot="10800000" flipV="1">
            <a:off x="3105486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Connettore 7 247">
            <a:extLst>
              <a:ext uri="{FF2B5EF4-FFF2-40B4-BE49-F238E27FC236}">
                <a16:creationId xmlns:a16="http://schemas.microsoft.com/office/drawing/2014/main" id="{35CBF74F-183E-E56A-7976-5636D253162A}"/>
              </a:ext>
            </a:extLst>
          </p:cNvPr>
          <p:cNvCxnSpPr>
            <a:cxnSpLocks/>
            <a:stCxn id="69" idx="1"/>
            <a:endCxn id="59" idx="1"/>
          </p:cNvCxnSpPr>
          <p:nvPr/>
        </p:nvCxnSpPr>
        <p:spPr>
          <a:xfrm rot="10800000">
            <a:off x="8098574" y="2223015"/>
            <a:ext cx="12700" cy="1991345"/>
          </a:xfrm>
          <a:prstGeom prst="curvedConnector3">
            <a:avLst>
              <a:gd name="adj1" fmla="val 1713333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ttore 7 251">
            <a:extLst>
              <a:ext uri="{FF2B5EF4-FFF2-40B4-BE49-F238E27FC236}">
                <a16:creationId xmlns:a16="http://schemas.microsoft.com/office/drawing/2014/main" id="{83C46902-71B1-30C2-52BD-15F2502ECEC3}"/>
              </a:ext>
            </a:extLst>
          </p:cNvPr>
          <p:cNvCxnSpPr>
            <a:cxnSpLocks/>
            <a:stCxn id="69" idx="1"/>
            <a:endCxn id="4" idx="3"/>
          </p:cNvCxnSpPr>
          <p:nvPr/>
        </p:nvCxnSpPr>
        <p:spPr>
          <a:xfrm rot="10800000">
            <a:off x="3105486" y="2235641"/>
            <a:ext cx="4993089" cy="197871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ttore 7 281">
            <a:extLst>
              <a:ext uri="{FF2B5EF4-FFF2-40B4-BE49-F238E27FC236}">
                <a16:creationId xmlns:a16="http://schemas.microsoft.com/office/drawing/2014/main" id="{2BAFDC93-9231-65BC-8D20-9D9783E42FF0}"/>
              </a:ext>
            </a:extLst>
          </p:cNvPr>
          <p:cNvCxnSpPr>
            <a:cxnSpLocks/>
            <a:stCxn id="64" idx="3"/>
            <a:endCxn id="69" idx="1"/>
          </p:cNvCxnSpPr>
          <p:nvPr/>
        </p:nvCxnSpPr>
        <p:spPr>
          <a:xfrm flipV="1">
            <a:off x="3105485" y="4214359"/>
            <a:ext cx="4993089" cy="3258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ttore 7 284">
            <a:extLst>
              <a:ext uri="{FF2B5EF4-FFF2-40B4-BE49-F238E27FC236}">
                <a16:creationId xmlns:a16="http://schemas.microsoft.com/office/drawing/2014/main" id="{49628CA5-7428-8925-296A-8883988D3A7B}"/>
              </a:ext>
            </a:extLst>
          </p:cNvPr>
          <p:cNvCxnSpPr>
            <a:cxnSpLocks/>
            <a:stCxn id="64" idx="3"/>
            <a:endCxn id="59" idx="1"/>
          </p:cNvCxnSpPr>
          <p:nvPr/>
        </p:nvCxnSpPr>
        <p:spPr>
          <a:xfrm flipV="1">
            <a:off x="3105485" y="2223014"/>
            <a:ext cx="4993089" cy="202393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8" name="Connettore 7 287">
            <a:extLst>
              <a:ext uri="{FF2B5EF4-FFF2-40B4-BE49-F238E27FC236}">
                <a16:creationId xmlns:a16="http://schemas.microsoft.com/office/drawing/2014/main" id="{E7FFC77B-7E34-CCB5-7EE0-43FDA27BDAA0}"/>
              </a:ext>
            </a:extLst>
          </p:cNvPr>
          <p:cNvCxnSpPr>
            <a:cxnSpLocks/>
            <a:stCxn id="64" idx="3"/>
            <a:endCxn id="4" idx="3"/>
          </p:cNvCxnSpPr>
          <p:nvPr/>
        </p:nvCxnSpPr>
        <p:spPr>
          <a:xfrm flipV="1">
            <a:off x="3105485" y="2235641"/>
            <a:ext cx="12700" cy="2011304"/>
          </a:xfrm>
          <a:prstGeom prst="curvedConnector3">
            <a:avLst>
              <a:gd name="adj1" fmla="val 1081894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3326655" y="1291283"/>
            <a:ext cx="4662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di durate: tra 3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e 15 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38858E7-95B9-94B5-F2A0-3DC0DAB05C8B}"/>
              </a:ext>
            </a:extLst>
          </p:cNvPr>
          <p:cNvSpPr txBox="1"/>
          <p:nvPr/>
        </p:nvSpPr>
        <p:spPr>
          <a:xfrm>
            <a:off x="3879766" y="4514185"/>
            <a:ext cx="34442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Blocco: più di 3 SYN in 10 secondi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4B718CD-E524-B764-9823-19048C3B498C}"/>
              </a:ext>
            </a:extLst>
          </p:cNvPr>
          <p:cNvSpPr txBox="1"/>
          <p:nvPr/>
        </p:nvSpPr>
        <p:spPr>
          <a:xfrm>
            <a:off x="815790" y="5462489"/>
            <a:ext cx="103449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Unico script, output ciascun flusso su file diverso</a:t>
            </a:r>
          </a:p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servers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listening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on TCP ports: </a:t>
            </a:r>
            <a:r>
              <a:rPr lang="it-IT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5240, 5241</a:t>
            </a:r>
            <a:r>
              <a:rPr lang="it-IT" sz="2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524, </a:t>
            </a:r>
            <a:r>
              <a:rPr lang="it-IT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5244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0" y="1167391"/>
            <a:ext cx="344421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Possibili flussi in rete: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F0E3BE9-7828-EFCC-EB84-2437684D57C6}"/>
              </a:ext>
            </a:extLst>
          </p:cNvPr>
          <p:cNvSpPr txBox="1"/>
          <p:nvPr/>
        </p:nvSpPr>
        <p:spPr>
          <a:xfrm>
            <a:off x="9589395" y="1751604"/>
            <a:ext cx="61440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tcpdump</a:t>
            </a:r>
            <a:endParaRPr lang="it-IT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SYN,FIN,RST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6509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5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256768" y="2782332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Blocco 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379955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17:04:09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H4 10.0.0.4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17:04:14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rgbClr val="FF0000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5" name="Per 14">
            <a:extLst>
              <a:ext uri="{FF2B5EF4-FFF2-40B4-BE49-F238E27FC236}">
                <a16:creationId xmlns:a16="http://schemas.microsoft.com/office/drawing/2014/main" id="{E9E90103-B056-42FF-2554-6141B93B9043}"/>
              </a:ext>
            </a:extLst>
          </p:cNvPr>
          <p:cNvSpPr/>
          <p:nvPr/>
        </p:nvSpPr>
        <p:spPr>
          <a:xfrm>
            <a:off x="1352811" y="4829595"/>
            <a:ext cx="638828" cy="463463"/>
          </a:xfrm>
          <a:prstGeom prst="mathMultiply">
            <a:avLst/>
          </a:prstGeom>
          <a:solidFill>
            <a:schemeClr val="accent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Blocco</a:t>
            </a:r>
            <a:r>
              <a:rPr lang="it-IT" sz="1800" dirty="0">
                <a:latin typeface="Arial" panose="020B0604020202020204" pitchFamily="34" charset="0"/>
                <a:cs typeface="Arial" panose="020B0604020202020204" pitchFamily="34" charset="0"/>
              </a:rPr>
              <a:t>: più di 3 connessioni negli ultimi 10 secondi </a:t>
            </a:r>
          </a:p>
        </p:txBody>
      </p:sp>
    </p:spTree>
    <p:extLst>
      <p:ext uri="{BB962C8B-B14F-4D97-AF65-F5344CB8AC3E}">
        <p14:creationId xmlns:p14="http://schemas.microsoft.com/office/powerpoint/2010/main" val="2950802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39CCA3-B07F-4712-AF20-8A1159964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Tabella Video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9ED14B4-330F-F5C9-1A1B-62BC58868296}"/>
              </a:ext>
            </a:extLst>
          </p:cNvPr>
          <p:cNvSpPr txBox="1"/>
          <p:nvPr/>
        </p:nvSpPr>
        <p:spPr>
          <a:xfrm>
            <a:off x="125261" y="2154509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iperf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paralleli a intervalli tra 1 e 20 </a:t>
            </a:r>
            <a:r>
              <a:rPr lang="it-IT" sz="2200" dirty="0" err="1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  durate: tra 3 e 15 secondi 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7E67B50-3EF1-0834-6E63-9BD92092BEC5}"/>
              </a:ext>
            </a:extLst>
          </p:cNvPr>
          <p:cNvSpPr txBox="1"/>
          <p:nvPr/>
        </p:nvSpPr>
        <p:spPr>
          <a:xfrm>
            <a:off x="125261" y="1676003"/>
            <a:ext cx="66513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12 File: uno </a:t>
            </a:r>
            <a:r>
              <a:rPr lang="it-IT" sz="2200">
                <a:latin typeface="Arial" panose="020B0604020202020204" pitchFamily="34" charset="0"/>
                <a:cs typeface="Arial" panose="020B0604020202020204" pitchFamily="34" charset="0"/>
              </a:rPr>
              <a:t>per ciascun possibile flusso </a:t>
            </a:r>
            <a:r>
              <a:rPr lang="it-IT" sz="2200" dirty="0">
                <a:latin typeface="Arial" panose="020B0604020202020204" pitchFamily="34" charset="0"/>
                <a:cs typeface="Arial" panose="020B0604020202020204" pitchFamily="34" charset="0"/>
              </a:rPr>
              <a:t>in rete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A8C2503-D14C-D884-48C9-69A0B23D7E56}"/>
              </a:ext>
            </a:extLst>
          </p:cNvPr>
          <p:cNvSpPr txBox="1"/>
          <p:nvPr/>
        </p:nvSpPr>
        <p:spPr>
          <a:xfrm>
            <a:off x="384695" y="2800824"/>
            <a:ext cx="100082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200" b="1" dirty="0">
                <a:latin typeface="Arial" panose="020B0604020202020204" pitchFamily="34" charset="0"/>
                <a:cs typeface="Arial" panose="020B0604020202020204" pitchFamily="34" charset="0"/>
              </a:rPr>
              <a:t>Destinazione H3 10.0.0.3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8B37DC4F-BD44-3A6E-5EF3-7623FB0806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34536"/>
              </p:ext>
            </p:extLst>
          </p:nvPr>
        </p:nvGraphicFramePr>
        <p:xfrm>
          <a:off x="1894213" y="3380006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6337956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984103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Source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703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9977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H2 10.0.0.2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261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/>
                        <a:t>17:05:32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407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b="1" dirty="0">
                          <a:solidFill>
                            <a:schemeClr val="accent3"/>
                          </a:solidFill>
                        </a:rPr>
                        <a:t>17:06:01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b="1" dirty="0">
                          <a:solidFill>
                            <a:schemeClr val="accent3"/>
                          </a:solidFill>
                        </a:rPr>
                        <a:t>H1 10.0.0.1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259141"/>
                  </a:ext>
                </a:extLst>
              </a:tr>
            </a:tbl>
          </a:graphicData>
        </a:graphic>
      </p:graphicFrame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88404E1A-C1D1-7D4E-C27F-F23A460ED13D}"/>
              </a:ext>
            </a:extLst>
          </p:cNvPr>
          <p:cNvSpPr txBox="1"/>
          <p:nvPr/>
        </p:nvSpPr>
        <p:spPr>
          <a:xfrm>
            <a:off x="2779735" y="5552254"/>
            <a:ext cx="66325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Arial" panose="020B0604020202020204" pitchFamily="34" charset="0"/>
                <a:cs typeface="Arial" panose="020B0604020202020204" pitchFamily="34" charset="0"/>
              </a:rPr>
              <a:t>Meno di 4 connessioni negli ultimi 10 secondi</a:t>
            </a:r>
            <a:endParaRPr lang="it-IT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4C5970F-2555-8B8B-1EFC-C1640CEF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6299" y="4803319"/>
            <a:ext cx="430887" cy="430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75758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B356F4-78B4-1C37-3C5A-32888B653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VIDEO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2CF652-6EC6-D2D8-7F30-731C918C9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Inserire video della dimostrazione:</a:t>
            </a:r>
          </a:p>
          <a:p>
            <a:r>
              <a:rPr lang="it-IT" dirty="0"/>
              <a:t>* topologia, comandi, tabelle ecc.</a:t>
            </a:r>
          </a:p>
          <a:p>
            <a:endParaRPr lang="it-IT" dirty="0"/>
          </a:p>
          <a:p>
            <a:r>
              <a:rPr lang="it-IT" dirty="0"/>
              <a:t>video di 1 minuto e mezzo senza audio, commento dal vivo</a:t>
            </a:r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Per la presentazione intermedia non è necessario che il controllore sia interamente sviluppato; è sufficiente che sia presente qualche funzionalità</a:t>
            </a:r>
          </a:p>
        </p:txBody>
      </p:sp>
    </p:spTree>
    <p:extLst>
      <p:ext uri="{BB962C8B-B14F-4D97-AF65-F5344CB8AC3E}">
        <p14:creationId xmlns:p14="http://schemas.microsoft.com/office/powerpoint/2010/main" val="12869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Istruzioni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Copiare le slide che compongono il template e posizionarle in fondo alla presentazione (possibilmente in ordine di progetto)</a:t>
            </a:r>
          </a:p>
          <a:p>
            <a:r>
              <a:rPr lang="it-IT" dirty="0"/>
              <a:t>Riempire il template con le informazioni richieste</a:t>
            </a:r>
          </a:p>
          <a:p>
            <a:r>
              <a:rPr lang="it-IT" dirty="0"/>
              <a:t>La presentazione dura 5 minuti più un video di max 1 minuto e mezzo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1556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6B67E20-C2BE-4893-BCCD-2D7A5E4A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6313" y="4656464"/>
            <a:ext cx="7772400" cy="1362075"/>
          </a:xfrm>
        </p:spPr>
        <p:txBody>
          <a:bodyPr>
            <a:normAutofit/>
          </a:bodyPr>
          <a:lstStyle/>
          <a:p>
            <a:r>
              <a:rPr lang="it-IT" dirty="0"/>
              <a:t>PROGETTO 8</a:t>
            </a:r>
            <a:br>
              <a:rPr lang="it-IT" dirty="0"/>
            </a:br>
            <a:r>
              <a:rPr lang="it-IT" b="0" dirty="0"/>
              <a:t>Blocco traffico anomalo</a:t>
            </a:r>
            <a:endParaRPr lang="it-IT"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3D7E88B-0DB2-4A93-A701-4A20E1232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6313" y="3056452"/>
            <a:ext cx="7772400" cy="1500187"/>
          </a:xfrm>
        </p:spPr>
        <p:txBody>
          <a:bodyPr/>
          <a:lstStyle/>
          <a:p>
            <a:r>
              <a:rPr lang="it-IT" dirty="0"/>
              <a:t>Matteo Di Giovanni, Pierluigi Grossi, Francesco Mezza, Martina </a:t>
            </a:r>
            <a:r>
              <a:rPr lang="it-IT" dirty="0" err="1"/>
              <a:t>Starone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3DD00C-D490-4D7C-2FA6-C22B3D9EAE54}"/>
              </a:ext>
            </a:extLst>
          </p:cNvPr>
          <p:cNvSpPr txBox="1"/>
          <p:nvPr/>
        </p:nvSpPr>
        <p:spPr>
          <a:xfrm>
            <a:off x="4832854" y="6193303"/>
            <a:ext cx="7359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bg1"/>
                </a:solidFill>
              </a:rPr>
              <a:t>..</a:t>
            </a:r>
            <a:r>
              <a:rPr lang="it-IT" dirty="0" err="1">
                <a:solidFill>
                  <a:schemeClr val="bg1"/>
                </a:solidFill>
              </a:rPr>
              <a:t>using</a:t>
            </a:r>
            <a:r>
              <a:rPr lang="it-IT" dirty="0">
                <a:solidFill>
                  <a:schemeClr val="bg1"/>
                </a:solidFill>
              </a:rPr>
              <a:t> AI to </a:t>
            </a:r>
            <a:r>
              <a:rPr lang="it-IT" dirty="0" err="1">
                <a:solidFill>
                  <a:schemeClr val="bg1"/>
                </a:solidFill>
              </a:rPr>
              <a:t>predict</a:t>
            </a:r>
            <a:r>
              <a:rPr lang="it-IT" dirty="0">
                <a:solidFill>
                  <a:schemeClr val="bg1"/>
                </a:solidFill>
              </a:rPr>
              <a:t> future </a:t>
            </a:r>
            <a:r>
              <a:rPr lang="it-IT" dirty="0" err="1">
                <a:solidFill>
                  <a:schemeClr val="bg1"/>
                </a:solidFill>
              </a:rPr>
              <a:t>packets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at</a:t>
            </a:r>
            <a:r>
              <a:rPr lang="it-IT" dirty="0">
                <a:solidFill>
                  <a:schemeClr val="bg1"/>
                </a:solidFill>
              </a:rPr>
              <a:t> the </a:t>
            </a:r>
            <a:r>
              <a:rPr lang="it-IT" dirty="0" err="1">
                <a:solidFill>
                  <a:schemeClr val="bg1"/>
                </a:solidFill>
              </a:rPr>
              <a:t>receiving</a:t>
            </a:r>
            <a:r>
              <a:rPr lang="it-IT" dirty="0">
                <a:solidFill>
                  <a:schemeClr val="bg1"/>
                </a:solidFill>
              </a:rPr>
              <a:t> peer </a:t>
            </a:r>
            <a:r>
              <a:rPr lang="it-IT" dirty="0" err="1">
                <a:solidFill>
                  <a:schemeClr val="bg1"/>
                </a:solidFill>
              </a:rPr>
              <a:t>before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they</a:t>
            </a:r>
            <a:r>
              <a:rPr lang="it-IT" dirty="0">
                <a:solidFill>
                  <a:schemeClr val="bg1"/>
                </a:solidFill>
              </a:rPr>
              <a:t> </a:t>
            </a:r>
            <a:r>
              <a:rPr lang="it-IT" dirty="0" err="1">
                <a:solidFill>
                  <a:schemeClr val="bg1"/>
                </a:solidFill>
              </a:rPr>
              <a:t>arrive</a:t>
            </a:r>
            <a:r>
              <a:rPr lang="it-IT" dirty="0">
                <a:solidFill>
                  <a:schemeClr val="bg1"/>
                </a:solidFill>
              </a:rPr>
              <a:t>.</a:t>
            </a:r>
          </a:p>
          <a:p>
            <a:pPr algn="r"/>
            <a:r>
              <a:rPr lang="it-IT" dirty="0">
                <a:solidFill>
                  <a:schemeClr val="bg1"/>
                </a:solidFill>
              </a:rPr>
              <a:t>-- RFC 9564</a:t>
            </a:r>
          </a:p>
        </p:txBody>
      </p:sp>
    </p:spTree>
    <p:extLst>
      <p:ext uri="{BB962C8B-B14F-4D97-AF65-F5344CB8AC3E}">
        <p14:creationId xmlns:p14="http://schemas.microsoft.com/office/powerpoint/2010/main" val="1262829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F271D5-E5ED-4D4C-9AC5-2D639A83E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/>
              <a:t>Obiettivo del progetto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3C8592E-CC09-481E-9473-66BF1ACB7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3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Se una destinazione riceve </a:t>
            </a:r>
            <a:r>
              <a:rPr lang="it-IT" b="1" dirty="0"/>
              <a:t>più di X nuove connessioni TCP </a:t>
            </a:r>
            <a:r>
              <a:rPr lang="it-IT" dirty="0"/>
              <a:t>(</a:t>
            </a:r>
            <a:r>
              <a:rPr lang="it-IT" b="1" dirty="0"/>
              <a:t>anche non ESTABLISHED</a:t>
            </a:r>
            <a:r>
              <a:rPr lang="it-IT" dirty="0"/>
              <a:t>), </a:t>
            </a:r>
            <a:r>
              <a:rPr lang="it-IT" b="1" dirty="0"/>
              <a:t>nell’ultimo intervallo di tempo T</a:t>
            </a:r>
            <a:r>
              <a:rPr lang="it-IT" dirty="0"/>
              <a:t>, la nuova connessione è bloccata (</a:t>
            </a:r>
            <a:r>
              <a:rPr lang="it-IT" b="1" dirty="0"/>
              <a:t>drop</a:t>
            </a:r>
            <a:r>
              <a:rPr lang="it-IT" dirty="0"/>
              <a:t>) oppure, a scelta, </a:t>
            </a:r>
            <a:r>
              <a:rPr lang="it-IT" dirty="0">
                <a:solidFill>
                  <a:schemeClr val="tx2"/>
                </a:solidFill>
              </a:rPr>
              <a:t>RESET</a:t>
            </a:r>
            <a:r>
              <a:rPr lang="it-IT" dirty="0"/>
              <a:t>.</a:t>
            </a:r>
          </a:p>
          <a:p>
            <a:r>
              <a:rPr lang="it-IT" dirty="0"/>
              <a:t> Si osservano i SYN. SYN-ACK non osservati</a:t>
            </a:r>
          </a:p>
          <a:p>
            <a:endParaRPr lang="it-IT" dirty="0"/>
          </a:p>
          <a:p>
            <a:r>
              <a:rPr lang="it-IT" dirty="0"/>
              <a:t>Specifiche: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Indipendente dalla topologia: Hop by Hop </a:t>
            </a:r>
            <a:r>
              <a:rPr lang="it-IT" dirty="0" err="1"/>
              <a:t>Switched</a:t>
            </a:r>
            <a:r>
              <a:rPr lang="it-IT" dirty="0"/>
              <a:t> Ethernet. </a:t>
            </a:r>
            <a:endParaRPr lang="it-IT" b="0" i="0" u="none" strike="noStrike" dirty="0">
              <a:solidFill>
                <a:srgbClr val="000000"/>
              </a:solidFill>
              <a:effectLst/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Gestito solo traffico </a:t>
            </a:r>
            <a:r>
              <a:rPr lang="it-IT" dirty="0" err="1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unicast</a:t>
            </a:r>
            <a:r>
              <a:rPr lang="it-IT" dirty="0">
                <a:solidFill>
                  <a:srgbClr val="000000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-&gt; Proxy ARP dal controller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 err="1"/>
              <a:t>N</a:t>
            </a:r>
            <a:r>
              <a:rPr lang="it-IT" dirty="0"/>
              <a:t> </a:t>
            </a:r>
            <a:r>
              <a:rPr lang="it-IT" dirty="0" err="1"/>
              <a:t>hosts</a:t>
            </a:r>
            <a:r>
              <a:rPr lang="it-IT" dirty="0"/>
              <a:t>: Su ciascun </a:t>
            </a:r>
            <a:r>
              <a:rPr lang="it-IT" dirty="0" err="1"/>
              <a:t>host</a:t>
            </a:r>
            <a:r>
              <a:rPr lang="it-IT" dirty="0"/>
              <a:t> gira contemporaneamente N-1 </a:t>
            </a:r>
            <a:r>
              <a:rPr lang="it-IT" dirty="0" err="1"/>
              <a:t>iperf</a:t>
            </a:r>
            <a:r>
              <a:rPr lang="it-IT" dirty="0"/>
              <a:t> client e </a:t>
            </a:r>
            <a:r>
              <a:rPr lang="it-IT" dirty="0" err="1"/>
              <a:t>N</a:t>
            </a:r>
            <a:r>
              <a:rPr lang="it-IT" dirty="0"/>
              <a:t> server (solo per dimostrazione).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Verifica con </a:t>
            </a:r>
            <a:r>
              <a:rPr lang="it-IT" dirty="0" err="1"/>
              <a:t>tcpdump</a:t>
            </a:r>
            <a:r>
              <a:rPr lang="it-IT" dirty="0"/>
              <a:t> sugli </a:t>
            </a:r>
            <a:r>
              <a:rPr lang="it-IT" dirty="0" err="1"/>
              <a:t>hosts</a:t>
            </a:r>
            <a:endParaRPr lang="it-IT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5394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mininet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B2E1D14-8B49-5A55-9BE6-6EAD47BB4CD7}"/>
              </a:ext>
            </a:extLst>
          </p:cNvPr>
          <p:cNvCxnSpPr>
            <a:cxnSpLocks/>
            <a:stCxn id="21" idx="0"/>
            <a:endCxn id="11" idx="2"/>
          </p:cNvCxnSpPr>
          <p:nvPr/>
        </p:nvCxnSpPr>
        <p:spPr>
          <a:xfrm flipH="1" flipV="1">
            <a:off x="4767925" y="2803919"/>
            <a:ext cx="2478661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Full Mesh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789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10.0.0.1/24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10.0.0.4/24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10.0.0.2/24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10.0.0.3/24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EB67DF0F-393D-49FA-F4B8-FD32A55B7E1F}"/>
              </a:ext>
            </a:extLst>
          </p:cNvPr>
          <p:cNvCxnSpPr>
            <a:cxnSpLocks/>
            <a:stCxn id="14" idx="2"/>
            <a:endCxn id="20" idx="0"/>
          </p:cNvCxnSpPr>
          <p:nvPr/>
        </p:nvCxnSpPr>
        <p:spPr>
          <a:xfrm flipH="1">
            <a:off x="4767925" y="2776847"/>
            <a:ext cx="2478661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37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61855" y="3914714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23162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2289167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6B2CEAA7-5AC0-EB38-08CC-455734C9DC74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5309317" y="2533007"/>
            <a:ext cx="1399874" cy="14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530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191" y="4132539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stCxn id="20" idx="0"/>
            <a:endCxn id="11" idx="2"/>
          </p:cNvCxnSpPr>
          <p:nvPr/>
        </p:nvCxnSpPr>
        <p:spPr>
          <a:xfrm flipV="1">
            <a:off x="4767925" y="2803919"/>
            <a:ext cx="0" cy="13286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>
            <a:off x="5305319" y="4376379"/>
            <a:ext cx="14038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7246586" y="2776847"/>
            <a:ext cx="0" cy="1355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587375" y="1534432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Anello</a:t>
            </a:r>
            <a:r>
              <a:rPr lang="it-IT" dirty="0"/>
              <a:t> : </a:t>
            </a:r>
            <a:r>
              <a:rPr lang="it-IT" dirty="0" err="1"/>
              <a:t>N</a:t>
            </a:r>
            <a:r>
              <a:rPr lang="it-IT" dirty="0"/>
              <a:t>=4 </a:t>
            </a:r>
            <a:r>
              <a:rPr lang="it-IT" dirty="0" err="1"/>
              <a:t>host</a:t>
            </a:r>
            <a:r>
              <a:rPr lang="it-IT" dirty="0"/>
              <a:t> , 4 switch</a:t>
            </a:r>
          </a:p>
        </p:txBody>
      </p:sp>
      <p:pic>
        <p:nvPicPr>
          <p:cNvPr id="122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DEF316BE-B07D-A3A6-62E1-293B34C6F0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389" y="2167571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1987752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421" y="3922383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992" y="3912390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>
            <a:off x="7783980" y="4347292"/>
            <a:ext cx="1347441" cy="29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5ADC7F3C-E9DD-80CF-538C-9D00C6B175C6}"/>
              </a:ext>
            </a:extLst>
          </p:cNvPr>
          <p:cNvCxnSpPr>
            <a:cxnSpLocks/>
          </p:cNvCxnSpPr>
          <p:nvPr/>
        </p:nvCxnSpPr>
        <p:spPr>
          <a:xfrm flipH="1">
            <a:off x="7627921" y="2570634"/>
            <a:ext cx="150349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DA1DE798-CFDE-762C-7C6D-1FA47ECC3F0D}"/>
              </a:ext>
            </a:extLst>
          </p:cNvPr>
          <p:cNvCxnSpPr>
            <a:cxnSpLocks/>
            <a:stCxn id="11" idx="1"/>
            <a:endCxn id="122" idx="3"/>
          </p:cNvCxnSpPr>
          <p:nvPr/>
        </p:nvCxnSpPr>
        <p:spPr>
          <a:xfrm flipH="1">
            <a:off x="3138939" y="2560079"/>
            <a:ext cx="1091591" cy="324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1"/>
            <a:endCxn id="138" idx="3"/>
          </p:cNvCxnSpPr>
          <p:nvPr/>
        </p:nvCxnSpPr>
        <p:spPr>
          <a:xfrm flipH="1" flipV="1">
            <a:off x="3083542" y="4337299"/>
            <a:ext cx="1146988" cy="390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249" y="367020"/>
            <a:ext cx="1501677" cy="1501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19" y="958033"/>
            <a:ext cx="1057759" cy="82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4323" y="2713143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67925" y="1781073"/>
            <a:ext cx="1066274" cy="53516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834199" y="1781073"/>
            <a:ext cx="1412387" cy="50809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2" idx="2"/>
            <a:endCxn id="20" idx="3"/>
          </p:cNvCxnSpPr>
          <p:nvPr/>
        </p:nvCxnSpPr>
        <p:spPr>
          <a:xfrm flipH="1">
            <a:off x="5305319" y="1868697"/>
            <a:ext cx="527769" cy="250768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834199" y="1781073"/>
            <a:ext cx="1320021" cy="227300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0EABEC68-DD0F-00BE-94F6-B650FDEF8E84}"/>
              </a:ext>
            </a:extLst>
          </p:cNvPr>
          <p:cNvSpPr txBox="1"/>
          <p:nvPr/>
        </p:nvSpPr>
        <p:spPr>
          <a:xfrm>
            <a:off x="190606" y="2339695"/>
            <a:ext cx="1867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10.10.6.41/24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95667" y="2013162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011470" y="19590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4413177" y="3865578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15268" y="3841664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30804" y="414721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h4 10.10.6.43/24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456664" y="3707681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37883" y="1235902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10304745" y="2195381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10.10.6.42/24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10304746" y="4207054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10.10.6.44/24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8462273" y="51281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18" name="object 23">
            <a:extLst>
              <a:ext uri="{FF2B5EF4-FFF2-40B4-BE49-F238E27FC236}">
                <a16:creationId xmlns:a16="http://schemas.microsoft.com/office/drawing/2014/main" id="{03D7D861-0B65-2853-3878-37D988263B6E}"/>
              </a:ext>
            </a:extLst>
          </p:cNvPr>
          <p:cNvSpPr/>
          <p:nvPr/>
        </p:nvSpPr>
        <p:spPr>
          <a:xfrm>
            <a:off x="1308360" y="356967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19" name="object 23">
            <a:extLst>
              <a:ext uri="{FF2B5EF4-FFF2-40B4-BE49-F238E27FC236}">
                <a16:creationId xmlns:a16="http://schemas.microsoft.com/office/drawing/2014/main" id="{78B78811-8CD5-A19F-6801-70AF7A21C2D8}"/>
              </a:ext>
            </a:extLst>
          </p:cNvPr>
          <p:cNvSpPr/>
          <p:nvPr/>
        </p:nvSpPr>
        <p:spPr>
          <a:xfrm>
            <a:off x="1309471" y="3306084"/>
            <a:ext cx="2432392" cy="284424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308360" y="4802803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308360" y="509409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308360" y="534903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8462273" y="286077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8462273" y="31520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8462273" y="344233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8462273" y="4837030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0" name="object 23">
            <a:extLst>
              <a:ext uri="{FF2B5EF4-FFF2-40B4-BE49-F238E27FC236}">
                <a16:creationId xmlns:a16="http://schemas.microsoft.com/office/drawing/2014/main" id="{B169D055-A091-A509-CABE-3CC9F5CC539D}"/>
              </a:ext>
            </a:extLst>
          </p:cNvPr>
          <p:cNvSpPr/>
          <p:nvPr/>
        </p:nvSpPr>
        <p:spPr>
          <a:xfrm>
            <a:off x="1308360" y="30174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4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8462273" y="539090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" name="Per 2">
            <a:extLst>
              <a:ext uri="{FF2B5EF4-FFF2-40B4-BE49-F238E27FC236}">
                <a16:creationId xmlns:a16="http://schemas.microsoft.com/office/drawing/2014/main" id="{AD998390-D5E5-EFA9-7021-4277B669BA12}"/>
              </a:ext>
            </a:extLst>
          </p:cNvPr>
          <p:cNvSpPr/>
          <p:nvPr/>
        </p:nvSpPr>
        <p:spPr>
          <a:xfrm>
            <a:off x="5700594" y="2222914"/>
            <a:ext cx="628755" cy="634895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9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F0DE5E0-8D92-41AA-9455-BA24DF12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Scenario di riferimento</a:t>
            </a:r>
            <a:br>
              <a:rPr lang="it-IT" dirty="0"/>
            </a:br>
            <a:r>
              <a:rPr lang="it-IT" dirty="0" err="1"/>
              <a:t>testbed</a:t>
            </a:r>
            <a:endParaRPr lang="it-IT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4B758C02-807B-4A5F-BAF7-8C87AABF957B}"/>
              </a:ext>
            </a:extLst>
          </p:cNvPr>
          <p:cNvSpPr/>
          <p:nvPr/>
        </p:nvSpPr>
        <p:spPr>
          <a:xfrm>
            <a:off x="7076360" y="3166981"/>
            <a:ext cx="184731" cy="923330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endParaRPr lang="it-IT" sz="5400" b="1">
              <a:ln w="22225">
                <a:solidFill>
                  <a:srgbClr val="C0504D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cs typeface="Calibri"/>
            </a:endParaRPr>
          </a:p>
        </p:txBody>
      </p:sp>
      <p:pic>
        <p:nvPicPr>
          <p:cNvPr id="11" name="Picture 6" descr="Switch 1&#10;">
            <a:extLst>
              <a:ext uri="{FF2B5EF4-FFF2-40B4-BE49-F238E27FC236}">
                <a16:creationId xmlns:a16="http://schemas.microsoft.com/office/drawing/2014/main" id="{C9C515BB-3387-87BF-44D7-F2A2A1DA3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035" y="1568506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 descr="Switch 1&#10;">
            <a:extLst>
              <a:ext uri="{FF2B5EF4-FFF2-40B4-BE49-F238E27FC236}">
                <a16:creationId xmlns:a16="http://schemas.microsoft.com/office/drawing/2014/main" id="{EE8D42EB-8FCA-A9DA-9A90-E9920A719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696" y="1541434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Switch 1&#10;">
            <a:extLst>
              <a:ext uri="{FF2B5EF4-FFF2-40B4-BE49-F238E27FC236}">
                <a16:creationId xmlns:a16="http://schemas.microsoft.com/office/drawing/2014/main" id="{58AFC365-A3E6-949A-72A3-20F3154C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812" y="3420838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Switch 1&#10;">
            <a:extLst>
              <a:ext uri="{FF2B5EF4-FFF2-40B4-BE49-F238E27FC236}">
                <a16:creationId xmlns:a16="http://schemas.microsoft.com/office/drawing/2014/main" id="{9CECB97D-B6E7-313A-2E04-F6E42A3A4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5637" y="3441925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EAEC9F4-A9D6-D991-E7B3-BD732C06124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4426324" y="2056186"/>
            <a:ext cx="356106" cy="138573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ttore 2 41">
            <a:extLst>
              <a:ext uri="{FF2B5EF4-FFF2-40B4-BE49-F238E27FC236}">
                <a16:creationId xmlns:a16="http://schemas.microsoft.com/office/drawing/2014/main" id="{4C3D5D70-1654-3099-6FC8-1FE62E6D2DD1}"/>
              </a:ext>
            </a:extLst>
          </p:cNvPr>
          <p:cNvCxnSpPr>
            <a:cxnSpLocks/>
            <a:stCxn id="3" idx="0"/>
            <a:endCxn id="11" idx="2"/>
          </p:cNvCxnSpPr>
          <p:nvPr/>
        </p:nvCxnSpPr>
        <p:spPr>
          <a:xfrm flipH="1" flipV="1">
            <a:off x="4782430" y="2056186"/>
            <a:ext cx="1126211" cy="138788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ttore 2 54">
            <a:extLst>
              <a:ext uri="{FF2B5EF4-FFF2-40B4-BE49-F238E27FC236}">
                <a16:creationId xmlns:a16="http://schemas.microsoft.com/office/drawing/2014/main" id="{30FAF716-8E58-BD3C-0351-0A4C49C5ADC6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H="1" flipV="1">
            <a:off x="7261091" y="2029114"/>
            <a:ext cx="21941" cy="1412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850E75F-2E2D-5EA2-B31F-3BE4CBAD161C}"/>
              </a:ext>
            </a:extLst>
          </p:cNvPr>
          <p:cNvSpPr txBox="1"/>
          <p:nvPr/>
        </p:nvSpPr>
        <p:spPr>
          <a:xfrm>
            <a:off x="665290" y="1579860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chemeClr val="tx2"/>
                </a:solidFill>
              </a:rPr>
              <a:t>Spine</a:t>
            </a:r>
            <a:r>
              <a:rPr lang="it-IT" dirty="0"/>
              <a:t>  </a:t>
            </a:r>
            <a:r>
              <a:rPr lang="it-IT" dirty="0" err="1"/>
              <a:t>N</a:t>
            </a:r>
            <a:r>
              <a:rPr lang="it-IT" dirty="0"/>
              <a:t>=3 </a:t>
            </a:r>
            <a:r>
              <a:rPr lang="it-IT" dirty="0" err="1"/>
              <a:t>host</a:t>
            </a:r>
            <a:r>
              <a:rPr lang="it-IT" dirty="0"/>
              <a:t> , 5 switch</a:t>
            </a:r>
          </a:p>
        </p:txBody>
      </p:sp>
      <p:pic>
        <p:nvPicPr>
          <p:cNvPr id="124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662AD4D7-AA7D-B699-8615-907B13923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7458" y="4091639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411DDD83-1494-DF59-2C41-2EC4A8C9B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670" y="4114844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6" descr="C:\Users\ecoffey\AppData\Local\Temp\Rar$DRa0.449\Cisco Icons November\30088_Device_terminal_3046\Png_256\30088_Device_terminal_3046_unknown_256.png">
            <a:extLst>
              <a:ext uri="{FF2B5EF4-FFF2-40B4-BE49-F238E27FC236}">
                <a16:creationId xmlns:a16="http://schemas.microsoft.com/office/drawing/2014/main" id="{C52DA9A0-763E-F3AA-BF20-8827AD4429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780" y="4015054"/>
            <a:ext cx="1002550" cy="849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0" name="Connettore 2 189">
            <a:extLst>
              <a:ext uri="{FF2B5EF4-FFF2-40B4-BE49-F238E27FC236}">
                <a16:creationId xmlns:a16="http://schemas.microsoft.com/office/drawing/2014/main" id="{2F265C12-C794-30F1-7803-D22BF730F43E}"/>
              </a:ext>
            </a:extLst>
          </p:cNvPr>
          <p:cNvCxnSpPr>
            <a:cxnSpLocks/>
            <a:stCxn id="125" idx="1"/>
            <a:endCxn id="21" idx="3"/>
          </p:cNvCxnSpPr>
          <p:nvPr/>
        </p:nvCxnSpPr>
        <p:spPr>
          <a:xfrm flipH="1" flipV="1">
            <a:off x="7820426" y="3685765"/>
            <a:ext cx="2456244" cy="85398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2 69">
            <a:extLst>
              <a:ext uri="{FF2B5EF4-FFF2-40B4-BE49-F238E27FC236}">
                <a16:creationId xmlns:a16="http://schemas.microsoft.com/office/drawing/2014/main" id="{73BB30FC-2876-822D-540A-BD1E7A329B38}"/>
              </a:ext>
            </a:extLst>
          </p:cNvPr>
          <p:cNvCxnSpPr>
            <a:cxnSpLocks/>
            <a:stCxn id="20" idx="2"/>
            <a:endCxn id="138" idx="3"/>
          </p:cNvCxnSpPr>
          <p:nvPr/>
        </p:nvCxnSpPr>
        <p:spPr>
          <a:xfrm flipH="1">
            <a:off x="1915330" y="3908518"/>
            <a:ext cx="2508877" cy="53144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" name="Picture 26" descr="C:\Users\ecoffey\AppData\Local\Temp\Rar$DRa0.324\30072_Device_server_unreachable_256.png">
            <a:extLst>
              <a:ext uri="{FF2B5EF4-FFF2-40B4-BE49-F238E27FC236}">
                <a16:creationId xmlns:a16="http://schemas.microsoft.com/office/drawing/2014/main" id="{F7D1D1F0-0C03-B77A-8A5D-4516113ADB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644" y="-86410"/>
            <a:ext cx="1349264" cy="134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0" descr="Ryu Logo">
            <a:extLst>
              <a:ext uri="{FF2B5EF4-FFF2-40B4-BE49-F238E27FC236}">
                <a16:creationId xmlns:a16="http://schemas.microsoft.com/office/drawing/2014/main" id="{4ACB374F-F6C7-F2F5-4EE6-E8FFCD0C7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768" y="475263"/>
            <a:ext cx="795655" cy="619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P adhère au SDN OpenFlow intégré pour automatiser le réseau | Silicon">
            <a:extLst>
              <a:ext uri="{FF2B5EF4-FFF2-40B4-BE49-F238E27FC236}">
                <a16:creationId xmlns:a16="http://schemas.microsoft.com/office/drawing/2014/main" id="{4AE35BD7-76EA-24AD-4081-A7A4F180C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828" y="1965410"/>
            <a:ext cx="581959" cy="560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ttore 1 21">
            <a:extLst>
              <a:ext uri="{FF2B5EF4-FFF2-40B4-BE49-F238E27FC236}">
                <a16:creationId xmlns:a16="http://schemas.microsoft.com/office/drawing/2014/main" id="{57F3953D-1BB6-80F7-0CB6-B1756F46F749}"/>
              </a:ext>
            </a:extLst>
          </p:cNvPr>
          <p:cNvCxnSpPr>
            <a:stCxn id="11" idx="0"/>
            <a:endCxn id="103" idx="2"/>
          </p:cNvCxnSpPr>
          <p:nvPr/>
        </p:nvCxnSpPr>
        <p:spPr>
          <a:xfrm flipV="1">
            <a:off x="4782430" y="1094360"/>
            <a:ext cx="1175166" cy="47414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Connettore 1 22">
            <a:extLst>
              <a:ext uri="{FF2B5EF4-FFF2-40B4-BE49-F238E27FC236}">
                <a16:creationId xmlns:a16="http://schemas.microsoft.com/office/drawing/2014/main" id="{584BF955-664B-820C-FBD4-9DCB25C90D20}"/>
              </a:ext>
            </a:extLst>
          </p:cNvPr>
          <p:cNvCxnSpPr>
            <a:cxnSpLocks/>
            <a:stCxn id="14" idx="0"/>
            <a:endCxn id="103" idx="2"/>
          </p:cNvCxnSpPr>
          <p:nvPr/>
        </p:nvCxnSpPr>
        <p:spPr>
          <a:xfrm flipH="1" flipV="1">
            <a:off x="5957596" y="1094360"/>
            <a:ext cx="1303495" cy="44707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Connettore 1 25">
            <a:extLst>
              <a:ext uri="{FF2B5EF4-FFF2-40B4-BE49-F238E27FC236}">
                <a16:creationId xmlns:a16="http://schemas.microsoft.com/office/drawing/2014/main" id="{12389ED3-4B63-E787-709F-04CEB666E4D9}"/>
              </a:ext>
            </a:extLst>
          </p:cNvPr>
          <p:cNvCxnSpPr>
            <a:cxnSpLocks/>
            <a:stCxn id="103" idx="2"/>
            <a:endCxn id="20" idx="0"/>
          </p:cNvCxnSpPr>
          <p:nvPr/>
        </p:nvCxnSpPr>
        <p:spPr>
          <a:xfrm flipH="1">
            <a:off x="4424207" y="1094360"/>
            <a:ext cx="1533389" cy="2326478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Connettore 1 28">
            <a:extLst>
              <a:ext uri="{FF2B5EF4-FFF2-40B4-BE49-F238E27FC236}">
                <a16:creationId xmlns:a16="http://schemas.microsoft.com/office/drawing/2014/main" id="{A61FF0F1-6FCF-1288-045A-26778C5976EE}"/>
              </a:ext>
            </a:extLst>
          </p:cNvPr>
          <p:cNvCxnSpPr>
            <a:cxnSpLocks/>
            <a:endCxn id="103" idx="2"/>
          </p:cNvCxnSpPr>
          <p:nvPr/>
        </p:nvCxnSpPr>
        <p:spPr>
          <a:xfrm flipH="1" flipV="1">
            <a:off x="5957596" y="1094360"/>
            <a:ext cx="1188969" cy="227301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6E710C19-B70E-AFA6-A6A2-1F9762ECDDDD}"/>
              </a:ext>
            </a:extLst>
          </p:cNvPr>
          <p:cNvSpPr txBox="1"/>
          <p:nvPr/>
        </p:nvSpPr>
        <p:spPr>
          <a:xfrm>
            <a:off x="4579299" y="1324666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s4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506C7513-4646-36C5-3F60-014AACDE1788}"/>
              </a:ext>
            </a:extLst>
          </p:cNvPr>
          <p:cNvSpPr txBox="1"/>
          <p:nvPr/>
        </p:nvSpPr>
        <p:spPr>
          <a:xfrm>
            <a:off x="7122297" y="1282031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s5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6E21202F-8ACE-5B32-CF7F-131990C31DDE}"/>
              </a:ext>
            </a:extLst>
          </p:cNvPr>
          <p:cNvSpPr txBox="1"/>
          <p:nvPr/>
        </p:nvSpPr>
        <p:spPr>
          <a:xfrm>
            <a:off x="5724942" y="3024641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s2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8925332A-DACD-7A51-7BD2-EF4EBC7BCEED}"/>
              </a:ext>
            </a:extLst>
          </p:cNvPr>
          <p:cNvSpPr txBox="1"/>
          <p:nvPr/>
        </p:nvSpPr>
        <p:spPr>
          <a:xfrm>
            <a:off x="7229773" y="3093931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s3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8D11074C-5CF5-1A5F-5128-F26C17E93695}"/>
              </a:ext>
            </a:extLst>
          </p:cNvPr>
          <p:cNvSpPr txBox="1"/>
          <p:nvPr/>
        </p:nvSpPr>
        <p:spPr>
          <a:xfrm>
            <a:off x="1263393" y="3501099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h1 10.10.6.40/24 </a:t>
            </a:r>
          </a:p>
        </p:txBody>
      </p:sp>
      <p:cxnSp>
        <p:nvCxnSpPr>
          <p:cNvPr id="41" name="Connettore 1 40">
            <a:extLst>
              <a:ext uri="{FF2B5EF4-FFF2-40B4-BE49-F238E27FC236}">
                <a16:creationId xmlns:a16="http://schemas.microsoft.com/office/drawing/2014/main" id="{2065B65C-0AFF-D3DA-AEAB-05C4BEC2B438}"/>
              </a:ext>
            </a:extLst>
          </p:cNvPr>
          <p:cNvCxnSpPr>
            <a:cxnSpLocks/>
          </p:cNvCxnSpPr>
          <p:nvPr/>
        </p:nvCxnSpPr>
        <p:spPr>
          <a:xfrm flipH="1">
            <a:off x="1050130" y="6019046"/>
            <a:ext cx="1232872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nettore 2 43">
            <a:extLst>
              <a:ext uri="{FF2B5EF4-FFF2-40B4-BE49-F238E27FC236}">
                <a16:creationId xmlns:a16="http://schemas.microsoft.com/office/drawing/2014/main" id="{13D01FCA-5668-F621-5551-ECD8930F6042}"/>
              </a:ext>
            </a:extLst>
          </p:cNvPr>
          <p:cNvCxnSpPr>
            <a:cxnSpLocks/>
          </p:cNvCxnSpPr>
          <p:nvPr/>
        </p:nvCxnSpPr>
        <p:spPr>
          <a:xfrm flipH="1">
            <a:off x="5430696" y="5977563"/>
            <a:ext cx="11892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F5F36B08-D230-3005-42BA-94938C56C331}"/>
              </a:ext>
            </a:extLst>
          </p:cNvPr>
          <p:cNvSpPr txBox="1"/>
          <p:nvPr/>
        </p:nvSpPr>
        <p:spPr>
          <a:xfrm>
            <a:off x="2283001" y="5842667"/>
            <a:ext cx="291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: Control </a:t>
            </a:r>
            <a:r>
              <a:rPr lang="it-IT" dirty="0" err="1"/>
              <a:t>plane</a:t>
            </a:r>
            <a:r>
              <a:rPr lang="it-IT" dirty="0"/>
              <a:t> Out-of-band</a:t>
            </a:r>
          </a:p>
        </p:txBody>
      </p:sp>
      <p:sp>
        <p:nvSpPr>
          <p:cNvPr id="48" name="CasellaDiTesto 47">
            <a:extLst>
              <a:ext uri="{FF2B5EF4-FFF2-40B4-BE49-F238E27FC236}">
                <a16:creationId xmlns:a16="http://schemas.microsoft.com/office/drawing/2014/main" id="{44206F03-4E25-E6DC-18C9-44173A56A7EC}"/>
              </a:ext>
            </a:extLst>
          </p:cNvPr>
          <p:cNvSpPr txBox="1"/>
          <p:nvPr/>
        </p:nvSpPr>
        <p:spPr>
          <a:xfrm>
            <a:off x="6596652" y="5782765"/>
            <a:ext cx="61007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: Data </a:t>
            </a:r>
            <a:r>
              <a:rPr lang="it-IT" dirty="0" err="1"/>
              <a:t>plane</a:t>
            </a:r>
            <a:endParaRPr lang="it-IT" dirty="0"/>
          </a:p>
        </p:txBody>
      </p:sp>
      <p:sp>
        <p:nvSpPr>
          <p:cNvPr id="49" name="CasellaDiTesto 48">
            <a:extLst>
              <a:ext uri="{FF2B5EF4-FFF2-40B4-BE49-F238E27FC236}">
                <a16:creationId xmlns:a16="http://schemas.microsoft.com/office/drawing/2014/main" id="{3194A5D9-A09F-1CF8-7C2E-216B5DCE1856}"/>
              </a:ext>
            </a:extLst>
          </p:cNvPr>
          <p:cNvSpPr txBox="1"/>
          <p:nvPr/>
        </p:nvSpPr>
        <p:spPr>
          <a:xfrm>
            <a:off x="5378734" y="1421299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OpenFlow</a:t>
            </a:r>
            <a:r>
              <a:rPr lang="it-IT" dirty="0"/>
              <a:t> switches</a:t>
            </a:r>
          </a:p>
        </p:txBody>
      </p: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DB7AA0E-75D2-2953-4B68-1481299DAC9F}"/>
              </a:ext>
            </a:extLst>
          </p:cNvPr>
          <p:cNvSpPr txBox="1"/>
          <p:nvPr/>
        </p:nvSpPr>
        <p:spPr>
          <a:xfrm>
            <a:off x="6355423" y="456428"/>
            <a:ext cx="113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RYU SDN Controller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686F0BC0-0C2A-0C4F-E8FE-36C309F2AD2A}"/>
              </a:ext>
            </a:extLst>
          </p:cNvPr>
          <p:cNvSpPr txBox="1"/>
          <p:nvPr/>
        </p:nvSpPr>
        <p:spPr>
          <a:xfrm>
            <a:off x="3777416" y="429016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h2 10.10.6.41/24 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A03F0BEC-D322-FEC4-7DDC-21A5AA6ACF4A}"/>
              </a:ext>
            </a:extLst>
          </p:cNvPr>
          <p:cNvSpPr txBox="1"/>
          <p:nvPr/>
        </p:nvSpPr>
        <p:spPr>
          <a:xfrm>
            <a:off x="9737983" y="3625106"/>
            <a:ext cx="1838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h3 10.10.6.42/24 </a:t>
            </a:r>
          </a:p>
        </p:txBody>
      </p:sp>
      <p:sp>
        <p:nvSpPr>
          <p:cNvPr id="17" name="object 23">
            <a:extLst>
              <a:ext uri="{FF2B5EF4-FFF2-40B4-BE49-F238E27FC236}">
                <a16:creationId xmlns:a16="http://schemas.microsoft.com/office/drawing/2014/main" id="{F2326A8A-A134-C42E-5322-2C548FCBF8A0}"/>
              </a:ext>
            </a:extLst>
          </p:cNvPr>
          <p:cNvSpPr/>
          <p:nvPr/>
        </p:nvSpPr>
        <p:spPr>
          <a:xfrm>
            <a:off x="9607522" y="532062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4" name="object 23">
            <a:extLst>
              <a:ext uri="{FF2B5EF4-FFF2-40B4-BE49-F238E27FC236}">
                <a16:creationId xmlns:a16="http://schemas.microsoft.com/office/drawing/2014/main" id="{5A2676B5-F4E2-0437-5D92-DAAB8E5EA8ED}"/>
              </a:ext>
            </a:extLst>
          </p:cNvPr>
          <p:cNvSpPr/>
          <p:nvPr/>
        </p:nvSpPr>
        <p:spPr>
          <a:xfrm>
            <a:off x="140148" y="4905467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5" name="object 23">
            <a:extLst>
              <a:ext uri="{FF2B5EF4-FFF2-40B4-BE49-F238E27FC236}">
                <a16:creationId xmlns:a16="http://schemas.microsoft.com/office/drawing/2014/main" id="{93371FB9-FDF1-163F-EC3E-C422896C234D}"/>
              </a:ext>
            </a:extLst>
          </p:cNvPr>
          <p:cNvSpPr/>
          <p:nvPr/>
        </p:nvSpPr>
        <p:spPr>
          <a:xfrm>
            <a:off x="140148" y="5196754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27" name="object 23">
            <a:extLst>
              <a:ext uri="{FF2B5EF4-FFF2-40B4-BE49-F238E27FC236}">
                <a16:creationId xmlns:a16="http://schemas.microsoft.com/office/drawing/2014/main" id="{53F8A298-AC35-0983-7D3B-538E8B93C2F4}"/>
              </a:ext>
            </a:extLst>
          </p:cNvPr>
          <p:cNvSpPr/>
          <p:nvPr/>
        </p:nvSpPr>
        <p:spPr>
          <a:xfrm>
            <a:off x="152339" y="5451695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8" name="object 23">
            <a:extLst>
              <a:ext uri="{FF2B5EF4-FFF2-40B4-BE49-F238E27FC236}">
                <a16:creationId xmlns:a16="http://schemas.microsoft.com/office/drawing/2014/main" id="{8E924DA7-8DBD-7292-542D-C36C3F2882F2}"/>
              </a:ext>
            </a:extLst>
          </p:cNvPr>
          <p:cNvSpPr/>
          <p:nvPr/>
        </p:nvSpPr>
        <p:spPr>
          <a:xfrm>
            <a:off x="4778310" y="4964662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0" name="object 23">
            <a:extLst>
              <a:ext uri="{FF2B5EF4-FFF2-40B4-BE49-F238E27FC236}">
                <a16:creationId xmlns:a16="http://schemas.microsoft.com/office/drawing/2014/main" id="{0DBFD4C1-5FBC-B5F3-4A95-A0F6E77926CF}"/>
              </a:ext>
            </a:extLst>
          </p:cNvPr>
          <p:cNvSpPr/>
          <p:nvPr/>
        </p:nvSpPr>
        <p:spPr>
          <a:xfrm>
            <a:off x="4778310" y="5255949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chemeClr val="accent2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2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client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2" name="object 23">
            <a:extLst>
              <a:ext uri="{FF2B5EF4-FFF2-40B4-BE49-F238E27FC236}">
                <a16:creationId xmlns:a16="http://schemas.microsoft.com/office/drawing/2014/main" id="{2C00A6CA-1E7C-0FE8-179D-F168631EBF8B}"/>
              </a:ext>
            </a:extLst>
          </p:cNvPr>
          <p:cNvSpPr/>
          <p:nvPr/>
        </p:nvSpPr>
        <p:spPr>
          <a:xfrm>
            <a:off x="4778310" y="5536548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r>
              <a:rPr lang="it-IT" sz="1092" dirty="0"/>
              <a:t>_</a:t>
            </a:r>
            <a:endParaRPr sz="1092" dirty="0"/>
          </a:p>
        </p:txBody>
      </p:sp>
      <p:sp>
        <p:nvSpPr>
          <p:cNvPr id="39" name="object 23">
            <a:extLst>
              <a:ext uri="{FF2B5EF4-FFF2-40B4-BE49-F238E27FC236}">
                <a16:creationId xmlns:a16="http://schemas.microsoft.com/office/drawing/2014/main" id="{7E1D381C-4405-DB93-B615-F471DF51278F}"/>
              </a:ext>
            </a:extLst>
          </p:cNvPr>
          <p:cNvSpPr/>
          <p:nvPr/>
        </p:nvSpPr>
        <p:spPr>
          <a:xfrm>
            <a:off x="9607522" y="5029491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FF930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3 x </a:t>
            </a: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iperf</a:t>
            </a:r>
            <a:r>
              <a:rPr lang="it-IT" b="1" dirty="0">
                <a:solidFill>
                  <a:srgbClr val="FFFFFF"/>
                </a:solidFill>
                <a:latin typeface="Arial"/>
                <a:cs typeface="Arial"/>
              </a:rPr>
              <a:t> server  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3" name="object 23">
            <a:extLst>
              <a:ext uri="{FF2B5EF4-FFF2-40B4-BE49-F238E27FC236}">
                <a16:creationId xmlns:a16="http://schemas.microsoft.com/office/drawing/2014/main" id="{CA73CA58-1976-B6D3-176A-13979E3E7031}"/>
              </a:ext>
            </a:extLst>
          </p:cNvPr>
          <p:cNvSpPr/>
          <p:nvPr/>
        </p:nvSpPr>
        <p:spPr>
          <a:xfrm>
            <a:off x="9607522" y="5583366"/>
            <a:ext cx="2432392" cy="291287"/>
          </a:xfrm>
          <a:custGeom>
            <a:avLst/>
            <a:gdLst/>
            <a:ahLst/>
            <a:cxnLst/>
            <a:rect l="l" t="t" r="r" b="b"/>
            <a:pathLst>
              <a:path w="4815205" h="666750">
                <a:moveTo>
                  <a:pt x="4814835" y="0"/>
                </a:moveTo>
                <a:lnTo>
                  <a:pt x="0" y="0"/>
                </a:lnTo>
                <a:lnTo>
                  <a:pt x="0" y="666578"/>
                </a:lnTo>
                <a:lnTo>
                  <a:pt x="4814835" y="666578"/>
                </a:lnTo>
                <a:lnTo>
                  <a:pt x="4814835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/>
          <a:lstStyle/>
          <a:p>
            <a:pPr marL="770" marR="0" lvl="0" indent="0" algn="ctr" defTabSz="457200" rtl="0" eaLnBrk="1" fontAlgn="auto" latinLnBrk="0" hangingPunct="1">
              <a:lnSpc>
                <a:spcPct val="100000"/>
              </a:lnSpc>
              <a:spcBef>
                <a:spcPts val="67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b="1" dirty="0" err="1">
                <a:solidFill>
                  <a:srgbClr val="FFFFFF"/>
                </a:solidFill>
                <a:latin typeface="Arial"/>
                <a:cs typeface="Arial"/>
              </a:rPr>
              <a:t>tcpdump</a:t>
            </a:r>
            <a:endParaRPr kumimoji="0" lang="it-IT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3" name="Picture 6" descr="Switch 1&#10;">
            <a:extLst>
              <a:ext uri="{FF2B5EF4-FFF2-40B4-BE49-F238E27FC236}">
                <a16:creationId xmlns:a16="http://schemas.microsoft.com/office/drawing/2014/main" id="{74E5B2BC-9BD6-244B-3FC0-15C278B441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1246" y="3444075"/>
            <a:ext cx="1074789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5904FAD6-CD64-EE3C-0B70-E0DB6C52AF41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4426324" y="2029114"/>
            <a:ext cx="2834767" cy="14128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B56CDA9E-C252-A337-8624-D35A8CC9D437}"/>
              </a:ext>
            </a:extLst>
          </p:cNvPr>
          <p:cNvCxnSpPr>
            <a:cxnSpLocks/>
            <a:stCxn id="3" idx="0"/>
            <a:endCxn id="14" idx="2"/>
          </p:cNvCxnSpPr>
          <p:nvPr/>
        </p:nvCxnSpPr>
        <p:spPr>
          <a:xfrm flipV="1">
            <a:off x="5908641" y="2029114"/>
            <a:ext cx="1352450" cy="14149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70044A76-36DC-2850-03E2-DC582D9FA7A9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4782430" y="2056186"/>
            <a:ext cx="2447343" cy="13643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739B1C31-3582-ED48-4D12-D24EAA0E1860}"/>
              </a:ext>
            </a:extLst>
          </p:cNvPr>
          <p:cNvSpPr txBox="1"/>
          <p:nvPr/>
        </p:nvSpPr>
        <p:spPr>
          <a:xfrm>
            <a:off x="4070638" y="3110680"/>
            <a:ext cx="544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s1</a:t>
            </a:r>
          </a:p>
        </p:txBody>
      </p:sp>
      <p:cxnSp>
        <p:nvCxnSpPr>
          <p:cNvPr id="113" name="Connettore 7 112">
            <a:extLst>
              <a:ext uri="{FF2B5EF4-FFF2-40B4-BE49-F238E27FC236}">
                <a16:creationId xmlns:a16="http://schemas.microsoft.com/office/drawing/2014/main" id="{B0EFF3AF-1F12-A9A5-1F84-D2383E972415}"/>
              </a:ext>
            </a:extLst>
          </p:cNvPr>
          <p:cNvCxnSpPr>
            <a:cxnSpLocks/>
            <a:stCxn id="3" idx="2"/>
            <a:endCxn id="124" idx="3"/>
          </p:cNvCxnSpPr>
          <p:nvPr/>
        </p:nvCxnSpPr>
        <p:spPr>
          <a:xfrm rot="16200000" flipH="1">
            <a:off x="5886928" y="3953467"/>
            <a:ext cx="584793" cy="541367"/>
          </a:xfrm>
          <a:prstGeom prst="curvedConnector4">
            <a:avLst>
              <a:gd name="adj1" fmla="val 13670"/>
              <a:gd name="adj2" fmla="val 2170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FC3FA2E0-6A61-9B20-839F-5734B02ADA37}"/>
              </a:ext>
            </a:extLst>
          </p:cNvPr>
          <p:cNvSpPr txBox="1"/>
          <p:nvPr/>
        </p:nvSpPr>
        <p:spPr>
          <a:xfrm>
            <a:off x="3137884" y="3398207"/>
            <a:ext cx="3437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>
                <a:solidFill>
                  <a:schemeClr val="tx2"/>
                </a:solidFill>
              </a:rPr>
              <a:t>Leaf</a:t>
            </a:r>
            <a:endParaRPr lang="it-IT" dirty="0"/>
          </a:p>
        </p:txBody>
      </p:sp>
      <p:sp>
        <p:nvSpPr>
          <p:cNvPr id="117" name="Per 116">
            <a:extLst>
              <a:ext uri="{FF2B5EF4-FFF2-40B4-BE49-F238E27FC236}">
                <a16:creationId xmlns:a16="http://schemas.microsoft.com/office/drawing/2014/main" id="{411F0F15-3267-6294-ADF6-54F025058013}"/>
              </a:ext>
            </a:extLst>
          </p:cNvPr>
          <p:cNvSpPr/>
          <p:nvPr/>
        </p:nvSpPr>
        <p:spPr>
          <a:xfrm>
            <a:off x="3965827" y="1100707"/>
            <a:ext cx="1611838" cy="1424310"/>
          </a:xfrm>
          <a:prstGeom prst="mathMultiply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9139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Funzionamento</a:t>
            </a:r>
            <a:br>
              <a:rPr lang="it-IT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39" y="1378144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dirty="0"/>
              <a:t>Il controllore apprende la topologia della rete con LLDP e calcola il cammino minimo con </a:t>
            </a:r>
            <a:r>
              <a:rPr lang="it-IT" dirty="0" err="1"/>
              <a:t>NetworkX</a:t>
            </a:r>
            <a:r>
              <a:rPr lang="it-IT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Resilienza a guasti: Ricalcolo  se cade un link o switch </a:t>
            </a:r>
          </a:p>
          <a:p>
            <a:endParaRPr lang="it-IT" dirty="0"/>
          </a:p>
          <a:p>
            <a:r>
              <a:rPr lang="it-IT" dirty="0"/>
              <a:t>IPv4 TCP SYN sempre inviati al controllore, altro traffico </a:t>
            </a:r>
            <a:r>
              <a:rPr lang="it-IT" dirty="0" err="1"/>
              <a:t>unicast</a:t>
            </a:r>
            <a:r>
              <a:rPr lang="it-IT" dirty="0"/>
              <a:t> </a:t>
            </a:r>
            <a:r>
              <a:rPr lang="it-IT" b="1" dirty="0" err="1"/>
              <a:t>FlowMod</a:t>
            </a:r>
            <a:r>
              <a:rPr lang="it-IT" b="1" dirty="0"/>
              <a:t> </a:t>
            </a:r>
            <a:r>
              <a:rPr lang="it-IT" dirty="0"/>
              <a:t>instradato direttamente</a:t>
            </a:r>
            <a:r>
              <a:rPr lang="it-IT" b="1" dirty="0"/>
              <a:t> </a:t>
            </a:r>
            <a:br>
              <a:rPr lang="it-IT" b="1" dirty="0"/>
            </a:br>
            <a:endParaRPr lang="it-IT" b="1" dirty="0"/>
          </a:p>
          <a:p>
            <a:r>
              <a:rPr lang="it-IT" dirty="0"/>
              <a:t>@</a:t>
            </a:r>
            <a:r>
              <a:rPr lang="it-IT" b="1" dirty="0" err="1"/>
              <a:t>PacketIN</a:t>
            </a:r>
            <a:r>
              <a:rPr lang="it-IT" dirty="0"/>
              <a:t> Elaborazione SYN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/>
              <a:t>Solo se proviene dallo switch a cui è direttamente connesso </a:t>
            </a:r>
            <a:r>
              <a:rPr lang="it-IT" dirty="0" err="1"/>
              <a:t>l’host</a:t>
            </a:r>
            <a:r>
              <a:rPr lang="it-IT" dirty="0"/>
              <a:t> sorgente.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A scelta conteggio esatto o approssimato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tx2"/>
                </a:solidFill>
              </a:rPr>
              <a:t>A scelta se scartare oppure reset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417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D1244-899D-43E8-9F97-986CDF5C6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</p:spPr>
        <p:txBody>
          <a:bodyPr/>
          <a:lstStyle/>
          <a:p>
            <a:r>
              <a:rPr lang="it-IT" dirty="0"/>
              <a:t>Funzionamento</a:t>
            </a:r>
            <a:br>
              <a:rPr lang="it-IT" dirty="0"/>
            </a:br>
            <a:r>
              <a:rPr lang="it-IT" dirty="0"/>
              <a:t>esatto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2BC33E-CE88-4E36-AFDE-62CC1E7CD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5546"/>
            <a:ext cx="11098301" cy="4525963"/>
          </a:xfrm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it-IT" dirty="0"/>
            </a:br>
            <a:r>
              <a:rPr lang="it-IT" dirty="0"/>
              <a:t> </a:t>
            </a:r>
          </a:p>
          <a:p>
            <a:endParaRPr lang="it-IT" dirty="0"/>
          </a:p>
          <a:p>
            <a:pPr marL="457200" indent="-457200">
              <a:buFont typeface="+mj-lt"/>
              <a:buAutoNum type="arabicPeriod"/>
            </a:pPr>
            <a:endParaRPr lang="it-IT" dirty="0"/>
          </a:p>
        </p:txBody>
      </p:sp>
      <p:graphicFrame>
        <p:nvGraphicFramePr>
          <p:cNvPr id="5" name="Tabella 4">
            <a:extLst>
              <a:ext uri="{FF2B5EF4-FFF2-40B4-BE49-F238E27FC236}">
                <a16:creationId xmlns:a16="http://schemas.microsoft.com/office/drawing/2014/main" id="{CE9662AE-B559-2CD1-A5F0-9CE1F2038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921133"/>
              </p:ext>
            </p:extLst>
          </p:nvPr>
        </p:nvGraphicFramePr>
        <p:xfrm>
          <a:off x="670187" y="3855591"/>
          <a:ext cx="204501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5010">
                  <a:extLst>
                    <a:ext uri="{9D8B030D-6E8A-4147-A177-3AD203B41FA5}">
                      <a16:colId xmlns:a16="http://schemas.microsoft.com/office/drawing/2014/main" val="3914156817"/>
                    </a:ext>
                  </a:extLst>
                </a:gridCol>
              </a:tblGrid>
              <a:tr h="359421">
                <a:tc>
                  <a:txBody>
                    <a:bodyPr/>
                    <a:lstStyle/>
                    <a:p>
                      <a:r>
                        <a:rPr lang="it-IT" sz="18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6320982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65311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8823914"/>
                  </a:ext>
                </a:extLst>
              </a:tr>
              <a:tr h="35942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destination_macN</a:t>
                      </a:r>
                      <a:endParaRPr lang="it-IT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38600"/>
                  </a:ext>
                </a:extLst>
              </a:tr>
            </a:tbl>
          </a:graphicData>
        </a:graphic>
      </p:graphicFrame>
      <p:cxnSp>
        <p:nvCxnSpPr>
          <p:cNvPr id="8" name="Connettore 2 7">
            <a:extLst>
              <a:ext uri="{FF2B5EF4-FFF2-40B4-BE49-F238E27FC236}">
                <a16:creationId xmlns:a16="http://schemas.microsoft.com/office/drawing/2014/main" id="{0B980267-1E23-1124-779A-6B5149B67BD2}"/>
              </a:ext>
            </a:extLst>
          </p:cNvPr>
          <p:cNvCxnSpPr>
            <a:cxnSpLocks/>
          </p:cNvCxnSpPr>
          <p:nvPr/>
        </p:nvCxnSpPr>
        <p:spPr>
          <a:xfrm>
            <a:off x="2715197" y="4058791"/>
            <a:ext cx="592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B18877EA-5B19-AAB6-2FFE-24C1AD1865CA}"/>
              </a:ext>
            </a:extLst>
          </p:cNvPr>
          <p:cNvSpPr txBox="1"/>
          <p:nvPr/>
        </p:nvSpPr>
        <p:spPr>
          <a:xfrm>
            <a:off x="3263591" y="381029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Lista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883FEE3-B879-AB9E-F24B-717345B0EA63}"/>
              </a:ext>
            </a:extLst>
          </p:cNvPr>
          <p:cNvSpPr txBox="1"/>
          <p:nvPr/>
        </p:nvSpPr>
        <p:spPr>
          <a:xfrm>
            <a:off x="609600" y="3493790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Dizionario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EDE05FE-905D-3228-ABD1-AD2FFFEE55D9}"/>
              </a:ext>
            </a:extLst>
          </p:cNvPr>
          <p:cNvSpPr txBox="1"/>
          <p:nvPr/>
        </p:nvSpPr>
        <p:spPr>
          <a:xfrm rot="5400000">
            <a:off x="3215252" y="6638427"/>
            <a:ext cx="5307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#SYN in </a:t>
            </a:r>
            <a:r>
              <a:rPr lang="it-IT" dirty="0" err="1"/>
              <a:t>delta_t</a:t>
            </a:r>
            <a:endParaRPr lang="it-IT" dirty="0"/>
          </a:p>
        </p:txBody>
      </p:sp>
      <p:graphicFrame>
        <p:nvGraphicFramePr>
          <p:cNvPr id="4" name="Tabella 3">
            <a:extLst>
              <a:ext uri="{FF2B5EF4-FFF2-40B4-BE49-F238E27FC236}">
                <a16:creationId xmlns:a16="http://schemas.microsoft.com/office/drawing/2014/main" id="{0219A231-A7E5-87BA-304E-D7634CB6A1A2}"/>
              </a:ext>
            </a:extLst>
          </p:cNvPr>
          <p:cNvGraphicFramePr>
            <a:graphicFrameLocks noGrp="1"/>
          </p:cNvGraphicFramePr>
          <p:nvPr/>
        </p:nvGraphicFramePr>
        <p:xfrm>
          <a:off x="3291394" y="4217222"/>
          <a:ext cx="1759415" cy="1908944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759415">
                  <a:extLst>
                    <a:ext uri="{9D8B030D-6E8A-4147-A177-3AD203B41FA5}">
                      <a16:colId xmlns:a16="http://schemas.microsoft.com/office/drawing/2014/main" val="25745760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dirty="0" err="1"/>
                        <a:t>timestampN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138713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400321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timestampN-2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5796537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r>
                        <a:rPr lang="it-IT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8586218"/>
                  </a:ext>
                </a:extLst>
              </a:tr>
              <a:tr h="38579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/>
                        <a:t>timestamp1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917395"/>
                  </a:ext>
                </a:extLst>
              </a:tr>
            </a:tbl>
          </a:graphicData>
        </a:graphic>
      </p:graphicFrame>
      <p:sp>
        <p:nvSpPr>
          <p:cNvPr id="7" name="Parentesi graffa chiusa 6">
            <a:extLst>
              <a:ext uri="{FF2B5EF4-FFF2-40B4-BE49-F238E27FC236}">
                <a16:creationId xmlns:a16="http://schemas.microsoft.com/office/drawing/2014/main" id="{59DA7E4B-90EE-6CCA-9590-E9B2C9F28108}"/>
              </a:ext>
            </a:extLst>
          </p:cNvPr>
          <p:cNvSpPr/>
          <p:nvPr/>
        </p:nvSpPr>
        <p:spPr>
          <a:xfrm>
            <a:off x="5075902" y="4179622"/>
            <a:ext cx="592872" cy="142349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5A2EE1A-E5D6-D55D-E416-291601D9D9DF}"/>
              </a:ext>
            </a:extLst>
          </p:cNvPr>
          <p:cNvSpPr txBox="1"/>
          <p:nvPr/>
        </p:nvSpPr>
        <p:spPr>
          <a:xfrm>
            <a:off x="6883399" y="3278687"/>
            <a:ext cx="5307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Per un dato MAC:</a:t>
            </a:r>
          </a:p>
          <a:p>
            <a:r>
              <a:rPr lang="it-IT" sz="2000" dirty="0"/>
              <a:t>Si scorre la lista per contare #SYN e </a:t>
            </a:r>
            <a:r>
              <a:rPr lang="it-IT" sz="2000" dirty="0" err="1"/>
              <a:t>delta_t</a:t>
            </a:r>
            <a:r>
              <a:rPr lang="it-IT" sz="2000" dirty="0"/>
              <a:t> :</a:t>
            </a:r>
            <a:br>
              <a:rPr lang="it-IT" sz="2000" dirty="0"/>
            </a:br>
            <a:r>
              <a:rPr lang="it-IT" sz="2000" dirty="0"/>
              <a:t>fintanto che </a:t>
            </a:r>
            <a:r>
              <a:rPr lang="it-IT" sz="2000" dirty="0" err="1"/>
              <a:t>delta_t</a:t>
            </a:r>
            <a:r>
              <a:rPr lang="it-IT" sz="2000" dirty="0"/>
              <a:t>&lt;T e #SYN &lt;= X</a:t>
            </a:r>
          </a:p>
          <a:p>
            <a:r>
              <a:rPr lang="it-IT" sz="2000" dirty="0" err="1"/>
              <a:t>delta_t</a:t>
            </a:r>
            <a:r>
              <a:rPr lang="it-IT" sz="2000" dirty="0"/>
              <a:t> = </a:t>
            </a:r>
            <a:r>
              <a:rPr lang="it-IT" sz="2000" dirty="0" err="1"/>
              <a:t>timestampN</a:t>
            </a:r>
            <a:r>
              <a:rPr lang="it-IT" sz="2000" dirty="0"/>
              <a:t>– timestampN-1 +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Rimossi elementi fuori intervallo </a:t>
            </a:r>
            <a:r>
              <a:rPr lang="it-IT" sz="2000" dirty="0" err="1"/>
              <a:t>delta_t</a:t>
            </a:r>
            <a:endParaRPr lang="it-IT" sz="2000" dirty="0"/>
          </a:p>
          <a:p>
            <a:endParaRPr lang="it-IT" sz="2000" dirty="0"/>
          </a:p>
          <a:p>
            <a:r>
              <a:rPr lang="it-IT" sz="2000" dirty="0"/>
              <a:t>Scarto se #SYN &gt; X e </a:t>
            </a:r>
            <a:r>
              <a:rPr lang="it-IT" sz="2000" dirty="0" err="1"/>
              <a:t>delta_t</a:t>
            </a:r>
            <a:r>
              <a:rPr lang="it-IT" sz="2000" dirty="0"/>
              <a:t> &lt;= T, altrimenti </a:t>
            </a:r>
            <a:r>
              <a:rPr lang="it-IT" sz="2000" b="1" dirty="0" err="1"/>
              <a:t>packetOut</a:t>
            </a:r>
            <a:endParaRPr lang="it-IT" sz="2000" b="1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34587234"/>
      </p:ext>
    </p:extLst>
  </p:cSld>
  <p:clrMapOvr>
    <a:masterClrMapping/>
  </p:clrMapOvr>
</p:sld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1535</TotalTime>
  <Words>1094</Words>
  <Application>Microsoft Macintosh PowerPoint</Application>
  <PresentationFormat>Widescreen</PresentationFormat>
  <Paragraphs>259</Paragraphs>
  <Slides>17</Slides>
  <Notes>1</Notes>
  <HiddenSlides>3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17</vt:i4>
      </vt:variant>
    </vt:vector>
  </HeadingPairs>
  <TitlesOfParts>
    <vt:vector size="22" baseType="lpstr">
      <vt:lpstr>Arial</vt:lpstr>
      <vt:lpstr>Calibri</vt:lpstr>
      <vt:lpstr>Times</vt:lpstr>
      <vt:lpstr>Wingdings</vt:lpstr>
      <vt:lpstr>POLI</vt:lpstr>
      <vt:lpstr>Presentazione standard di PowerPoint</vt:lpstr>
      <vt:lpstr>Istruzioni</vt:lpstr>
      <vt:lpstr>PROGETTO 8 Blocco traffico anomalo</vt:lpstr>
      <vt:lpstr>Obiettivo del progetto</vt:lpstr>
      <vt:lpstr>Scenario di riferimento mininet</vt:lpstr>
      <vt:lpstr>Scenario di riferimento testbed</vt:lpstr>
      <vt:lpstr>Scenario di riferimento testbed</vt:lpstr>
      <vt:lpstr>Funzionamento </vt:lpstr>
      <vt:lpstr>Funzionamento esatto</vt:lpstr>
      <vt:lpstr>Funzionamento approssimato</vt:lpstr>
      <vt:lpstr>Dimostrazione</vt:lpstr>
      <vt:lpstr>Dimostrazione Rule of thumb</vt:lpstr>
      <vt:lpstr>Dimostrazione Rule of thumb</vt:lpstr>
      <vt:lpstr>Dimostrazione Multiple</vt:lpstr>
      <vt:lpstr>Tabella Video</vt:lpstr>
      <vt:lpstr>Tabella Video</vt:lpstr>
      <vt:lpstr>VIDEO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Giacomo Verticale</dc:creator>
  <cp:lastModifiedBy>Pierluigi Grossi</cp:lastModifiedBy>
  <cp:revision>116</cp:revision>
  <cp:lastPrinted>2011-03-07T17:07:57Z</cp:lastPrinted>
  <dcterms:created xsi:type="dcterms:W3CDTF">2011-03-03T14:13:49Z</dcterms:created>
  <dcterms:modified xsi:type="dcterms:W3CDTF">2024-05-15T17:39:47Z</dcterms:modified>
</cp:coreProperties>
</file>