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376" r:id="rId2"/>
    <p:sldId id="377" r:id="rId3"/>
    <p:sldId id="374" r:id="rId4"/>
    <p:sldId id="373" r:id="rId5"/>
    <p:sldId id="372" r:id="rId6"/>
    <p:sldId id="371" r:id="rId7"/>
    <p:sldId id="378" r:id="rId8"/>
    <p:sldId id="370" r:id="rId9"/>
    <p:sldId id="369" r:id="rId10"/>
  </p:sldIdLst>
  <p:sldSz cx="12192000" cy="6858000"/>
  <p:notesSz cx="6796088" cy="99250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97181-7F0A-40AF-8EAC-822F76177D4D}" v="1" dt="2024-04-13T21:31:54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19"/>
    <p:restoredTop sz="94663"/>
  </p:normalViewPr>
  <p:slideViewPr>
    <p:cSldViewPr snapToGrid="0">
      <p:cViewPr varScale="1">
        <p:scale>
          <a:sx n="114" d="100"/>
          <a:sy n="114" d="100"/>
        </p:scale>
        <p:origin x="184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data 2"/>
          <p:cNvSpPr txBox="1">
            <a:spLocks noGrp="1"/>
          </p:cNvSpPr>
          <p:nvPr>
            <p:ph type="dt" sz="quarter" idx="1"/>
          </p:nvPr>
        </p:nvSpPr>
        <p:spPr>
          <a:xfrm>
            <a:off x="384732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4B7EC170-1CB3-41AD-8FC2-9294389A3E64}" type="datetimeFigureOut">
              <a:rPr lang="it-IT"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17/04/24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2"/>
          </p:nvPr>
        </p:nvSpPr>
        <p:spPr>
          <a:xfrm>
            <a:off x="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384732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0B66B7C3-E2B2-4AA3-B43D-6208B74ADEA6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‹N›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7621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>
            <a:spLocks noMove="1" noResize="1"/>
          </p:cNvSpPr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intestazion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4" name="Segnaposto data 3"/>
          <p:cNvSpPr txBox="1">
            <a:spLocks noGrp="1"/>
          </p:cNvSpPr>
          <p:nvPr>
            <p:ph type="dt" idx="1"/>
          </p:nvPr>
        </p:nvSpPr>
        <p:spPr>
          <a:xfrm>
            <a:off x="3851279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2CCE629-2C6F-4BB6-A68D-19F65CE8A757}" type="datetimeFigureOut">
              <a:rPr lang="it-IT"/>
              <a:pPr lvl="0"/>
              <a:t>17/04/24</a:t>
            </a:fld>
            <a:endParaRPr lang="it-IT"/>
          </a:p>
        </p:txBody>
      </p:sp>
      <p:sp>
        <p:nvSpPr>
          <p:cNvPr id="5" name="Segnaposto immagine diapositiva 4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Segnaposto note 5"/>
          <p:cNvSpPr txBox="1">
            <a:spLocks noGrp="1"/>
          </p:cNvSpPr>
          <p:nvPr>
            <p:ph type="body" sz="quarter" idx="3"/>
          </p:nvPr>
        </p:nvSpPr>
        <p:spPr>
          <a:xfrm>
            <a:off x="906479" y="4714560"/>
            <a:ext cx="4984560" cy="4467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/>
          </a:p>
        </p:txBody>
      </p:sp>
      <p:sp>
        <p:nvSpPr>
          <p:cNvPr id="7" name="Segnaposto piè di pagina 6"/>
          <p:cNvSpPr txBox="1">
            <a:spLocks noGrp="1"/>
          </p:cNvSpPr>
          <p:nvPr>
            <p:ph type="ftr" sz="quarter" idx="4"/>
          </p:nvPr>
        </p:nvSpPr>
        <p:spPr>
          <a:xfrm>
            <a:off x="0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8" name="Segnaposto numero diapositiva 7"/>
          <p:cNvSpPr txBox="1">
            <a:spLocks noGrp="1"/>
          </p:cNvSpPr>
          <p:nvPr>
            <p:ph type="sldNum" sz="quarter" idx="5"/>
          </p:nvPr>
        </p:nvSpPr>
        <p:spPr>
          <a:xfrm>
            <a:off x="3851279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4EA0611-6E8A-498B-AC44-4B25849EFDB4}" type="slidenum">
              <a:rPr/>
              <a:pPr lvl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18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it-IT" sz="1200" b="0" i="0" u="none" strike="noStrike" baseline="0">
        <a:ln>
          <a:noFill/>
        </a:ln>
        <a:solidFill>
          <a:srgbClr val="000000"/>
        </a:solidFill>
        <a:latin typeface="Time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B0CAC7B4-3798-4936-8705-36D58079C737}" type="slidenum">
              <a:rPr/>
              <a:pPr lvl="0"/>
              <a:t>1</a:t>
            </a:fld>
            <a:endParaRPr lang="it-IT"/>
          </a:p>
        </p:txBody>
      </p:sp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204788" y="803275"/>
            <a:ext cx="7148513" cy="40211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>
          <a:xfrm>
            <a:off x="906479" y="4714560"/>
            <a:ext cx="4984560" cy="44679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 kern="1200"/>
          </a:p>
        </p:txBody>
      </p:sp>
    </p:spTree>
    <p:extLst>
      <p:ext uri="{BB962C8B-B14F-4D97-AF65-F5344CB8AC3E}">
        <p14:creationId xmlns:p14="http://schemas.microsoft.com/office/powerpoint/2010/main" val="366041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5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7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130" name="CasellaDiTesto 129"/>
          <p:cNvSpPr txBox="1"/>
          <p:nvPr/>
        </p:nvSpPr>
        <p:spPr>
          <a:xfrm>
            <a:off x="210374" y="6363506"/>
            <a:ext cx="1305165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675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3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3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169" name="Gruppo 168"/>
          <p:cNvGrpSpPr/>
          <p:nvPr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8"/>
            <a:ext cx="10363200" cy="96837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169" name="Gruppo 168"/>
          <p:cNvGrpSpPr/>
          <p:nvPr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30"/>
            <a:ext cx="10363200" cy="968375"/>
          </a:xfrm>
        </p:spPr>
        <p:txBody>
          <a:bodyPr>
            <a:normAutofit/>
          </a:bodyPr>
          <a:lstStyle>
            <a:lvl1pPr>
              <a:defRPr sz="2025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3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1" y="6363506"/>
            <a:ext cx="217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12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79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14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668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208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122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178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0840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bg2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3455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0332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4574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186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6368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5" name="Gruppo 4"/>
          <p:cNvGrpSpPr/>
          <p:nvPr/>
        </p:nvGrpSpPr>
        <p:grpSpPr>
          <a:xfrm>
            <a:off x="64013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5" name="Gruppo 4"/>
          <p:cNvGrpSpPr/>
          <p:nvPr/>
        </p:nvGrpSpPr>
        <p:grpSpPr>
          <a:xfrm>
            <a:off x="64011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5" name="Gruppo 4"/>
          <p:cNvGrpSpPr/>
          <p:nvPr/>
        </p:nvGrpSpPr>
        <p:grpSpPr>
          <a:xfrm>
            <a:off x="64010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050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5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3" y="6363506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9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1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1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169" name="Gruppo 168"/>
          <p:cNvGrpSpPr/>
          <p:nvPr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6"/>
            <a:ext cx="103632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0487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9137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62" r:id="rId5"/>
    <p:sldLayoutId id="2147483663" r:id="rId6"/>
    <p:sldLayoutId id="2147483664" r:id="rId7"/>
    <p:sldLayoutId id="2147483665" r:id="rId8"/>
    <p:sldLayoutId id="2147483686" r:id="rId9"/>
    <p:sldLayoutId id="2147483661" r:id="rId10"/>
    <p:sldLayoutId id="2147483692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93" r:id="rId18"/>
    <p:sldLayoutId id="2147483694" r:id="rId19"/>
    <p:sldLayoutId id="2147483668" r:id="rId20"/>
    <p:sldLayoutId id="214748366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95" r:id="rId27"/>
    <p:sldLayoutId id="2147483687" r:id="rId28"/>
    <p:sldLayoutId id="2147483685" r:id="rId29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2981280" y="4572000"/>
            <a:ext cx="6248520" cy="126188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Progetti 2024</a:t>
            </a:r>
          </a:p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Software </a:t>
            </a:r>
            <a:r>
              <a:rPr lang="it-IT" sz="2400" b="1" dirty="0" err="1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Defined</a:t>
            </a: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 Networking</a:t>
            </a:r>
          </a:p>
          <a:p>
            <a:pPr hangingPunct="0"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400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Presentazione intermedia</a:t>
            </a:r>
          </a:p>
        </p:txBody>
      </p:sp>
    </p:spTree>
    <p:extLst>
      <p:ext uri="{BB962C8B-B14F-4D97-AF65-F5344CB8AC3E}">
        <p14:creationId xmlns:p14="http://schemas.microsoft.com/office/powerpoint/2010/main" val="96661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Istruzioni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Copiare le slide che compongono il template e posizionarle in fondo alla presentazione (possibilmente in ordine di progetto)</a:t>
            </a:r>
          </a:p>
          <a:p>
            <a:r>
              <a:rPr lang="it-IT" dirty="0"/>
              <a:t>Riempire il template con le informazioni richieste</a:t>
            </a:r>
          </a:p>
          <a:p>
            <a:r>
              <a:rPr lang="it-IT" dirty="0"/>
              <a:t>La presentazione dura 5 minuti più un video di max 1 minuto e mezzo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556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6B67E20-C2BE-4893-BCCD-2D7A5E4A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313" y="4656464"/>
            <a:ext cx="7772400" cy="1362075"/>
          </a:xfrm>
        </p:spPr>
        <p:txBody>
          <a:bodyPr>
            <a:normAutofit/>
          </a:bodyPr>
          <a:lstStyle/>
          <a:p>
            <a:r>
              <a:rPr lang="it-IT" dirty="0"/>
              <a:t>PROGETTO 8</a:t>
            </a:r>
            <a:br>
              <a:rPr lang="it-IT" dirty="0"/>
            </a:br>
            <a:r>
              <a:rPr lang="it-IT" b="0" dirty="0"/>
              <a:t>Blocco traffico anomalo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7E88B-0DB2-4A93-A701-4A20E1232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6313" y="3056452"/>
            <a:ext cx="7772400" cy="1500187"/>
          </a:xfrm>
        </p:spPr>
        <p:txBody>
          <a:bodyPr/>
          <a:lstStyle/>
          <a:p>
            <a:r>
              <a:rPr lang="it-IT" dirty="0"/>
              <a:t>Matteo Di Giovanni, Pierluigi Grossi, Francesco Mezza, Martina </a:t>
            </a:r>
            <a:r>
              <a:rPr lang="it-IT" dirty="0" err="1"/>
              <a:t>Starone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3DD00C-D490-4D7C-2FA6-C22B3D9EAE54}"/>
              </a:ext>
            </a:extLst>
          </p:cNvPr>
          <p:cNvSpPr txBox="1"/>
          <p:nvPr/>
        </p:nvSpPr>
        <p:spPr>
          <a:xfrm>
            <a:off x="4832854" y="6193303"/>
            <a:ext cx="7359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</a:rPr>
              <a:t>..</a:t>
            </a:r>
            <a:r>
              <a:rPr lang="it-IT" dirty="0" err="1">
                <a:solidFill>
                  <a:schemeClr val="bg1"/>
                </a:solidFill>
              </a:rPr>
              <a:t>using</a:t>
            </a:r>
            <a:r>
              <a:rPr lang="it-IT" dirty="0">
                <a:solidFill>
                  <a:schemeClr val="bg1"/>
                </a:solidFill>
              </a:rPr>
              <a:t> AI to </a:t>
            </a:r>
            <a:r>
              <a:rPr lang="it-IT" dirty="0" err="1">
                <a:solidFill>
                  <a:schemeClr val="bg1"/>
                </a:solidFill>
              </a:rPr>
              <a:t>predict</a:t>
            </a:r>
            <a:r>
              <a:rPr lang="it-IT" dirty="0">
                <a:solidFill>
                  <a:schemeClr val="bg1"/>
                </a:solidFill>
              </a:rPr>
              <a:t> future </a:t>
            </a:r>
            <a:r>
              <a:rPr lang="it-IT" dirty="0" err="1">
                <a:solidFill>
                  <a:schemeClr val="bg1"/>
                </a:solidFill>
              </a:rPr>
              <a:t>packets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at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receiving</a:t>
            </a:r>
            <a:r>
              <a:rPr lang="it-IT" dirty="0">
                <a:solidFill>
                  <a:schemeClr val="bg1"/>
                </a:solidFill>
              </a:rPr>
              <a:t> peer </a:t>
            </a:r>
            <a:r>
              <a:rPr lang="it-IT" dirty="0" err="1">
                <a:solidFill>
                  <a:schemeClr val="bg1"/>
                </a:solidFill>
              </a:rPr>
              <a:t>before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they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arrive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algn="r"/>
            <a:r>
              <a:rPr lang="it-IT" dirty="0">
                <a:solidFill>
                  <a:schemeClr val="bg1"/>
                </a:solidFill>
              </a:rPr>
              <a:t>-- RFC 9564</a:t>
            </a:r>
          </a:p>
        </p:txBody>
      </p:sp>
    </p:spTree>
    <p:extLst>
      <p:ext uri="{BB962C8B-B14F-4D97-AF65-F5344CB8AC3E}">
        <p14:creationId xmlns:p14="http://schemas.microsoft.com/office/powerpoint/2010/main" val="126282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Obiettivo del progetto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it-IT" dirty="0"/>
              <a:t>Se una destinazione riceve più di X nuove connessioni TCP (anche non ESTABLISHED), nell’ultimo intervallo di tempo T, la nuova connessione è bloccata (drop). Si osservano i SYN. SYN-ACK non osservati</a:t>
            </a:r>
          </a:p>
          <a:p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Indipendente dalla topologia: Hop by Hop </a:t>
            </a:r>
            <a:r>
              <a:rPr lang="it-IT" dirty="0" err="1"/>
              <a:t>Switched</a:t>
            </a:r>
            <a:r>
              <a:rPr lang="it-IT" dirty="0"/>
              <a:t> Ethernet. </a:t>
            </a:r>
            <a:endParaRPr lang="it-IT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Gestito solo traffico IPv4 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unicast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-&gt; Proxy ARP dal 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hosts:Su</a:t>
            </a:r>
            <a:r>
              <a:rPr lang="it-IT" dirty="0"/>
              <a:t> ciascun </a:t>
            </a:r>
            <a:r>
              <a:rPr lang="it-IT" dirty="0" err="1"/>
              <a:t>host</a:t>
            </a:r>
            <a:r>
              <a:rPr lang="it-IT" dirty="0"/>
              <a:t> gira </a:t>
            </a:r>
            <a:r>
              <a:rPr lang="it-IT" dirty="0" err="1"/>
              <a:t>contemporneamente</a:t>
            </a:r>
            <a:r>
              <a:rPr lang="it-IT" dirty="0"/>
              <a:t> 1 </a:t>
            </a:r>
            <a:r>
              <a:rPr lang="it-IT" dirty="0" err="1"/>
              <a:t>iperf</a:t>
            </a:r>
            <a:r>
              <a:rPr lang="it-IT" dirty="0"/>
              <a:t> client e 1 server (solo per verifica)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Se un dato </a:t>
            </a:r>
            <a:r>
              <a:rPr lang="it-IT" dirty="0" err="1"/>
              <a:t>host</a:t>
            </a:r>
            <a:r>
              <a:rPr lang="it-IT" dirty="0"/>
              <a:t> riceve più di X SYN in T secondi, il nuovo SYN non viene inoltrato dalla rete. Verifica con </a:t>
            </a:r>
            <a:r>
              <a:rPr lang="it-IT" dirty="0" err="1"/>
              <a:t>tcpdump</a:t>
            </a:r>
            <a:r>
              <a:rPr lang="it-IT" dirty="0"/>
              <a:t> sugli </a:t>
            </a:r>
            <a:r>
              <a:rPr lang="it-IT" dirty="0" err="1"/>
              <a:t>hosts</a:t>
            </a:r>
            <a:endParaRPr lang="it-IT" dirty="0"/>
          </a:p>
          <a:p>
            <a:endParaRPr lang="it-IT" dirty="0"/>
          </a:p>
          <a:p>
            <a:r>
              <a:rPr lang="it-IT" dirty="0"/>
              <a:t>Possibilità di filtrare attacco TCP SYN Flood a un </a:t>
            </a:r>
            <a:r>
              <a:rPr lang="it-IT" dirty="0" err="1"/>
              <a:t>host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39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DE5E0-8D92-41AA-9455-BA24DF1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Scenario di riferimento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758C02-807B-4A5F-BAF7-8C87AABF957B}"/>
              </a:ext>
            </a:extLst>
          </p:cNvPr>
          <p:cNvSpPr/>
          <p:nvPr/>
        </p:nvSpPr>
        <p:spPr>
          <a:xfrm>
            <a:off x="7061855" y="391471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it-IT" sz="5400" b="1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pic>
        <p:nvPicPr>
          <p:cNvPr id="11" name="Picture 6" descr="Switch 1&#10;">
            <a:extLst>
              <a:ext uri="{FF2B5EF4-FFF2-40B4-BE49-F238E27FC236}">
                <a16:creationId xmlns:a16="http://schemas.microsoft.com/office/drawing/2014/main" id="{C9C515BB-3387-87BF-44D7-F2A2A1DA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23162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itch 1&#10;">
            <a:extLst>
              <a:ext uri="{FF2B5EF4-FFF2-40B4-BE49-F238E27FC236}">
                <a16:creationId xmlns:a16="http://schemas.microsoft.com/office/drawing/2014/main" id="{EE8D42EB-8FCA-A9DA-9A90-E9920A719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2289167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B2CEAA7-5AC0-EB38-08CC-455734C9DC7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309317" y="2533007"/>
            <a:ext cx="1399874" cy="147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6" descr="Switch 1&#10;">
            <a:extLst>
              <a:ext uri="{FF2B5EF4-FFF2-40B4-BE49-F238E27FC236}">
                <a16:creationId xmlns:a16="http://schemas.microsoft.com/office/drawing/2014/main" id="{58AFC365-A3E6-949A-72A3-20F3154C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witch 1&#10;">
            <a:extLst>
              <a:ext uri="{FF2B5EF4-FFF2-40B4-BE49-F238E27FC236}">
                <a16:creationId xmlns:a16="http://schemas.microsoft.com/office/drawing/2014/main" id="{9CECB97D-B6E7-313A-2E04-F6E42A3A4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EC9F4-A9D6-D991-E7B3-BD732C06124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4767925" y="2803919"/>
            <a:ext cx="0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4C3D5D70-1654-3099-6FC8-1FE62E6D2DD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305319" y="4376379"/>
            <a:ext cx="14038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30FAF716-8E58-BD3C-0351-0A4C49C5ADC6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7246586" y="2776847"/>
            <a:ext cx="0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5B2E1D14-8B49-5A55-9BE6-6EAD47BB4CD7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H="1" flipV="1">
            <a:off x="4767925" y="2803919"/>
            <a:ext cx="2478661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850E75F-2E2D-5EA2-B31F-3BE4CBAD161C}"/>
              </a:ext>
            </a:extLst>
          </p:cNvPr>
          <p:cNvSpPr txBox="1"/>
          <p:nvPr/>
        </p:nvSpPr>
        <p:spPr>
          <a:xfrm>
            <a:off x="587375" y="1534432"/>
            <a:ext cx="34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Full Mesh : </a:t>
            </a:r>
            <a:r>
              <a:rPr lang="it-IT" dirty="0" err="1"/>
              <a:t>N</a:t>
            </a:r>
            <a:r>
              <a:rPr lang="it-IT" dirty="0"/>
              <a:t>=4 </a:t>
            </a:r>
            <a:r>
              <a:rPr lang="it-IT" dirty="0" err="1"/>
              <a:t>host</a:t>
            </a:r>
            <a:r>
              <a:rPr lang="it-IT" dirty="0"/>
              <a:t> , 4 switch</a:t>
            </a:r>
          </a:p>
        </p:txBody>
      </p:sp>
      <p:pic>
        <p:nvPicPr>
          <p:cNvPr id="122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DEF316BE-B07D-A3A6-62E1-293B34C6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89" y="2167571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662AD4D7-AA7D-B699-8615-907B1392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198775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11DDD83-1494-DF59-2C41-2EC4A8C9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3922383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C52DA9A0-763E-F3AA-BF20-8827AD442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992" y="391239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2F265C12-C794-30F1-7803-D22BF730F43E}"/>
              </a:ext>
            </a:extLst>
          </p:cNvPr>
          <p:cNvCxnSpPr>
            <a:cxnSpLocks/>
            <a:stCxn id="125" idx="1"/>
            <a:endCxn id="21" idx="3"/>
          </p:cNvCxnSpPr>
          <p:nvPr/>
        </p:nvCxnSpPr>
        <p:spPr>
          <a:xfrm flipH="1">
            <a:off x="7783980" y="4347292"/>
            <a:ext cx="1347441" cy="29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5ADC7F3C-E9DD-80CF-538C-9D00C6B175C6}"/>
              </a:ext>
            </a:extLst>
          </p:cNvPr>
          <p:cNvCxnSpPr>
            <a:cxnSpLocks/>
          </p:cNvCxnSpPr>
          <p:nvPr/>
        </p:nvCxnSpPr>
        <p:spPr>
          <a:xfrm flipH="1">
            <a:off x="7627921" y="2570634"/>
            <a:ext cx="15034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DA1DE798-CFDE-762C-7C6D-1FA47ECC3F0D}"/>
              </a:ext>
            </a:extLst>
          </p:cNvPr>
          <p:cNvCxnSpPr>
            <a:cxnSpLocks/>
            <a:stCxn id="11" idx="1"/>
            <a:endCxn id="122" idx="3"/>
          </p:cNvCxnSpPr>
          <p:nvPr/>
        </p:nvCxnSpPr>
        <p:spPr>
          <a:xfrm flipH="1">
            <a:off x="3138939" y="2560079"/>
            <a:ext cx="1091591" cy="32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73BB30FC-2876-822D-540A-BD1E7A329B38}"/>
              </a:ext>
            </a:extLst>
          </p:cNvPr>
          <p:cNvCxnSpPr>
            <a:cxnSpLocks/>
            <a:stCxn id="20" idx="1"/>
            <a:endCxn id="138" idx="3"/>
          </p:cNvCxnSpPr>
          <p:nvPr/>
        </p:nvCxnSpPr>
        <p:spPr>
          <a:xfrm flipH="1" flipV="1">
            <a:off x="3083542" y="4337299"/>
            <a:ext cx="1146988" cy="39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26" descr="C:\Users\ecoffey\AppData\Local\Temp\Rar$DRa0.324\30072_Device_server_unreachable_256.png">
            <a:extLst>
              <a:ext uri="{FF2B5EF4-FFF2-40B4-BE49-F238E27FC236}">
                <a16:creationId xmlns:a16="http://schemas.microsoft.com/office/drawing/2014/main" id="{F7D1D1F0-0C03-B77A-8A5D-4516113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249" y="367020"/>
            <a:ext cx="1501677" cy="150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" descr="Ryu Logo">
            <a:extLst>
              <a:ext uri="{FF2B5EF4-FFF2-40B4-BE49-F238E27FC236}">
                <a16:creationId xmlns:a16="http://schemas.microsoft.com/office/drawing/2014/main" id="{4ACB374F-F6C7-F2F5-4EE6-E8FFCD0C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319" y="958033"/>
            <a:ext cx="1057759" cy="82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P adhère au SDN OpenFlow intégré pour automatiser le réseau | Silicon">
            <a:extLst>
              <a:ext uri="{FF2B5EF4-FFF2-40B4-BE49-F238E27FC236}">
                <a16:creationId xmlns:a16="http://schemas.microsoft.com/office/drawing/2014/main" id="{4AE35BD7-76EA-24AD-4081-A7A4F180C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23" y="2713143"/>
            <a:ext cx="581959" cy="5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57F3953D-1BB6-80F7-0CB6-B1756F46F749}"/>
              </a:ext>
            </a:extLst>
          </p:cNvPr>
          <p:cNvCxnSpPr>
            <a:stCxn id="11" idx="0"/>
            <a:endCxn id="103" idx="2"/>
          </p:cNvCxnSpPr>
          <p:nvPr/>
        </p:nvCxnSpPr>
        <p:spPr>
          <a:xfrm flipV="1">
            <a:off x="4767925" y="1781073"/>
            <a:ext cx="1066274" cy="5351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584BF955-664B-820C-FBD4-9DCB25C90D20}"/>
              </a:ext>
            </a:extLst>
          </p:cNvPr>
          <p:cNvCxnSpPr>
            <a:cxnSpLocks/>
            <a:stCxn id="14" idx="0"/>
            <a:endCxn id="103" idx="2"/>
          </p:cNvCxnSpPr>
          <p:nvPr/>
        </p:nvCxnSpPr>
        <p:spPr>
          <a:xfrm flipH="1" flipV="1">
            <a:off x="5834199" y="1781073"/>
            <a:ext cx="1412387" cy="508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1 25">
            <a:extLst>
              <a:ext uri="{FF2B5EF4-FFF2-40B4-BE49-F238E27FC236}">
                <a16:creationId xmlns:a16="http://schemas.microsoft.com/office/drawing/2014/main" id="{12389ED3-4B63-E787-709F-04CEB666E4D9}"/>
              </a:ext>
            </a:extLst>
          </p:cNvPr>
          <p:cNvCxnSpPr>
            <a:cxnSpLocks/>
            <a:stCxn id="102" idx="2"/>
            <a:endCxn id="20" idx="3"/>
          </p:cNvCxnSpPr>
          <p:nvPr/>
        </p:nvCxnSpPr>
        <p:spPr>
          <a:xfrm flipH="1">
            <a:off x="5305319" y="1868697"/>
            <a:ext cx="527769" cy="25076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A61FF0F1-6FCF-1288-045A-26778C5976EE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5834199" y="1781073"/>
            <a:ext cx="1320021" cy="22730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EABEC68-DD0F-00BE-94F6-B650FDEF8E84}"/>
              </a:ext>
            </a:extLst>
          </p:cNvPr>
          <p:cNvSpPr txBox="1"/>
          <p:nvPr/>
        </p:nvSpPr>
        <p:spPr>
          <a:xfrm>
            <a:off x="190606" y="2339695"/>
            <a:ext cx="178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 10.0.0.1/24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E710C19-B70E-AFA6-A6A2-1F9762ECDDDD}"/>
              </a:ext>
            </a:extLst>
          </p:cNvPr>
          <p:cNvSpPr txBox="1"/>
          <p:nvPr/>
        </p:nvSpPr>
        <p:spPr>
          <a:xfrm>
            <a:off x="4595667" y="2013162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s1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06C7513-4646-36C5-3F60-014AACDE1788}"/>
              </a:ext>
            </a:extLst>
          </p:cNvPr>
          <p:cNvSpPr txBox="1"/>
          <p:nvPr/>
        </p:nvSpPr>
        <p:spPr>
          <a:xfrm>
            <a:off x="7011470" y="19590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s2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E21202F-8ACE-5B32-CF7F-131990C31DDE}"/>
              </a:ext>
            </a:extLst>
          </p:cNvPr>
          <p:cNvSpPr txBox="1"/>
          <p:nvPr/>
        </p:nvSpPr>
        <p:spPr>
          <a:xfrm>
            <a:off x="4413177" y="3865578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s3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925332A-DACD-7A51-7BD2-EF4EBC7BCEED}"/>
              </a:ext>
            </a:extLst>
          </p:cNvPr>
          <p:cNvSpPr txBox="1"/>
          <p:nvPr/>
        </p:nvSpPr>
        <p:spPr>
          <a:xfrm>
            <a:off x="7215268" y="38416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s4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D11074C-5CF5-1A5F-5128-F26C17E93695}"/>
              </a:ext>
            </a:extLst>
          </p:cNvPr>
          <p:cNvSpPr txBox="1"/>
          <p:nvPr/>
        </p:nvSpPr>
        <p:spPr>
          <a:xfrm>
            <a:off x="196157" y="401359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 10.0.0.3/24 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2065B65C-0AFF-D3DA-AEAB-05C4BEC2B438}"/>
              </a:ext>
            </a:extLst>
          </p:cNvPr>
          <p:cNvCxnSpPr>
            <a:cxnSpLocks/>
          </p:cNvCxnSpPr>
          <p:nvPr/>
        </p:nvCxnSpPr>
        <p:spPr>
          <a:xfrm flipH="1" flipV="1">
            <a:off x="985974" y="5993455"/>
            <a:ext cx="1297028" cy="255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13D01FCA-5668-F621-5551-ECD8930F6042}"/>
              </a:ext>
            </a:extLst>
          </p:cNvPr>
          <p:cNvCxnSpPr>
            <a:cxnSpLocks/>
          </p:cNvCxnSpPr>
          <p:nvPr/>
        </p:nvCxnSpPr>
        <p:spPr>
          <a:xfrm flipH="1">
            <a:off x="4997856" y="6027333"/>
            <a:ext cx="1189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5F36B08-D230-3005-42BA-94938C56C331}"/>
              </a:ext>
            </a:extLst>
          </p:cNvPr>
          <p:cNvSpPr txBox="1"/>
          <p:nvPr/>
        </p:nvSpPr>
        <p:spPr>
          <a:xfrm>
            <a:off x="2283001" y="5842667"/>
            <a:ext cx="291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: Control </a:t>
            </a:r>
            <a:r>
              <a:rPr lang="it-IT" dirty="0" err="1"/>
              <a:t>plane</a:t>
            </a:r>
            <a:r>
              <a:rPr lang="it-IT" dirty="0"/>
              <a:t> Out-of-band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4206F03-4E25-E6DC-18C9-44173A56A7EC}"/>
              </a:ext>
            </a:extLst>
          </p:cNvPr>
          <p:cNvSpPr txBox="1"/>
          <p:nvPr/>
        </p:nvSpPr>
        <p:spPr>
          <a:xfrm>
            <a:off x="6081039" y="5825742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: Data </a:t>
            </a:r>
            <a:r>
              <a:rPr lang="it-IT" dirty="0" err="1"/>
              <a:t>plane</a:t>
            </a:r>
            <a:endParaRPr lang="it-IT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194A5D9-A09F-1CF8-7C2E-216B5DCE1856}"/>
              </a:ext>
            </a:extLst>
          </p:cNvPr>
          <p:cNvSpPr txBox="1"/>
          <p:nvPr/>
        </p:nvSpPr>
        <p:spPr>
          <a:xfrm>
            <a:off x="5456664" y="3707681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OpenFlow</a:t>
            </a:r>
            <a:r>
              <a:rPr lang="it-IT" dirty="0"/>
              <a:t> switches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B7AA0E-75D2-2953-4B68-1481299DAC9F}"/>
              </a:ext>
            </a:extLst>
          </p:cNvPr>
          <p:cNvSpPr txBox="1"/>
          <p:nvPr/>
        </p:nvSpPr>
        <p:spPr>
          <a:xfrm>
            <a:off x="6337883" y="1235902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RYU SDN Controller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86F0BC0-0C2A-0C4F-E8FE-36C309F2AD2A}"/>
              </a:ext>
            </a:extLst>
          </p:cNvPr>
          <p:cNvSpPr txBox="1"/>
          <p:nvPr/>
        </p:nvSpPr>
        <p:spPr>
          <a:xfrm>
            <a:off x="10304745" y="2195381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 10.0.0.2/24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03F0BEC-D322-FEC4-7DDC-21A5AA6ACF4A}"/>
              </a:ext>
            </a:extLst>
          </p:cNvPr>
          <p:cNvSpPr txBox="1"/>
          <p:nvPr/>
        </p:nvSpPr>
        <p:spPr>
          <a:xfrm>
            <a:off x="10304746" y="420705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 10.0.0.4/24 </a:t>
            </a: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F2326A8A-A134-C42E-5322-2C548FCBF8A0}"/>
              </a:ext>
            </a:extLst>
          </p:cNvPr>
          <p:cNvSpPr/>
          <p:nvPr/>
        </p:nvSpPr>
        <p:spPr>
          <a:xfrm>
            <a:off x="8462273" y="512816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03D7D861-0B65-2853-3878-37D988263B6E}"/>
              </a:ext>
            </a:extLst>
          </p:cNvPr>
          <p:cNvSpPr/>
          <p:nvPr/>
        </p:nvSpPr>
        <p:spPr>
          <a:xfrm>
            <a:off x="1308360" y="356967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78B78811-8CD5-A19F-6801-70AF7A21C2D8}"/>
              </a:ext>
            </a:extLst>
          </p:cNvPr>
          <p:cNvSpPr/>
          <p:nvPr/>
        </p:nvSpPr>
        <p:spPr>
          <a:xfrm>
            <a:off x="1309471" y="3306084"/>
            <a:ext cx="2432392" cy="284424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5A2676B5-F4E2-0437-5D92-DAAB8E5EA8ED}"/>
              </a:ext>
            </a:extLst>
          </p:cNvPr>
          <p:cNvSpPr/>
          <p:nvPr/>
        </p:nvSpPr>
        <p:spPr>
          <a:xfrm>
            <a:off x="1308360" y="4802803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93371FB9-FDF1-163F-EC3E-C422896C234D}"/>
              </a:ext>
            </a:extLst>
          </p:cNvPr>
          <p:cNvSpPr/>
          <p:nvPr/>
        </p:nvSpPr>
        <p:spPr>
          <a:xfrm>
            <a:off x="1308360" y="50940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53F8A298-AC35-0983-7D3B-538E8B93C2F4}"/>
              </a:ext>
            </a:extLst>
          </p:cNvPr>
          <p:cNvSpPr/>
          <p:nvPr/>
        </p:nvSpPr>
        <p:spPr>
          <a:xfrm>
            <a:off x="1308360" y="534903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8E924DA7-8DBD-7292-542D-C36C3F2882F2}"/>
              </a:ext>
            </a:extLst>
          </p:cNvPr>
          <p:cNvSpPr/>
          <p:nvPr/>
        </p:nvSpPr>
        <p:spPr>
          <a:xfrm>
            <a:off x="8462273" y="286077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0DBFD4C1-5FBC-B5F3-4A95-A0F6E77926CF}"/>
              </a:ext>
            </a:extLst>
          </p:cNvPr>
          <p:cNvSpPr/>
          <p:nvPr/>
        </p:nvSpPr>
        <p:spPr>
          <a:xfrm>
            <a:off x="8462273" y="315206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2C00A6CA-1E7C-0FE8-179D-F168631EBF8B}"/>
              </a:ext>
            </a:extLst>
          </p:cNvPr>
          <p:cNvSpPr/>
          <p:nvPr/>
        </p:nvSpPr>
        <p:spPr>
          <a:xfrm>
            <a:off x="8462273" y="34423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7E1D381C-4405-DB93-B615-F471DF51278F}"/>
              </a:ext>
            </a:extLst>
          </p:cNvPr>
          <p:cNvSpPr/>
          <p:nvPr/>
        </p:nvSpPr>
        <p:spPr>
          <a:xfrm>
            <a:off x="8462273" y="483703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B169D055-A091-A509-CABE-3CC9F5CC539D}"/>
              </a:ext>
            </a:extLst>
          </p:cNvPr>
          <p:cNvSpPr/>
          <p:nvPr/>
        </p:nvSpPr>
        <p:spPr>
          <a:xfrm>
            <a:off x="1308360" y="301744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CA73CA58-1976-B6D3-176A-13979E3E7031}"/>
              </a:ext>
            </a:extLst>
          </p:cNvPr>
          <p:cNvSpPr/>
          <p:nvPr/>
        </p:nvSpPr>
        <p:spPr>
          <a:xfrm>
            <a:off x="8462273" y="539090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EB67DF0F-393D-49FA-F4B8-FD32A55B7E1F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flipH="1">
            <a:off x="4767925" y="2776847"/>
            <a:ext cx="2478661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37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Il controllore apprende la topologia della rete con LLDP.</a:t>
            </a:r>
          </a:p>
          <a:p>
            <a:r>
              <a:rPr lang="it-IT" dirty="0"/>
              <a:t>IPv4 TCP SYN flag(0x002) sempre inviati al controllore, altro traffico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dirty="0" err="1"/>
              <a:t>FlowMod</a:t>
            </a:r>
            <a:endParaRPr lang="it-IT" dirty="0"/>
          </a:p>
          <a:p>
            <a:r>
              <a:rPr lang="it-IT" dirty="0"/>
              <a:t>@</a:t>
            </a:r>
            <a:r>
              <a:rPr lang="it-IT" dirty="0" err="1"/>
              <a:t>PacketIN</a:t>
            </a:r>
            <a:r>
              <a:rPr lang="it-IT" dirty="0"/>
              <a:t> Elaborazione SYN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Solo se proviene dallo switch a cui è direttamente connesso </a:t>
            </a:r>
            <a:r>
              <a:rPr lang="it-IT" dirty="0" err="1"/>
              <a:t>l’host</a:t>
            </a:r>
            <a:r>
              <a:rPr lang="it-IT" dirty="0"/>
              <a:t> </a:t>
            </a:r>
            <a:r>
              <a:rPr lang="it-IT" b="1" dirty="0"/>
              <a:t>mittente</a:t>
            </a:r>
            <a:r>
              <a:rPr lang="it-IT" dirty="0"/>
              <a:t>.</a:t>
            </a:r>
          </a:p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00066"/>
              </p:ext>
            </p:extLst>
          </p:nvPr>
        </p:nvGraphicFramePr>
        <p:xfrm>
          <a:off x="609600" y="3908485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5697AB60-199D-62DA-35F3-C0B6B1AFC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774610"/>
              </p:ext>
            </p:extLst>
          </p:nvPr>
        </p:nvGraphicFramePr>
        <p:xfrm>
          <a:off x="3247482" y="3927019"/>
          <a:ext cx="373689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#</a:t>
                      </a:r>
                      <a:r>
                        <a:rPr lang="it-IT" dirty="0" err="1"/>
                        <a:t>SYN_ricevuti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654610" y="4111685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152BEBD-288D-A2DD-0468-B8F9942575F8}"/>
              </a:ext>
            </a:extLst>
          </p:cNvPr>
          <p:cNvSpPr txBox="1"/>
          <p:nvPr/>
        </p:nvSpPr>
        <p:spPr>
          <a:xfrm>
            <a:off x="6984379" y="362346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delta_t</a:t>
            </a:r>
            <a:r>
              <a:rPr lang="it-IT" dirty="0"/>
              <a:t> = </a:t>
            </a:r>
            <a:r>
              <a:rPr lang="it-IT" dirty="0" err="1"/>
              <a:t>orario_corrente-orario_penultimo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47482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609600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>
            <a:off x="5569414" y="4450761"/>
            <a:ext cx="5307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un dato </a:t>
            </a:r>
            <a:r>
              <a:rPr lang="it-IT" dirty="0" err="1"/>
              <a:t>destination_mac</a:t>
            </a:r>
            <a:r>
              <a:rPr lang="it-IT" dirty="0"/>
              <a:t>:</a:t>
            </a:r>
          </a:p>
          <a:p>
            <a:r>
              <a:rPr lang="it-IT" dirty="0"/>
              <a:t>Se #</a:t>
            </a:r>
            <a:r>
              <a:rPr lang="it-IT" dirty="0" err="1"/>
              <a:t>SYN_ricevuti</a:t>
            </a:r>
            <a:r>
              <a:rPr lang="it-IT" dirty="0"/>
              <a:t> &gt; X scarto, altrimenti </a:t>
            </a:r>
            <a:r>
              <a:rPr lang="it-IT" dirty="0" err="1"/>
              <a:t>packetOut</a:t>
            </a:r>
            <a:endParaRPr lang="it-IT" dirty="0"/>
          </a:p>
          <a:p>
            <a:r>
              <a:rPr lang="it-IT" dirty="0"/>
              <a:t>Reset lista se </a:t>
            </a:r>
            <a:r>
              <a:rPr lang="it-IT" dirty="0" err="1"/>
              <a:t>delta_t</a:t>
            </a:r>
            <a:r>
              <a:rPr lang="it-IT" dirty="0"/>
              <a:t>  &gt;  T. </a:t>
            </a:r>
          </a:p>
        </p:txBody>
      </p: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6E4B7043-52D2-AD40-11FD-763A34725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225943"/>
              </p:ext>
            </p:extLst>
          </p:nvPr>
        </p:nvGraphicFramePr>
        <p:xfrm>
          <a:off x="3247481" y="5736929"/>
          <a:ext cx="373689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1C42AA2-962E-1177-385B-DD20CE45DB69}"/>
              </a:ext>
            </a:extLst>
          </p:cNvPr>
          <p:cNvSpPr txBox="1"/>
          <p:nvPr/>
        </p:nvSpPr>
        <p:spPr>
          <a:xfrm>
            <a:off x="3247481" y="5322827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 all’inizio o al reset</a:t>
            </a:r>
          </a:p>
        </p:txBody>
      </p:sp>
    </p:spTree>
    <p:extLst>
      <p:ext uri="{BB962C8B-B14F-4D97-AF65-F5344CB8AC3E}">
        <p14:creationId xmlns:p14="http://schemas.microsoft.com/office/powerpoint/2010/main" val="353337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Il controllore apprende la topologia della rete con LLDP.</a:t>
            </a:r>
          </a:p>
          <a:p>
            <a:r>
              <a:rPr lang="it-IT" dirty="0"/>
              <a:t>IPv4 TCP SYN flag(0x002) sempre inviati al controllore, altro traffico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dirty="0" err="1"/>
              <a:t>FlowMod</a:t>
            </a:r>
            <a:endParaRPr lang="it-IT" dirty="0"/>
          </a:p>
          <a:p>
            <a:r>
              <a:rPr lang="it-IT" dirty="0"/>
              <a:t>@</a:t>
            </a:r>
            <a:r>
              <a:rPr lang="it-IT" dirty="0" err="1"/>
              <a:t>PacketIN</a:t>
            </a:r>
            <a:r>
              <a:rPr lang="it-IT" dirty="0"/>
              <a:t> Elaborazione SYN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Solo se proviene dallo switch a cui è direttamente connesso </a:t>
            </a:r>
            <a:r>
              <a:rPr lang="it-IT" dirty="0" err="1"/>
              <a:t>l’host</a:t>
            </a:r>
            <a:r>
              <a:rPr lang="it-IT" dirty="0"/>
              <a:t> </a:t>
            </a:r>
            <a:r>
              <a:rPr lang="it-IT" b="1" dirty="0"/>
              <a:t>mittente</a:t>
            </a:r>
            <a:r>
              <a:rPr lang="it-IT" dirty="0"/>
              <a:t>.</a:t>
            </a:r>
          </a:p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3908485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</p:cNvCxnSpPr>
          <p:nvPr/>
        </p:nvCxnSpPr>
        <p:spPr>
          <a:xfrm>
            <a:off x="2654610" y="4111685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47482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609600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 rot="5400000">
            <a:off x="3203005" y="6377810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#SYN in </a:t>
            </a:r>
            <a:r>
              <a:rPr lang="it-IT" dirty="0" err="1"/>
              <a:t>delta_t</a:t>
            </a:r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219A231-A7E5-87BA-304E-D7634CB6A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499613"/>
              </p:ext>
            </p:extLst>
          </p:nvPr>
        </p:nvGraphicFramePr>
        <p:xfrm>
          <a:off x="3276600" y="3948027"/>
          <a:ext cx="1759415" cy="190894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759415">
                  <a:extLst>
                    <a:ext uri="{9D8B030D-6E8A-4147-A177-3AD203B41FA5}">
                      <a16:colId xmlns:a16="http://schemas.microsoft.com/office/drawing/2014/main" val="2574576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 err="1"/>
                        <a:t>timestampN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38713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00321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796537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586218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17395"/>
                  </a:ext>
                </a:extLst>
              </a:tr>
            </a:tbl>
          </a:graphicData>
        </a:graphic>
      </p:graphicFrame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59DA7E4B-90EE-6CCA-9590-E9B2C9F28108}"/>
              </a:ext>
            </a:extLst>
          </p:cNvPr>
          <p:cNvSpPr/>
          <p:nvPr/>
        </p:nvSpPr>
        <p:spPr>
          <a:xfrm>
            <a:off x="5065133" y="3948027"/>
            <a:ext cx="592872" cy="14234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5A2EE1A-E5D6-D55D-E416-291601D9D9DF}"/>
              </a:ext>
            </a:extLst>
          </p:cNvPr>
          <p:cNvSpPr txBox="1"/>
          <p:nvPr/>
        </p:nvSpPr>
        <p:spPr>
          <a:xfrm>
            <a:off x="6984379" y="3623465"/>
            <a:ext cx="53079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un dato </a:t>
            </a:r>
            <a:r>
              <a:rPr lang="it-IT" dirty="0" err="1"/>
              <a:t>destionation_mac</a:t>
            </a:r>
            <a:r>
              <a:rPr lang="it-IT" dirty="0"/>
              <a:t>:</a:t>
            </a:r>
          </a:p>
          <a:p>
            <a:endParaRPr lang="it-IT" dirty="0"/>
          </a:p>
          <a:p>
            <a:r>
              <a:rPr lang="it-IT" dirty="0"/>
              <a:t>Si scorre la lista per contare #SYN e </a:t>
            </a:r>
            <a:r>
              <a:rPr lang="it-IT" dirty="0" err="1"/>
              <a:t>delta_t</a:t>
            </a:r>
            <a:r>
              <a:rPr lang="it-IT" dirty="0"/>
              <a:t> :</a:t>
            </a:r>
            <a:br>
              <a:rPr lang="it-IT" dirty="0"/>
            </a:br>
            <a:r>
              <a:rPr lang="it-IT" dirty="0"/>
              <a:t>fintanto che </a:t>
            </a:r>
            <a:r>
              <a:rPr lang="it-IT" dirty="0" err="1"/>
              <a:t>delta_t</a:t>
            </a:r>
            <a:r>
              <a:rPr lang="it-IT" dirty="0"/>
              <a:t>&lt;T e #SYN &lt;= X</a:t>
            </a:r>
          </a:p>
          <a:p>
            <a:r>
              <a:rPr lang="it-IT" dirty="0" err="1"/>
              <a:t>delta_t</a:t>
            </a:r>
            <a:r>
              <a:rPr lang="it-IT" dirty="0"/>
              <a:t> = </a:t>
            </a:r>
            <a:r>
              <a:rPr lang="it-IT" dirty="0" err="1"/>
              <a:t>timestampN</a:t>
            </a:r>
            <a:r>
              <a:rPr lang="it-IT" dirty="0"/>
              <a:t>– timestampN-1 + </a:t>
            </a:r>
            <a:r>
              <a:rPr lang="it-IT" dirty="0" err="1"/>
              <a:t>delta_t</a:t>
            </a:r>
            <a:endParaRPr lang="it-IT" dirty="0"/>
          </a:p>
          <a:p>
            <a:endParaRPr lang="it-IT" dirty="0"/>
          </a:p>
          <a:p>
            <a:r>
              <a:rPr lang="it-IT" dirty="0"/>
              <a:t>Rimossi </a:t>
            </a:r>
            <a:r>
              <a:rPr lang="it-IT" dirty="0" err="1"/>
              <a:t>elmenti</a:t>
            </a:r>
            <a:r>
              <a:rPr lang="it-IT" dirty="0"/>
              <a:t> fuori intervallo </a:t>
            </a:r>
            <a:r>
              <a:rPr lang="it-IT"/>
              <a:t>delta_t</a:t>
            </a:r>
          </a:p>
          <a:p>
            <a:endParaRPr lang="it-IT" dirty="0"/>
          </a:p>
          <a:p>
            <a:r>
              <a:rPr lang="it-IT" dirty="0"/>
              <a:t>Scarto se #SYN &gt; X e </a:t>
            </a:r>
            <a:r>
              <a:rPr lang="it-IT" dirty="0" err="1"/>
              <a:t>delta_t</a:t>
            </a:r>
            <a:r>
              <a:rPr lang="it-IT" dirty="0"/>
              <a:t> &lt;= T, altrimenti </a:t>
            </a:r>
            <a:r>
              <a:rPr lang="it-IT" dirty="0" err="1"/>
              <a:t>packetOut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417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Dimostrazione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67F058-1152-4A58-808D-467EBBA7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Descrivere la dimostrazione finale, con riferimento alla topologia che operazioni si compiono sui nodi, quali applicazioni si lanciano</a:t>
            </a:r>
          </a:p>
          <a:p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D8A10C1-AB17-DC9E-18E3-632BE620F036}"/>
              </a:ext>
            </a:extLst>
          </p:cNvPr>
          <p:cNvSpPr/>
          <p:nvPr/>
        </p:nvSpPr>
        <p:spPr>
          <a:xfrm rot="19345766">
            <a:off x="3385792" y="1861107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65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B356F4-78B4-1C37-3C5A-32888B65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VIDEO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2CF652-6EC6-D2D8-7F30-731C918C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Inserire video della dimostrazione:</a:t>
            </a:r>
          </a:p>
          <a:p>
            <a:r>
              <a:rPr lang="it-IT"/>
              <a:t>* topologia, comandi, tabelle ecc.</a:t>
            </a:r>
          </a:p>
          <a:p>
            <a:endParaRPr lang="it-IT"/>
          </a:p>
          <a:p>
            <a:r>
              <a:rPr lang="it-IT"/>
              <a:t>video di 1 minuto e mezzo senza audio, commento dal vivo</a:t>
            </a:r>
          </a:p>
          <a:p>
            <a:endParaRPr lang="it-IT"/>
          </a:p>
          <a:p>
            <a:endParaRPr lang="it-IT"/>
          </a:p>
          <a:p>
            <a:r>
              <a:rPr lang="it-IT"/>
              <a:t>Per la presentazione intermedia non è necessario che il controllore sia interamente sviluppato; è sufficiente che sia presente qualche funzionalità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866CDC1-7EB4-76FD-6A42-2998287201F5}"/>
              </a:ext>
            </a:extLst>
          </p:cNvPr>
          <p:cNvSpPr/>
          <p:nvPr/>
        </p:nvSpPr>
        <p:spPr>
          <a:xfrm rot="19345766">
            <a:off x="3378751" y="2340501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20319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604</Words>
  <Application>Microsoft Macintosh PowerPoint</Application>
  <PresentationFormat>Widescreen</PresentationFormat>
  <Paragraphs>120</Paragraphs>
  <Slides>9</Slides>
  <Notes>1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</vt:lpstr>
      <vt:lpstr>Wingdings</vt:lpstr>
      <vt:lpstr>POLI</vt:lpstr>
      <vt:lpstr>Presentazione standard di PowerPoint</vt:lpstr>
      <vt:lpstr>Istruzioni</vt:lpstr>
      <vt:lpstr>PROGETTO 8 Blocco traffico anomalo</vt:lpstr>
      <vt:lpstr>Obiettivo del progetto</vt:lpstr>
      <vt:lpstr>Scenario di riferimento</vt:lpstr>
      <vt:lpstr>Funzionamento</vt:lpstr>
      <vt:lpstr>Funzionamento</vt:lpstr>
      <vt:lpstr>Dimostrazione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Giacomo Verticale</dc:creator>
  <cp:lastModifiedBy>Pierluigi Grossi</cp:lastModifiedBy>
  <cp:revision>42</cp:revision>
  <cp:lastPrinted>2011-03-07T17:07:57Z</cp:lastPrinted>
  <dcterms:created xsi:type="dcterms:W3CDTF">2011-03-03T14:13:49Z</dcterms:created>
  <dcterms:modified xsi:type="dcterms:W3CDTF">2024-04-17T17:04:29Z</dcterms:modified>
</cp:coreProperties>
</file>