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76" r:id="rId2"/>
    <p:sldId id="377" r:id="rId3"/>
    <p:sldId id="374" r:id="rId4"/>
    <p:sldId id="373" r:id="rId5"/>
    <p:sldId id="372" r:id="rId6"/>
    <p:sldId id="387" r:id="rId7"/>
    <p:sldId id="390" r:id="rId8"/>
    <p:sldId id="391" r:id="rId9"/>
    <p:sldId id="389" r:id="rId10"/>
    <p:sldId id="378" r:id="rId11"/>
    <p:sldId id="388" r:id="rId12"/>
    <p:sldId id="371" r:id="rId13"/>
    <p:sldId id="370" r:id="rId14"/>
    <p:sldId id="379" r:id="rId15"/>
    <p:sldId id="386" r:id="rId16"/>
    <p:sldId id="382" r:id="rId17"/>
    <p:sldId id="384" r:id="rId18"/>
    <p:sldId id="385" r:id="rId19"/>
    <p:sldId id="369" r:id="rId20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73"/>
    <p:restoredTop sz="94630"/>
  </p:normalViewPr>
  <p:slideViewPr>
    <p:cSldViewPr snapToGrid="0">
      <p:cViewPr varScale="1">
        <p:scale>
          <a:sx n="110" d="100"/>
          <a:sy n="110" d="100"/>
        </p:scale>
        <p:origin x="176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15/05/24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15/05/24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Funzionamento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39" y="1378144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 e calcola il cammino minimo con </a:t>
            </a:r>
            <a:r>
              <a:rPr lang="it-IT" dirty="0" err="1"/>
              <a:t>NetworkX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Resilienza a guasti: Ricalcolo  se cade un link o switch </a:t>
            </a:r>
          </a:p>
          <a:p>
            <a:endParaRPr lang="it-IT" dirty="0"/>
          </a:p>
          <a:p>
            <a:r>
              <a:rPr lang="it-IT" dirty="0"/>
              <a:t>IPv4 TCP SYN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b="1" dirty="0" err="1"/>
              <a:t>FlowMod</a:t>
            </a:r>
            <a:r>
              <a:rPr lang="it-IT" b="1" dirty="0"/>
              <a:t> </a:t>
            </a:r>
            <a:r>
              <a:rPr lang="it-IT" dirty="0"/>
              <a:t>instradato direttamente</a:t>
            </a:r>
            <a:r>
              <a:rPr lang="it-IT" b="1" dirty="0"/>
              <a:t> </a:t>
            </a:r>
            <a:br>
              <a:rPr lang="it-IT" b="1" dirty="0"/>
            </a:br>
            <a:endParaRPr lang="it-IT" b="1" dirty="0"/>
          </a:p>
          <a:p>
            <a:r>
              <a:rPr lang="it-IT" dirty="0"/>
              <a:t>@</a:t>
            </a:r>
            <a:r>
              <a:rPr lang="it-IT" b="1" dirty="0" err="1"/>
              <a:t>PacketIN</a:t>
            </a:r>
            <a:r>
              <a:rPr lang="it-IT" dirty="0"/>
              <a:t> Elaborazione SYN  dallo switch a cui è direttamente connesso </a:t>
            </a:r>
            <a:r>
              <a:rPr lang="it-IT" b="1" dirty="0" err="1"/>
              <a:t>l’host</a:t>
            </a:r>
            <a:r>
              <a:rPr lang="it-IT" b="1" dirty="0"/>
              <a:t> sorgente.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A scelta conteggio esatto o approssimato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A scelta se scartare oppure reset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Funzionamento</a:t>
            </a:r>
            <a:br>
              <a:rPr lang="it-IT" dirty="0"/>
            </a:br>
            <a:r>
              <a:rPr lang="it-IT" dirty="0"/>
              <a:t>esatto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5546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21133"/>
              </p:ext>
            </p:extLst>
          </p:nvPr>
        </p:nvGraphicFramePr>
        <p:xfrm>
          <a:off x="670187" y="3855591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715197" y="4058791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63591" y="381029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49379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/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75902" y="4179622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883399" y="3278687"/>
            <a:ext cx="5307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un dato MAC:</a:t>
            </a:r>
          </a:p>
          <a:p>
            <a:r>
              <a:rPr lang="it-IT" sz="2000" dirty="0"/>
              <a:t>Si scorre la lista per contare #SYN e </a:t>
            </a:r>
            <a:r>
              <a:rPr lang="it-IT" sz="2000" dirty="0" err="1"/>
              <a:t>delta_t</a:t>
            </a:r>
            <a:r>
              <a:rPr lang="it-IT" sz="2000" dirty="0"/>
              <a:t> :</a:t>
            </a:r>
            <a:br>
              <a:rPr lang="it-IT" sz="2000" dirty="0"/>
            </a:br>
            <a:r>
              <a:rPr lang="it-IT" sz="2000" dirty="0"/>
              <a:t>fintanto che </a:t>
            </a:r>
            <a:r>
              <a:rPr lang="it-IT" sz="2000" dirty="0" err="1"/>
              <a:t>delta_t</a:t>
            </a:r>
            <a:r>
              <a:rPr lang="it-IT" sz="2000" dirty="0"/>
              <a:t>&lt;T e #SYN &lt;= X</a:t>
            </a:r>
          </a:p>
          <a:p>
            <a:r>
              <a:rPr lang="it-IT" sz="2000" dirty="0" err="1"/>
              <a:t>delta_t</a:t>
            </a:r>
            <a:r>
              <a:rPr lang="it-IT" sz="2000" dirty="0"/>
              <a:t> = </a:t>
            </a:r>
            <a:r>
              <a:rPr lang="it-IT" sz="2000" dirty="0" err="1"/>
              <a:t>timestampN</a:t>
            </a:r>
            <a:r>
              <a:rPr lang="it-IT" sz="2000" dirty="0"/>
              <a:t>– timestampN-1 +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Rimossi elementi fuori intervallo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Scarto se #SYN &gt; X e </a:t>
            </a:r>
            <a:r>
              <a:rPr lang="it-IT" sz="2000" dirty="0" err="1"/>
              <a:t>delta_t</a:t>
            </a:r>
            <a:r>
              <a:rPr lang="it-IT" sz="2000" dirty="0"/>
              <a:t> &lt;= T, altrimenti </a:t>
            </a:r>
            <a:r>
              <a:rPr lang="it-IT" sz="2000" b="1" dirty="0" err="1"/>
              <a:t>packetOut</a:t>
            </a:r>
            <a:endParaRPr lang="it-IT" sz="2000" b="1" dirty="0"/>
          </a:p>
          <a:p>
            <a:endParaRPr lang="it-IT" dirty="0"/>
          </a:p>
        </p:txBody>
      </p:sp>
      <p:sp>
        <p:nvSpPr>
          <p:cNvPr id="6" name="Segnaposto contenuto 15">
            <a:extLst>
              <a:ext uri="{FF2B5EF4-FFF2-40B4-BE49-F238E27FC236}">
                <a16:creationId xmlns:a16="http://schemas.microsoft.com/office/drawing/2014/main" id="{9FB0FF30-BA17-1B64-DDC1-8D1D7CFFBCFD}"/>
              </a:ext>
            </a:extLst>
          </p:cNvPr>
          <p:cNvSpPr txBox="1">
            <a:spLocks/>
          </p:cNvSpPr>
          <p:nvPr/>
        </p:nvSpPr>
        <p:spPr>
          <a:xfrm>
            <a:off x="556239" y="1644358"/>
            <a:ext cx="110983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Uso maggiore memoria e meno efficiente</a:t>
            </a:r>
          </a:p>
          <a:p>
            <a:r>
              <a:rPr lang="it-IT" dirty="0" err="1">
                <a:solidFill>
                  <a:schemeClr val="tx2"/>
                </a:solidFill>
              </a:rPr>
              <a:t>PacketOut</a:t>
            </a:r>
            <a:r>
              <a:rPr lang="it-IT" dirty="0">
                <a:solidFill>
                  <a:schemeClr val="tx2"/>
                </a:solidFill>
              </a:rPr>
              <a:t> direttamente verso lo switch dove è connesso </a:t>
            </a:r>
            <a:r>
              <a:rPr lang="it-IT" b="1" dirty="0" err="1">
                <a:solidFill>
                  <a:schemeClr val="tx2"/>
                </a:solidFill>
              </a:rPr>
              <a:t>host</a:t>
            </a:r>
            <a:r>
              <a:rPr lang="it-IT" b="1" dirty="0">
                <a:solidFill>
                  <a:schemeClr val="tx2"/>
                </a:solidFill>
              </a:rPr>
              <a:t> destinazione. </a:t>
            </a:r>
            <a:br>
              <a:rPr lang="it-IT" b="1" dirty="0">
                <a:solidFill>
                  <a:schemeClr val="tx2"/>
                </a:solidFill>
              </a:rPr>
            </a:br>
            <a:r>
              <a:rPr lang="it-IT" dirty="0">
                <a:solidFill>
                  <a:schemeClr val="tx2"/>
                </a:solidFill>
              </a:rPr>
              <a:t>No Hop by HOP (solo per i SYN)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458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Funzionamento</a:t>
            </a:r>
            <a:br>
              <a:rPr lang="it-IT" dirty="0"/>
            </a:br>
            <a:r>
              <a:rPr lang="it-IT" dirty="0"/>
              <a:t>approssimato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95975"/>
              </p:ext>
            </p:extLst>
          </p:nvPr>
        </p:nvGraphicFramePr>
        <p:xfrm>
          <a:off x="609600" y="1865058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3293"/>
              </p:ext>
            </p:extLst>
          </p:nvPr>
        </p:nvGraphicFramePr>
        <p:xfrm>
          <a:off x="3247482" y="1883592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2068258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7215873" y="1835656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1535268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2407334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37028"/>
              </p:ext>
            </p:extLst>
          </p:nvPr>
        </p:nvGraphicFramePr>
        <p:xfrm>
          <a:off x="3247481" y="3693502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327940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46C2339E-AAF4-3171-96E0-131829F9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95" y="4689679"/>
            <a:ext cx="11098301" cy="4525963"/>
          </a:xfrm>
        </p:spPr>
        <p:txBody>
          <a:bodyPr/>
          <a:lstStyle/>
          <a:p>
            <a:r>
              <a:rPr lang="it-IT" dirty="0"/>
              <a:t>Più efficiente</a:t>
            </a:r>
          </a:p>
          <a:p>
            <a:r>
              <a:rPr lang="it-IT" dirty="0" err="1">
                <a:solidFill>
                  <a:schemeClr val="tx2"/>
                </a:solidFill>
              </a:rPr>
              <a:t>PacketOut</a:t>
            </a:r>
            <a:r>
              <a:rPr lang="it-IT" dirty="0">
                <a:solidFill>
                  <a:schemeClr val="tx2"/>
                </a:solidFill>
              </a:rPr>
              <a:t> diretta sullo switch dove è connesso </a:t>
            </a:r>
            <a:r>
              <a:rPr lang="it-IT" b="1" dirty="0" err="1">
                <a:solidFill>
                  <a:schemeClr val="tx2"/>
                </a:solidFill>
              </a:rPr>
              <a:t>host</a:t>
            </a:r>
            <a:r>
              <a:rPr lang="it-IT" b="1" dirty="0">
                <a:solidFill>
                  <a:schemeClr val="tx2"/>
                </a:solidFill>
              </a:rPr>
              <a:t> destinazione</a:t>
            </a:r>
          </a:p>
          <a:p>
            <a:r>
              <a:rPr lang="it-IT" dirty="0">
                <a:solidFill>
                  <a:schemeClr val="tx2"/>
                </a:solidFill>
              </a:rPr>
              <a:t>No Hop by HOP (solo per i SYN)</a:t>
            </a:r>
            <a:endParaRPr lang="it-IT" dirty="0"/>
          </a:p>
          <a:p>
            <a:r>
              <a:rPr lang="it-IT" dirty="0">
                <a:solidFill>
                  <a:schemeClr val="tx2"/>
                </a:solidFill>
              </a:rPr>
              <a:t> 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383652" y="292718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091229" y="4446772"/>
            <a:ext cx="960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Si tenta di aprire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più di 3 connessioni in meno di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1127152" y="5426658"/>
            <a:ext cx="776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port: 5001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</a:t>
            </a:r>
            <a:endParaRPr lang="it-IT" sz="2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23B28E-C874-0532-F0F9-557731D23FCD}"/>
              </a:ext>
            </a:extLst>
          </p:cNvPr>
          <p:cNvSpPr txBox="1"/>
          <p:nvPr/>
        </p:nvSpPr>
        <p:spPr>
          <a:xfrm>
            <a:off x="1127152" y="5054648"/>
            <a:ext cx="524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75068A-CD2D-61B3-804A-054FEC098114}"/>
              </a:ext>
            </a:extLst>
          </p:cNvPr>
          <p:cNvSpPr txBox="1"/>
          <p:nvPr/>
        </p:nvSpPr>
        <p:spPr>
          <a:xfrm>
            <a:off x="4978290" y="1825894"/>
            <a:ext cx="1117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3 SYN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1F2881-6CA2-4E99-C403-545FB36A29D0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604210" y="2635230"/>
            <a:ext cx="2767890" cy="2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er 19">
            <a:extLst>
              <a:ext uri="{FF2B5EF4-FFF2-40B4-BE49-F238E27FC236}">
                <a16:creationId xmlns:a16="http://schemas.microsoft.com/office/drawing/2014/main" id="{BA2426E7-4853-2F5A-AC0E-236CCBEE323A}"/>
              </a:ext>
            </a:extLst>
          </p:cNvPr>
          <p:cNvSpPr/>
          <p:nvPr/>
        </p:nvSpPr>
        <p:spPr>
          <a:xfrm>
            <a:off x="4978290" y="2256066"/>
            <a:ext cx="671396" cy="76023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69CC02A-4987-1189-9AA7-72C4ECC78046}"/>
              </a:ext>
            </a:extLst>
          </p:cNvPr>
          <p:cNvSpPr txBox="1"/>
          <p:nvPr/>
        </p:nvSpPr>
        <p:spPr>
          <a:xfrm>
            <a:off x="4571369" y="2926517"/>
            <a:ext cx="2156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 oltre il  #3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F57A380-4D7C-E55E-5ACB-718FB7574A9E}"/>
              </a:ext>
            </a:extLst>
          </p:cNvPr>
          <p:cNvSpPr/>
          <p:nvPr/>
        </p:nvSpPr>
        <p:spPr>
          <a:xfrm>
            <a:off x="1274906" y="29349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26" name="Elemento grafico 25" descr="Orologio con riempimento a tinta unita">
            <a:extLst>
              <a:ext uri="{FF2B5EF4-FFF2-40B4-BE49-F238E27FC236}">
                <a16:creationId xmlns:a16="http://schemas.microsoft.com/office/drawing/2014/main" id="{0CE1E200-DD47-88A2-2B98-B87A465C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371" y="3650002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C8E9176-631F-3EDD-DA9F-5E75E140FE93}"/>
              </a:ext>
            </a:extLst>
          </p:cNvPr>
          <p:cNvSpPr txBox="1"/>
          <p:nvPr/>
        </p:nvSpPr>
        <p:spPr>
          <a:xfrm>
            <a:off x="7641771" y="3949943"/>
            <a:ext cx="6100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secondi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5D564B12-B744-52F1-2A18-350529BA3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4" y="1348771"/>
            <a:ext cx="7772400" cy="2080229"/>
          </a:xfrm>
          <a:prstGeom prst="rect">
            <a:avLst/>
          </a:prstGeom>
        </p:spPr>
      </p:pic>
      <p:pic>
        <p:nvPicPr>
          <p:cNvPr id="11" name="Immagine 10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6053420F-8245-31DE-0C8D-74D2E75A8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71" y="3109884"/>
            <a:ext cx="7772400" cy="375111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C9B229-0E9B-6538-3323-59805270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71" y="3798205"/>
            <a:ext cx="7086600" cy="60960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A75036AB-DECD-1319-BB19-4CE17C3F48B7}"/>
              </a:ext>
            </a:extLst>
          </p:cNvPr>
          <p:cNvSpPr/>
          <p:nvPr/>
        </p:nvSpPr>
        <p:spPr>
          <a:xfrm>
            <a:off x="6275282" y="4885981"/>
            <a:ext cx="3646583" cy="19720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5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5244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5243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7 177">
            <a:extLst>
              <a:ext uri="{FF2B5EF4-FFF2-40B4-BE49-F238E27FC236}">
                <a16:creationId xmlns:a16="http://schemas.microsoft.com/office/drawing/2014/main" id="{6A43D40C-BF66-A88F-6A28-B4F3150B718E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3105485" y="2235641"/>
            <a:ext cx="12700" cy="2011304"/>
          </a:xfrm>
          <a:prstGeom prst="curvedConnector3">
            <a:avLst>
              <a:gd name="adj1" fmla="val 8034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7 239">
            <a:extLst>
              <a:ext uri="{FF2B5EF4-FFF2-40B4-BE49-F238E27FC236}">
                <a16:creationId xmlns:a16="http://schemas.microsoft.com/office/drawing/2014/main" id="{D042D009-194E-6DDA-114A-BD4E5CD7A68F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 flipV="1">
            <a:off x="3105486" y="2223013"/>
            <a:ext cx="4993089" cy="2023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7 245">
            <a:extLst>
              <a:ext uri="{FF2B5EF4-FFF2-40B4-BE49-F238E27FC236}">
                <a16:creationId xmlns:a16="http://schemas.microsoft.com/office/drawing/2014/main" id="{2C138A87-D708-8A57-79FD-380F5B79BD8C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rot="10800000" flipV="1">
            <a:off x="3105486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7 281">
            <a:extLst>
              <a:ext uri="{FF2B5EF4-FFF2-40B4-BE49-F238E27FC236}">
                <a16:creationId xmlns:a16="http://schemas.microsoft.com/office/drawing/2014/main" id="{2BAFDC93-9231-65BC-8D20-9D9783E42FF0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105485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ttore 7 284">
            <a:extLst>
              <a:ext uri="{FF2B5EF4-FFF2-40B4-BE49-F238E27FC236}">
                <a16:creationId xmlns:a16="http://schemas.microsoft.com/office/drawing/2014/main" id="{49628CA5-7428-8925-296A-8883988D3A7B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3105485" y="2223014"/>
            <a:ext cx="4993089" cy="2023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7 287">
            <a:extLst>
              <a:ext uri="{FF2B5EF4-FFF2-40B4-BE49-F238E27FC236}">
                <a16:creationId xmlns:a16="http://schemas.microsoft.com/office/drawing/2014/main" id="{E7FFC77B-7E34-CCB5-7EE0-43FDA27BDAA0}"/>
              </a:ext>
            </a:extLst>
          </p:cNvPr>
          <p:cNvCxnSpPr>
            <a:cxnSpLocks/>
            <a:stCxn id="64" idx="3"/>
            <a:endCxn id="4" idx="3"/>
          </p:cNvCxnSpPr>
          <p:nvPr/>
        </p:nvCxnSpPr>
        <p:spPr>
          <a:xfrm flipV="1">
            <a:off x="3105485" y="2235641"/>
            <a:ext cx="12700" cy="2011304"/>
          </a:xfrm>
          <a:prstGeom prst="curvedConnector3">
            <a:avLst>
              <a:gd name="adj1" fmla="val 10818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5" y="1291283"/>
            <a:ext cx="4662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di durate: tra 3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e 15 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3879766" y="4514185"/>
            <a:ext cx="34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815790" y="5462489"/>
            <a:ext cx="10344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Unico script, output ciascun flusso su file diverso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servers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ports: </a:t>
            </a:r>
            <a:r>
              <a:rPr lang="it-IT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5240, 5241</a:t>
            </a:r>
            <a:r>
              <a:rPr lang="it-IT"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524, </a:t>
            </a:r>
            <a:r>
              <a:rPr lang="it-IT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5244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0" y="1167391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Possibili flussi in rete: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0E3BE9-7828-EFCC-EB84-2437684D57C6}"/>
              </a:ext>
            </a:extLst>
          </p:cNvPr>
          <p:cNvSpPr txBox="1"/>
          <p:nvPr/>
        </p:nvSpPr>
        <p:spPr>
          <a:xfrm>
            <a:off x="9589395" y="1751604"/>
            <a:ext cx="614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SYN,FIN,RST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5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256768" y="2782332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Blocco 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79955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H4 10.0.0.4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17:04:14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5" name="Per 14">
            <a:extLst>
              <a:ext uri="{FF2B5EF4-FFF2-40B4-BE49-F238E27FC236}">
                <a16:creationId xmlns:a16="http://schemas.microsoft.com/office/drawing/2014/main" id="{E9E90103-B056-42FF-2554-6141B93B9043}"/>
              </a:ext>
            </a:extLst>
          </p:cNvPr>
          <p:cNvSpPr/>
          <p:nvPr/>
        </p:nvSpPr>
        <p:spPr>
          <a:xfrm>
            <a:off x="1352811" y="4829595"/>
            <a:ext cx="638828" cy="463463"/>
          </a:xfrm>
          <a:prstGeom prst="mathMultipl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Blocco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: più di 3 connessioni negli ultimi 10 secondi </a:t>
            </a:r>
          </a:p>
        </p:txBody>
      </p:sp>
    </p:spTree>
    <p:extLst>
      <p:ext uri="{BB962C8B-B14F-4D97-AF65-F5344CB8AC3E}">
        <p14:creationId xmlns:p14="http://schemas.microsoft.com/office/powerpoint/2010/main" val="295080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84695" y="2800824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34536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3"/>
                          </a:solidFill>
                        </a:rPr>
                        <a:t>17:06:01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accent3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Meno di 4 connessioni negli ultimi 10 secondi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5970F-2555-8B8B-1EFC-C1640CEF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99" y="4803319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7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video della dimostrazione:</a:t>
            </a:r>
          </a:p>
          <a:p>
            <a:r>
              <a:rPr lang="it-IT" dirty="0"/>
              <a:t>* topologia, comandi, tabelle ecc.</a:t>
            </a:r>
          </a:p>
          <a:p>
            <a:endParaRPr lang="it-IT" dirty="0"/>
          </a:p>
          <a:p>
            <a:r>
              <a:rPr lang="it-IT" dirty="0"/>
              <a:t>video di 1 minuto e mezzo senza audio, commento dal vivo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la presentazione intermedia non è necessario che il controllore sia interamente sviluppato; è sufficiente che sia presente qualche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Se una destinazione riceve </a:t>
            </a:r>
            <a:r>
              <a:rPr lang="it-IT" b="1" dirty="0"/>
              <a:t>più di X nuove connessioni TCP </a:t>
            </a:r>
            <a:r>
              <a:rPr lang="it-IT" dirty="0"/>
              <a:t>(</a:t>
            </a:r>
            <a:r>
              <a:rPr lang="it-IT" b="1" dirty="0"/>
              <a:t>anche non ESTABLISHED</a:t>
            </a:r>
            <a:r>
              <a:rPr lang="it-IT" dirty="0"/>
              <a:t>), </a:t>
            </a:r>
            <a:r>
              <a:rPr lang="it-IT" b="1" dirty="0"/>
              <a:t>nell’ultimo intervallo di tempo T</a:t>
            </a:r>
            <a:r>
              <a:rPr lang="it-IT" dirty="0"/>
              <a:t>, la nuova connessione è bloccata (</a:t>
            </a:r>
            <a:r>
              <a:rPr lang="it-IT" b="1" dirty="0"/>
              <a:t>drop</a:t>
            </a:r>
            <a:r>
              <a:rPr lang="it-IT" dirty="0"/>
              <a:t>) oppure, a scelta, </a:t>
            </a:r>
            <a:r>
              <a:rPr lang="it-IT" dirty="0">
                <a:solidFill>
                  <a:schemeClr val="tx2"/>
                </a:solidFill>
              </a:rPr>
              <a:t>RESET</a:t>
            </a:r>
            <a:r>
              <a:rPr lang="it-IT" dirty="0"/>
              <a:t>.</a:t>
            </a:r>
          </a:p>
          <a:p>
            <a:r>
              <a:rPr lang="it-IT" dirty="0"/>
              <a:t> Si osservano i SYN. SYN-ACK non osservati</a:t>
            </a:r>
          </a:p>
          <a:p>
            <a:endParaRPr lang="it-IT" dirty="0"/>
          </a:p>
          <a:p>
            <a:r>
              <a:rPr lang="it-IT" dirty="0"/>
              <a:t>Specifiche: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: Su ciascun </a:t>
            </a:r>
            <a:r>
              <a:rPr lang="it-IT" dirty="0" err="1"/>
              <a:t>host</a:t>
            </a:r>
            <a:r>
              <a:rPr lang="it-IT" dirty="0"/>
              <a:t> gira contemporaneamente N-1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mininet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Anello</a:t>
            </a:r>
            <a:r>
              <a:rPr lang="it-IT" dirty="0"/>
              <a:t>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86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10.10.6.41/24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10.10.6.43/24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10.10.6.42/24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10.10.6.44/24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</p:spTree>
    <p:extLst>
      <p:ext uri="{BB962C8B-B14F-4D97-AF65-F5344CB8AC3E}">
        <p14:creationId xmlns:p14="http://schemas.microsoft.com/office/powerpoint/2010/main" val="2249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Anello</a:t>
            </a:r>
            <a:r>
              <a:rPr lang="it-IT" dirty="0"/>
              <a:t> : </a:t>
            </a:r>
            <a:r>
              <a:rPr lang="it-IT" dirty="0" err="1"/>
              <a:t>N</a:t>
            </a:r>
            <a:r>
              <a:rPr lang="it-IT" dirty="0"/>
              <a:t>=3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86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10.10.6.40/24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10.10.6.41/24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10.10.6.42/24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</p:spTree>
    <p:extLst>
      <p:ext uri="{BB962C8B-B14F-4D97-AF65-F5344CB8AC3E}">
        <p14:creationId xmlns:p14="http://schemas.microsoft.com/office/powerpoint/2010/main" val="153439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17" y="4079185"/>
            <a:ext cx="667210" cy="30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58" idx="0"/>
            <a:endCxn id="11" idx="2"/>
          </p:cNvCxnSpPr>
          <p:nvPr/>
        </p:nvCxnSpPr>
        <p:spPr>
          <a:xfrm flipH="1" flipV="1">
            <a:off x="3020822" y="4381929"/>
            <a:ext cx="513512" cy="657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82" idx="3"/>
            <a:endCxn id="90" idx="1"/>
          </p:cNvCxnSpPr>
          <p:nvPr/>
        </p:nvCxnSpPr>
        <p:spPr>
          <a:xfrm>
            <a:off x="6977360" y="4205454"/>
            <a:ext cx="805288" cy="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429941" y="1313025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Anello</a:t>
            </a:r>
            <a:r>
              <a:rPr lang="it-IT" dirty="0"/>
              <a:t> : </a:t>
            </a:r>
            <a:r>
              <a:rPr lang="it-IT" dirty="0" err="1"/>
              <a:t>N</a:t>
            </a:r>
            <a:r>
              <a:rPr lang="it-IT" dirty="0"/>
              <a:t>=3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90" idx="2"/>
            <a:endCxn id="74" idx="0"/>
          </p:cNvCxnSpPr>
          <p:nvPr/>
        </p:nvCxnSpPr>
        <p:spPr>
          <a:xfrm flipH="1">
            <a:off x="7187220" y="4358426"/>
            <a:ext cx="929033" cy="655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046" y="4449572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3020822" y="1781073"/>
            <a:ext cx="2813377" cy="2298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82" idx="0"/>
            <a:endCxn id="103" idx="2"/>
          </p:cNvCxnSpPr>
          <p:nvPr/>
        </p:nvCxnSpPr>
        <p:spPr>
          <a:xfrm flipH="1" flipV="1">
            <a:off x="5834199" y="1781073"/>
            <a:ext cx="809556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65" idx="0"/>
          </p:cNvCxnSpPr>
          <p:nvPr/>
        </p:nvCxnSpPr>
        <p:spPr>
          <a:xfrm flipH="1">
            <a:off x="4284644" y="1868697"/>
            <a:ext cx="1548444" cy="22257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stCxn id="58" idx="0"/>
            <a:endCxn id="103" idx="2"/>
          </p:cNvCxnSpPr>
          <p:nvPr/>
        </p:nvCxnSpPr>
        <p:spPr>
          <a:xfrm flipV="1">
            <a:off x="3534334" y="1781073"/>
            <a:ext cx="2299865" cy="32588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2058029" y="2115819"/>
            <a:ext cx="219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10.10.6.40/24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2551062" y="3785345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525999" y="3726196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732157" y="3474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10.10.6.41/24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10.10.6.42/24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58" name="Picture 6" descr="Switch 1&#10;">
            <a:extLst>
              <a:ext uri="{FF2B5EF4-FFF2-40B4-BE49-F238E27FC236}">
                <a16:creationId xmlns:a16="http://schemas.microsoft.com/office/drawing/2014/main" id="{40A2067B-DAD2-119D-3D7B-D02A861F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729" y="5039873"/>
            <a:ext cx="667210" cy="30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Switch 1&#10;">
            <a:extLst>
              <a:ext uri="{FF2B5EF4-FFF2-40B4-BE49-F238E27FC236}">
                <a16:creationId xmlns:a16="http://schemas.microsoft.com/office/drawing/2014/main" id="{68A27339-D579-8431-1C4C-856FBDEF8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039" y="4094413"/>
            <a:ext cx="667210" cy="30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E17A846E-6597-B8A2-9E15-16D799BA6F70}"/>
              </a:ext>
            </a:extLst>
          </p:cNvPr>
          <p:cNvCxnSpPr>
            <a:cxnSpLocks/>
            <a:stCxn id="65" idx="1"/>
            <a:endCxn id="11" idx="3"/>
          </p:cNvCxnSpPr>
          <p:nvPr/>
        </p:nvCxnSpPr>
        <p:spPr>
          <a:xfrm flipH="1" flipV="1">
            <a:off x="3354427" y="4230557"/>
            <a:ext cx="596612" cy="15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" name="Picture 6" descr="Switch 1&#10;">
            <a:extLst>
              <a:ext uri="{FF2B5EF4-FFF2-40B4-BE49-F238E27FC236}">
                <a16:creationId xmlns:a16="http://schemas.microsoft.com/office/drawing/2014/main" id="{62AA462E-F951-C7F4-C261-E3008DCC8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615" y="5014229"/>
            <a:ext cx="667210" cy="30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17A6F1B9-3439-3DAE-8910-1F2B9CFD8629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3577143" y="4397157"/>
            <a:ext cx="707501" cy="62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6" descr="Switch 1&#10;">
            <a:extLst>
              <a:ext uri="{FF2B5EF4-FFF2-40B4-BE49-F238E27FC236}">
                <a16:creationId xmlns:a16="http://schemas.microsoft.com/office/drawing/2014/main" id="{525DFC9D-B7AF-7B0D-CC72-87FC8AAFD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50" y="4054082"/>
            <a:ext cx="667210" cy="30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273A85E2-90EC-6C96-F2E5-EF9EA9FB9D33}"/>
              </a:ext>
            </a:extLst>
          </p:cNvPr>
          <p:cNvCxnSpPr>
            <a:cxnSpLocks/>
            <a:stCxn id="74" idx="3"/>
            <a:endCxn id="125" idx="1"/>
          </p:cNvCxnSpPr>
          <p:nvPr/>
        </p:nvCxnSpPr>
        <p:spPr>
          <a:xfrm flipV="1">
            <a:off x="7520825" y="4347292"/>
            <a:ext cx="1610596" cy="818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D5C2B4C8-DF6C-9BD8-BE4D-6F99631EA38E}"/>
              </a:ext>
            </a:extLst>
          </p:cNvPr>
          <p:cNvCxnSpPr>
            <a:cxnSpLocks/>
            <a:stCxn id="74" idx="0"/>
            <a:endCxn id="82" idx="2"/>
          </p:cNvCxnSpPr>
          <p:nvPr/>
        </p:nvCxnSpPr>
        <p:spPr>
          <a:xfrm flipH="1" flipV="1">
            <a:off x="6643755" y="4356826"/>
            <a:ext cx="543465" cy="657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6" descr="Switch 1&#10;">
            <a:extLst>
              <a:ext uri="{FF2B5EF4-FFF2-40B4-BE49-F238E27FC236}">
                <a16:creationId xmlns:a16="http://schemas.microsoft.com/office/drawing/2014/main" id="{7E82695E-4C11-AF46-E55E-1E5026E8A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648" y="4055682"/>
            <a:ext cx="667210" cy="30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7AC6A9A9-C489-19EE-BFFE-E0DE2A1F4C61}"/>
              </a:ext>
            </a:extLst>
          </p:cNvPr>
          <p:cNvCxnSpPr>
            <a:cxnSpLocks/>
            <a:stCxn id="82" idx="1"/>
            <a:endCxn id="65" idx="3"/>
          </p:cNvCxnSpPr>
          <p:nvPr/>
        </p:nvCxnSpPr>
        <p:spPr>
          <a:xfrm flipH="1">
            <a:off x="4618249" y="4205454"/>
            <a:ext cx="1691901" cy="40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>
            <a:extLst>
              <a:ext uri="{FF2B5EF4-FFF2-40B4-BE49-F238E27FC236}">
                <a16:creationId xmlns:a16="http://schemas.microsoft.com/office/drawing/2014/main" id="{CF09ED38-A734-6DC3-CD35-FE9F01815927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H="1" flipV="1">
            <a:off x="5833088" y="1868697"/>
            <a:ext cx="1354132" cy="31455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nettore 1 119">
            <a:extLst>
              <a:ext uri="{FF2B5EF4-FFF2-40B4-BE49-F238E27FC236}">
                <a16:creationId xmlns:a16="http://schemas.microsoft.com/office/drawing/2014/main" id="{39077429-4524-FCC3-8085-832F0E20F5DC}"/>
              </a:ext>
            </a:extLst>
          </p:cNvPr>
          <p:cNvCxnSpPr>
            <a:cxnSpLocks/>
            <a:stCxn id="90" idx="0"/>
            <a:endCxn id="102" idx="2"/>
          </p:cNvCxnSpPr>
          <p:nvPr/>
        </p:nvCxnSpPr>
        <p:spPr>
          <a:xfrm flipH="1" flipV="1">
            <a:off x="5833088" y="1868697"/>
            <a:ext cx="2283165" cy="21869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Connettore 7 127">
            <a:extLst>
              <a:ext uri="{FF2B5EF4-FFF2-40B4-BE49-F238E27FC236}">
                <a16:creationId xmlns:a16="http://schemas.microsoft.com/office/drawing/2014/main" id="{2FE228C8-C6E5-E1A8-481F-FB964CE1B1A5}"/>
              </a:ext>
            </a:extLst>
          </p:cNvPr>
          <p:cNvCxnSpPr>
            <a:cxnSpLocks/>
            <a:stCxn id="90" idx="0"/>
            <a:endCxn id="124" idx="1"/>
          </p:cNvCxnSpPr>
          <p:nvPr/>
        </p:nvCxnSpPr>
        <p:spPr>
          <a:xfrm rot="5400000" flipH="1" flipV="1">
            <a:off x="7802327" y="2726588"/>
            <a:ext cx="1643021" cy="101516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bject 23">
            <a:extLst>
              <a:ext uri="{FF2B5EF4-FFF2-40B4-BE49-F238E27FC236}">
                <a16:creationId xmlns:a16="http://schemas.microsoft.com/office/drawing/2014/main" id="{1B639B8F-E971-300D-B2EF-2DEEC7DA90C7}"/>
              </a:ext>
            </a:extLst>
          </p:cNvPr>
          <p:cNvSpPr/>
          <p:nvPr/>
        </p:nvSpPr>
        <p:spPr>
          <a:xfrm>
            <a:off x="207846" y="31360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31" name="object 23">
            <a:extLst>
              <a:ext uri="{FF2B5EF4-FFF2-40B4-BE49-F238E27FC236}">
                <a16:creationId xmlns:a16="http://schemas.microsoft.com/office/drawing/2014/main" id="{E7785E3E-7E3E-1ED0-0E82-79323B39E47E}"/>
              </a:ext>
            </a:extLst>
          </p:cNvPr>
          <p:cNvSpPr/>
          <p:nvPr/>
        </p:nvSpPr>
        <p:spPr>
          <a:xfrm>
            <a:off x="207846" y="284487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lang="it-IT" sz="1092" dirty="0"/>
          </a:p>
          <a:p>
            <a:endParaRPr sz="1092" dirty="0"/>
          </a:p>
        </p:txBody>
      </p:sp>
      <p:sp>
        <p:nvSpPr>
          <p:cNvPr id="136" name="object 23">
            <a:extLst>
              <a:ext uri="{FF2B5EF4-FFF2-40B4-BE49-F238E27FC236}">
                <a16:creationId xmlns:a16="http://schemas.microsoft.com/office/drawing/2014/main" id="{24B24EB6-51A7-BE18-9FB6-A22589A36861}"/>
              </a:ext>
            </a:extLst>
          </p:cNvPr>
          <p:cNvSpPr/>
          <p:nvPr/>
        </p:nvSpPr>
        <p:spPr>
          <a:xfrm>
            <a:off x="207846" y="3400966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pic>
        <p:nvPicPr>
          <p:cNvPr id="137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8B742E9E-89EB-29A8-9A19-C7FB201FE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9" y="1955138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Connettore 7 138">
            <a:extLst>
              <a:ext uri="{FF2B5EF4-FFF2-40B4-BE49-F238E27FC236}">
                <a16:creationId xmlns:a16="http://schemas.microsoft.com/office/drawing/2014/main" id="{91BD11A6-78C9-2F95-972A-C8690DA5D01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03525" y="2595114"/>
            <a:ext cx="1699138" cy="12167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2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76360" y="316698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35" y="1568506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696" y="1541434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812" y="3420838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637" y="3441925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426324" y="2056186"/>
            <a:ext cx="356106" cy="1385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H="1" flipV="1">
            <a:off x="4782430" y="2056186"/>
            <a:ext cx="1126211" cy="1387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H="1" flipV="1">
            <a:off x="7261091" y="2029114"/>
            <a:ext cx="21941" cy="1412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665290" y="1579860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Spine</a:t>
            </a:r>
            <a:r>
              <a:rPr lang="it-IT" dirty="0"/>
              <a:t>  </a:t>
            </a:r>
            <a:r>
              <a:rPr lang="it-IT" dirty="0" err="1"/>
              <a:t>N</a:t>
            </a:r>
            <a:r>
              <a:rPr lang="it-IT" dirty="0"/>
              <a:t>=3 </a:t>
            </a:r>
            <a:r>
              <a:rPr lang="it-IT" dirty="0" err="1"/>
              <a:t>host</a:t>
            </a:r>
            <a:r>
              <a:rPr lang="it-IT" dirty="0"/>
              <a:t> , 5 switch</a:t>
            </a:r>
          </a:p>
        </p:txBody>
      </p:sp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58" y="4091639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670" y="4114844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0" y="4015054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 flipV="1">
            <a:off x="7820426" y="3685765"/>
            <a:ext cx="2456244" cy="853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2"/>
            <a:endCxn id="138" idx="3"/>
          </p:cNvCxnSpPr>
          <p:nvPr/>
        </p:nvCxnSpPr>
        <p:spPr>
          <a:xfrm flipH="1">
            <a:off x="1915330" y="3908518"/>
            <a:ext cx="2508877" cy="531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44" y="-86410"/>
            <a:ext cx="1349264" cy="134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768" y="475263"/>
            <a:ext cx="795655" cy="6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28" y="1965410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82430" y="1094360"/>
            <a:ext cx="1175166" cy="4741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957596" y="1094360"/>
            <a:ext cx="1303495" cy="4470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3" idx="2"/>
            <a:endCxn id="20" idx="0"/>
          </p:cNvCxnSpPr>
          <p:nvPr/>
        </p:nvCxnSpPr>
        <p:spPr>
          <a:xfrm flipH="1">
            <a:off x="4424207" y="1094360"/>
            <a:ext cx="1533389" cy="23264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957596" y="1094360"/>
            <a:ext cx="1188969" cy="22730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79299" y="1324666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122297" y="1282031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s5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5724942" y="3024641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29773" y="3093931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263393" y="3501099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10.10.6.40/24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378734" y="1421299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55423" y="456428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3777416" y="429016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10.10.6.41/24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9737983" y="362510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10.10.6.42/24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9607522" y="532062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40148" y="49054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40148" y="519675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52339" y="545169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4778310" y="49646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4778310" y="5255949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4778310" y="55365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9607522" y="502949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9607522" y="5583366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" name="Picture 6" descr="Switch 1&#10;">
            <a:extLst>
              <a:ext uri="{FF2B5EF4-FFF2-40B4-BE49-F238E27FC236}">
                <a16:creationId xmlns:a16="http://schemas.microsoft.com/office/drawing/2014/main" id="{74E5B2BC-9BD6-244B-3FC0-15C278B44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46" y="3444075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904FAD6-CD64-EE3C-0B70-E0DB6C52AF4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426324" y="2029114"/>
            <a:ext cx="2834767" cy="1412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B56CDA9E-C252-A337-8624-D35A8CC9D437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5908641" y="2029114"/>
            <a:ext cx="1352450" cy="1414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70044A76-36DC-2850-03E2-DC582D9FA7A9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782430" y="2056186"/>
            <a:ext cx="2447343" cy="1364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739B1C31-3582-ED48-4D12-D24EAA0E1860}"/>
              </a:ext>
            </a:extLst>
          </p:cNvPr>
          <p:cNvSpPr txBox="1"/>
          <p:nvPr/>
        </p:nvSpPr>
        <p:spPr>
          <a:xfrm>
            <a:off x="4070638" y="3110680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cxnSp>
        <p:nvCxnSpPr>
          <p:cNvPr id="113" name="Connettore 7 112">
            <a:extLst>
              <a:ext uri="{FF2B5EF4-FFF2-40B4-BE49-F238E27FC236}">
                <a16:creationId xmlns:a16="http://schemas.microsoft.com/office/drawing/2014/main" id="{B0EFF3AF-1F12-A9A5-1F84-D2383E972415}"/>
              </a:ext>
            </a:extLst>
          </p:cNvPr>
          <p:cNvCxnSpPr>
            <a:cxnSpLocks/>
            <a:stCxn id="3" idx="2"/>
            <a:endCxn id="124" idx="3"/>
          </p:cNvCxnSpPr>
          <p:nvPr/>
        </p:nvCxnSpPr>
        <p:spPr>
          <a:xfrm rot="16200000" flipH="1">
            <a:off x="5886928" y="3953467"/>
            <a:ext cx="584793" cy="541367"/>
          </a:xfrm>
          <a:prstGeom prst="curvedConnector4">
            <a:avLst>
              <a:gd name="adj1" fmla="val 13670"/>
              <a:gd name="adj2" fmla="val 2170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FC3FA2E0-6A61-9B20-839F-5734B02ADA37}"/>
              </a:ext>
            </a:extLst>
          </p:cNvPr>
          <p:cNvSpPr txBox="1"/>
          <p:nvPr/>
        </p:nvSpPr>
        <p:spPr>
          <a:xfrm>
            <a:off x="3137884" y="3398207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/>
                </a:solidFill>
              </a:rPr>
              <a:t>Leaf</a:t>
            </a:r>
            <a:endParaRPr lang="it-IT" dirty="0"/>
          </a:p>
        </p:txBody>
      </p:sp>
      <p:sp>
        <p:nvSpPr>
          <p:cNvPr id="117" name="Per 116">
            <a:extLst>
              <a:ext uri="{FF2B5EF4-FFF2-40B4-BE49-F238E27FC236}">
                <a16:creationId xmlns:a16="http://schemas.microsoft.com/office/drawing/2014/main" id="{411F0F15-3267-6294-ADF6-54F025058013}"/>
              </a:ext>
            </a:extLst>
          </p:cNvPr>
          <p:cNvSpPr/>
          <p:nvPr/>
        </p:nvSpPr>
        <p:spPr>
          <a:xfrm>
            <a:off x="3965827" y="1100707"/>
            <a:ext cx="1611838" cy="142431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3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1271</Words>
  <Application>Microsoft Macintosh PowerPoint</Application>
  <PresentationFormat>Widescreen</PresentationFormat>
  <Paragraphs>318</Paragraphs>
  <Slides>19</Slides>
  <Notes>1</Notes>
  <HiddenSlides>5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 mininet</vt:lpstr>
      <vt:lpstr>Scenario di riferimento testbed</vt:lpstr>
      <vt:lpstr>Scenario di riferimento testbed</vt:lpstr>
      <vt:lpstr>Scenario di riferimento testbed</vt:lpstr>
      <vt:lpstr>Scenario di riferimento testbed</vt:lpstr>
      <vt:lpstr>Funzionamento </vt:lpstr>
      <vt:lpstr>Funzionamento esatto</vt:lpstr>
      <vt:lpstr>Funzionamento approssimato</vt:lpstr>
      <vt:lpstr>Dimostrazione</vt:lpstr>
      <vt:lpstr>Dimostrazione Rule of thumb</vt:lpstr>
      <vt:lpstr>Dimostrazione Rule of thumb</vt:lpstr>
      <vt:lpstr>Dimostrazione Multiple</vt:lpstr>
      <vt:lpstr>Tabella Video</vt:lpstr>
      <vt:lpstr>Tabella Video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118</cp:revision>
  <cp:lastPrinted>2024-05-15T19:56:29Z</cp:lastPrinted>
  <dcterms:created xsi:type="dcterms:W3CDTF">2011-03-03T14:13:49Z</dcterms:created>
  <dcterms:modified xsi:type="dcterms:W3CDTF">2024-05-15T20:15:37Z</dcterms:modified>
</cp:coreProperties>
</file>