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8" r:id="rId8"/>
    <p:sldId id="370" r:id="rId9"/>
    <p:sldId id="379" r:id="rId10"/>
    <p:sldId id="369" r:id="rId11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2"/>
    <p:restoredTop sz="94663"/>
  </p:normalViewPr>
  <p:slideViewPr>
    <p:cSldViewPr snapToGrid="0">
      <p:cViewPr>
        <p:scale>
          <a:sx n="132" d="100"/>
          <a:sy n="132" d="100"/>
        </p:scale>
        <p:origin x="-1608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20/04/24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20/04/24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Inserire video della dimostrazione:</a:t>
            </a:r>
          </a:p>
          <a:p>
            <a:r>
              <a:rPr lang="it-IT"/>
              <a:t>* topologia, comandi, tabelle ecc.</a:t>
            </a:r>
          </a:p>
          <a:p>
            <a:endParaRPr lang="it-IT"/>
          </a:p>
          <a:p>
            <a:r>
              <a:rPr lang="it-IT"/>
              <a:t>video di 1 minuto e mezzo senza audio, commento dal vivo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Per la presentazione intermedia non è necessario che il controllore sia interamente sviluppato; è sufficiente che sia presente qualche funzionalità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66CDC1-7EB4-76FD-6A42-2998287201F5}"/>
              </a:ext>
            </a:extLst>
          </p:cNvPr>
          <p:cNvSpPr/>
          <p:nvPr/>
        </p:nvSpPr>
        <p:spPr>
          <a:xfrm rot="19345766">
            <a:off x="3378751" y="2340501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Se una destinazione riceve più di X nuove connessioni TCP (anche non ESTABLISHED), nell’ultimo intervallo di tempo T, la nuova connessione è bloccata (drop). Si osservano i SYN. SYN-ACK non osservati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hosts:Su</a:t>
            </a:r>
            <a:r>
              <a:rPr lang="it-IT" dirty="0"/>
              <a:t>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1 </a:t>
            </a:r>
            <a:r>
              <a:rPr lang="it-IT" dirty="0" err="1"/>
              <a:t>iperf</a:t>
            </a:r>
            <a:r>
              <a:rPr lang="it-IT" dirty="0"/>
              <a:t> client e </a:t>
            </a:r>
            <a:r>
              <a:rPr lang="it-IT" dirty="0" err="1"/>
              <a:t>N</a:t>
            </a:r>
            <a:r>
              <a:rPr lang="it-IT" dirty="0"/>
              <a:t> server (solo per dimostrazione)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un dato </a:t>
            </a:r>
            <a:r>
              <a:rPr lang="it-IT" dirty="0" err="1"/>
              <a:t>host</a:t>
            </a:r>
            <a:r>
              <a:rPr lang="it-IT" dirty="0"/>
              <a:t> riceve più di X SYN negli ultimi T secondi, il nuovo SYN non viene inoltrato dalla rete. 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r>
              <a:rPr lang="it-IT" dirty="0"/>
              <a:t>(?)</a:t>
            </a:r>
          </a:p>
          <a:p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96157" y="401359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 flipV="1">
            <a:off x="985974" y="5993455"/>
            <a:ext cx="1297028" cy="25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4997856" y="602733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081039" y="582574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0066"/>
              </p:ext>
            </p:extLst>
          </p:nvPr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74610"/>
              </p:ext>
            </p:extLst>
          </p:nvPr>
        </p:nvGraphicFramePr>
        <p:xfrm>
          <a:off x="3247482" y="392701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6984379" y="362346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orario_corrente-orario_penultimo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4450761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25943"/>
              </p:ext>
            </p:extLst>
          </p:nvPr>
        </p:nvGraphicFramePr>
        <p:xfrm>
          <a:off x="3247481" y="573692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53228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03004" y="38631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549013" y="35466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15252" y="66384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35518"/>
              </p:ext>
            </p:extLst>
          </p:nvPr>
        </p:nvGraphicFramePr>
        <p:xfrm>
          <a:off x="3291394" y="4217222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15315" y="4232516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984379" y="3623465"/>
            <a:ext cx="5307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/>
              <a:t>Si scorre la lista per contare #SYN e </a:t>
            </a:r>
            <a:r>
              <a:rPr lang="it-IT" dirty="0" err="1"/>
              <a:t>delta_t</a:t>
            </a:r>
            <a:r>
              <a:rPr lang="it-IT" dirty="0"/>
              <a:t> :</a:t>
            </a:r>
            <a:br>
              <a:rPr lang="it-IT" dirty="0"/>
            </a:br>
            <a:r>
              <a:rPr lang="it-IT" dirty="0"/>
              <a:t>fintanto che </a:t>
            </a:r>
            <a:r>
              <a:rPr lang="it-IT" dirty="0" err="1"/>
              <a:t>delta_t</a:t>
            </a:r>
            <a:r>
              <a:rPr lang="it-IT" dirty="0"/>
              <a:t>&lt;T e #SYN &lt;= X</a:t>
            </a:r>
          </a:p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timestampN</a:t>
            </a:r>
            <a:r>
              <a:rPr lang="it-IT" dirty="0"/>
              <a:t>– timestampN-1 + </a:t>
            </a:r>
            <a:r>
              <a:rPr lang="it-IT" dirty="0" err="1"/>
              <a:t>delta_t</a:t>
            </a:r>
            <a:endParaRPr lang="it-IT" dirty="0"/>
          </a:p>
          <a:p>
            <a:endParaRPr lang="it-IT" dirty="0"/>
          </a:p>
          <a:p>
            <a:r>
              <a:rPr lang="it-IT" dirty="0"/>
              <a:t>Rimossi elementi fuori intervallo </a:t>
            </a:r>
            <a:r>
              <a:rPr lang="it-IT" dirty="0" err="1"/>
              <a:t>delta_t</a:t>
            </a:r>
            <a:endParaRPr lang="it-IT" dirty="0"/>
          </a:p>
          <a:p>
            <a:endParaRPr lang="it-IT" dirty="0"/>
          </a:p>
          <a:p>
            <a:r>
              <a:rPr lang="it-IT" dirty="0"/>
              <a:t>Scarto se #SYN &gt; X e </a:t>
            </a:r>
            <a:r>
              <a:rPr lang="it-IT" dirty="0" err="1"/>
              <a:t>delta_t</a:t>
            </a:r>
            <a:r>
              <a:rPr lang="it-IT" dirty="0"/>
              <a:t> &lt;= T, altrimenti </a:t>
            </a:r>
            <a:r>
              <a:rPr lang="it-IT" dirty="0" err="1"/>
              <a:t>packetOut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Su </a:t>
            </a:r>
            <a:r>
              <a:rPr lang="it-IT" b="1" dirty="0"/>
              <a:t>ognuno dei 4 </a:t>
            </a:r>
            <a:r>
              <a:rPr lang="it-IT" b="1" dirty="0" err="1"/>
              <a:t>host</a:t>
            </a:r>
            <a:r>
              <a:rPr lang="it-IT" b="1" dirty="0"/>
              <a:t> </a:t>
            </a:r>
            <a:r>
              <a:rPr lang="it-IT" dirty="0"/>
              <a:t>si lancia uno script che automaticamente fa partire: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4 </a:t>
            </a:r>
            <a:r>
              <a:rPr lang="it-IT" dirty="0" err="1"/>
              <a:t>iperf</a:t>
            </a:r>
            <a:r>
              <a:rPr lang="it-IT" dirty="0"/>
              <a:t> server sulle porte 5201 5202 5203 5204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3 x client </a:t>
            </a:r>
            <a:r>
              <a:rPr lang="it-IT" dirty="0" err="1"/>
              <a:t>iperf</a:t>
            </a:r>
            <a:r>
              <a:rPr lang="it-IT" dirty="0"/>
              <a:t> a intervalli casuali con durate casuali verso tutti gli altri 3 </a:t>
            </a:r>
            <a:r>
              <a:rPr lang="it-IT" dirty="0" err="1"/>
              <a:t>hosts</a:t>
            </a:r>
            <a:r>
              <a:rPr lang="it-IT" dirty="0"/>
              <a:t> della rete in </a:t>
            </a:r>
            <a:r>
              <a:rPr lang="it-IT" dirty="0" err="1"/>
              <a:t>parallello</a:t>
            </a:r>
            <a:r>
              <a:rPr lang="it-IT" dirty="0"/>
              <a:t> (per questo necessari 3 server </a:t>
            </a:r>
            <a:r>
              <a:rPr lang="it-IT" dirty="0" err="1"/>
              <a:t>iperf</a:t>
            </a:r>
            <a:r>
              <a:rPr lang="it-IT" dirty="0"/>
              <a:t>, 4 per semplicità)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Salva un </a:t>
            </a:r>
            <a:r>
              <a:rPr lang="it-IT" dirty="0" err="1"/>
              <a:t>pcap</a:t>
            </a:r>
            <a:r>
              <a:rPr lang="it-IT" dirty="0"/>
              <a:t> </a:t>
            </a:r>
            <a:r>
              <a:rPr lang="it-IT" dirty="0" err="1"/>
              <a:t>tcpdump</a:t>
            </a:r>
            <a:r>
              <a:rPr lang="it-IT" dirty="0"/>
              <a:t> filtrando solo i flag SYN, ACK, FIN e RST  per ogni </a:t>
            </a:r>
            <a:r>
              <a:rPr lang="it-IT" dirty="0" err="1"/>
              <a:t>host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(Allo scopo della verifica del rispetto dei requisiti)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Output su file durate connessioni ed errori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84B6C645-8A85-FF58-05AF-9F6F4655017D}"/>
              </a:ext>
            </a:extLst>
          </p:cNvPr>
          <p:cNvSpPr/>
          <p:nvPr/>
        </p:nvSpPr>
        <p:spPr>
          <a:xfrm>
            <a:off x="1274906" y="264703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4B77C24D-5C06-C804-7695-2805924AB5F8}"/>
              </a:ext>
            </a:extLst>
          </p:cNvPr>
          <p:cNvSpPr/>
          <p:nvPr/>
        </p:nvSpPr>
        <p:spPr>
          <a:xfrm>
            <a:off x="1274906" y="292651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87889D3-4689-718A-2041-6BDC29FA44E4}"/>
              </a:ext>
            </a:extLst>
          </p:cNvPr>
          <p:cNvSpPr txBox="1"/>
          <p:nvPr/>
        </p:nvSpPr>
        <p:spPr>
          <a:xfrm>
            <a:off x="1184817" y="5520395"/>
            <a:ext cx="691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Unico script «intelligente», </a:t>
            </a:r>
            <a:r>
              <a:rPr lang="it-IT" dirty="0" err="1"/>
              <a:t>tcpdump</a:t>
            </a:r>
            <a:r>
              <a:rPr lang="it-IT" dirty="0"/>
              <a:t> solo su SYN,ACK,FIN,RST. </a:t>
            </a:r>
          </a:p>
          <a:p>
            <a:r>
              <a:rPr lang="it-IT" dirty="0" err="1"/>
              <a:t>iperf</a:t>
            </a:r>
            <a:r>
              <a:rPr lang="it-IT" dirty="0"/>
              <a:t> servers </a:t>
            </a:r>
            <a:r>
              <a:rPr lang="it-IT" dirty="0" err="1"/>
              <a:t>listening</a:t>
            </a:r>
            <a:r>
              <a:rPr lang="it-IT" dirty="0"/>
              <a:t> on TCP ports: 5201, 5202, 5203, 5204</a:t>
            </a: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506F7A87-605E-51E5-2476-D49BC902608A}"/>
              </a:ext>
            </a:extLst>
          </p:cNvPr>
          <p:cNvSpPr/>
          <p:nvPr/>
        </p:nvSpPr>
        <p:spPr>
          <a:xfrm>
            <a:off x="7270545" y="263441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id="{1F0AF4DB-D3D3-C9DD-3B87-BA571E5B7E6E}"/>
              </a:ext>
            </a:extLst>
          </p:cNvPr>
          <p:cNvSpPr/>
          <p:nvPr/>
        </p:nvSpPr>
        <p:spPr>
          <a:xfrm>
            <a:off x="7270545" y="29138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5202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270545" y="320517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6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B403BD07-EB3B-2A3B-CA9E-922C749C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3822036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ADB79C0-E47C-478E-8A95-2D112373E42E}"/>
              </a:ext>
            </a:extLst>
          </p:cNvPr>
          <p:cNvSpPr txBox="1"/>
          <p:nvPr/>
        </p:nvSpPr>
        <p:spPr>
          <a:xfrm>
            <a:off x="2370034" y="3455273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</a:t>
            </a:r>
          </a:p>
        </p:txBody>
      </p:sp>
      <p:sp>
        <p:nvSpPr>
          <p:cNvPr id="66" name="object 23">
            <a:extLst>
              <a:ext uri="{FF2B5EF4-FFF2-40B4-BE49-F238E27FC236}">
                <a16:creationId xmlns:a16="http://schemas.microsoft.com/office/drawing/2014/main" id="{70166E43-D6D9-8D89-266E-C8318D8FBB45}"/>
              </a:ext>
            </a:extLst>
          </p:cNvPr>
          <p:cNvSpPr/>
          <p:nvPr/>
        </p:nvSpPr>
        <p:spPr>
          <a:xfrm>
            <a:off x="1274906" y="465834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C6E6BEF1-E3C6-F340-DAD9-1656BAB8D513}"/>
              </a:ext>
            </a:extLst>
          </p:cNvPr>
          <p:cNvSpPr/>
          <p:nvPr/>
        </p:nvSpPr>
        <p:spPr>
          <a:xfrm>
            <a:off x="1274906" y="49378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5204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8" name="object 23">
            <a:extLst>
              <a:ext uri="{FF2B5EF4-FFF2-40B4-BE49-F238E27FC236}">
                <a16:creationId xmlns:a16="http://schemas.microsoft.com/office/drawing/2014/main" id="{D92CE5EF-1609-8E97-1E6C-8B9D8CC40E2F}"/>
              </a:ext>
            </a:extLst>
          </p:cNvPr>
          <p:cNvSpPr/>
          <p:nvPr/>
        </p:nvSpPr>
        <p:spPr>
          <a:xfrm>
            <a:off x="1274906" y="522910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6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54196365-5745-0097-2A36-9102DDB4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378945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E6B7EB59-3B52-7B6F-C7E6-EA126303060C}"/>
              </a:ext>
            </a:extLst>
          </p:cNvPr>
          <p:cNvSpPr txBox="1"/>
          <p:nvPr/>
        </p:nvSpPr>
        <p:spPr>
          <a:xfrm>
            <a:off x="8365673" y="3422687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</a:t>
            </a:r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DB95BE20-F87A-A714-5D5C-6AF0BD9741D9}"/>
              </a:ext>
            </a:extLst>
          </p:cNvPr>
          <p:cNvSpPr/>
          <p:nvPr/>
        </p:nvSpPr>
        <p:spPr>
          <a:xfrm>
            <a:off x="7270545" y="462575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484FFABD-E2EE-C8BF-6A58-5AA46D990AA0}"/>
              </a:ext>
            </a:extLst>
          </p:cNvPr>
          <p:cNvSpPr/>
          <p:nvPr/>
        </p:nvSpPr>
        <p:spPr>
          <a:xfrm>
            <a:off x="7270545" y="49052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5203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3" name="object 23">
            <a:extLst>
              <a:ext uri="{FF2B5EF4-FFF2-40B4-BE49-F238E27FC236}">
                <a16:creationId xmlns:a16="http://schemas.microsoft.com/office/drawing/2014/main" id="{319D9435-7990-3873-6D7B-8F780810DAF3}"/>
              </a:ext>
            </a:extLst>
          </p:cNvPr>
          <p:cNvSpPr/>
          <p:nvPr/>
        </p:nvSpPr>
        <p:spPr>
          <a:xfrm>
            <a:off x="7270545" y="519652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E0C0D3D4-8670-5CDB-F504-3830F230998A}"/>
              </a:ext>
            </a:extLst>
          </p:cNvPr>
          <p:cNvSpPr txBox="1"/>
          <p:nvPr/>
        </p:nvSpPr>
        <p:spPr>
          <a:xfrm>
            <a:off x="9319901" y="1271822"/>
            <a:ext cx="312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iperf</a:t>
            </a:r>
            <a:r>
              <a:rPr lang="it-IT" dirty="0"/>
              <a:t> paralleli a intervalli casuali, di durate casuali  </a:t>
            </a:r>
          </a:p>
        </p:txBody>
      </p:sp>
      <p:cxnSp>
        <p:nvCxnSpPr>
          <p:cNvPr id="173" name="Connettore 7 172">
            <a:extLst>
              <a:ext uri="{FF2B5EF4-FFF2-40B4-BE49-F238E27FC236}">
                <a16:creationId xmlns:a16="http://schemas.microsoft.com/office/drawing/2014/main" id="{87ECD67B-0EAD-C4E9-C140-6388F33226FD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7 174">
            <a:extLst>
              <a:ext uri="{FF2B5EF4-FFF2-40B4-BE49-F238E27FC236}">
                <a16:creationId xmlns:a16="http://schemas.microsoft.com/office/drawing/2014/main" id="{9F364385-A4B5-5B05-473C-A815CF74E3DA}"/>
              </a:ext>
            </a:extLst>
          </p:cNvPr>
          <p:cNvCxnSpPr>
            <a:cxnSpLocks/>
            <a:stCxn id="4" idx="3"/>
            <a:endCxn id="69" idx="1"/>
          </p:cNvCxnSpPr>
          <p:nvPr/>
        </p:nvCxnSpPr>
        <p:spPr>
          <a:xfrm>
            <a:off x="3105485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7 177">
            <a:extLst>
              <a:ext uri="{FF2B5EF4-FFF2-40B4-BE49-F238E27FC236}">
                <a16:creationId xmlns:a16="http://schemas.microsoft.com/office/drawing/2014/main" id="{6A43D40C-BF66-A88F-6A28-B4F3150B718E}"/>
              </a:ext>
            </a:extLst>
          </p:cNvPr>
          <p:cNvCxnSpPr>
            <a:cxnSpLocks/>
            <a:stCxn id="4" idx="3"/>
            <a:endCxn id="64" idx="3"/>
          </p:cNvCxnSpPr>
          <p:nvPr/>
        </p:nvCxnSpPr>
        <p:spPr>
          <a:xfrm>
            <a:off x="3105485" y="2235641"/>
            <a:ext cx="12700" cy="2011304"/>
          </a:xfrm>
          <a:prstGeom prst="curvedConnector3">
            <a:avLst>
              <a:gd name="adj1" fmla="val 8034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ttore 7 231">
            <a:extLst>
              <a:ext uri="{FF2B5EF4-FFF2-40B4-BE49-F238E27FC236}">
                <a16:creationId xmlns:a16="http://schemas.microsoft.com/office/drawing/2014/main" id="{162E19D9-6A6F-DD1E-6172-886DB47FC630}"/>
              </a:ext>
            </a:extLst>
          </p:cNvPr>
          <p:cNvCxnSpPr>
            <a:cxnSpLocks/>
            <a:stCxn id="59" idx="1"/>
            <a:endCxn id="4" idx="3"/>
          </p:cNvCxnSpPr>
          <p:nvPr/>
        </p:nvCxnSpPr>
        <p:spPr>
          <a:xfrm rot="10800000" flipV="1">
            <a:off x="3105486" y="2223013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7 236">
            <a:extLst>
              <a:ext uri="{FF2B5EF4-FFF2-40B4-BE49-F238E27FC236}">
                <a16:creationId xmlns:a16="http://schemas.microsoft.com/office/drawing/2014/main" id="{2E5DE940-9DDE-ED85-88DF-8EA3E2617AC9}"/>
              </a:ext>
            </a:extLst>
          </p:cNvPr>
          <p:cNvCxnSpPr>
            <a:cxnSpLocks/>
            <a:stCxn id="59" idx="1"/>
            <a:endCxn id="69" idx="1"/>
          </p:cNvCxnSpPr>
          <p:nvPr/>
        </p:nvCxnSpPr>
        <p:spPr>
          <a:xfrm rot="10800000" flipV="1">
            <a:off x="8098574" y="2223013"/>
            <a:ext cx="12700" cy="1991345"/>
          </a:xfrm>
          <a:prstGeom prst="curvedConnector3">
            <a:avLst>
              <a:gd name="adj1" fmla="val 146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7 239">
            <a:extLst>
              <a:ext uri="{FF2B5EF4-FFF2-40B4-BE49-F238E27FC236}">
                <a16:creationId xmlns:a16="http://schemas.microsoft.com/office/drawing/2014/main" id="{D042D009-194E-6DDA-114A-BD4E5CD7A68F}"/>
              </a:ext>
            </a:extLst>
          </p:cNvPr>
          <p:cNvCxnSpPr>
            <a:cxnSpLocks/>
            <a:stCxn id="59" idx="1"/>
            <a:endCxn id="64" idx="3"/>
          </p:cNvCxnSpPr>
          <p:nvPr/>
        </p:nvCxnSpPr>
        <p:spPr>
          <a:xfrm rot="10800000" flipV="1">
            <a:off x="3105486" y="2223013"/>
            <a:ext cx="4993089" cy="20239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ttore 7 245">
            <a:extLst>
              <a:ext uri="{FF2B5EF4-FFF2-40B4-BE49-F238E27FC236}">
                <a16:creationId xmlns:a16="http://schemas.microsoft.com/office/drawing/2014/main" id="{2C138A87-D708-8A57-79FD-380F5B79BD8C}"/>
              </a:ext>
            </a:extLst>
          </p:cNvPr>
          <p:cNvCxnSpPr>
            <a:cxnSpLocks/>
            <a:stCxn id="69" idx="1"/>
            <a:endCxn id="64" idx="3"/>
          </p:cNvCxnSpPr>
          <p:nvPr/>
        </p:nvCxnSpPr>
        <p:spPr>
          <a:xfrm rot="10800000" flipV="1">
            <a:off x="3105486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7 247">
            <a:extLst>
              <a:ext uri="{FF2B5EF4-FFF2-40B4-BE49-F238E27FC236}">
                <a16:creationId xmlns:a16="http://schemas.microsoft.com/office/drawing/2014/main" id="{35CBF74F-183E-E56A-7976-5636D253162A}"/>
              </a:ext>
            </a:extLst>
          </p:cNvPr>
          <p:cNvCxnSpPr>
            <a:cxnSpLocks/>
            <a:stCxn id="69" idx="1"/>
            <a:endCxn id="59" idx="1"/>
          </p:cNvCxnSpPr>
          <p:nvPr/>
        </p:nvCxnSpPr>
        <p:spPr>
          <a:xfrm rot="10800000">
            <a:off x="8098574" y="2223015"/>
            <a:ext cx="12700" cy="1991345"/>
          </a:xfrm>
          <a:prstGeom prst="curvedConnector3">
            <a:avLst>
              <a:gd name="adj1" fmla="val 171333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ttore 7 251">
            <a:extLst>
              <a:ext uri="{FF2B5EF4-FFF2-40B4-BE49-F238E27FC236}">
                <a16:creationId xmlns:a16="http://schemas.microsoft.com/office/drawing/2014/main" id="{83C46902-71B1-30C2-52BD-15F2502ECEC3}"/>
              </a:ext>
            </a:extLst>
          </p:cNvPr>
          <p:cNvCxnSpPr>
            <a:cxnSpLocks/>
            <a:stCxn id="69" idx="1"/>
            <a:endCxn id="4" idx="3"/>
          </p:cNvCxnSpPr>
          <p:nvPr/>
        </p:nvCxnSpPr>
        <p:spPr>
          <a:xfrm rot="10800000">
            <a:off x="3105486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ttore 7 281">
            <a:extLst>
              <a:ext uri="{FF2B5EF4-FFF2-40B4-BE49-F238E27FC236}">
                <a16:creationId xmlns:a16="http://schemas.microsoft.com/office/drawing/2014/main" id="{2BAFDC93-9231-65BC-8D20-9D9783E42FF0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3105485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ttore 7 284">
            <a:extLst>
              <a:ext uri="{FF2B5EF4-FFF2-40B4-BE49-F238E27FC236}">
                <a16:creationId xmlns:a16="http://schemas.microsoft.com/office/drawing/2014/main" id="{49628CA5-7428-8925-296A-8883988D3A7B}"/>
              </a:ext>
            </a:extLst>
          </p:cNvPr>
          <p:cNvCxnSpPr>
            <a:cxnSpLocks/>
            <a:stCxn id="64" idx="3"/>
            <a:endCxn id="59" idx="1"/>
          </p:cNvCxnSpPr>
          <p:nvPr/>
        </p:nvCxnSpPr>
        <p:spPr>
          <a:xfrm flipV="1">
            <a:off x="3105485" y="2223014"/>
            <a:ext cx="4993089" cy="202393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ttore 7 287">
            <a:extLst>
              <a:ext uri="{FF2B5EF4-FFF2-40B4-BE49-F238E27FC236}">
                <a16:creationId xmlns:a16="http://schemas.microsoft.com/office/drawing/2014/main" id="{E7FFC77B-7E34-CCB5-7EE0-43FDA27BDAA0}"/>
              </a:ext>
            </a:extLst>
          </p:cNvPr>
          <p:cNvCxnSpPr>
            <a:cxnSpLocks/>
            <a:stCxn id="64" idx="3"/>
            <a:endCxn id="4" idx="3"/>
          </p:cNvCxnSpPr>
          <p:nvPr/>
        </p:nvCxnSpPr>
        <p:spPr>
          <a:xfrm flipV="1">
            <a:off x="3105485" y="2235641"/>
            <a:ext cx="12700" cy="2011304"/>
          </a:xfrm>
          <a:prstGeom prst="curvedConnector3">
            <a:avLst>
              <a:gd name="adj1" fmla="val 10818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5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782</Words>
  <Application>Microsoft Macintosh PowerPoint</Application>
  <PresentationFormat>Widescreen</PresentationFormat>
  <Paragraphs>149</Paragraphs>
  <Slides>10</Slides>
  <Notes>1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Funzionamento</vt:lpstr>
      <vt:lpstr>Dimostrazione</vt:lpstr>
      <vt:lpstr>Dimostrazione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59</cp:revision>
  <cp:lastPrinted>2011-03-07T17:07:57Z</cp:lastPrinted>
  <dcterms:created xsi:type="dcterms:W3CDTF">2011-03-03T14:13:49Z</dcterms:created>
  <dcterms:modified xsi:type="dcterms:W3CDTF">2024-04-20T21:01:06Z</dcterms:modified>
</cp:coreProperties>
</file>