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376" r:id="rId2"/>
    <p:sldId id="377" r:id="rId3"/>
    <p:sldId id="374" r:id="rId4"/>
    <p:sldId id="373" r:id="rId5"/>
    <p:sldId id="372" r:id="rId6"/>
    <p:sldId id="371" r:id="rId7"/>
    <p:sldId id="378" r:id="rId8"/>
    <p:sldId id="370" r:id="rId9"/>
    <p:sldId id="379" r:id="rId10"/>
    <p:sldId id="386" r:id="rId11"/>
    <p:sldId id="382" r:id="rId12"/>
    <p:sldId id="384" r:id="rId13"/>
    <p:sldId id="385" r:id="rId14"/>
    <p:sldId id="369" r:id="rId15"/>
  </p:sldIdLst>
  <p:sldSz cx="12192000" cy="6858000"/>
  <p:notesSz cx="6796088" cy="99250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97181-7F0A-40AF-8EAC-822F76177D4D}" v="1" dt="2024-04-13T21:31:54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73"/>
    <p:restoredTop sz="94663"/>
  </p:normalViewPr>
  <p:slideViewPr>
    <p:cSldViewPr snapToGrid="0">
      <p:cViewPr varScale="1">
        <p:scale>
          <a:sx n="102" d="100"/>
          <a:sy n="102" d="100"/>
        </p:scale>
        <p:origin x="192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384732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4B7EC170-1CB3-41AD-8FC2-9294389A3E64}" type="datetimeFigureOut">
              <a:rPr lang="it-IT"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23/04/24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384732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B66B7C3-E2B2-4AA3-B43D-6208B74ADEA6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‹N›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621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>
            <a:spLocks noMove="1" noResize="1"/>
          </p:cNvSpPr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intestazion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1"/>
          </p:nvPr>
        </p:nvSpPr>
        <p:spPr>
          <a:xfrm>
            <a:off x="3851279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2CCE629-2C6F-4BB6-A68D-19F65CE8A757}" type="datetimeFigureOut">
              <a:rPr lang="it-IT"/>
              <a:pPr lvl="0"/>
              <a:t>23/04/24</a:t>
            </a:fld>
            <a:endParaRPr lang="it-IT"/>
          </a:p>
        </p:txBody>
      </p:sp>
      <p:sp>
        <p:nvSpPr>
          <p:cNvPr id="5" name="Segnaposto immagine diapositiva 4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Segnaposto note 5"/>
          <p:cNvSpPr txBox="1">
            <a:spLocks noGrp="1"/>
          </p:cNvSpPr>
          <p:nvPr>
            <p:ph type="body" sz="quarter" idx="3"/>
          </p:nvPr>
        </p:nvSpPr>
        <p:spPr>
          <a:xfrm>
            <a:off x="906479" y="4714560"/>
            <a:ext cx="4984560" cy="4467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/>
          </a:p>
        </p:txBody>
      </p:sp>
      <p:sp>
        <p:nvSpPr>
          <p:cNvPr id="7" name="Segnaposto piè di pagina 6"/>
          <p:cNvSpPr txBox="1">
            <a:spLocks noGrp="1"/>
          </p:cNvSpPr>
          <p:nvPr>
            <p:ph type="ftr" sz="quarter" idx="4"/>
          </p:nvPr>
        </p:nvSpPr>
        <p:spPr>
          <a:xfrm>
            <a:off x="0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8" name="Segnaposto numero diapositiva 7"/>
          <p:cNvSpPr txBox="1">
            <a:spLocks noGrp="1"/>
          </p:cNvSpPr>
          <p:nvPr>
            <p:ph type="sldNum" sz="quarter" idx="5"/>
          </p:nvPr>
        </p:nvSpPr>
        <p:spPr>
          <a:xfrm>
            <a:off x="3851279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4EA0611-6E8A-498B-AC44-4B25849EFDB4}" type="slidenum">
              <a:rPr/>
              <a:pPr lv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18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it-IT" sz="1200" b="0" i="0" u="none" strike="noStrike" baseline="0">
        <a:ln>
          <a:noFill/>
        </a:ln>
        <a:solidFill>
          <a:srgbClr val="000000"/>
        </a:solidFill>
        <a:latin typeface="Time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B0CAC7B4-3798-4936-8705-36D58079C737}" type="slidenum">
              <a:rPr/>
              <a:pPr lvl="0"/>
              <a:t>1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204788" y="803275"/>
            <a:ext cx="7148513" cy="40211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906479" y="4714560"/>
            <a:ext cx="4984560" cy="44679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 kern="1200"/>
          </a:p>
        </p:txBody>
      </p:sp>
    </p:spTree>
    <p:extLst>
      <p:ext uri="{BB962C8B-B14F-4D97-AF65-F5344CB8AC3E}">
        <p14:creationId xmlns:p14="http://schemas.microsoft.com/office/powerpoint/2010/main" val="366041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5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7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130" name="CasellaDiTesto 129"/>
          <p:cNvSpPr txBox="1"/>
          <p:nvPr/>
        </p:nvSpPr>
        <p:spPr>
          <a:xfrm>
            <a:off x="210374" y="6363506"/>
            <a:ext cx="130516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675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3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3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69" name="Gruppo 168"/>
          <p:cNvGrpSpPr/>
          <p:nvPr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8"/>
            <a:ext cx="10363200" cy="96837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169" name="Gruppo 168"/>
          <p:cNvGrpSpPr/>
          <p:nvPr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30"/>
            <a:ext cx="10363200" cy="968375"/>
          </a:xfrm>
        </p:spPr>
        <p:txBody>
          <a:bodyPr>
            <a:normAutofit/>
          </a:bodyPr>
          <a:lstStyle>
            <a:lvl1pPr>
              <a:defRPr sz="2025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1" y="6363506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12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4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6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20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12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178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84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bg2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345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332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57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186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636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5" name="Gruppo 4"/>
          <p:cNvGrpSpPr/>
          <p:nvPr/>
        </p:nvGrpSpPr>
        <p:grpSpPr>
          <a:xfrm>
            <a:off x="64013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5" name="Gruppo 4"/>
          <p:cNvGrpSpPr/>
          <p:nvPr/>
        </p:nvGrpSpPr>
        <p:grpSpPr>
          <a:xfrm>
            <a:off x="64011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5" name="Gruppo 4"/>
          <p:cNvGrpSpPr/>
          <p:nvPr/>
        </p:nvGrpSpPr>
        <p:grpSpPr>
          <a:xfrm>
            <a:off x="64010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5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5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3" y="6363506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9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1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1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048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9137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62" r:id="rId5"/>
    <p:sldLayoutId id="2147483663" r:id="rId6"/>
    <p:sldLayoutId id="2147483664" r:id="rId7"/>
    <p:sldLayoutId id="2147483665" r:id="rId8"/>
    <p:sldLayoutId id="2147483686" r:id="rId9"/>
    <p:sldLayoutId id="2147483661" r:id="rId10"/>
    <p:sldLayoutId id="2147483692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93" r:id="rId18"/>
    <p:sldLayoutId id="2147483694" r:id="rId19"/>
    <p:sldLayoutId id="2147483668" r:id="rId20"/>
    <p:sldLayoutId id="214748366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95" r:id="rId27"/>
    <p:sldLayoutId id="2147483687" r:id="rId28"/>
    <p:sldLayoutId id="2147483685" r:id="rId29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2981280" y="4572000"/>
            <a:ext cx="6248520" cy="12618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Progetti 2024</a:t>
            </a:r>
          </a:p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Software </a:t>
            </a:r>
            <a:r>
              <a:rPr lang="it-IT" sz="2400" b="1" dirty="0" err="1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Defined</a:t>
            </a: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 Networking</a:t>
            </a:r>
          </a:p>
          <a:p>
            <a:pPr hangingPunct="0"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Presentazione intermedia</a:t>
            </a:r>
          </a:p>
        </p:txBody>
      </p:sp>
    </p:spTree>
    <p:extLst>
      <p:ext uri="{BB962C8B-B14F-4D97-AF65-F5344CB8AC3E}">
        <p14:creationId xmlns:p14="http://schemas.microsoft.com/office/powerpoint/2010/main" val="96661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</a:t>
            </a:r>
            <a:br>
              <a:rPr lang="it-IT" dirty="0"/>
            </a:br>
            <a:r>
              <a:rPr lang="it-IT" dirty="0"/>
              <a:t>Rule of </a:t>
            </a:r>
            <a:r>
              <a:rPr lang="it-IT" dirty="0" err="1"/>
              <a:t>thumb</a:t>
            </a:r>
            <a:endParaRPr lang="it-IT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7CC9608-246C-FF02-FA53-3BE4F99A13CC}"/>
              </a:ext>
            </a:extLst>
          </p:cNvPr>
          <p:cNvCxnSpPr>
            <a:cxnSpLocks/>
          </p:cNvCxnSpPr>
          <p:nvPr/>
        </p:nvCxnSpPr>
        <p:spPr>
          <a:xfrm flipV="1">
            <a:off x="3105485" y="2223014"/>
            <a:ext cx="4993089" cy="12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magine 6" descr="Immagine che contiene testo, schermata, linea, numero&#10;&#10;Descrizione generata automaticamente">
            <a:extLst>
              <a:ext uri="{FF2B5EF4-FFF2-40B4-BE49-F238E27FC236}">
                <a16:creationId xmlns:a16="http://schemas.microsoft.com/office/drawing/2014/main" id="{5D564B12-B744-52F1-2A18-350529BA3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74" y="1348771"/>
            <a:ext cx="7772400" cy="2080229"/>
          </a:xfrm>
          <a:prstGeom prst="rect">
            <a:avLst/>
          </a:prstGeom>
        </p:spPr>
      </p:pic>
      <p:pic>
        <p:nvPicPr>
          <p:cNvPr id="11" name="Immagine 10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6053420F-8245-31DE-0C8D-74D2E75A8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671" y="3109884"/>
            <a:ext cx="7772400" cy="375111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8C9B229-0E9B-6538-3323-598052702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371" y="3798205"/>
            <a:ext cx="7086600" cy="609600"/>
          </a:xfrm>
          <a:prstGeom prst="rect">
            <a:avLst/>
          </a:prstGeom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A75036AB-DECD-1319-BB19-4CE17C3F48B7}"/>
              </a:ext>
            </a:extLst>
          </p:cNvPr>
          <p:cNvSpPr/>
          <p:nvPr/>
        </p:nvSpPr>
        <p:spPr>
          <a:xfrm>
            <a:off x="6275282" y="4885981"/>
            <a:ext cx="3646583" cy="197201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558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</a:t>
            </a:r>
            <a:br>
              <a:rPr lang="it-IT" dirty="0"/>
            </a:br>
            <a:r>
              <a:rPr lang="it-IT" dirty="0"/>
              <a:t>Multiple</a:t>
            </a:r>
          </a:p>
        </p:txBody>
      </p:sp>
      <p:pic>
        <p:nvPicPr>
          <p:cNvPr id="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8B81BB7-B76C-75C4-F462-AC2CEC13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181073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16E804-2F48-A72A-EC81-9653F5A83B54}"/>
              </a:ext>
            </a:extLst>
          </p:cNvPr>
          <p:cNvSpPr txBox="1"/>
          <p:nvPr/>
        </p:nvSpPr>
        <p:spPr>
          <a:xfrm>
            <a:off x="2370034" y="1443969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</a:t>
            </a:r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84B6C645-8A85-FF58-05AF-9F6F4655017D}"/>
              </a:ext>
            </a:extLst>
          </p:cNvPr>
          <p:cNvSpPr/>
          <p:nvPr/>
        </p:nvSpPr>
        <p:spPr>
          <a:xfrm>
            <a:off x="1274906" y="264703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16" name="object 23">
            <a:extLst>
              <a:ext uri="{FF2B5EF4-FFF2-40B4-BE49-F238E27FC236}">
                <a16:creationId xmlns:a16="http://schemas.microsoft.com/office/drawing/2014/main" id="{4B77C24D-5C06-C804-7695-2805924AB5F8}"/>
              </a:ext>
            </a:extLst>
          </p:cNvPr>
          <p:cNvSpPr/>
          <p:nvPr/>
        </p:nvSpPr>
        <p:spPr>
          <a:xfrm>
            <a:off x="1274906" y="292651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5201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81C00E02-0C8B-C641-93D0-A52615E431BE}"/>
              </a:ext>
            </a:extLst>
          </p:cNvPr>
          <p:cNvSpPr/>
          <p:nvPr/>
        </p:nvSpPr>
        <p:spPr>
          <a:xfrm>
            <a:off x="1274906" y="321780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0164E14F-1117-AB13-B367-6D7BF4126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1798105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3BBDF01-334F-A933-CC12-83B7B6BDC00F}"/>
              </a:ext>
            </a:extLst>
          </p:cNvPr>
          <p:cNvSpPr txBox="1"/>
          <p:nvPr/>
        </p:nvSpPr>
        <p:spPr>
          <a:xfrm>
            <a:off x="8365673" y="1431342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</a:t>
            </a:r>
          </a:p>
        </p:txBody>
      </p:sp>
      <p:sp>
        <p:nvSpPr>
          <p:cNvPr id="61" name="object 23">
            <a:extLst>
              <a:ext uri="{FF2B5EF4-FFF2-40B4-BE49-F238E27FC236}">
                <a16:creationId xmlns:a16="http://schemas.microsoft.com/office/drawing/2014/main" id="{506F7A87-605E-51E5-2476-D49BC902608A}"/>
              </a:ext>
            </a:extLst>
          </p:cNvPr>
          <p:cNvSpPr/>
          <p:nvPr/>
        </p:nvSpPr>
        <p:spPr>
          <a:xfrm>
            <a:off x="7270545" y="263441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62" name="object 23">
            <a:extLst>
              <a:ext uri="{FF2B5EF4-FFF2-40B4-BE49-F238E27FC236}">
                <a16:creationId xmlns:a16="http://schemas.microsoft.com/office/drawing/2014/main" id="{1F0AF4DB-D3D3-C9DD-3B87-BA571E5B7E6E}"/>
              </a:ext>
            </a:extLst>
          </p:cNvPr>
          <p:cNvSpPr/>
          <p:nvPr/>
        </p:nvSpPr>
        <p:spPr>
          <a:xfrm>
            <a:off x="7270545" y="29138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5202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807836DE-29AF-EDC2-E075-C7D742F7F153}"/>
              </a:ext>
            </a:extLst>
          </p:cNvPr>
          <p:cNvSpPr/>
          <p:nvPr/>
        </p:nvSpPr>
        <p:spPr>
          <a:xfrm>
            <a:off x="7270545" y="320517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B403BD07-EB3B-2A3B-CA9E-922C749C9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3822036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FADB79C0-E47C-478E-8A95-2D112373E42E}"/>
              </a:ext>
            </a:extLst>
          </p:cNvPr>
          <p:cNvSpPr txBox="1"/>
          <p:nvPr/>
        </p:nvSpPr>
        <p:spPr>
          <a:xfrm>
            <a:off x="2370034" y="3455273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</a:t>
            </a:r>
          </a:p>
        </p:txBody>
      </p:sp>
      <p:sp>
        <p:nvSpPr>
          <p:cNvPr id="66" name="object 23">
            <a:extLst>
              <a:ext uri="{FF2B5EF4-FFF2-40B4-BE49-F238E27FC236}">
                <a16:creationId xmlns:a16="http://schemas.microsoft.com/office/drawing/2014/main" id="{70166E43-D6D9-8D89-266E-C8318D8FBB45}"/>
              </a:ext>
            </a:extLst>
          </p:cNvPr>
          <p:cNvSpPr/>
          <p:nvPr/>
        </p:nvSpPr>
        <p:spPr>
          <a:xfrm>
            <a:off x="1274906" y="465834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67" name="object 23">
            <a:extLst>
              <a:ext uri="{FF2B5EF4-FFF2-40B4-BE49-F238E27FC236}">
                <a16:creationId xmlns:a16="http://schemas.microsoft.com/office/drawing/2014/main" id="{C6E6BEF1-E3C6-F340-DAD9-1656BAB8D513}"/>
              </a:ext>
            </a:extLst>
          </p:cNvPr>
          <p:cNvSpPr/>
          <p:nvPr/>
        </p:nvSpPr>
        <p:spPr>
          <a:xfrm>
            <a:off x="1274906" y="493782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5204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68" name="object 23">
            <a:extLst>
              <a:ext uri="{FF2B5EF4-FFF2-40B4-BE49-F238E27FC236}">
                <a16:creationId xmlns:a16="http://schemas.microsoft.com/office/drawing/2014/main" id="{D92CE5EF-1609-8E97-1E6C-8B9D8CC40E2F}"/>
              </a:ext>
            </a:extLst>
          </p:cNvPr>
          <p:cNvSpPr/>
          <p:nvPr/>
        </p:nvSpPr>
        <p:spPr>
          <a:xfrm>
            <a:off x="1274906" y="522910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pic>
        <p:nvPicPr>
          <p:cNvPr id="6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54196365-5745-0097-2A36-9102DDB4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378945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E6B7EB59-3B52-7B6F-C7E6-EA126303060C}"/>
              </a:ext>
            </a:extLst>
          </p:cNvPr>
          <p:cNvSpPr txBox="1"/>
          <p:nvPr/>
        </p:nvSpPr>
        <p:spPr>
          <a:xfrm>
            <a:off x="8365673" y="3422687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</a:t>
            </a:r>
          </a:p>
        </p:txBody>
      </p:sp>
      <p:sp>
        <p:nvSpPr>
          <p:cNvPr id="71" name="object 23">
            <a:extLst>
              <a:ext uri="{FF2B5EF4-FFF2-40B4-BE49-F238E27FC236}">
                <a16:creationId xmlns:a16="http://schemas.microsoft.com/office/drawing/2014/main" id="{DB95BE20-F87A-A714-5D5C-6AF0BD9741D9}"/>
              </a:ext>
            </a:extLst>
          </p:cNvPr>
          <p:cNvSpPr/>
          <p:nvPr/>
        </p:nvSpPr>
        <p:spPr>
          <a:xfrm>
            <a:off x="7270545" y="462575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72" name="object 23">
            <a:extLst>
              <a:ext uri="{FF2B5EF4-FFF2-40B4-BE49-F238E27FC236}">
                <a16:creationId xmlns:a16="http://schemas.microsoft.com/office/drawing/2014/main" id="{484FFABD-E2EE-C8BF-6A58-5AA46D990AA0}"/>
              </a:ext>
            </a:extLst>
          </p:cNvPr>
          <p:cNvSpPr/>
          <p:nvPr/>
        </p:nvSpPr>
        <p:spPr>
          <a:xfrm>
            <a:off x="7270545" y="49052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5203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73" name="object 23">
            <a:extLst>
              <a:ext uri="{FF2B5EF4-FFF2-40B4-BE49-F238E27FC236}">
                <a16:creationId xmlns:a16="http://schemas.microsoft.com/office/drawing/2014/main" id="{319D9435-7990-3873-6D7B-8F780810DAF3}"/>
              </a:ext>
            </a:extLst>
          </p:cNvPr>
          <p:cNvSpPr/>
          <p:nvPr/>
        </p:nvSpPr>
        <p:spPr>
          <a:xfrm>
            <a:off x="7270545" y="519652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173" name="Connettore 7 172">
            <a:extLst>
              <a:ext uri="{FF2B5EF4-FFF2-40B4-BE49-F238E27FC236}">
                <a16:creationId xmlns:a16="http://schemas.microsoft.com/office/drawing/2014/main" id="{87ECD67B-0EAD-C4E9-C140-6388F33226FD}"/>
              </a:ext>
            </a:extLst>
          </p:cNvPr>
          <p:cNvCxnSpPr>
            <a:cxnSpLocks/>
            <a:stCxn id="4" idx="3"/>
            <a:endCxn id="59" idx="1"/>
          </p:cNvCxnSpPr>
          <p:nvPr/>
        </p:nvCxnSpPr>
        <p:spPr>
          <a:xfrm flipV="1">
            <a:off x="3105485" y="2223014"/>
            <a:ext cx="4993089" cy="126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ttore 7 174">
            <a:extLst>
              <a:ext uri="{FF2B5EF4-FFF2-40B4-BE49-F238E27FC236}">
                <a16:creationId xmlns:a16="http://schemas.microsoft.com/office/drawing/2014/main" id="{9F364385-A4B5-5B05-473C-A815CF74E3DA}"/>
              </a:ext>
            </a:extLst>
          </p:cNvPr>
          <p:cNvCxnSpPr>
            <a:cxnSpLocks/>
            <a:stCxn id="4" idx="3"/>
            <a:endCxn id="69" idx="1"/>
          </p:cNvCxnSpPr>
          <p:nvPr/>
        </p:nvCxnSpPr>
        <p:spPr>
          <a:xfrm>
            <a:off x="3105485" y="2235641"/>
            <a:ext cx="4993089" cy="19787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7 177">
            <a:extLst>
              <a:ext uri="{FF2B5EF4-FFF2-40B4-BE49-F238E27FC236}">
                <a16:creationId xmlns:a16="http://schemas.microsoft.com/office/drawing/2014/main" id="{6A43D40C-BF66-A88F-6A28-B4F3150B718E}"/>
              </a:ext>
            </a:extLst>
          </p:cNvPr>
          <p:cNvCxnSpPr>
            <a:cxnSpLocks/>
            <a:stCxn id="4" idx="3"/>
            <a:endCxn id="64" idx="3"/>
          </p:cNvCxnSpPr>
          <p:nvPr/>
        </p:nvCxnSpPr>
        <p:spPr>
          <a:xfrm>
            <a:off x="3105485" y="2235641"/>
            <a:ext cx="12700" cy="2011304"/>
          </a:xfrm>
          <a:prstGeom prst="curvedConnector3">
            <a:avLst>
              <a:gd name="adj1" fmla="val 8034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onnettore 7 231">
            <a:extLst>
              <a:ext uri="{FF2B5EF4-FFF2-40B4-BE49-F238E27FC236}">
                <a16:creationId xmlns:a16="http://schemas.microsoft.com/office/drawing/2014/main" id="{162E19D9-6A6F-DD1E-6172-886DB47FC630}"/>
              </a:ext>
            </a:extLst>
          </p:cNvPr>
          <p:cNvCxnSpPr>
            <a:cxnSpLocks/>
            <a:stCxn id="59" idx="1"/>
            <a:endCxn id="4" idx="3"/>
          </p:cNvCxnSpPr>
          <p:nvPr/>
        </p:nvCxnSpPr>
        <p:spPr>
          <a:xfrm rot="10800000" flipV="1">
            <a:off x="3105486" y="2223013"/>
            <a:ext cx="4993089" cy="126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ttore 7 236">
            <a:extLst>
              <a:ext uri="{FF2B5EF4-FFF2-40B4-BE49-F238E27FC236}">
                <a16:creationId xmlns:a16="http://schemas.microsoft.com/office/drawing/2014/main" id="{2E5DE940-9DDE-ED85-88DF-8EA3E2617AC9}"/>
              </a:ext>
            </a:extLst>
          </p:cNvPr>
          <p:cNvCxnSpPr>
            <a:cxnSpLocks/>
            <a:stCxn id="59" idx="1"/>
            <a:endCxn id="69" idx="1"/>
          </p:cNvCxnSpPr>
          <p:nvPr/>
        </p:nvCxnSpPr>
        <p:spPr>
          <a:xfrm rot="10800000" flipV="1">
            <a:off x="8098574" y="2223013"/>
            <a:ext cx="12700" cy="1991345"/>
          </a:xfrm>
          <a:prstGeom prst="curvedConnector3">
            <a:avLst>
              <a:gd name="adj1" fmla="val 146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7 239">
            <a:extLst>
              <a:ext uri="{FF2B5EF4-FFF2-40B4-BE49-F238E27FC236}">
                <a16:creationId xmlns:a16="http://schemas.microsoft.com/office/drawing/2014/main" id="{D042D009-194E-6DDA-114A-BD4E5CD7A68F}"/>
              </a:ext>
            </a:extLst>
          </p:cNvPr>
          <p:cNvCxnSpPr>
            <a:cxnSpLocks/>
            <a:stCxn id="59" idx="1"/>
            <a:endCxn id="64" idx="3"/>
          </p:cNvCxnSpPr>
          <p:nvPr/>
        </p:nvCxnSpPr>
        <p:spPr>
          <a:xfrm rot="10800000" flipV="1">
            <a:off x="3105486" y="2223013"/>
            <a:ext cx="4993089" cy="20239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Connettore 7 245">
            <a:extLst>
              <a:ext uri="{FF2B5EF4-FFF2-40B4-BE49-F238E27FC236}">
                <a16:creationId xmlns:a16="http://schemas.microsoft.com/office/drawing/2014/main" id="{2C138A87-D708-8A57-79FD-380F5B79BD8C}"/>
              </a:ext>
            </a:extLst>
          </p:cNvPr>
          <p:cNvCxnSpPr>
            <a:cxnSpLocks/>
            <a:stCxn id="69" idx="1"/>
            <a:endCxn id="64" idx="3"/>
          </p:cNvCxnSpPr>
          <p:nvPr/>
        </p:nvCxnSpPr>
        <p:spPr>
          <a:xfrm rot="10800000" flipV="1">
            <a:off x="3105486" y="4214359"/>
            <a:ext cx="4993089" cy="325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ttore 7 247">
            <a:extLst>
              <a:ext uri="{FF2B5EF4-FFF2-40B4-BE49-F238E27FC236}">
                <a16:creationId xmlns:a16="http://schemas.microsoft.com/office/drawing/2014/main" id="{35CBF74F-183E-E56A-7976-5636D253162A}"/>
              </a:ext>
            </a:extLst>
          </p:cNvPr>
          <p:cNvCxnSpPr>
            <a:cxnSpLocks/>
            <a:stCxn id="69" idx="1"/>
            <a:endCxn id="59" idx="1"/>
          </p:cNvCxnSpPr>
          <p:nvPr/>
        </p:nvCxnSpPr>
        <p:spPr>
          <a:xfrm rot="10800000">
            <a:off x="8098574" y="2223015"/>
            <a:ext cx="12700" cy="1991345"/>
          </a:xfrm>
          <a:prstGeom prst="curvedConnector3">
            <a:avLst>
              <a:gd name="adj1" fmla="val 1713333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ttore 7 251">
            <a:extLst>
              <a:ext uri="{FF2B5EF4-FFF2-40B4-BE49-F238E27FC236}">
                <a16:creationId xmlns:a16="http://schemas.microsoft.com/office/drawing/2014/main" id="{83C46902-71B1-30C2-52BD-15F2502ECEC3}"/>
              </a:ext>
            </a:extLst>
          </p:cNvPr>
          <p:cNvCxnSpPr>
            <a:cxnSpLocks/>
            <a:stCxn id="69" idx="1"/>
            <a:endCxn id="4" idx="3"/>
          </p:cNvCxnSpPr>
          <p:nvPr/>
        </p:nvCxnSpPr>
        <p:spPr>
          <a:xfrm rot="10800000">
            <a:off x="3105486" y="2235641"/>
            <a:ext cx="4993089" cy="19787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Connettore 7 281">
            <a:extLst>
              <a:ext uri="{FF2B5EF4-FFF2-40B4-BE49-F238E27FC236}">
                <a16:creationId xmlns:a16="http://schemas.microsoft.com/office/drawing/2014/main" id="{2BAFDC93-9231-65BC-8D20-9D9783E42FF0}"/>
              </a:ext>
            </a:extLst>
          </p:cNvPr>
          <p:cNvCxnSpPr>
            <a:cxnSpLocks/>
            <a:stCxn id="64" idx="3"/>
            <a:endCxn id="69" idx="1"/>
          </p:cNvCxnSpPr>
          <p:nvPr/>
        </p:nvCxnSpPr>
        <p:spPr>
          <a:xfrm flipV="1">
            <a:off x="3105485" y="4214359"/>
            <a:ext cx="4993089" cy="325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Connettore 7 284">
            <a:extLst>
              <a:ext uri="{FF2B5EF4-FFF2-40B4-BE49-F238E27FC236}">
                <a16:creationId xmlns:a16="http://schemas.microsoft.com/office/drawing/2014/main" id="{49628CA5-7428-8925-296A-8883988D3A7B}"/>
              </a:ext>
            </a:extLst>
          </p:cNvPr>
          <p:cNvCxnSpPr>
            <a:cxnSpLocks/>
            <a:stCxn id="64" idx="3"/>
            <a:endCxn id="59" idx="1"/>
          </p:cNvCxnSpPr>
          <p:nvPr/>
        </p:nvCxnSpPr>
        <p:spPr>
          <a:xfrm flipV="1">
            <a:off x="3105485" y="2223014"/>
            <a:ext cx="4993089" cy="202393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Connettore 7 287">
            <a:extLst>
              <a:ext uri="{FF2B5EF4-FFF2-40B4-BE49-F238E27FC236}">
                <a16:creationId xmlns:a16="http://schemas.microsoft.com/office/drawing/2014/main" id="{E7FFC77B-7E34-CCB5-7EE0-43FDA27BDAA0}"/>
              </a:ext>
            </a:extLst>
          </p:cNvPr>
          <p:cNvCxnSpPr>
            <a:cxnSpLocks/>
            <a:stCxn id="64" idx="3"/>
            <a:endCxn id="4" idx="3"/>
          </p:cNvCxnSpPr>
          <p:nvPr/>
        </p:nvCxnSpPr>
        <p:spPr>
          <a:xfrm flipV="1">
            <a:off x="3105485" y="2235641"/>
            <a:ext cx="12700" cy="2011304"/>
          </a:xfrm>
          <a:prstGeom prst="curvedConnector3">
            <a:avLst>
              <a:gd name="adj1" fmla="val 1081894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3326655" y="1291283"/>
            <a:ext cx="46621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paralleli di durate: tra 3 </a:t>
            </a:r>
            <a:r>
              <a:rPr lang="it-IT" sz="2200">
                <a:latin typeface="Arial" panose="020B0604020202020204" pitchFamily="34" charset="0"/>
                <a:cs typeface="Arial" panose="020B0604020202020204" pitchFamily="34" charset="0"/>
              </a:rPr>
              <a:t>e 15 s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a intervalli tra 1 e 20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38858E7-95B9-94B5-F2A0-3DC0DAB05C8B}"/>
              </a:ext>
            </a:extLst>
          </p:cNvPr>
          <p:cNvSpPr txBox="1"/>
          <p:nvPr/>
        </p:nvSpPr>
        <p:spPr>
          <a:xfrm>
            <a:off x="3879766" y="4514185"/>
            <a:ext cx="34442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Blocco: più di 3 SYN in 10 secondi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4B718CD-E524-B764-9823-19048C3B498C}"/>
              </a:ext>
            </a:extLst>
          </p:cNvPr>
          <p:cNvSpPr txBox="1"/>
          <p:nvPr/>
        </p:nvSpPr>
        <p:spPr>
          <a:xfrm>
            <a:off x="815790" y="5462489"/>
            <a:ext cx="103449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Unico script, output ciascun flusso su file diverso</a:t>
            </a:r>
          </a:p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servers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listening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on TCP ports: 5201, 5202, 5203, 5204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E67B50-3EF1-0834-6E63-9BD92092BEC5}"/>
              </a:ext>
            </a:extLst>
          </p:cNvPr>
          <p:cNvSpPr txBox="1"/>
          <p:nvPr/>
        </p:nvSpPr>
        <p:spPr>
          <a:xfrm>
            <a:off x="0" y="1167391"/>
            <a:ext cx="3444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12 Possibili flussi in rete: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F0E3BE9-7828-EFCC-EB84-2437684D57C6}"/>
              </a:ext>
            </a:extLst>
          </p:cNvPr>
          <p:cNvSpPr txBox="1"/>
          <p:nvPr/>
        </p:nvSpPr>
        <p:spPr>
          <a:xfrm>
            <a:off x="9589395" y="1751604"/>
            <a:ext cx="61440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tcpdump</a:t>
            </a:r>
            <a:endParaRPr lang="it-IT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SYN,FIN,RST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650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Tabella Video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125261" y="2154509"/>
            <a:ext cx="10008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paralleli a intervalli tra 1 e 20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 durate: tra 3 e 15 secondi 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E67B50-3EF1-0834-6E63-9BD92092BEC5}"/>
              </a:ext>
            </a:extLst>
          </p:cNvPr>
          <p:cNvSpPr txBox="1"/>
          <p:nvPr/>
        </p:nvSpPr>
        <p:spPr>
          <a:xfrm>
            <a:off x="125261" y="1676003"/>
            <a:ext cx="6651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12 File: uno </a:t>
            </a:r>
            <a:r>
              <a:rPr lang="it-IT" sz="2200">
                <a:latin typeface="Arial" panose="020B0604020202020204" pitchFamily="34" charset="0"/>
                <a:cs typeface="Arial" panose="020B0604020202020204" pitchFamily="34" charset="0"/>
              </a:rPr>
              <a:t>per ciascun possibile flusso 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in rete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A8C2503-D14C-D884-48C9-69A0B23D7E56}"/>
              </a:ext>
            </a:extLst>
          </p:cNvPr>
          <p:cNvSpPr txBox="1"/>
          <p:nvPr/>
        </p:nvSpPr>
        <p:spPr>
          <a:xfrm>
            <a:off x="3256768" y="2782332"/>
            <a:ext cx="10008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latin typeface="Arial" panose="020B0604020202020204" pitchFamily="34" charset="0"/>
                <a:cs typeface="Arial" panose="020B0604020202020204" pitchFamily="34" charset="0"/>
              </a:rPr>
              <a:t>Blocco destinazione H3 10.0.0.3</a:t>
            </a:r>
          </a:p>
        </p:txBody>
      </p:sp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8B37DC4F-BD44-3A6E-5EF3-7623FB080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379955"/>
              </p:ext>
            </p:extLst>
          </p:nvPr>
        </p:nvGraphicFramePr>
        <p:xfrm>
          <a:off x="1894213" y="338000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63379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84103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70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17:04:06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H2 10.0.0.2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7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17:04:07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H1 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6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17:04:09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H4 10.0.0.4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407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17:04:14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H1 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259141"/>
                  </a:ext>
                </a:extLst>
              </a:tr>
            </a:tbl>
          </a:graphicData>
        </a:graphic>
      </p:graphicFrame>
      <p:sp>
        <p:nvSpPr>
          <p:cNvPr id="15" name="Per 14">
            <a:extLst>
              <a:ext uri="{FF2B5EF4-FFF2-40B4-BE49-F238E27FC236}">
                <a16:creationId xmlns:a16="http://schemas.microsoft.com/office/drawing/2014/main" id="{E9E90103-B056-42FF-2554-6141B93B9043}"/>
              </a:ext>
            </a:extLst>
          </p:cNvPr>
          <p:cNvSpPr/>
          <p:nvPr/>
        </p:nvSpPr>
        <p:spPr>
          <a:xfrm>
            <a:off x="1352811" y="4829595"/>
            <a:ext cx="638828" cy="463463"/>
          </a:xfrm>
          <a:prstGeom prst="mathMultipl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8404E1A-C1D1-7D4E-C27F-F23A460ED13D}"/>
              </a:ext>
            </a:extLst>
          </p:cNvPr>
          <p:cNvSpPr txBox="1"/>
          <p:nvPr/>
        </p:nvSpPr>
        <p:spPr>
          <a:xfrm>
            <a:off x="2779735" y="5552254"/>
            <a:ext cx="663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>
                <a:latin typeface="Arial" panose="020B0604020202020204" pitchFamily="34" charset="0"/>
                <a:cs typeface="Arial" panose="020B0604020202020204" pitchFamily="34" charset="0"/>
              </a:rPr>
              <a:t>Blocco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: più di 3 connessioni negli ultimi 10 secondi </a:t>
            </a:r>
          </a:p>
        </p:txBody>
      </p:sp>
    </p:spTree>
    <p:extLst>
      <p:ext uri="{BB962C8B-B14F-4D97-AF65-F5344CB8AC3E}">
        <p14:creationId xmlns:p14="http://schemas.microsoft.com/office/powerpoint/2010/main" val="295080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Tabella Video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125261" y="2154509"/>
            <a:ext cx="10008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paralleli a intervalli tra 1 e 20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 durate: tra 3 e 15 secondi 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E67B50-3EF1-0834-6E63-9BD92092BEC5}"/>
              </a:ext>
            </a:extLst>
          </p:cNvPr>
          <p:cNvSpPr txBox="1"/>
          <p:nvPr/>
        </p:nvSpPr>
        <p:spPr>
          <a:xfrm>
            <a:off x="125261" y="1676003"/>
            <a:ext cx="6651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12 File: uno </a:t>
            </a:r>
            <a:r>
              <a:rPr lang="it-IT" sz="2200">
                <a:latin typeface="Arial" panose="020B0604020202020204" pitchFamily="34" charset="0"/>
                <a:cs typeface="Arial" panose="020B0604020202020204" pitchFamily="34" charset="0"/>
              </a:rPr>
              <a:t>per ciascun possibile flusso 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in rete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A8C2503-D14C-D884-48C9-69A0B23D7E56}"/>
              </a:ext>
            </a:extLst>
          </p:cNvPr>
          <p:cNvSpPr txBox="1"/>
          <p:nvPr/>
        </p:nvSpPr>
        <p:spPr>
          <a:xfrm>
            <a:off x="384695" y="2800824"/>
            <a:ext cx="10008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>
                <a:latin typeface="Arial" panose="020B0604020202020204" pitchFamily="34" charset="0"/>
                <a:cs typeface="Arial" panose="020B0604020202020204" pitchFamily="34" charset="0"/>
              </a:rPr>
              <a:t>Destinazione H3 10.0.0.3</a:t>
            </a:r>
          </a:p>
        </p:txBody>
      </p:sp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8B37DC4F-BD44-3A6E-5EF3-7623FB080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434536"/>
              </p:ext>
            </p:extLst>
          </p:nvPr>
        </p:nvGraphicFramePr>
        <p:xfrm>
          <a:off x="1894213" y="338000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63379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84103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70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17:05:24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H1 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7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17:05:25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H2 10.0.0.2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6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17:05:32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H1 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407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accent3"/>
                          </a:solidFill>
                        </a:rPr>
                        <a:t>17:06:01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accent3"/>
                          </a:solidFill>
                        </a:rPr>
                        <a:t>H1 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259141"/>
                  </a:ext>
                </a:extLst>
              </a:tr>
            </a:tbl>
          </a:graphicData>
        </a:graphic>
      </p:graphicFrame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8404E1A-C1D1-7D4E-C27F-F23A460ED13D}"/>
              </a:ext>
            </a:extLst>
          </p:cNvPr>
          <p:cNvSpPr txBox="1"/>
          <p:nvPr/>
        </p:nvSpPr>
        <p:spPr>
          <a:xfrm>
            <a:off x="2779735" y="5552254"/>
            <a:ext cx="663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>
                <a:latin typeface="Arial" panose="020B0604020202020204" pitchFamily="34" charset="0"/>
                <a:cs typeface="Arial" panose="020B0604020202020204" pitchFamily="34" charset="0"/>
              </a:rPr>
              <a:t>Meno di 4 connessioni negli ultimi 10 secondi</a:t>
            </a:r>
            <a:endParaRPr lang="it-IT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C5970F-2555-8B8B-1EFC-C1640CEFD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299" y="4803319"/>
            <a:ext cx="430887" cy="43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575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356F4-78B4-1C37-3C5A-32888B65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CF652-6EC6-D2D8-7F30-731C918C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Inserire video della dimostrazione:</a:t>
            </a:r>
          </a:p>
          <a:p>
            <a:r>
              <a:rPr lang="it-IT" dirty="0"/>
              <a:t>* topologia, comandi, tabelle ecc.</a:t>
            </a:r>
          </a:p>
          <a:p>
            <a:endParaRPr lang="it-IT" dirty="0"/>
          </a:p>
          <a:p>
            <a:r>
              <a:rPr lang="it-IT" dirty="0"/>
              <a:t>video di 1 minuto e mezzo senza audio, commento dal vivo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Per la presentazione intermedia non è necessario che il controllore sia interamente sviluppato; è sufficiente che sia presente qualche funzionalità</a:t>
            </a:r>
          </a:p>
        </p:txBody>
      </p:sp>
    </p:spTree>
    <p:extLst>
      <p:ext uri="{BB962C8B-B14F-4D97-AF65-F5344CB8AC3E}">
        <p14:creationId xmlns:p14="http://schemas.microsoft.com/office/powerpoint/2010/main" val="128692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Istruzioni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Copiare le slide che compongono il template e posizionarle in fondo alla presentazione (possibilmente in ordine di progetto)</a:t>
            </a:r>
          </a:p>
          <a:p>
            <a:r>
              <a:rPr lang="it-IT" dirty="0"/>
              <a:t>Riempire il template con le informazioni richieste</a:t>
            </a:r>
          </a:p>
          <a:p>
            <a:r>
              <a:rPr lang="it-IT" dirty="0"/>
              <a:t>La presentazione dura 5 minuti più un video di max 1 minuto e mezzo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556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6B67E20-C2BE-4893-BCCD-2D7A5E4A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3" y="4656464"/>
            <a:ext cx="7772400" cy="1362075"/>
          </a:xfrm>
        </p:spPr>
        <p:txBody>
          <a:bodyPr>
            <a:normAutofit/>
          </a:bodyPr>
          <a:lstStyle/>
          <a:p>
            <a:r>
              <a:rPr lang="it-IT" dirty="0"/>
              <a:t>PROGETTO 8</a:t>
            </a:r>
            <a:br>
              <a:rPr lang="it-IT" dirty="0"/>
            </a:br>
            <a:r>
              <a:rPr lang="it-IT" b="0" dirty="0"/>
              <a:t>Blocco traffico anomalo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7E88B-0DB2-4A93-A701-4A20E123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3056452"/>
            <a:ext cx="7772400" cy="1500187"/>
          </a:xfrm>
        </p:spPr>
        <p:txBody>
          <a:bodyPr/>
          <a:lstStyle/>
          <a:p>
            <a:r>
              <a:rPr lang="it-IT" dirty="0"/>
              <a:t>Matteo Di Giovanni, Pierluigi Grossi, Francesco Mezza, Martina </a:t>
            </a:r>
            <a:r>
              <a:rPr lang="it-IT" dirty="0" err="1"/>
              <a:t>Starone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3DD00C-D490-4D7C-2FA6-C22B3D9EAE54}"/>
              </a:ext>
            </a:extLst>
          </p:cNvPr>
          <p:cNvSpPr txBox="1"/>
          <p:nvPr/>
        </p:nvSpPr>
        <p:spPr>
          <a:xfrm>
            <a:off x="4832854" y="6193303"/>
            <a:ext cx="7359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..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AI to </a:t>
            </a:r>
            <a:r>
              <a:rPr lang="it-IT" dirty="0" err="1">
                <a:solidFill>
                  <a:schemeClr val="bg1"/>
                </a:solidFill>
              </a:rPr>
              <a:t>predict</a:t>
            </a:r>
            <a:r>
              <a:rPr lang="it-IT" dirty="0">
                <a:solidFill>
                  <a:schemeClr val="bg1"/>
                </a:solidFill>
              </a:rPr>
              <a:t> future </a:t>
            </a:r>
            <a:r>
              <a:rPr lang="it-IT" dirty="0" err="1">
                <a:solidFill>
                  <a:schemeClr val="bg1"/>
                </a:solidFill>
              </a:rPr>
              <a:t>packets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at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receiving</a:t>
            </a:r>
            <a:r>
              <a:rPr lang="it-IT" dirty="0">
                <a:solidFill>
                  <a:schemeClr val="bg1"/>
                </a:solidFill>
              </a:rPr>
              <a:t> peer </a:t>
            </a:r>
            <a:r>
              <a:rPr lang="it-IT" dirty="0" err="1">
                <a:solidFill>
                  <a:schemeClr val="bg1"/>
                </a:solidFill>
              </a:rPr>
              <a:t>before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arrive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algn="r"/>
            <a:r>
              <a:rPr lang="it-IT" dirty="0">
                <a:solidFill>
                  <a:schemeClr val="bg1"/>
                </a:solidFill>
              </a:rPr>
              <a:t>-- RFC 9564</a:t>
            </a:r>
          </a:p>
        </p:txBody>
      </p:sp>
    </p:spTree>
    <p:extLst>
      <p:ext uri="{BB962C8B-B14F-4D97-AF65-F5344CB8AC3E}">
        <p14:creationId xmlns:p14="http://schemas.microsoft.com/office/powerpoint/2010/main" val="12628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Obiettivo del progetto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Se una destinazione riceve </a:t>
            </a:r>
            <a:r>
              <a:rPr lang="it-IT" b="1" dirty="0"/>
              <a:t>più di X nuove connessioni TCP </a:t>
            </a:r>
            <a:r>
              <a:rPr lang="it-IT" dirty="0"/>
              <a:t>(</a:t>
            </a:r>
            <a:r>
              <a:rPr lang="it-IT" b="1" dirty="0"/>
              <a:t>anche non ESTABLISHED</a:t>
            </a:r>
            <a:r>
              <a:rPr lang="it-IT" dirty="0"/>
              <a:t>), </a:t>
            </a:r>
            <a:r>
              <a:rPr lang="it-IT" b="1" dirty="0"/>
              <a:t>nell’ultimo intervallo di tempo T</a:t>
            </a:r>
            <a:r>
              <a:rPr lang="it-IT" dirty="0"/>
              <a:t>, la nuova connessione è bloccata (</a:t>
            </a:r>
            <a:r>
              <a:rPr lang="it-IT" b="1" dirty="0"/>
              <a:t>drop</a:t>
            </a:r>
            <a:r>
              <a:rPr lang="it-IT" dirty="0"/>
              <a:t>). Si osservano i SYN. SYN-ACK non osservati</a:t>
            </a:r>
          </a:p>
          <a:p>
            <a:endParaRPr lang="it-IT" dirty="0"/>
          </a:p>
          <a:p>
            <a:r>
              <a:rPr lang="it-IT" dirty="0"/>
              <a:t>Specifiche: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Indipendente dalla topologia: Hop by Hop </a:t>
            </a:r>
            <a:r>
              <a:rPr lang="it-IT" dirty="0" err="1"/>
              <a:t>Switched</a:t>
            </a:r>
            <a:r>
              <a:rPr lang="it-IT" dirty="0"/>
              <a:t> Ethernet. </a:t>
            </a:r>
            <a:endParaRPr lang="it-IT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Gestito solo traffico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-&gt; Proxy ARP dal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hosts</a:t>
            </a:r>
            <a:r>
              <a:rPr lang="it-IT" dirty="0"/>
              <a:t>: Su ciascun </a:t>
            </a:r>
            <a:r>
              <a:rPr lang="it-IT" dirty="0" err="1"/>
              <a:t>host</a:t>
            </a:r>
            <a:r>
              <a:rPr lang="it-IT" dirty="0"/>
              <a:t> gira contemporaneamente N-1 </a:t>
            </a:r>
            <a:r>
              <a:rPr lang="it-IT" dirty="0" err="1"/>
              <a:t>iperf</a:t>
            </a:r>
            <a:r>
              <a:rPr lang="it-IT" dirty="0"/>
              <a:t> client e </a:t>
            </a:r>
            <a:r>
              <a:rPr lang="it-IT" dirty="0" err="1"/>
              <a:t>N</a:t>
            </a:r>
            <a:r>
              <a:rPr lang="it-IT" dirty="0"/>
              <a:t> server (solo per dimostrazione).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Verifica con </a:t>
            </a:r>
            <a:r>
              <a:rPr lang="it-IT" dirty="0" err="1"/>
              <a:t>tcpdump</a:t>
            </a:r>
            <a:r>
              <a:rPr lang="it-IT" dirty="0"/>
              <a:t> sugli </a:t>
            </a:r>
            <a:r>
              <a:rPr lang="it-IT" dirty="0" err="1"/>
              <a:t>hosts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39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Scenario di riferimento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61855" y="391471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23162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2289167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B2CEAA7-5AC0-EB38-08CC-455734C9DC7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09317" y="2533007"/>
            <a:ext cx="1399874" cy="14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4767925" y="2803919"/>
            <a:ext cx="0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305319" y="4376379"/>
            <a:ext cx="14038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7246586" y="2776847"/>
            <a:ext cx="0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5B2E1D14-8B49-5A55-9BE6-6EAD47BB4CD7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H="1" flipV="1">
            <a:off x="4767925" y="2803919"/>
            <a:ext cx="2478661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587375" y="1534432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Full Mesh : </a:t>
            </a:r>
            <a:r>
              <a:rPr lang="it-IT" dirty="0" err="1"/>
              <a:t>N</a:t>
            </a:r>
            <a:r>
              <a:rPr lang="it-IT" dirty="0"/>
              <a:t>=4 </a:t>
            </a:r>
            <a:r>
              <a:rPr lang="it-IT" dirty="0" err="1"/>
              <a:t>host</a:t>
            </a:r>
            <a:r>
              <a:rPr lang="it-IT" dirty="0"/>
              <a:t> , 4 switch</a:t>
            </a:r>
          </a:p>
        </p:txBody>
      </p:sp>
      <p:pic>
        <p:nvPicPr>
          <p:cNvPr id="122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DEF316BE-B07D-A3A6-62E1-293B34C6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89" y="2167571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198775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3922383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C52DA9A0-763E-F3AA-BF20-8827AD44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92" y="391239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>
            <a:off x="7783980" y="4347292"/>
            <a:ext cx="1347441" cy="29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5ADC7F3C-E9DD-80CF-538C-9D00C6B175C6}"/>
              </a:ext>
            </a:extLst>
          </p:cNvPr>
          <p:cNvCxnSpPr>
            <a:cxnSpLocks/>
          </p:cNvCxnSpPr>
          <p:nvPr/>
        </p:nvCxnSpPr>
        <p:spPr>
          <a:xfrm flipH="1">
            <a:off x="7627921" y="2570634"/>
            <a:ext cx="150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DA1DE798-CFDE-762C-7C6D-1FA47ECC3F0D}"/>
              </a:ext>
            </a:extLst>
          </p:cNvPr>
          <p:cNvCxnSpPr>
            <a:cxnSpLocks/>
            <a:stCxn id="11" idx="1"/>
            <a:endCxn id="122" idx="3"/>
          </p:cNvCxnSpPr>
          <p:nvPr/>
        </p:nvCxnSpPr>
        <p:spPr>
          <a:xfrm flipH="1">
            <a:off x="3138939" y="2560079"/>
            <a:ext cx="1091591" cy="32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3BB30FC-2876-822D-540A-BD1E7A329B38}"/>
              </a:ext>
            </a:extLst>
          </p:cNvPr>
          <p:cNvCxnSpPr>
            <a:cxnSpLocks/>
            <a:stCxn id="20" idx="1"/>
            <a:endCxn id="138" idx="3"/>
          </p:cNvCxnSpPr>
          <p:nvPr/>
        </p:nvCxnSpPr>
        <p:spPr>
          <a:xfrm flipH="1" flipV="1">
            <a:off x="3083542" y="4337299"/>
            <a:ext cx="1146988" cy="39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49" y="367020"/>
            <a:ext cx="1501677" cy="15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19" y="958033"/>
            <a:ext cx="1057759" cy="8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23" y="2713143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4767925" y="1781073"/>
            <a:ext cx="1066274" cy="5351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14" idx="0"/>
            <a:endCxn id="103" idx="2"/>
          </p:cNvCxnSpPr>
          <p:nvPr/>
        </p:nvCxnSpPr>
        <p:spPr>
          <a:xfrm flipH="1" flipV="1">
            <a:off x="5834199" y="1781073"/>
            <a:ext cx="1412387" cy="508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2" idx="2"/>
            <a:endCxn id="20" idx="3"/>
          </p:cNvCxnSpPr>
          <p:nvPr/>
        </p:nvCxnSpPr>
        <p:spPr>
          <a:xfrm flipH="1">
            <a:off x="5305319" y="1868697"/>
            <a:ext cx="527769" cy="25076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834199" y="1781073"/>
            <a:ext cx="1320021" cy="2273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EABEC68-DD0F-00BE-94F6-B650FDEF8E84}"/>
              </a:ext>
            </a:extLst>
          </p:cNvPr>
          <p:cNvSpPr txBox="1"/>
          <p:nvPr/>
        </p:nvSpPr>
        <p:spPr>
          <a:xfrm>
            <a:off x="190606" y="2339695"/>
            <a:ext cx="178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10.0.0.1/24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4595667" y="2013162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s1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06C7513-4646-36C5-3F60-014AACDE1788}"/>
              </a:ext>
            </a:extLst>
          </p:cNvPr>
          <p:cNvSpPr txBox="1"/>
          <p:nvPr/>
        </p:nvSpPr>
        <p:spPr>
          <a:xfrm>
            <a:off x="7011470" y="19590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4413177" y="3865578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s4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215268" y="38416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D11074C-5CF5-1A5F-5128-F26C17E93695}"/>
              </a:ext>
            </a:extLst>
          </p:cNvPr>
          <p:cNvSpPr txBox="1"/>
          <p:nvPr/>
        </p:nvSpPr>
        <p:spPr>
          <a:xfrm>
            <a:off x="130804" y="4147216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 10.0.0.4/24 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>
            <a:off x="1050130" y="6019046"/>
            <a:ext cx="123287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5430696" y="5977563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 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596652" y="5782765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 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194A5D9-A09F-1CF8-7C2E-216B5DCE1856}"/>
              </a:ext>
            </a:extLst>
          </p:cNvPr>
          <p:cNvSpPr txBox="1"/>
          <p:nvPr/>
        </p:nvSpPr>
        <p:spPr>
          <a:xfrm>
            <a:off x="5456664" y="3707681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OpenFlow</a:t>
            </a:r>
            <a:r>
              <a:rPr lang="it-IT" dirty="0"/>
              <a:t> switches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37883" y="1235902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10304745" y="2195381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10.0.0.2/24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10304746" y="420705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 10.0.0.3/24 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8462273" y="51281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3D7D861-0B65-2853-3878-37D988263B6E}"/>
              </a:ext>
            </a:extLst>
          </p:cNvPr>
          <p:cNvSpPr/>
          <p:nvPr/>
        </p:nvSpPr>
        <p:spPr>
          <a:xfrm>
            <a:off x="1308360" y="356967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78B78811-8CD5-A19F-6801-70AF7A21C2D8}"/>
              </a:ext>
            </a:extLst>
          </p:cNvPr>
          <p:cNvSpPr/>
          <p:nvPr/>
        </p:nvSpPr>
        <p:spPr>
          <a:xfrm>
            <a:off x="1309471" y="3306084"/>
            <a:ext cx="2432392" cy="284424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A2676B5-F4E2-0437-5D92-DAAB8E5EA8ED}"/>
              </a:ext>
            </a:extLst>
          </p:cNvPr>
          <p:cNvSpPr/>
          <p:nvPr/>
        </p:nvSpPr>
        <p:spPr>
          <a:xfrm>
            <a:off x="1308360" y="4802803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93371FB9-FDF1-163F-EC3E-C422896C234D}"/>
              </a:ext>
            </a:extLst>
          </p:cNvPr>
          <p:cNvSpPr/>
          <p:nvPr/>
        </p:nvSpPr>
        <p:spPr>
          <a:xfrm>
            <a:off x="1308360" y="50940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53F8A298-AC35-0983-7D3B-538E8B93C2F4}"/>
              </a:ext>
            </a:extLst>
          </p:cNvPr>
          <p:cNvSpPr/>
          <p:nvPr/>
        </p:nvSpPr>
        <p:spPr>
          <a:xfrm>
            <a:off x="1308360" y="534903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8462273" y="286077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8462273" y="31520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8462273" y="34423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8462273" y="483703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B169D055-A091-A509-CABE-3CC9F5CC539D}"/>
              </a:ext>
            </a:extLst>
          </p:cNvPr>
          <p:cNvSpPr/>
          <p:nvPr/>
        </p:nvSpPr>
        <p:spPr>
          <a:xfrm>
            <a:off x="1308360" y="301744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8462273" y="539090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EB67DF0F-393D-49FA-F4B8-FD32A55B7E1F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4767925" y="2776847"/>
            <a:ext cx="2478661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7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dirty="0" err="1"/>
              <a:t>FlowMod</a:t>
            </a:r>
            <a:endParaRPr lang="it-IT" dirty="0"/>
          </a:p>
          <a:p>
            <a:r>
              <a:rPr lang="it-IT" dirty="0"/>
              <a:t>@</a:t>
            </a:r>
            <a:r>
              <a:rPr lang="it-IT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</a:t>
            </a:r>
            <a:r>
              <a:rPr lang="it-IT" b="1" dirty="0"/>
              <a:t>mittente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00066"/>
              </p:ext>
            </p:extLst>
          </p:nvPr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5697AB60-199D-62DA-35F3-C0B6B1AFC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774610"/>
              </p:ext>
            </p:extLst>
          </p:nvPr>
        </p:nvGraphicFramePr>
        <p:xfrm>
          <a:off x="3247482" y="3927019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#</a:t>
                      </a:r>
                      <a:r>
                        <a:rPr lang="it-IT" dirty="0" err="1"/>
                        <a:t>SYN_ricevuti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52BEBD-288D-A2DD-0468-B8F9942575F8}"/>
              </a:ext>
            </a:extLst>
          </p:cNvPr>
          <p:cNvSpPr txBox="1"/>
          <p:nvPr/>
        </p:nvSpPr>
        <p:spPr>
          <a:xfrm>
            <a:off x="6984379" y="362346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orario_corrente-orario_penultimo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47482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609600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>
            <a:off x="5569414" y="4450761"/>
            <a:ext cx="5307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destination_mac</a:t>
            </a:r>
            <a:r>
              <a:rPr lang="it-IT" dirty="0"/>
              <a:t>:</a:t>
            </a:r>
          </a:p>
          <a:p>
            <a:r>
              <a:rPr lang="it-IT" dirty="0"/>
              <a:t>Se #</a:t>
            </a:r>
            <a:r>
              <a:rPr lang="it-IT" dirty="0" err="1"/>
              <a:t>SYN_ricevuti</a:t>
            </a:r>
            <a:r>
              <a:rPr lang="it-IT" dirty="0"/>
              <a:t> &gt; X scarto, altrimenti </a:t>
            </a:r>
            <a:r>
              <a:rPr lang="it-IT" dirty="0" err="1"/>
              <a:t>packetOut</a:t>
            </a:r>
            <a:endParaRPr lang="it-IT" dirty="0"/>
          </a:p>
          <a:p>
            <a:r>
              <a:rPr lang="it-IT" dirty="0"/>
              <a:t>Reset lista se </a:t>
            </a:r>
            <a:r>
              <a:rPr lang="it-IT" dirty="0" err="1"/>
              <a:t>delta_t</a:t>
            </a:r>
            <a:r>
              <a:rPr lang="it-IT" dirty="0"/>
              <a:t>  &gt;  T. </a:t>
            </a:r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6E4B7043-52D2-AD40-11FD-763A34725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25943"/>
              </p:ext>
            </p:extLst>
          </p:nvPr>
        </p:nvGraphicFramePr>
        <p:xfrm>
          <a:off x="3247481" y="5736929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1C42AA2-962E-1177-385B-DD20CE45DB69}"/>
              </a:ext>
            </a:extLst>
          </p:cNvPr>
          <p:cNvSpPr txBox="1"/>
          <p:nvPr/>
        </p:nvSpPr>
        <p:spPr>
          <a:xfrm>
            <a:off x="3247481" y="53228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 all’inizio o al reset</a:t>
            </a:r>
          </a:p>
        </p:txBody>
      </p:sp>
    </p:spTree>
    <p:extLst>
      <p:ext uri="{BB962C8B-B14F-4D97-AF65-F5344CB8AC3E}">
        <p14:creationId xmlns:p14="http://schemas.microsoft.com/office/powerpoint/2010/main" val="353337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85546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</a:t>
            </a:r>
          </a:p>
          <a:p>
            <a:r>
              <a:rPr lang="it-IT" dirty="0"/>
              <a:t>IPv4 TCP SYN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b="1" dirty="0" err="1"/>
              <a:t>FlowMod</a:t>
            </a:r>
            <a:r>
              <a:rPr lang="it-IT" b="1" dirty="0"/>
              <a:t> </a:t>
            </a:r>
            <a:r>
              <a:rPr lang="it-IT" dirty="0"/>
              <a:t>instradato direttamente</a:t>
            </a:r>
            <a:r>
              <a:rPr lang="it-IT" b="1" dirty="0"/>
              <a:t> </a:t>
            </a:r>
          </a:p>
          <a:p>
            <a:r>
              <a:rPr lang="it-IT" dirty="0"/>
              <a:t>@</a:t>
            </a:r>
            <a:r>
              <a:rPr lang="it-IT" b="1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sorgente.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03004" y="3863184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549013" y="3546684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 rot="5400000">
            <a:off x="3215252" y="66384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#SYN in </a:t>
            </a:r>
            <a:r>
              <a:rPr lang="it-IT" dirty="0" err="1"/>
              <a:t>delta_t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219A231-A7E5-87BA-304E-D7634CB6A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335518"/>
              </p:ext>
            </p:extLst>
          </p:nvPr>
        </p:nvGraphicFramePr>
        <p:xfrm>
          <a:off x="3291394" y="4217222"/>
          <a:ext cx="1759415" cy="190894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759415">
                  <a:extLst>
                    <a:ext uri="{9D8B030D-6E8A-4147-A177-3AD203B41FA5}">
                      <a16:colId xmlns:a16="http://schemas.microsoft.com/office/drawing/2014/main" val="2574576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 err="1"/>
                        <a:t>timestampN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38713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0321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96537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86218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17395"/>
                  </a:ext>
                </a:extLst>
              </a:tr>
            </a:tbl>
          </a:graphicData>
        </a:graphic>
      </p:graphicFrame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59DA7E4B-90EE-6CCA-9590-E9B2C9F28108}"/>
              </a:ext>
            </a:extLst>
          </p:cNvPr>
          <p:cNvSpPr/>
          <p:nvPr/>
        </p:nvSpPr>
        <p:spPr>
          <a:xfrm>
            <a:off x="5015315" y="4232516"/>
            <a:ext cx="592872" cy="14234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A2EE1A-E5D6-D55D-E416-291601D9D9DF}"/>
              </a:ext>
            </a:extLst>
          </p:cNvPr>
          <p:cNvSpPr txBox="1"/>
          <p:nvPr/>
        </p:nvSpPr>
        <p:spPr>
          <a:xfrm>
            <a:off x="6883399" y="3278687"/>
            <a:ext cx="53079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Per un dato MAC:</a:t>
            </a:r>
          </a:p>
          <a:p>
            <a:r>
              <a:rPr lang="it-IT" sz="2000" dirty="0"/>
              <a:t>Si scorre la lista per contare #SYN e </a:t>
            </a:r>
            <a:r>
              <a:rPr lang="it-IT" sz="2000" dirty="0" err="1"/>
              <a:t>delta_t</a:t>
            </a:r>
            <a:r>
              <a:rPr lang="it-IT" sz="2000" dirty="0"/>
              <a:t> :</a:t>
            </a:r>
            <a:br>
              <a:rPr lang="it-IT" sz="2000" dirty="0"/>
            </a:br>
            <a:r>
              <a:rPr lang="it-IT" sz="2000" dirty="0"/>
              <a:t>fintanto che </a:t>
            </a:r>
            <a:r>
              <a:rPr lang="it-IT" sz="2000" dirty="0" err="1"/>
              <a:t>delta_t</a:t>
            </a:r>
            <a:r>
              <a:rPr lang="it-IT" sz="2000" dirty="0"/>
              <a:t>&lt;T e #SYN &lt;= X</a:t>
            </a:r>
          </a:p>
          <a:p>
            <a:r>
              <a:rPr lang="it-IT" sz="2000" dirty="0" err="1"/>
              <a:t>delta_t</a:t>
            </a:r>
            <a:r>
              <a:rPr lang="it-IT" sz="2000" dirty="0"/>
              <a:t> = </a:t>
            </a:r>
            <a:r>
              <a:rPr lang="it-IT" sz="2000" dirty="0" err="1"/>
              <a:t>timestampN</a:t>
            </a:r>
            <a:r>
              <a:rPr lang="it-IT" sz="2000" dirty="0"/>
              <a:t>– timestampN-1 + </a:t>
            </a:r>
            <a:r>
              <a:rPr lang="it-IT" sz="2000" dirty="0" err="1"/>
              <a:t>delta_t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Rimossi elementi fuori intervallo </a:t>
            </a:r>
            <a:r>
              <a:rPr lang="it-IT" sz="2000" dirty="0" err="1"/>
              <a:t>delta_t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Scarto se #SYN &gt; X e </a:t>
            </a:r>
            <a:r>
              <a:rPr lang="it-IT" sz="2000" dirty="0" err="1"/>
              <a:t>delta_t</a:t>
            </a:r>
            <a:r>
              <a:rPr lang="it-IT" sz="2000" dirty="0"/>
              <a:t> &lt;= T, altrimenti </a:t>
            </a:r>
            <a:r>
              <a:rPr lang="it-IT" sz="2000" b="1" dirty="0" err="1"/>
              <a:t>packetOut</a:t>
            </a:r>
            <a:endParaRPr lang="it-IT" sz="2000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417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Dimostrazione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7F058-1152-4A58-808D-467EBBA7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Su </a:t>
            </a:r>
            <a:r>
              <a:rPr lang="it-IT" b="1" dirty="0"/>
              <a:t>ognuno dei 4 </a:t>
            </a:r>
            <a:r>
              <a:rPr lang="it-IT" b="1" dirty="0" err="1"/>
              <a:t>host</a:t>
            </a:r>
            <a:r>
              <a:rPr lang="it-IT" b="1" dirty="0"/>
              <a:t> </a:t>
            </a:r>
            <a:r>
              <a:rPr lang="it-IT" dirty="0"/>
              <a:t>si lancia uno script che automaticamente fa partire: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4 </a:t>
            </a:r>
            <a:r>
              <a:rPr lang="it-IT" dirty="0" err="1"/>
              <a:t>iperf</a:t>
            </a:r>
            <a:r>
              <a:rPr lang="it-IT" dirty="0"/>
              <a:t> server sulle porte 5201 5202 5203 5204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3 x client </a:t>
            </a:r>
            <a:r>
              <a:rPr lang="it-IT" dirty="0" err="1"/>
              <a:t>iperf</a:t>
            </a:r>
            <a:r>
              <a:rPr lang="it-IT" dirty="0"/>
              <a:t> a intervalli casuali con durate casuali verso tutti gli altri 3 </a:t>
            </a:r>
            <a:r>
              <a:rPr lang="it-IT" dirty="0" err="1"/>
              <a:t>hosts</a:t>
            </a:r>
            <a:r>
              <a:rPr lang="it-IT" dirty="0"/>
              <a:t> della rete in </a:t>
            </a:r>
            <a:r>
              <a:rPr lang="it-IT" dirty="0" err="1"/>
              <a:t>parallello</a:t>
            </a:r>
            <a:r>
              <a:rPr lang="it-IT" dirty="0"/>
              <a:t> (per questo necessari 3 server </a:t>
            </a:r>
            <a:r>
              <a:rPr lang="it-IT" dirty="0" err="1"/>
              <a:t>iperf</a:t>
            </a:r>
            <a:r>
              <a:rPr lang="it-IT" dirty="0"/>
              <a:t>, 4 per semplicità)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Salva un </a:t>
            </a:r>
            <a:r>
              <a:rPr lang="it-IT" dirty="0" err="1"/>
              <a:t>pcap</a:t>
            </a:r>
            <a:r>
              <a:rPr lang="it-IT" dirty="0"/>
              <a:t> </a:t>
            </a:r>
            <a:r>
              <a:rPr lang="it-IT" dirty="0" err="1"/>
              <a:t>tcpdump</a:t>
            </a:r>
            <a:r>
              <a:rPr lang="it-IT" dirty="0"/>
              <a:t> filtrando solo i flag SYN, ACK, FIN e RST  per ogni </a:t>
            </a:r>
            <a:r>
              <a:rPr lang="it-IT" dirty="0" err="1"/>
              <a:t>host</a:t>
            </a:r>
            <a:r>
              <a:rPr lang="it-IT" dirty="0"/>
              <a:t>. </a:t>
            </a:r>
            <a:br>
              <a:rPr lang="it-IT" dirty="0"/>
            </a:br>
            <a:r>
              <a:rPr lang="it-IT" dirty="0"/>
              <a:t>(Allo scopo della verifica del rispetto dei requisiti)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Output su file durate connessioni ed errori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565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</a:t>
            </a:r>
            <a:br>
              <a:rPr lang="it-IT" dirty="0"/>
            </a:br>
            <a:r>
              <a:rPr lang="it-IT" dirty="0"/>
              <a:t>Rule of </a:t>
            </a:r>
            <a:r>
              <a:rPr lang="it-IT" dirty="0" err="1"/>
              <a:t>thumb</a:t>
            </a:r>
            <a:endParaRPr lang="it-IT" dirty="0"/>
          </a:p>
        </p:txBody>
      </p:sp>
      <p:pic>
        <p:nvPicPr>
          <p:cNvPr id="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8B81BB7-B76C-75C4-F462-AC2CEC13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181073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16E804-2F48-A72A-EC81-9653F5A83B54}"/>
              </a:ext>
            </a:extLst>
          </p:cNvPr>
          <p:cNvSpPr txBox="1"/>
          <p:nvPr/>
        </p:nvSpPr>
        <p:spPr>
          <a:xfrm>
            <a:off x="2370034" y="1443969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</a:t>
            </a:r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81C00E02-0C8B-C641-93D0-A52615E431BE}"/>
              </a:ext>
            </a:extLst>
          </p:cNvPr>
          <p:cNvSpPr/>
          <p:nvPr/>
        </p:nvSpPr>
        <p:spPr>
          <a:xfrm>
            <a:off x="1274906" y="321780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0164E14F-1117-AB13-B367-6D7BF4126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1798105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3BBDF01-334F-A933-CC12-83B7B6BDC00F}"/>
              </a:ext>
            </a:extLst>
          </p:cNvPr>
          <p:cNvSpPr txBox="1"/>
          <p:nvPr/>
        </p:nvSpPr>
        <p:spPr>
          <a:xfrm>
            <a:off x="8365673" y="1431342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</a:t>
            </a:r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807836DE-29AF-EDC2-E075-C7D742F7F153}"/>
              </a:ext>
            </a:extLst>
          </p:cNvPr>
          <p:cNvSpPr/>
          <p:nvPr/>
        </p:nvSpPr>
        <p:spPr>
          <a:xfrm>
            <a:off x="7383652" y="292718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1091229" y="4446772"/>
            <a:ext cx="960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latin typeface="Arial" panose="020B0604020202020204" pitchFamily="34" charset="0"/>
                <a:cs typeface="Arial" panose="020B0604020202020204" pitchFamily="34" charset="0"/>
              </a:rPr>
              <a:t>Si tenta di aprire 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più di 3 connessioni in meno di 10 secondi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4B718CD-E524-B764-9823-19048C3B498C}"/>
              </a:ext>
            </a:extLst>
          </p:cNvPr>
          <p:cNvSpPr txBox="1"/>
          <p:nvPr/>
        </p:nvSpPr>
        <p:spPr>
          <a:xfrm>
            <a:off x="1127152" y="5426658"/>
            <a:ext cx="7760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listening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on TCP port: 5201</a:t>
            </a:r>
          </a:p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tcpdump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su SYN,FIN,RST</a:t>
            </a:r>
            <a:endParaRPr lang="it-IT" sz="22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123B28E-C874-0532-F0F9-557731D23FCD}"/>
              </a:ext>
            </a:extLst>
          </p:cNvPr>
          <p:cNvSpPr txBox="1"/>
          <p:nvPr/>
        </p:nvSpPr>
        <p:spPr>
          <a:xfrm>
            <a:off x="1127152" y="5054648"/>
            <a:ext cx="5247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Blocco: più di 3 SYN in 10 secondi 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7CC9608-246C-FF02-FA53-3BE4F99A13CC}"/>
              </a:ext>
            </a:extLst>
          </p:cNvPr>
          <p:cNvCxnSpPr>
            <a:cxnSpLocks/>
            <a:stCxn id="4" idx="3"/>
            <a:endCxn id="59" idx="1"/>
          </p:cNvCxnSpPr>
          <p:nvPr/>
        </p:nvCxnSpPr>
        <p:spPr>
          <a:xfrm flipV="1">
            <a:off x="3105485" y="2223014"/>
            <a:ext cx="4993089" cy="12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775068A-CD2D-61B3-804A-054FEC098114}"/>
              </a:ext>
            </a:extLst>
          </p:cNvPr>
          <p:cNvSpPr txBox="1"/>
          <p:nvPr/>
        </p:nvSpPr>
        <p:spPr>
          <a:xfrm>
            <a:off x="4978290" y="1825894"/>
            <a:ext cx="1117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3 SYN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31F2881-6CA2-4E99-C403-545FB36A29D0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2604210" y="2635230"/>
            <a:ext cx="2767890" cy="25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Per 19">
            <a:extLst>
              <a:ext uri="{FF2B5EF4-FFF2-40B4-BE49-F238E27FC236}">
                <a16:creationId xmlns:a16="http://schemas.microsoft.com/office/drawing/2014/main" id="{BA2426E7-4853-2F5A-AC0E-236CCBEE323A}"/>
              </a:ext>
            </a:extLst>
          </p:cNvPr>
          <p:cNvSpPr/>
          <p:nvPr/>
        </p:nvSpPr>
        <p:spPr>
          <a:xfrm>
            <a:off x="4978290" y="2256066"/>
            <a:ext cx="671396" cy="760234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69CC02A-4987-1189-9AA7-72C4ECC78046}"/>
              </a:ext>
            </a:extLst>
          </p:cNvPr>
          <p:cNvSpPr txBox="1"/>
          <p:nvPr/>
        </p:nvSpPr>
        <p:spPr>
          <a:xfrm>
            <a:off x="4571369" y="2926517"/>
            <a:ext cx="21560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SYN oltre il  #3</a:t>
            </a: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7F57A380-4D7C-E55E-5ACB-718FB7574A9E}"/>
              </a:ext>
            </a:extLst>
          </p:cNvPr>
          <p:cNvSpPr/>
          <p:nvPr/>
        </p:nvSpPr>
        <p:spPr>
          <a:xfrm>
            <a:off x="1274906" y="293492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5201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pic>
        <p:nvPicPr>
          <p:cNvPr id="26" name="Elemento grafico 25" descr="Orologio con riempimento a tinta unita">
            <a:extLst>
              <a:ext uri="{FF2B5EF4-FFF2-40B4-BE49-F238E27FC236}">
                <a16:creationId xmlns:a16="http://schemas.microsoft.com/office/drawing/2014/main" id="{0CE1E200-DD47-88A2-2B98-B87A465CA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7371" y="3650002"/>
            <a:ext cx="914400" cy="914400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C8E9176-631F-3EDD-DA9F-5E75E140FE93}"/>
              </a:ext>
            </a:extLst>
          </p:cNvPr>
          <p:cNvSpPr txBox="1"/>
          <p:nvPr/>
        </p:nvSpPr>
        <p:spPr>
          <a:xfrm>
            <a:off x="7641771" y="3949943"/>
            <a:ext cx="61003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secondi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9056926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940</Words>
  <Application>Microsoft Macintosh PowerPoint</Application>
  <PresentationFormat>Widescreen</PresentationFormat>
  <Paragraphs>192</Paragraphs>
  <Slides>14</Slides>
  <Notes>1</Notes>
  <HiddenSlides>4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</vt:lpstr>
      <vt:lpstr>Wingdings</vt:lpstr>
      <vt:lpstr>POLI</vt:lpstr>
      <vt:lpstr>Presentazione standard di PowerPoint</vt:lpstr>
      <vt:lpstr>Istruzioni</vt:lpstr>
      <vt:lpstr>PROGETTO 8 Blocco traffico anomalo</vt:lpstr>
      <vt:lpstr>Obiettivo del progetto</vt:lpstr>
      <vt:lpstr>Scenario di riferimento</vt:lpstr>
      <vt:lpstr>Funzionamento</vt:lpstr>
      <vt:lpstr>Funzionamento</vt:lpstr>
      <vt:lpstr>Dimostrazione</vt:lpstr>
      <vt:lpstr>Dimostrazione Rule of thumb</vt:lpstr>
      <vt:lpstr>Dimostrazione Rule of thumb</vt:lpstr>
      <vt:lpstr>Dimostrazione Multiple</vt:lpstr>
      <vt:lpstr>Tabella Video</vt:lpstr>
      <vt:lpstr>Tabella Video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Giacomo Verticale</dc:creator>
  <cp:lastModifiedBy>Pierluigi Grossi</cp:lastModifiedBy>
  <cp:revision>111</cp:revision>
  <cp:lastPrinted>2011-03-07T17:07:57Z</cp:lastPrinted>
  <dcterms:created xsi:type="dcterms:W3CDTF">2011-03-03T14:13:49Z</dcterms:created>
  <dcterms:modified xsi:type="dcterms:W3CDTF">2024-04-23T16:00:35Z</dcterms:modified>
</cp:coreProperties>
</file>