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8" r:id="rId8"/>
    <p:sldId id="370" r:id="rId9"/>
    <p:sldId id="379" r:id="rId10"/>
    <p:sldId id="386" r:id="rId11"/>
    <p:sldId id="382" r:id="rId12"/>
    <p:sldId id="384" r:id="rId13"/>
    <p:sldId id="385" r:id="rId14"/>
    <p:sldId id="369" r:id="rId15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64"/>
    <p:restoredTop sz="94694"/>
  </p:normalViewPr>
  <p:slideViewPr>
    <p:cSldViewPr snapToGrid="0">
      <p:cViewPr varScale="1">
        <p:scale>
          <a:sx n="85" d="100"/>
          <a:sy n="85" d="100"/>
        </p:scale>
        <p:origin x="192" y="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23/04/24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23/04/24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Rule of </a:t>
            </a:r>
            <a:r>
              <a:rPr lang="it-IT" dirty="0" err="1"/>
              <a:t>thumb</a:t>
            </a:r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7CC9608-246C-FF02-FA53-3BE4F99A13CC}"/>
              </a:ext>
            </a:extLst>
          </p:cNvPr>
          <p:cNvCxnSpPr>
            <a:cxnSpLocks/>
          </p:cNvCxnSpPr>
          <p:nvPr/>
        </p:nvCxnSpPr>
        <p:spPr>
          <a:xfrm flipV="1">
            <a:off x="3105485" y="2223014"/>
            <a:ext cx="4993089" cy="1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testo, schermata, linea, numero&#10;&#10;Descrizione generata automaticamente">
            <a:extLst>
              <a:ext uri="{FF2B5EF4-FFF2-40B4-BE49-F238E27FC236}">
                <a16:creationId xmlns:a16="http://schemas.microsoft.com/office/drawing/2014/main" id="{5D564B12-B744-52F1-2A18-350529BA3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4" y="1348771"/>
            <a:ext cx="7772400" cy="2080229"/>
          </a:xfrm>
          <a:prstGeom prst="rect">
            <a:avLst/>
          </a:prstGeom>
        </p:spPr>
      </p:pic>
      <p:pic>
        <p:nvPicPr>
          <p:cNvPr id="11" name="Immagine 10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6053420F-8245-31DE-0C8D-74D2E75A8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671" y="3109884"/>
            <a:ext cx="7772400" cy="375111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8C9B229-0E9B-6538-3323-59805270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71" y="3798205"/>
            <a:ext cx="7086600" cy="609600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A75036AB-DECD-1319-BB19-4CE17C3F48B7}"/>
              </a:ext>
            </a:extLst>
          </p:cNvPr>
          <p:cNvSpPr/>
          <p:nvPr/>
        </p:nvSpPr>
        <p:spPr>
          <a:xfrm>
            <a:off x="6275282" y="4885981"/>
            <a:ext cx="3646583" cy="19720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58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Multiple</a:t>
            </a:r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84B6C645-8A85-FF58-05AF-9F6F4655017D}"/>
              </a:ext>
            </a:extLst>
          </p:cNvPr>
          <p:cNvSpPr/>
          <p:nvPr/>
        </p:nvSpPr>
        <p:spPr>
          <a:xfrm>
            <a:off x="1274906" y="264703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4B77C24D-5C06-C804-7695-2805924AB5F8}"/>
              </a:ext>
            </a:extLst>
          </p:cNvPr>
          <p:cNvSpPr/>
          <p:nvPr/>
        </p:nvSpPr>
        <p:spPr>
          <a:xfrm>
            <a:off x="1274906" y="292651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506F7A87-605E-51E5-2476-D49BC902608A}"/>
              </a:ext>
            </a:extLst>
          </p:cNvPr>
          <p:cNvSpPr/>
          <p:nvPr/>
        </p:nvSpPr>
        <p:spPr>
          <a:xfrm>
            <a:off x="7270545" y="263441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1F0AF4DB-D3D3-C9DD-3B87-BA571E5B7E6E}"/>
              </a:ext>
            </a:extLst>
          </p:cNvPr>
          <p:cNvSpPr/>
          <p:nvPr/>
        </p:nvSpPr>
        <p:spPr>
          <a:xfrm>
            <a:off x="7270545" y="29138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5202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270545" y="320517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B403BD07-EB3B-2A3B-CA9E-922C749C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3822036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ADB79C0-E47C-478E-8A95-2D112373E42E}"/>
              </a:ext>
            </a:extLst>
          </p:cNvPr>
          <p:cNvSpPr txBox="1"/>
          <p:nvPr/>
        </p:nvSpPr>
        <p:spPr>
          <a:xfrm>
            <a:off x="2370034" y="3455273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</a:t>
            </a:r>
          </a:p>
        </p:txBody>
      </p:sp>
      <p:sp>
        <p:nvSpPr>
          <p:cNvPr id="66" name="object 23">
            <a:extLst>
              <a:ext uri="{FF2B5EF4-FFF2-40B4-BE49-F238E27FC236}">
                <a16:creationId xmlns:a16="http://schemas.microsoft.com/office/drawing/2014/main" id="{70166E43-D6D9-8D89-266E-C8318D8FBB45}"/>
              </a:ext>
            </a:extLst>
          </p:cNvPr>
          <p:cNvSpPr/>
          <p:nvPr/>
        </p:nvSpPr>
        <p:spPr>
          <a:xfrm>
            <a:off x="1274906" y="465834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C6E6BEF1-E3C6-F340-DAD9-1656BAB8D513}"/>
              </a:ext>
            </a:extLst>
          </p:cNvPr>
          <p:cNvSpPr/>
          <p:nvPr/>
        </p:nvSpPr>
        <p:spPr>
          <a:xfrm>
            <a:off x="1274906" y="49378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5204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8" name="object 23">
            <a:extLst>
              <a:ext uri="{FF2B5EF4-FFF2-40B4-BE49-F238E27FC236}">
                <a16:creationId xmlns:a16="http://schemas.microsoft.com/office/drawing/2014/main" id="{D92CE5EF-1609-8E97-1E6C-8B9D8CC40E2F}"/>
              </a:ext>
            </a:extLst>
          </p:cNvPr>
          <p:cNvSpPr/>
          <p:nvPr/>
        </p:nvSpPr>
        <p:spPr>
          <a:xfrm>
            <a:off x="1274906" y="522910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6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54196365-5745-0097-2A36-9102DDB4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378945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6B7EB59-3B52-7B6F-C7E6-EA126303060C}"/>
              </a:ext>
            </a:extLst>
          </p:cNvPr>
          <p:cNvSpPr txBox="1"/>
          <p:nvPr/>
        </p:nvSpPr>
        <p:spPr>
          <a:xfrm>
            <a:off x="8365673" y="3422687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</a:t>
            </a:r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DB95BE20-F87A-A714-5D5C-6AF0BD9741D9}"/>
              </a:ext>
            </a:extLst>
          </p:cNvPr>
          <p:cNvSpPr/>
          <p:nvPr/>
        </p:nvSpPr>
        <p:spPr>
          <a:xfrm>
            <a:off x="7270545" y="462575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484FFABD-E2EE-C8BF-6A58-5AA46D990AA0}"/>
              </a:ext>
            </a:extLst>
          </p:cNvPr>
          <p:cNvSpPr/>
          <p:nvPr/>
        </p:nvSpPr>
        <p:spPr>
          <a:xfrm>
            <a:off x="7270545" y="49052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5203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3" name="object 23">
            <a:extLst>
              <a:ext uri="{FF2B5EF4-FFF2-40B4-BE49-F238E27FC236}">
                <a16:creationId xmlns:a16="http://schemas.microsoft.com/office/drawing/2014/main" id="{319D9435-7990-3873-6D7B-8F780810DAF3}"/>
              </a:ext>
            </a:extLst>
          </p:cNvPr>
          <p:cNvSpPr/>
          <p:nvPr/>
        </p:nvSpPr>
        <p:spPr>
          <a:xfrm>
            <a:off x="7270545" y="519652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173" name="Connettore 7 172">
            <a:extLst>
              <a:ext uri="{FF2B5EF4-FFF2-40B4-BE49-F238E27FC236}">
                <a16:creationId xmlns:a16="http://schemas.microsoft.com/office/drawing/2014/main" id="{87ECD67B-0EAD-C4E9-C140-6388F33226FD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7 174">
            <a:extLst>
              <a:ext uri="{FF2B5EF4-FFF2-40B4-BE49-F238E27FC236}">
                <a16:creationId xmlns:a16="http://schemas.microsoft.com/office/drawing/2014/main" id="{9F364385-A4B5-5B05-473C-A815CF74E3DA}"/>
              </a:ext>
            </a:extLst>
          </p:cNvPr>
          <p:cNvCxnSpPr>
            <a:cxnSpLocks/>
            <a:stCxn id="4" idx="3"/>
            <a:endCxn id="69" idx="1"/>
          </p:cNvCxnSpPr>
          <p:nvPr/>
        </p:nvCxnSpPr>
        <p:spPr>
          <a:xfrm>
            <a:off x="3105485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7 177">
            <a:extLst>
              <a:ext uri="{FF2B5EF4-FFF2-40B4-BE49-F238E27FC236}">
                <a16:creationId xmlns:a16="http://schemas.microsoft.com/office/drawing/2014/main" id="{6A43D40C-BF66-A88F-6A28-B4F3150B718E}"/>
              </a:ext>
            </a:extLst>
          </p:cNvPr>
          <p:cNvCxnSpPr>
            <a:cxnSpLocks/>
            <a:stCxn id="4" idx="3"/>
            <a:endCxn id="64" idx="3"/>
          </p:cNvCxnSpPr>
          <p:nvPr/>
        </p:nvCxnSpPr>
        <p:spPr>
          <a:xfrm>
            <a:off x="3105485" y="2235641"/>
            <a:ext cx="12700" cy="2011304"/>
          </a:xfrm>
          <a:prstGeom prst="curvedConnector3">
            <a:avLst>
              <a:gd name="adj1" fmla="val 8034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ttore 7 231">
            <a:extLst>
              <a:ext uri="{FF2B5EF4-FFF2-40B4-BE49-F238E27FC236}">
                <a16:creationId xmlns:a16="http://schemas.microsoft.com/office/drawing/2014/main" id="{162E19D9-6A6F-DD1E-6172-886DB47FC630}"/>
              </a:ext>
            </a:extLst>
          </p:cNvPr>
          <p:cNvCxnSpPr>
            <a:cxnSpLocks/>
            <a:stCxn id="59" idx="1"/>
            <a:endCxn id="4" idx="3"/>
          </p:cNvCxnSpPr>
          <p:nvPr/>
        </p:nvCxnSpPr>
        <p:spPr>
          <a:xfrm rot="10800000" flipV="1">
            <a:off x="3105486" y="2223013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7 236">
            <a:extLst>
              <a:ext uri="{FF2B5EF4-FFF2-40B4-BE49-F238E27FC236}">
                <a16:creationId xmlns:a16="http://schemas.microsoft.com/office/drawing/2014/main" id="{2E5DE940-9DDE-ED85-88DF-8EA3E2617AC9}"/>
              </a:ext>
            </a:extLst>
          </p:cNvPr>
          <p:cNvCxnSpPr>
            <a:cxnSpLocks/>
            <a:stCxn id="59" idx="1"/>
            <a:endCxn id="69" idx="1"/>
          </p:cNvCxnSpPr>
          <p:nvPr/>
        </p:nvCxnSpPr>
        <p:spPr>
          <a:xfrm rot="10800000" flipV="1">
            <a:off x="8098574" y="2223013"/>
            <a:ext cx="12700" cy="1991345"/>
          </a:xfrm>
          <a:prstGeom prst="curvedConnector3">
            <a:avLst>
              <a:gd name="adj1" fmla="val 146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7 239">
            <a:extLst>
              <a:ext uri="{FF2B5EF4-FFF2-40B4-BE49-F238E27FC236}">
                <a16:creationId xmlns:a16="http://schemas.microsoft.com/office/drawing/2014/main" id="{D042D009-194E-6DDA-114A-BD4E5CD7A68F}"/>
              </a:ext>
            </a:extLst>
          </p:cNvPr>
          <p:cNvCxnSpPr>
            <a:cxnSpLocks/>
            <a:stCxn id="59" idx="1"/>
            <a:endCxn id="64" idx="3"/>
          </p:cNvCxnSpPr>
          <p:nvPr/>
        </p:nvCxnSpPr>
        <p:spPr>
          <a:xfrm rot="10800000" flipV="1">
            <a:off x="3105486" y="2223013"/>
            <a:ext cx="4993089" cy="20239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ttore 7 245">
            <a:extLst>
              <a:ext uri="{FF2B5EF4-FFF2-40B4-BE49-F238E27FC236}">
                <a16:creationId xmlns:a16="http://schemas.microsoft.com/office/drawing/2014/main" id="{2C138A87-D708-8A57-79FD-380F5B79BD8C}"/>
              </a:ext>
            </a:extLst>
          </p:cNvPr>
          <p:cNvCxnSpPr>
            <a:cxnSpLocks/>
            <a:stCxn id="69" idx="1"/>
            <a:endCxn id="64" idx="3"/>
          </p:cNvCxnSpPr>
          <p:nvPr/>
        </p:nvCxnSpPr>
        <p:spPr>
          <a:xfrm rot="10800000" flipV="1">
            <a:off x="3105486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7 247">
            <a:extLst>
              <a:ext uri="{FF2B5EF4-FFF2-40B4-BE49-F238E27FC236}">
                <a16:creationId xmlns:a16="http://schemas.microsoft.com/office/drawing/2014/main" id="{35CBF74F-183E-E56A-7976-5636D253162A}"/>
              </a:ext>
            </a:extLst>
          </p:cNvPr>
          <p:cNvCxnSpPr>
            <a:cxnSpLocks/>
            <a:stCxn id="69" idx="1"/>
            <a:endCxn id="59" idx="1"/>
          </p:cNvCxnSpPr>
          <p:nvPr/>
        </p:nvCxnSpPr>
        <p:spPr>
          <a:xfrm rot="10800000">
            <a:off x="8098574" y="2223015"/>
            <a:ext cx="12700" cy="1991345"/>
          </a:xfrm>
          <a:prstGeom prst="curvedConnector3">
            <a:avLst>
              <a:gd name="adj1" fmla="val 17133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ttore 7 251">
            <a:extLst>
              <a:ext uri="{FF2B5EF4-FFF2-40B4-BE49-F238E27FC236}">
                <a16:creationId xmlns:a16="http://schemas.microsoft.com/office/drawing/2014/main" id="{83C46902-71B1-30C2-52BD-15F2502ECEC3}"/>
              </a:ext>
            </a:extLst>
          </p:cNvPr>
          <p:cNvCxnSpPr>
            <a:cxnSpLocks/>
            <a:stCxn id="69" idx="1"/>
            <a:endCxn id="4" idx="3"/>
          </p:cNvCxnSpPr>
          <p:nvPr/>
        </p:nvCxnSpPr>
        <p:spPr>
          <a:xfrm rot="10800000">
            <a:off x="3105486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ttore 7 281">
            <a:extLst>
              <a:ext uri="{FF2B5EF4-FFF2-40B4-BE49-F238E27FC236}">
                <a16:creationId xmlns:a16="http://schemas.microsoft.com/office/drawing/2014/main" id="{2BAFDC93-9231-65BC-8D20-9D9783E42FF0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3105485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ttore 7 284">
            <a:extLst>
              <a:ext uri="{FF2B5EF4-FFF2-40B4-BE49-F238E27FC236}">
                <a16:creationId xmlns:a16="http://schemas.microsoft.com/office/drawing/2014/main" id="{49628CA5-7428-8925-296A-8883988D3A7B}"/>
              </a:ext>
            </a:extLst>
          </p:cNvPr>
          <p:cNvCxnSpPr>
            <a:cxnSpLocks/>
            <a:stCxn id="64" idx="3"/>
            <a:endCxn id="59" idx="1"/>
          </p:cNvCxnSpPr>
          <p:nvPr/>
        </p:nvCxnSpPr>
        <p:spPr>
          <a:xfrm flipV="1">
            <a:off x="3105485" y="2223014"/>
            <a:ext cx="4993089" cy="202393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ttore 7 287">
            <a:extLst>
              <a:ext uri="{FF2B5EF4-FFF2-40B4-BE49-F238E27FC236}">
                <a16:creationId xmlns:a16="http://schemas.microsoft.com/office/drawing/2014/main" id="{E7FFC77B-7E34-CCB5-7EE0-43FDA27BDAA0}"/>
              </a:ext>
            </a:extLst>
          </p:cNvPr>
          <p:cNvCxnSpPr>
            <a:cxnSpLocks/>
            <a:stCxn id="64" idx="3"/>
            <a:endCxn id="4" idx="3"/>
          </p:cNvCxnSpPr>
          <p:nvPr/>
        </p:nvCxnSpPr>
        <p:spPr>
          <a:xfrm flipV="1">
            <a:off x="3105485" y="2235641"/>
            <a:ext cx="12700" cy="2011304"/>
          </a:xfrm>
          <a:prstGeom prst="curvedConnector3">
            <a:avLst>
              <a:gd name="adj1" fmla="val 10818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3326655" y="1291283"/>
            <a:ext cx="4662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di durate: tra 3 e 15s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8858E7-95B9-94B5-F2A0-3DC0DAB05C8B}"/>
              </a:ext>
            </a:extLst>
          </p:cNvPr>
          <p:cNvSpPr txBox="1"/>
          <p:nvPr/>
        </p:nvSpPr>
        <p:spPr>
          <a:xfrm>
            <a:off x="3879766" y="4514185"/>
            <a:ext cx="3444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815790" y="5462489"/>
            <a:ext cx="10344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Unico script, output ciascun flusso su file diverso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servers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ports: 5201, 5202, 5203, 5204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0" y="1167391"/>
            <a:ext cx="3444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Possibili flussi in rete: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0E3BE9-7828-EFCC-EB84-2437684D57C6}"/>
              </a:ext>
            </a:extLst>
          </p:cNvPr>
          <p:cNvSpPr txBox="1"/>
          <p:nvPr/>
        </p:nvSpPr>
        <p:spPr>
          <a:xfrm>
            <a:off x="9589395" y="1751604"/>
            <a:ext cx="61440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endParaRPr 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SYN,FIN,RST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65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Tabella Video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25261" y="2154509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 durate: tra 3 e 15 secondi 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125261" y="1676003"/>
            <a:ext cx="6651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File: uno </a:t>
            </a:r>
            <a:r>
              <a:rPr lang="it-IT" sz="2200">
                <a:latin typeface="Arial" panose="020B0604020202020204" pitchFamily="34" charset="0"/>
                <a:cs typeface="Arial" panose="020B0604020202020204" pitchFamily="34" charset="0"/>
              </a:rPr>
              <a:t>per ciascun possibile flusso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in rete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8C2503-D14C-D884-48C9-69A0B23D7E56}"/>
              </a:ext>
            </a:extLst>
          </p:cNvPr>
          <p:cNvSpPr txBox="1"/>
          <p:nvPr/>
        </p:nvSpPr>
        <p:spPr>
          <a:xfrm>
            <a:off x="3256768" y="2782332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latin typeface="Arial" panose="020B0604020202020204" pitchFamily="34" charset="0"/>
                <a:cs typeface="Arial" panose="020B0604020202020204" pitchFamily="34" charset="0"/>
              </a:rPr>
              <a:t>Blocco destinazione H3 10.0.0.3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8B37DC4F-BD44-3A6E-5EF3-7623FB08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379955"/>
              </p:ext>
            </p:extLst>
          </p:nvPr>
        </p:nvGraphicFramePr>
        <p:xfrm>
          <a:off x="1894213" y="338000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63379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10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70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H2 10.0.0.2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H4 10.0.0.4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0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17:04:14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59141"/>
                  </a:ext>
                </a:extLst>
              </a:tr>
            </a:tbl>
          </a:graphicData>
        </a:graphic>
      </p:graphicFrame>
      <p:sp>
        <p:nvSpPr>
          <p:cNvPr id="15" name="Per 14">
            <a:extLst>
              <a:ext uri="{FF2B5EF4-FFF2-40B4-BE49-F238E27FC236}">
                <a16:creationId xmlns:a16="http://schemas.microsoft.com/office/drawing/2014/main" id="{E9E90103-B056-42FF-2554-6141B93B9043}"/>
              </a:ext>
            </a:extLst>
          </p:cNvPr>
          <p:cNvSpPr/>
          <p:nvPr/>
        </p:nvSpPr>
        <p:spPr>
          <a:xfrm>
            <a:off x="1352811" y="4829595"/>
            <a:ext cx="638828" cy="463463"/>
          </a:xfrm>
          <a:prstGeom prst="mathMultipl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8404E1A-C1D1-7D4E-C27F-F23A460ED13D}"/>
              </a:ext>
            </a:extLst>
          </p:cNvPr>
          <p:cNvSpPr txBox="1"/>
          <p:nvPr/>
        </p:nvSpPr>
        <p:spPr>
          <a:xfrm>
            <a:off x="2779735" y="5552254"/>
            <a:ext cx="663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Blocco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: più di 3 connessioni negli ultimi 10 secondi </a:t>
            </a:r>
          </a:p>
        </p:txBody>
      </p:sp>
    </p:spTree>
    <p:extLst>
      <p:ext uri="{BB962C8B-B14F-4D97-AF65-F5344CB8AC3E}">
        <p14:creationId xmlns:p14="http://schemas.microsoft.com/office/powerpoint/2010/main" val="295080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Tabella Video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25261" y="2154509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 durate: tra 3 e 15 secondi 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125261" y="1676003"/>
            <a:ext cx="6651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File: uno </a:t>
            </a:r>
            <a:r>
              <a:rPr lang="it-IT" sz="2200">
                <a:latin typeface="Arial" panose="020B0604020202020204" pitchFamily="34" charset="0"/>
                <a:cs typeface="Arial" panose="020B0604020202020204" pitchFamily="34" charset="0"/>
              </a:rPr>
              <a:t>per ciascun possibile flusso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in rete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8C2503-D14C-D884-48C9-69A0B23D7E56}"/>
              </a:ext>
            </a:extLst>
          </p:cNvPr>
          <p:cNvSpPr txBox="1"/>
          <p:nvPr/>
        </p:nvSpPr>
        <p:spPr>
          <a:xfrm>
            <a:off x="384695" y="2800824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latin typeface="Arial" panose="020B0604020202020204" pitchFamily="34" charset="0"/>
                <a:cs typeface="Arial" panose="020B0604020202020204" pitchFamily="34" charset="0"/>
              </a:rPr>
              <a:t>Destinazione H3 10.0.0.3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8B37DC4F-BD44-3A6E-5EF3-7623FB08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34536"/>
              </p:ext>
            </p:extLst>
          </p:nvPr>
        </p:nvGraphicFramePr>
        <p:xfrm>
          <a:off x="1894213" y="338000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63379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10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70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17:05:24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17:05:25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H2 10.0.0.2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17:05:32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0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3"/>
                          </a:solidFill>
                        </a:rPr>
                        <a:t>17:06:01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accent3"/>
                          </a:solidFill>
                        </a:rPr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59141"/>
                  </a:ext>
                </a:extLst>
              </a:tr>
            </a:tbl>
          </a:graphicData>
        </a:graphic>
      </p:graphicFrame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8404E1A-C1D1-7D4E-C27F-F23A460ED13D}"/>
              </a:ext>
            </a:extLst>
          </p:cNvPr>
          <p:cNvSpPr txBox="1"/>
          <p:nvPr/>
        </p:nvSpPr>
        <p:spPr>
          <a:xfrm>
            <a:off x="2779735" y="5552254"/>
            <a:ext cx="663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Meno di 4 connessioni negli ultimi 10 secondi</a:t>
            </a:r>
            <a:endParaRPr lang="it-I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C5970F-2555-8B8B-1EFC-C1640CEFD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99" y="4803319"/>
            <a:ext cx="430887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57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video della dimostrazione:</a:t>
            </a:r>
          </a:p>
          <a:p>
            <a:r>
              <a:rPr lang="it-IT" dirty="0"/>
              <a:t>* topologia, comandi, tabelle ecc.</a:t>
            </a:r>
          </a:p>
          <a:p>
            <a:endParaRPr lang="it-IT" dirty="0"/>
          </a:p>
          <a:p>
            <a:r>
              <a:rPr lang="it-IT" dirty="0"/>
              <a:t>video di 1 minuto e mezzo senza audio, commento dal vivo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Per la presentazione intermedia non è necessario che il controllore sia interamente sviluppato; è sufficiente che sia presente qualche funzionalità</a:t>
            </a: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Se una destinazione riceve </a:t>
            </a:r>
            <a:r>
              <a:rPr lang="it-IT" b="1" dirty="0"/>
              <a:t>più di X nuove connessioni TCP </a:t>
            </a:r>
            <a:r>
              <a:rPr lang="it-IT" dirty="0"/>
              <a:t>(</a:t>
            </a:r>
            <a:r>
              <a:rPr lang="it-IT" b="1" dirty="0"/>
              <a:t>anche non ESTABLISHED</a:t>
            </a:r>
            <a:r>
              <a:rPr lang="it-IT" dirty="0"/>
              <a:t>), </a:t>
            </a:r>
            <a:r>
              <a:rPr lang="it-IT" b="1" dirty="0"/>
              <a:t>nell’ultimo intervallo di tempo T</a:t>
            </a:r>
            <a:r>
              <a:rPr lang="it-IT" dirty="0"/>
              <a:t>, la nuova connessione è bloccata (</a:t>
            </a:r>
            <a:r>
              <a:rPr lang="it-IT" b="1" dirty="0"/>
              <a:t>drop</a:t>
            </a:r>
            <a:r>
              <a:rPr lang="it-IT" dirty="0"/>
              <a:t>). Si osservano i SYN. SYN-ACK non osservati</a:t>
            </a:r>
          </a:p>
          <a:p>
            <a:endParaRPr lang="it-IT" dirty="0"/>
          </a:p>
          <a:p>
            <a:r>
              <a:rPr lang="it-IT" dirty="0"/>
              <a:t>Specifiche: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</a:t>
            </a:r>
            <a:r>
              <a:rPr lang="it-IT" dirty="0"/>
              <a:t>: Su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N-1 </a:t>
            </a:r>
            <a:r>
              <a:rPr lang="it-IT" dirty="0" err="1"/>
              <a:t>iperf</a:t>
            </a:r>
            <a:r>
              <a:rPr lang="it-IT" dirty="0"/>
              <a:t> client e </a:t>
            </a:r>
            <a:r>
              <a:rPr lang="it-IT" dirty="0" err="1"/>
              <a:t>N</a:t>
            </a:r>
            <a:r>
              <a:rPr lang="it-IT" dirty="0"/>
              <a:t> server (solo per dimostrazione).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30804" y="414721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74610"/>
              </p:ext>
            </p:extLst>
          </p:nvPr>
        </p:nvGraphicFramePr>
        <p:xfrm>
          <a:off x="3247482" y="392701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25943"/>
              </p:ext>
            </p:extLst>
          </p:nvPr>
        </p:nvGraphicFramePr>
        <p:xfrm>
          <a:off x="3247481" y="573692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5546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 e calcola i cammini minimi.</a:t>
            </a:r>
          </a:p>
          <a:p>
            <a:r>
              <a:rPr lang="it-IT" dirty="0"/>
              <a:t>IPv4 TCP SYN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b="1" dirty="0" err="1"/>
              <a:t>FlowMod</a:t>
            </a:r>
            <a:r>
              <a:rPr lang="it-IT" b="1" dirty="0"/>
              <a:t> </a:t>
            </a:r>
            <a:r>
              <a:rPr lang="it-IT" dirty="0"/>
              <a:t>instradato direttamente</a:t>
            </a:r>
            <a:r>
              <a:rPr lang="it-IT" b="1" dirty="0"/>
              <a:t> </a:t>
            </a:r>
          </a:p>
          <a:p>
            <a:r>
              <a:rPr lang="it-IT" dirty="0"/>
              <a:t>@</a:t>
            </a:r>
            <a:r>
              <a:rPr lang="it-IT" b="1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mittente.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03004" y="38631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549013" y="35466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15252" y="66384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35518"/>
              </p:ext>
            </p:extLst>
          </p:nvPr>
        </p:nvGraphicFramePr>
        <p:xfrm>
          <a:off x="3291394" y="4217222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15315" y="4232516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883399" y="3278687"/>
            <a:ext cx="53079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Per un dato MAC:</a:t>
            </a:r>
          </a:p>
          <a:p>
            <a:r>
              <a:rPr lang="it-IT" sz="2000" dirty="0"/>
              <a:t>Si scorre la lista per contare #SYN e </a:t>
            </a:r>
            <a:r>
              <a:rPr lang="it-IT" sz="2000" dirty="0" err="1"/>
              <a:t>delta_t</a:t>
            </a:r>
            <a:r>
              <a:rPr lang="it-IT" sz="2000" dirty="0"/>
              <a:t> :</a:t>
            </a:r>
            <a:br>
              <a:rPr lang="it-IT" sz="2000" dirty="0"/>
            </a:br>
            <a:r>
              <a:rPr lang="it-IT" sz="2000" dirty="0"/>
              <a:t>fintanto che </a:t>
            </a:r>
            <a:r>
              <a:rPr lang="it-IT" sz="2000" dirty="0" err="1"/>
              <a:t>delta_t</a:t>
            </a:r>
            <a:r>
              <a:rPr lang="it-IT" sz="2000" dirty="0"/>
              <a:t>&lt;T e #SYN &lt;= X</a:t>
            </a:r>
          </a:p>
          <a:p>
            <a:r>
              <a:rPr lang="it-IT" sz="2000" dirty="0" err="1"/>
              <a:t>delta_t</a:t>
            </a:r>
            <a:r>
              <a:rPr lang="it-IT" sz="2000" dirty="0"/>
              <a:t> = </a:t>
            </a:r>
            <a:r>
              <a:rPr lang="it-IT" sz="2000" dirty="0" err="1"/>
              <a:t>timestampN</a:t>
            </a:r>
            <a:r>
              <a:rPr lang="it-IT" sz="2000" dirty="0"/>
              <a:t>– timestampN-1 +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Rimossi elementi fuori intervallo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Scarto se #SYN &gt; X e </a:t>
            </a:r>
            <a:r>
              <a:rPr lang="it-IT" sz="2000" dirty="0" err="1"/>
              <a:t>delta_t</a:t>
            </a:r>
            <a:r>
              <a:rPr lang="it-IT" sz="2000" dirty="0"/>
              <a:t> &lt;= T, altrimenti </a:t>
            </a:r>
            <a:r>
              <a:rPr lang="it-IT" sz="2000" b="1" dirty="0" err="1"/>
              <a:t>packetOut</a:t>
            </a:r>
            <a:endParaRPr lang="it-IT" sz="2000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Su </a:t>
            </a:r>
            <a:r>
              <a:rPr lang="it-IT" b="1" dirty="0"/>
              <a:t>ognuno dei 4 </a:t>
            </a:r>
            <a:r>
              <a:rPr lang="it-IT" b="1" dirty="0" err="1"/>
              <a:t>host</a:t>
            </a:r>
            <a:r>
              <a:rPr lang="it-IT" b="1" dirty="0"/>
              <a:t> </a:t>
            </a:r>
            <a:r>
              <a:rPr lang="it-IT" dirty="0"/>
              <a:t>si lancia uno script che automaticamente fa partire: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4 </a:t>
            </a:r>
            <a:r>
              <a:rPr lang="it-IT" dirty="0" err="1"/>
              <a:t>iperf</a:t>
            </a:r>
            <a:r>
              <a:rPr lang="it-IT" dirty="0"/>
              <a:t> server sulle porte 5201 5202 5203 5204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3 x client </a:t>
            </a:r>
            <a:r>
              <a:rPr lang="it-IT" dirty="0" err="1"/>
              <a:t>iperf</a:t>
            </a:r>
            <a:r>
              <a:rPr lang="it-IT" dirty="0"/>
              <a:t> a intervalli casuali con durate casuali verso tutti gli altri 3 </a:t>
            </a:r>
            <a:r>
              <a:rPr lang="it-IT" dirty="0" err="1"/>
              <a:t>hosts</a:t>
            </a:r>
            <a:r>
              <a:rPr lang="it-IT" dirty="0"/>
              <a:t> della rete in </a:t>
            </a:r>
            <a:r>
              <a:rPr lang="it-IT" dirty="0" err="1"/>
              <a:t>parallello</a:t>
            </a:r>
            <a:r>
              <a:rPr lang="it-IT" dirty="0"/>
              <a:t> (per questo necessari 3 server </a:t>
            </a:r>
            <a:r>
              <a:rPr lang="it-IT" dirty="0" err="1"/>
              <a:t>iperf</a:t>
            </a:r>
            <a:r>
              <a:rPr lang="it-IT" dirty="0"/>
              <a:t>, 4 per semplicità)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Salva un </a:t>
            </a:r>
            <a:r>
              <a:rPr lang="it-IT" dirty="0" err="1"/>
              <a:t>pcap</a:t>
            </a:r>
            <a:r>
              <a:rPr lang="it-IT" dirty="0"/>
              <a:t> </a:t>
            </a:r>
            <a:r>
              <a:rPr lang="it-IT" dirty="0" err="1"/>
              <a:t>tcpdump</a:t>
            </a:r>
            <a:r>
              <a:rPr lang="it-IT" dirty="0"/>
              <a:t> filtrando solo i flag SYN, ACK, FIN e RST  per ogni </a:t>
            </a:r>
            <a:r>
              <a:rPr lang="it-IT" dirty="0" err="1"/>
              <a:t>host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(Allo scopo della verifica del rispetto dei requisiti)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Output su file durate connessioni ed errori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Rule of </a:t>
            </a:r>
            <a:r>
              <a:rPr lang="it-IT" dirty="0" err="1"/>
              <a:t>thumb</a:t>
            </a:r>
            <a:endParaRPr lang="it-IT" dirty="0"/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383652" y="292718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091229" y="4446772"/>
            <a:ext cx="960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latin typeface="Arial" panose="020B0604020202020204" pitchFamily="34" charset="0"/>
                <a:cs typeface="Arial" panose="020B0604020202020204" pitchFamily="34" charset="0"/>
              </a:rPr>
              <a:t>Si tenta di aprire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più di 3 connessioni in meno di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1127152" y="5426658"/>
            <a:ext cx="7760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port: 5201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su SYN,FIN,RST</a:t>
            </a:r>
            <a:endParaRPr lang="it-IT" sz="22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23B28E-C874-0532-F0F9-557731D23FCD}"/>
              </a:ext>
            </a:extLst>
          </p:cNvPr>
          <p:cNvSpPr txBox="1"/>
          <p:nvPr/>
        </p:nvSpPr>
        <p:spPr>
          <a:xfrm>
            <a:off x="1127152" y="5054648"/>
            <a:ext cx="5247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7CC9608-246C-FF02-FA53-3BE4F99A13CC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775068A-CD2D-61B3-804A-054FEC098114}"/>
              </a:ext>
            </a:extLst>
          </p:cNvPr>
          <p:cNvSpPr txBox="1"/>
          <p:nvPr/>
        </p:nvSpPr>
        <p:spPr>
          <a:xfrm>
            <a:off x="4978290" y="1825894"/>
            <a:ext cx="1117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3 SYN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31F2881-6CA2-4E99-C403-545FB36A29D0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2604210" y="2635230"/>
            <a:ext cx="2767890" cy="2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er 19">
            <a:extLst>
              <a:ext uri="{FF2B5EF4-FFF2-40B4-BE49-F238E27FC236}">
                <a16:creationId xmlns:a16="http://schemas.microsoft.com/office/drawing/2014/main" id="{BA2426E7-4853-2F5A-AC0E-236CCBEE323A}"/>
              </a:ext>
            </a:extLst>
          </p:cNvPr>
          <p:cNvSpPr/>
          <p:nvPr/>
        </p:nvSpPr>
        <p:spPr>
          <a:xfrm>
            <a:off x="4978290" y="2256066"/>
            <a:ext cx="671396" cy="76023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69CC02A-4987-1189-9AA7-72C4ECC78046}"/>
              </a:ext>
            </a:extLst>
          </p:cNvPr>
          <p:cNvSpPr txBox="1"/>
          <p:nvPr/>
        </p:nvSpPr>
        <p:spPr>
          <a:xfrm>
            <a:off x="4571369" y="2926517"/>
            <a:ext cx="21560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 oltre il  #3</a:t>
            </a: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F57A380-4D7C-E55E-5ACB-718FB7574A9E}"/>
              </a:ext>
            </a:extLst>
          </p:cNvPr>
          <p:cNvSpPr/>
          <p:nvPr/>
        </p:nvSpPr>
        <p:spPr>
          <a:xfrm>
            <a:off x="1274906" y="29349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26" name="Elemento grafico 25" descr="Orologio con riempimento a tinta unita">
            <a:extLst>
              <a:ext uri="{FF2B5EF4-FFF2-40B4-BE49-F238E27FC236}">
                <a16:creationId xmlns:a16="http://schemas.microsoft.com/office/drawing/2014/main" id="{0CE1E200-DD47-88A2-2B98-B87A465CA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7371" y="3650002"/>
            <a:ext cx="914400" cy="91440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C8E9176-631F-3EDD-DA9F-5E75E140FE93}"/>
              </a:ext>
            </a:extLst>
          </p:cNvPr>
          <p:cNvSpPr txBox="1"/>
          <p:nvPr/>
        </p:nvSpPr>
        <p:spPr>
          <a:xfrm>
            <a:off x="7641771" y="3949943"/>
            <a:ext cx="61003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secondi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9056926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945</Words>
  <Application>Microsoft Macintosh PowerPoint</Application>
  <PresentationFormat>Widescreen</PresentationFormat>
  <Paragraphs>192</Paragraphs>
  <Slides>14</Slides>
  <Notes>1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Funzionamento</vt:lpstr>
      <vt:lpstr>Dimostrazione</vt:lpstr>
      <vt:lpstr>Dimostrazione Rule of thumb</vt:lpstr>
      <vt:lpstr>Dimostrazione Rule of thumb</vt:lpstr>
      <vt:lpstr>Dimostrazione Multiple</vt:lpstr>
      <vt:lpstr>Tabella Video</vt:lpstr>
      <vt:lpstr>Tabella Video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Martina Starone</cp:lastModifiedBy>
  <cp:revision>108</cp:revision>
  <cp:lastPrinted>2011-03-07T17:07:57Z</cp:lastPrinted>
  <dcterms:created xsi:type="dcterms:W3CDTF">2011-03-03T14:13:49Z</dcterms:created>
  <dcterms:modified xsi:type="dcterms:W3CDTF">2024-04-23T15:02:09Z</dcterms:modified>
</cp:coreProperties>
</file>