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06" r:id="rId5"/>
    <p:sldId id="363" r:id="rId6"/>
    <p:sldId id="365" r:id="rId7"/>
    <p:sldId id="479" r:id="rId8"/>
    <p:sldId id="480" r:id="rId9"/>
    <p:sldId id="448" r:id="rId10"/>
    <p:sldId id="481" r:id="rId11"/>
    <p:sldId id="482" r:id="rId12"/>
    <p:sldId id="483" r:id="rId13"/>
    <p:sldId id="484" r:id="rId14"/>
    <p:sldId id="485" r:id="rId15"/>
    <p:sldId id="487" r:id="rId16"/>
    <p:sldId id="488" r:id="rId17"/>
    <p:sldId id="489" r:id="rId18"/>
    <p:sldId id="490" r:id="rId19"/>
    <p:sldId id="446" r:id="rId20"/>
    <p:sldId id="491" r:id="rId2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BE"/>
    <a:srgbClr val="3644C0"/>
    <a:srgbClr val="FB6970"/>
    <a:srgbClr val="00A79F"/>
    <a:srgbClr val="009A93"/>
    <a:srgbClr val="D9D9D9"/>
    <a:srgbClr val="F0F645"/>
    <a:srgbClr val="385723"/>
    <a:srgbClr val="007E78"/>
    <a:srgbClr val="770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" autoAdjust="0"/>
    <p:restoredTop sz="84748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1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09.08.21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09/08/2021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43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84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6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0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8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6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57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1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04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53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7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37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65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here you can see the result in term of PAR and 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model has been able to extrapolate, starting from 12 timeseries of PAR and T and coupling the features info, the dynamics of PAR and T at whole network scale and this 1 y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2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4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41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7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2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EE4A8-CD2F-4841-B61A-35065412D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50" y="178754"/>
            <a:ext cx="1226581" cy="3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5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4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9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7517-875D-E346-BF50-6AAE8A2C474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583" y="237226"/>
            <a:ext cx="756341" cy="2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3" r:id="rId3"/>
    <p:sldLayoutId id="2147483685" r:id="rId4"/>
    <p:sldLayoutId id="2147483681" r:id="rId5"/>
    <p:sldLayoutId id="2147483684" r:id="rId6"/>
    <p:sldLayoutId id="2147483673" r:id="rId7"/>
    <p:sldLayoutId id="2147483662" r:id="rId8"/>
    <p:sldLayoutId id="2147483674" r:id="rId9"/>
    <p:sldLayoutId id="2147483675" r:id="rId10"/>
    <p:sldLayoutId id="2147483682" r:id="rId11"/>
    <p:sldLayoutId id="2147483676" r:id="rId12"/>
    <p:sldLayoutId id="2147483664" r:id="rId13"/>
    <p:sldLayoutId id="2147483666" r:id="rId14"/>
    <p:sldLayoutId id="2147483677" r:id="rId15"/>
    <p:sldLayoutId id="2147483678" r:id="rId16"/>
    <p:sldLayoutId id="2147483679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651" y="750501"/>
            <a:ext cx="5445269" cy="2048288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641" y="833768"/>
            <a:ext cx="5581279" cy="154166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err="1">
                <a:latin typeface="+mn-lt"/>
              </a:rPr>
              <a:t>Onedot</a:t>
            </a:r>
            <a:r>
              <a:rPr lang="en-US" sz="3200" dirty="0">
                <a:latin typeface="+mn-lt"/>
              </a:rPr>
              <a:t> Data Analysis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2" y="4117339"/>
            <a:ext cx="3095990" cy="629578"/>
          </a:xfrm>
          <a:solidFill>
            <a:srgbClr val="0070C0">
              <a:alpha val="65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en-US" dirty="0"/>
              <a:t>Analyst: Pier Luigi Segatto</a:t>
            </a:r>
          </a:p>
          <a:p>
            <a:pPr algn="l"/>
            <a:r>
              <a:rPr lang="en-US" dirty="0"/>
              <a:t>Contact: </a:t>
            </a:r>
            <a:r>
              <a:rPr lang="en-US" dirty="0" err="1"/>
              <a:t>pier.Segatto@gmail.com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2636" y="159272"/>
            <a:ext cx="1992284" cy="460375"/>
          </a:xfr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lang="en-US" dirty="0"/>
              <a:t>August 07, 2021  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Remote Data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34D7D-D2C4-6E46-B058-2F28F19B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38" y="2664542"/>
            <a:ext cx="4581240" cy="2478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87CEC-B76A-1D46-B14B-3BFBC6444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2" r="10968"/>
          <a:stretch/>
        </p:blipFill>
        <p:spPr>
          <a:xfrm>
            <a:off x="737185" y="717895"/>
            <a:ext cx="2477730" cy="3211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0604D5-7706-1A4A-9889-8C381688687C}"/>
              </a:ext>
            </a:extLst>
          </p:cNvPr>
          <p:cNvSpPr/>
          <p:nvPr/>
        </p:nvSpPr>
        <p:spPr>
          <a:xfrm>
            <a:off x="3439651" y="1604599"/>
            <a:ext cx="5445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E-Commerce suppliers onboarding: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integration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6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739496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7360" y="1418893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585699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1133806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5) drive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3069065"/>
            <a:ext cx="606279" cy="606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421509" y="1554481"/>
            <a:ext cx="8209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information missing.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Swiss cars in the customer dataset can be found both RHD and LHD, I decided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not assume anything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to create a column filled with not a number values.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1526376" y="320292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drive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the suppliers. </a:t>
            </a:r>
          </a:p>
        </p:txBody>
      </p:sp>
    </p:spTree>
    <p:extLst>
      <p:ext uri="{BB962C8B-B14F-4D97-AF65-F5344CB8AC3E}">
        <p14:creationId xmlns:p14="http://schemas.microsoft.com/office/powerpoint/2010/main" val="956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21579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061997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610104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6) city (City)</a:t>
            </a:r>
          </a:p>
          <a:p>
            <a:endParaRPr lang="en-US" sz="2400" b="0" dirty="0">
              <a:latin typeface="+mn-lt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E02BA8A-45AE-834E-80D3-D5BE218A1EB0}"/>
              </a:ext>
            </a:extLst>
          </p:cNvPr>
          <p:cNvSpPr txBox="1">
            <a:spLocks/>
          </p:cNvSpPr>
          <p:nvPr/>
        </p:nvSpPr>
        <p:spPr>
          <a:xfrm>
            <a:off x="-6650" y="1292159"/>
            <a:ext cx="8637888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7) country</a:t>
            </a:r>
            <a:endParaRPr lang="en-US" sz="2400" b="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ED642-BFAA-9341-9AD9-CE7AA7A50619}"/>
              </a:ext>
            </a:extLst>
          </p:cNvPr>
          <p:cNvSpPr txBox="1"/>
          <p:nvPr/>
        </p:nvSpPr>
        <p:spPr>
          <a:xfrm>
            <a:off x="430585" y="1635660"/>
            <a:ext cx="854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Swiss cities: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column with “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B8F9C-FC62-B743-BF73-B3F673FE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64" y="576419"/>
            <a:ext cx="485578" cy="4855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6D4277-3497-E440-A573-C28CD7866BAF}"/>
              </a:ext>
            </a:extLst>
          </p:cNvPr>
          <p:cNvSpPr/>
          <p:nvPr/>
        </p:nvSpPr>
        <p:spPr>
          <a:xfrm>
            <a:off x="4793884" y="3819452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63ED5-A5C7-CA41-B7C0-CBEA51E3C600}"/>
              </a:ext>
            </a:extLst>
          </p:cNvPr>
          <p:cNvSpPr/>
          <p:nvPr/>
        </p:nvSpPr>
        <p:spPr>
          <a:xfrm>
            <a:off x="1737360" y="2498849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41381-02AD-D74D-B601-CD69166D6BD4}"/>
              </a:ext>
            </a:extLst>
          </p:cNvPr>
          <p:cNvSpPr/>
          <p:nvPr/>
        </p:nvSpPr>
        <p:spPr>
          <a:xfrm>
            <a:off x="3983355" y="2665655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477C0ED4-729E-D84B-9BF0-053798EECEA3}"/>
              </a:ext>
            </a:extLst>
          </p:cNvPr>
          <p:cNvSpPr txBox="1">
            <a:spLocks/>
          </p:cNvSpPr>
          <p:nvPr/>
        </p:nvSpPr>
        <p:spPr>
          <a:xfrm>
            <a:off x="-6650" y="2213762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8) make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MakeText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B4A1A-2DE3-2544-B1E1-AAA7165CF012}"/>
              </a:ext>
            </a:extLst>
          </p:cNvPr>
          <p:cNvSpPr txBox="1"/>
          <p:nvPr/>
        </p:nvSpPr>
        <p:spPr>
          <a:xfrm>
            <a:off x="421509" y="2649471"/>
            <a:ext cx="8209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upper cases.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provide the same labels as in the e-commerce database I set in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upper case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all car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make whose name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less than 4 chars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Exceptions: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Bmw-Alpina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Alpina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Mclaren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McLaren, Mini -&gt; MINI, RUF -&gt;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Ruf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6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13266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610104"/>
            <a:ext cx="521873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9)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manufacture_year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FirstRegYear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0A1B407-5E2E-BB48-A116-13011F306E8A}"/>
              </a:ext>
            </a:extLst>
          </p:cNvPr>
          <p:cNvSpPr txBox="1">
            <a:spLocks/>
          </p:cNvSpPr>
          <p:nvPr/>
        </p:nvSpPr>
        <p:spPr>
          <a:xfrm>
            <a:off x="-16316" y="1210151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10) mileage (Km)</a:t>
            </a:r>
            <a:endParaRPr lang="en-US" sz="2400" b="0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58F018-723E-B842-B71F-6B4CDE2D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578" y="543979"/>
            <a:ext cx="485578" cy="485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CA4B0-CCFF-C340-AC8F-3F29E609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39" y="1155652"/>
            <a:ext cx="485578" cy="485578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0AEAC9C6-245C-7A4E-B2F0-5F64F077253D}"/>
              </a:ext>
            </a:extLst>
          </p:cNvPr>
          <p:cNvSpPr txBox="1">
            <a:spLocks/>
          </p:cNvSpPr>
          <p:nvPr/>
        </p:nvSpPr>
        <p:spPr>
          <a:xfrm>
            <a:off x="-16316" y="1808641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11)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mileage_unit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(Km)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523536" y="2190104"/>
            <a:ext cx="854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provided mileages are in km. Manually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this attribute with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 ‘kilometer’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0" y="2647332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12) model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5DB2C4-ACDE-1141-ACC9-016E1408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11" y="2595285"/>
            <a:ext cx="485578" cy="485578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9C01CEAF-F2FD-8840-B233-DE717B550F18}"/>
              </a:ext>
            </a:extLst>
          </p:cNvPr>
          <p:cNvSpPr txBox="1">
            <a:spLocks/>
          </p:cNvSpPr>
          <p:nvPr/>
        </p:nvSpPr>
        <p:spPr>
          <a:xfrm>
            <a:off x="0" y="3231872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13)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model_variant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F2B261-1F99-F145-A240-644A8D35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65" y="3176065"/>
            <a:ext cx="485578" cy="4855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27CF04-0DFD-304D-9880-BF0DC9DB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0" y="4005801"/>
            <a:ext cx="606279" cy="6062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CB6AA-023C-B24A-80B9-2C46A2175C0B}"/>
              </a:ext>
            </a:extLst>
          </p:cNvPr>
          <p:cNvSpPr txBox="1"/>
          <p:nvPr/>
        </p:nvSpPr>
        <p:spPr>
          <a:xfrm>
            <a:off x="1336183" y="3889648"/>
            <a:ext cx="6860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propose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reorganize this attribute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the e-commerce database. This value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missing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for ~25% of the cars and often there are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leading chars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be removed.</a:t>
            </a:r>
          </a:p>
        </p:txBody>
      </p:sp>
    </p:spTree>
    <p:extLst>
      <p:ext uri="{BB962C8B-B14F-4D97-AF65-F5344CB8AC3E}">
        <p14:creationId xmlns:p14="http://schemas.microsoft.com/office/powerpoint/2010/main" val="37856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13266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684831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14)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price_on_request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565105" y="1046422"/>
            <a:ext cx="806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price info have not been provided I set this column to be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with </a:t>
            </a:r>
            <a:r>
              <a:rPr lang="en-US" sz="1600" i="1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True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(bool). </a:t>
            </a:r>
            <a:r>
              <a:rPr lang="en-US" sz="1600" i="1" dirty="0">
                <a:ea typeface="CMU Serif Roman" panose="02000603000000000000" pitchFamily="2" charset="0"/>
                <a:cs typeface="CMU Serif Roman" panose="02000603000000000000" pitchFamily="2" charset="0"/>
              </a:rPr>
              <a:t>If the price is not present it has to be requested.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0" y="2564172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15) type</a:t>
            </a:r>
            <a:endParaRPr lang="en-US" sz="2400" b="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6A588-FC19-3749-A437-5A0379A0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5" y="1766345"/>
            <a:ext cx="606279" cy="6062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39B09B-1D2E-474A-B968-720A3EBD85F2}"/>
              </a:ext>
            </a:extLst>
          </p:cNvPr>
          <p:cNvSpPr txBox="1"/>
          <p:nvPr/>
        </p:nvSpPr>
        <p:spPr>
          <a:xfrm>
            <a:off x="1171384" y="1900534"/>
            <a:ext cx="68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I suggest to get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about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car selling price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56BFC-D536-2442-B8A9-5BC978A30393}"/>
              </a:ext>
            </a:extLst>
          </p:cNvPr>
          <p:cNvSpPr txBox="1"/>
          <p:nvPr/>
        </p:nvSpPr>
        <p:spPr>
          <a:xfrm>
            <a:off x="565105" y="2920663"/>
            <a:ext cx="806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Assuming that the e-commerce is selling only cars (the target dataset contains only cars), I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tagged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with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'Other' what is not a car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the supplier dataset (there is a bike and a truck).</a:t>
            </a:r>
          </a:p>
        </p:txBody>
      </p:sp>
    </p:spTree>
    <p:extLst>
      <p:ext uri="{BB962C8B-B14F-4D97-AF65-F5344CB8AC3E}">
        <p14:creationId xmlns:p14="http://schemas.microsoft.com/office/powerpoint/2010/main" val="18422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13266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7189" y="652410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16) zip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523536" y="1031212"/>
            <a:ext cx="810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associated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to each of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6 swiss cities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present in the suppliers dataset, their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canton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Basel -&gt; Basel-Stadt,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Porrentrury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Jura,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Safenwil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Aargau,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Sursee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Lucerne, </a:t>
            </a:r>
          </a:p>
          <a:p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Zuzwil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&amp; St. Gallen -&gt; St. Gallen.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-9040" y="2671776"/>
            <a:ext cx="7423993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17)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manufacture_month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FirstRegMonth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6A588-FC19-3749-A437-5A0379A0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3" y="1938409"/>
            <a:ext cx="606279" cy="6062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39B09B-1D2E-474A-B968-720A3EBD85F2}"/>
              </a:ext>
            </a:extLst>
          </p:cNvPr>
          <p:cNvSpPr txBox="1"/>
          <p:nvPr/>
        </p:nvSpPr>
        <p:spPr>
          <a:xfrm>
            <a:off x="1082507" y="1938409"/>
            <a:ext cx="68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~90% of the zip data is missing in the e-commerce database.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Consider dropping this attribute.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8CB0C-B5BA-8F44-A1E2-80EA3C21C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31" y="2618260"/>
            <a:ext cx="485578" cy="485578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9E974B29-F7C2-8346-A770-C4934A37A4C2}"/>
              </a:ext>
            </a:extLst>
          </p:cNvPr>
          <p:cNvSpPr txBox="1">
            <a:spLocks/>
          </p:cNvSpPr>
          <p:nvPr/>
        </p:nvSpPr>
        <p:spPr>
          <a:xfrm>
            <a:off x="-9041" y="3221698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18)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fuel_consumption_unit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2400" b="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A1849-FDA5-DC48-BBF2-53DC1529F70E}"/>
              </a:ext>
            </a:extLst>
          </p:cNvPr>
          <p:cNvSpPr txBox="1"/>
          <p:nvPr/>
        </p:nvSpPr>
        <p:spPr>
          <a:xfrm>
            <a:off x="506204" y="3596419"/>
            <a:ext cx="81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tagged with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</a:t>
            </a:r>
            <a:r>
              <a:rPr lang="en-US" sz="1600" dirty="0" err="1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l_km_consumption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’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entries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where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ConsumptionRatingText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‘l/100km’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left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missing value where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ConsumptionRatingText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‘null’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4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14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13266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3: Integration</a:t>
            </a:r>
            <a:endParaRPr lang="en-US" sz="2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145751" y="649686"/>
            <a:ext cx="8485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Objective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Transform the supplier data with a specific data schema into a new dataset with target data schema.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Filter out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the non required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attributes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BC08A4-F7E1-114D-B6FC-76FB5B7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1" y="2206959"/>
            <a:ext cx="606279" cy="6062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928392-5E6B-7544-A9E3-C4D733E3B181}"/>
              </a:ext>
            </a:extLst>
          </p:cNvPr>
          <p:cNvSpPr txBox="1"/>
          <p:nvPr/>
        </p:nvSpPr>
        <p:spPr>
          <a:xfrm>
            <a:off x="749461" y="2079355"/>
            <a:ext cx="727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also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merged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(vertically) the supplier dataset with the e-commerce dataset to simulate a full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integration with the web-app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check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for possible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inconsistencies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No issues arose.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779D38-F457-0E44-8987-D9C6AEE5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277" y="2591070"/>
            <a:ext cx="393309" cy="3933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E6430F-B275-6D43-A8F7-8AD7944B2453}"/>
              </a:ext>
            </a:extLst>
          </p:cNvPr>
          <p:cNvSpPr txBox="1"/>
          <p:nvPr/>
        </p:nvSpPr>
        <p:spPr>
          <a:xfrm>
            <a:off x="143181" y="3274213"/>
            <a:ext cx="727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Size of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full database: (8405, 18)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-&gt; exported and available in </a:t>
            </a:r>
            <a:r>
              <a:rPr lang="en-US" sz="1600" b="1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output.xlsx</a:t>
            </a:r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with same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cell formatting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</a:t>
            </a:r>
            <a:r>
              <a:rPr lang="en-US" sz="1600" dirty="0" err="1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autofilter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capability as in the target dataset</a:t>
            </a:r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36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24733" y="0"/>
            <a:ext cx="3743324" cy="5143500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4883" y="830204"/>
            <a:ext cx="7631455" cy="316169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1224883" y="906883"/>
            <a:ext cx="3865836" cy="520436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Conclusions</a:t>
            </a:r>
            <a:endParaRPr lang="en-US" dirty="0">
              <a:latin typeface="+mj-lt"/>
            </a:endParaRPr>
          </a:p>
        </p:txBody>
      </p:sp>
      <p:sp>
        <p:nvSpPr>
          <p:cNvPr id="28" name="Text Placeholder 251">
            <a:extLst>
              <a:ext uri="{FF2B5EF4-FFF2-40B4-BE49-F238E27FC236}">
                <a16:creationId xmlns:a16="http://schemas.microsoft.com/office/drawing/2014/main" id="{DA49FE7D-97CE-4F49-A309-6584DFE77B66}"/>
              </a:ext>
            </a:extLst>
          </p:cNvPr>
          <p:cNvSpPr txBox="1">
            <a:spLocks/>
          </p:cNvSpPr>
          <p:nvPr/>
        </p:nvSpPr>
        <p:spPr>
          <a:xfrm>
            <a:off x="1224883" y="1221469"/>
            <a:ext cx="7726366" cy="3469547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Data integration automatized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Consider getting from the suppliers information about the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car status, drive, and selling price</a:t>
            </a: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Room to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improve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and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complete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the e-commerce database prior integration of the suppliers data</a:t>
            </a: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Next steps: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data segmentation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and optimization of the car categories displayed on the web-app.</a:t>
            </a:r>
          </a:p>
          <a:p>
            <a:pPr>
              <a:buClr>
                <a:schemeClr val="accent6"/>
              </a:buClr>
              <a:buSzPct val="130000"/>
              <a:tabLst>
                <a:tab pos="5243513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401B0C-F436-3B45-A94C-09A45EDC4C33}"/>
              </a:ext>
            </a:extLst>
          </p:cNvPr>
          <p:cNvSpPr txBox="1">
            <a:spLocks/>
          </p:cNvSpPr>
          <p:nvPr/>
        </p:nvSpPr>
        <p:spPr>
          <a:xfrm>
            <a:off x="-6650" y="656436"/>
            <a:ext cx="9144000" cy="801687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5400" dirty="0"/>
              <a:t>Thank you for the </a:t>
            </a:r>
            <a:br>
              <a:rPr lang="en-US" sz="5400" dirty="0"/>
            </a:br>
            <a:r>
              <a:rPr lang="en-US" sz="5400" dirty="0"/>
              <a:t>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0A83-84AE-EC40-BF23-4CF7EB13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089" y="2297046"/>
            <a:ext cx="1794522" cy="25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7" y="203575"/>
            <a:ext cx="512762" cy="163552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 txBox="1">
            <a:spLocks/>
          </p:cNvSpPr>
          <p:nvPr/>
        </p:nvSpPr>
        <p:spPr>
          <a:xfrm>
            <a:off x="4552335" y="0"/>
            <a:ext cx="4591665" cy="1047404"/>
          </a:xfrm>
          <a:prstGeom prst="rect">
            <a:avLst/>
          </a:prstGeom>
        </p:spPr>
        <p:txBody>
          <a:bodyPr vert="horz" lIns="180000" tIns="0" rIns="72000" bIns="468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bg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2336" y="1128045"/>
            <a:ext cx="4591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Objective</a:t>
            </a:r>
            <a:r>
              <a:rPr lang="en-US" sz="2000" dirty="0">
                <a:solidFill>
                  <a:schemeClr val="bg1"/>
                </a:solidFill>
              </a:rPr>
              <a:t>: Data Integration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1</a:t>
            </a:r>
            <a:r>
              <a:rPr lang="en-US" sz="2000" dirty="0">
                <a:solidFill>
                  <a:schemeClr val="bg1"/>
                </a:solidFill>
              </a:rPr>
              <a:t>: Pre-processing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2</a:t>
            </a:r>
            <a:r>
              <a:rPr lang="en-US" sz="2000" dirty="0">
                <a:solidFill>
                  <a:schemeClr val="bg1"/>
                </a:solidFill>
              </a:rPr>
              <a:t>: Normalization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3</a:t>
            </a:r>
            <a:r>
              <a:rPr lang="en-US" sz="2000" dirty="0">
                <a:solidFill>
                  <a:schemeClr val="bg1"/>
                </a:solidFill>
              </a:rPr>
              <a:t>: Integration</a:t>
            </a:r>
          </a:p>
          <a:p>
            <a:pPr marL="285750" indent="-285750">
              <a:buFontTx/>
              <a:buChar char="-"/>
            </a:pPr>
            <a:endParaRPr lang="en-US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Conclusions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F2D81-A9FB-3F4A-97E9-8B19402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2" y="1337260"/>
            <a:ext cx="3858777" cy="24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145750" y="710401"/>
            <a:ext cx="2678654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Objective</a:t>
            </a:r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D1288-0BB5-4749-AF25-85629A053DA0}"/>
              </a:ext>
            </a:extLst>
          </p:cNvPr>
          <p:cNvSpPr txBox="1"/>
          <p:nvPr/>
        </p:nvSpPr>
        <p:spPr>
          <a:xfrm>
            <a:off x="-6650" y="1460941"/>
            <a:ext cx="8637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Improve the efficiency in onboarding new suppliers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Automate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loading and pre-processing of suppliers data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Standardize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input data (different formats, styles, attributes,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…)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Integrate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suppliers data into the e-commerce database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Suggest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improvements and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solve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data-related issues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1: Pre-processing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389B2-61C1-0541-898B-9AF99CD367EA}"/>
              </a:ext>
            </a:extLst>
          </p:cNvPr>
          <p:cNvSpPr txBox="1"/>
          <p:nvPr/>
        </p:nvSpPr>
        <p:spPr>
          <a:xfrm>
            <a:off x="5790661" y="1724400"/>
            <a:ext cx="2970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Entries = 21905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Suppliers vehicles = 1153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Attributes provided = 25 (19)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4A4A53-65AC-2E4E-8D08-9F42563652BB}"/>
              </a:ext>
            </a:extLst>
          </p:cNvPr>
          <p:cNvSpPr txBox="1">
            <a:spLocks/>
          </p:cNvSpPr>
          <p:nvPr/>
        </p:nvSpPr>
        <p:spPr>
          <a:xfrm>
            <a:off x="-6650" y="602465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Suppliers database</a:t>
            </a:r>
            <a:endParaRPr lang="en-US" sz="2400" b="0" dirty="0">
              <a:latin typeface="+mn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F9C56-78E5-584F-8AFA-8F925FFC23C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69330" y="3124188"/>
            <a:ext cx="2" cy="92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F3454-977A-DE48-BE3B-264B2F862BE6}"/>
              </a:ext>
            </a:extLst>
          </p:cNvPr>
          <p:cNvSpPr/>
          <p:nvPr/>
        </p:nvSpPr>
        <p:spPr>
          <a:xfrm>
            <a:off x="6018755" y="4049343"/>
            <a:ext cx="2101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CMU Serif Roman" panose="02000603000000000000" pitchFamily="2" charset="0"/>
                <a:cs typeface="CMU Serif Roman" panose="02000603000000000000" pitchFamily="2" charset="0"/>
              </a:rPr>
              <a:t>Pivoting the table to get the same granularity …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99063A-D88A-1B43-8DC4-943D0919C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"/>
          <a:stretch/>
        </p:blipFill>
        <p:spPr>
          <a:xfrm>
            <a:off x="144121" y="1155048"/>
            <a:ext cx="5646540" cy="263145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45BAE7C-9E1E-5E4E-BE06-51ECB326021E}"/>
              </a:ext>
            </a:extLst>
          </p:cNvPr>
          <p:cNvSpPr/>
          <p:nvPr/>
        </p:nvSpPr>
        <p:spPr>
          <a:xfrm>
            <a:off x="3516213" y="1078223"/>
            <a:ext cx="1429788" cy="2385753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B2C1-9A21-3749-B2B4-465DDDC5D830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4736613" y="3114591"/>
            <a:ext cx="1282142" cy="119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1: Pre-processing</a:t>
            </a:r>
            <a:endParaRPr lang="en-US" sz="2800" dirty="0">
              <a:latin typeface="+mn-lt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4A4A53-65AC-2E4E-8D08-9F42563652BB}"/>
              </a:ext>
            </a:extLst>
          </p:cNvPr>
          <p:cNvSpPr txBox="1">
            <a:spLocks/>
          </p:cNvSpPr>
          <p:nvPr/>
        </p:nvSpPr>
        <p:spPr>
          <a:xfrm>
            <a:off x="507301" y="661305"/>
            <a:ext cx="484465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000" b="0" dirty="0">
                <a:latin typeface="+mn-lt"/>
                <a:cs typeface="Times New Roman" panose="02020603050405020304" pitchFamily="18" charset="0"/>
              </a:rPr>
              <a:t>Pre-processed Suppliers database</a:t>
            </a:r>
            <a:endParaRPr lang="en-US" sz="2000" b="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BE66F-DD8B-5A44-BF30-863C8725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9" y="1022711"/>
            <a:ext cx="7675305" cy="399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2E7F6-4E6C-AA42-B8BA-6090520C34AE}"/>
              </a:ext>
            </a:extLst>
          </p:cNvPr>
          <p:cNvSpPr txBox="1"/>
          <p:nvPr/>
        </p:nvSpPr>
        <p:spPr>
          <a:xfrm>
            <a:off x="5278537" y="636399"/>
            <a:ext cx="335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Supplier database size (1153, 25)</a:t>
            </a:r>
          </a:p>
        </p:txBody>
      </p:sp>
    </p:spTree>
    <p:extLst>
      <p:ext uri="{BB962C8B-B14F-4D97-AF65-F5344CB8AC3E}">
        <p14:creationId xmlns:p14="http://schemas.microsoft.com/office/powerpoint/2010/main" val="26784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93142" y="2457063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36618" y="1136460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2613" y="1303266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274770" y="919962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carType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BodyTypeText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E88CA-7C20-8146-BE1E-51825A58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61" y="2922850"/>
            <a:ext cx="5762572" cy="1105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31E1ED-41B5-E945-8428-5B474A296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03" y="1808311"/>
            <a:ext cx="4318289" cy="900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82" y="4180516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1391563" y="4314378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Final users could take advantage of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detailed car dictionary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708244" y="1396936"/>
            <a:ext cx="470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language and different tags.</a:t>
            </a:r>
          </a:p>
        </p:txBody>
      </p:sp>
    </p:spTree>
    <p:extLst>
      <p:ext uri="{BB962C8B-B14F-4D97-AF65-F5344CB8AC3E}">
        <p14:creationId xmlns:p14="http://schemas.microsoft.com/office/powerpoint/2010/main" val="21724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21579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7360" y="895191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061997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9040" y="715472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2) color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BodyColorText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4425765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1663216" y="455962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Final users could take advantage of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detailed color dictionary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414772" y="1135068"/>
            <a:ext cx="763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language, more colors, met./not met. colors.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A23A4-F8A5-104F-BE75-98C9983A2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95" y="1553581"/>
            <a:ext cx="4362802" cy="1190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D2910-D23E-4B4A-8D86-12961061F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321" y="2904162"/>
            <a:ext cx="3806150" cy="14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3884" y="221579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7360" y="895191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061997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610104"/>
            <a:ext cx="5006274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3) condition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ConditionTypeText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41" y="3919624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423052" y="249826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absence of more detailed information about the status of the cars: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423052" y="1063330"/>
            <a:ext cx="763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tags.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27963-BF95-C542-859F-04DC6B5F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04" y="1575610"/>
            <a:ext cx="3601258" cy="66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7E7A9-F29A-7942-B2D2-FAC1533BF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80" y="2982350"/>
            <a:ext cx="4266507" cy="657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2068830" y="4055342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more details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about the car status.</a:t>
            </a:r>
          </a:p>
        </p:txBody>
      </p:sp>
    </p:spTree>
    <p:extLst>
      <p:ext uri="{BB962C8B-B14F-4D97-AF65-F5344CB8AC3E}">
        <p14:creationId xmlns:p14="http://schemas.microsoft.com/office/powerpoint/2010/main" val="40856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706246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7360" y="1385643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552449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-6650" y="1100556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4) currency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3035815"/>
            <a:ext cx="606279" cy="606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415967" y="1552449"/>
            <a:ext cx="7631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information missing.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all cars are coming from Switzerland,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 assume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the currency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CHF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1558165" y="2938303"/>
            <a:ext cx="63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price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the suppliers. This would also help double checking the car status, getting the right currency, and filling the price on request attribute (see later).</a:t>
            </a:r>
          </a:p>
        </p:txBody>
      </p:sp>
    </p:spTree>
    <p:extLst>
      <p:ext uri="{BB962C8B-B14F-4D97-AF65-F5344CB8AC3E}">
        <p14:creationId xmlns:p14="http://schemas.microsoft.com/office/powerpoint/2010/main" val="23531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45131</TotalTime>
  <Words>1010</Words>
  <Application>Microsoft Macintosh PowerPoint</Application>
  <PresentationFormat>On-screen Show (16:9)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CMU Serif Roman</vt:lpstr>
      <vt:lpstr>Franklin Gothic Demi Cond</vt:lpstr>
      <vt:lpstr>Roboto Black</vt:lpstr>
      <vt:lpstr>Times New Roman</vt:lpstr>
      <vt:lpstr>Wingdings</vt:lpstr>
      <vt:lpstr>Thème Office</vt:lpstr>
      <vt:lpstr>Onedot Data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Pier Luigi Segatto</cp:lastModifiedBy>
  <cp:revision>535</cp:revision>
  <dcterms:created xsi:type="dcterms:W3CDTF">2019-04-02T06:24:35Z</dcterms:created>
  <dcterms:modified xsi:type="dcterms:W3CDTF">2021-08-09T01:23:01Z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