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406" r:id="rId5"/>
    <p:sldId id="363" r:id="rId6"/>
    <p:sldId id="365" r:id="rId7"/>
    <p:sldId id="479" r:id="rId8"/>
    <p:sldId id="480" r:id="rId9"/>
    <p:sldId id="448" r:id="rId10"/>
    <p:sldId id="481" r:id="rId11"/>
    <p:sldId id="482" r:id="rId12"/>
    <p:sldId id="483" r:id="rId13"/>
    <p:sldId id="484" r:id="rId14"/>
    <p:sldId id="485" r:id="rId15"/>
    <p:sldId id="487" r:id="rId16"/>
    <p:sldId id="488" r:id="rId17"/>
    <p:sldId id="489" r:id="rId18"/>
    <p:sldId id="490" r:id="rId19"/>
    <p:sldId id="446" r:id="rId20"/>
    <p:sldId id="491" r:id="rId21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BE"/>
    <a:srgbClr val="3644C0"/>
    <a:srgbClr val="FB6970"/>
    <a:srgbClr val="00A79F"/>
    <a:srgbClr val="009A93"/>
    <a:srgbClr val="D9D9D9"/>
    <a:srgbClr val="F0F645"/>
    <a:srgbClr val="385723"/>
    <a:srgbClr val="007E78"/>
    <a:srgbClr val="770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90" autoAdjust="0"/>
    <p:restoredTop sz="84748" autoAdjust="0"/>
  </p:normalViewPr>
  <p:slideViewPr>
    <p:cSldViewPr snapToGrid="0" snapToObjects="1" showGuides="1">
      <p:cViewPr varScale="1">
        <p:scale>
          <a:sx n="154" d="100"/>
          <a:sy n="154" d="100"/>
        </p:scale>
        <p:origin x="1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16.08.21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16/08/2021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043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84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63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09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82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46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57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11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04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53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7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37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65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And here you can see the result in term of PAR and T.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model has been able to extrapolate, starting from 12 timeseries of PAR and T and coupling the features info, the dynamics of PAR and T at whole network scale and this 1 y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2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4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41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47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2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EE4A8-CD2F-4841-B61A-35065412D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550" y="178754"/>
            <a:ext cx="1226581" cy="3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57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8630920" y="0"/>
            <a:ext cx="513080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4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95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87517-875D-E346-BF50-6AAE8A2C474A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583" y="237226"/>
            <a:ext cx="756341" cy="2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3" r:id="rId3"/>
    <p:sldLayoutId id="2147483685" r:id="rId4"/>
    <p:sldLayoutId id="2147483681" r:id="rId5"/>
    <p:sldLayoutId id="2147483684" r:id="rId6"/>
    <p:sldLayoutId id="2147483673" r:id="rId7"/>
    <p:sldLayoutId id="2147483662" r:id="rId8"/>
    <p:sldLayoutId id="2147483674" r:id="rId9"/>
    <p:sldLayoutId id="2147483675" r:id="rId10"/>
    <p:sldLayoutId id="2147483682" r:id="rId11"/>
    <p:sldLayoutId id="2147483676" r:id="rId12"/>
    <p:sldLayoutId id="2147483664" r:id="rId13"/>
    <p:sldLayoutId id="2147483666" r:id="rId14"/>
    <p:sldLayoutId id="2147483677" r:id="rId15"/>
    <p:sldLayoutId id="2147483678" r:id="rId16"/>
    <p:sldLayoutId id="2147483679" r:id="rId17"/>
    <p:sldLayoutId id="2147483667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651" y="750501"/>
            <a:ext cx="5445269" cy="2048288"/>
          </a:xfrm>
          <a:prstGeom prst="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641" y="833768"/>
            <a:ext cx="5581279" cy="1541662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err="1">
                <a:latin typeface="+mn-lt"/>
              </a:rPr>
              <a:t>Onedot</a:t>
            </a:r>
            <a:r>
              <a:rPr lang="en-US" sz="3200" dirty="0">
                <a:latin typeface="+mn-lt"/>
              </a:rPr>
              <a:t> Data Analysis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2" y="4117339"/>
            <a:ext cx="3095990" cy="629578"/>
          </a:xfrm>
          <a:solidFill>
            <a:srgbClr val="0070C0">
              <a:alpha val="65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en-US" dirty="0"/>
              <a:t>Analyst: Pier Luigi Segatto</a:t>
            </a:r>
          </a:p>
          <a:p>
            <a:pPr algn="l"/>
            <a:r>
              <a:rPr lang="en-US" dirty="0"/>
              <a:t>Contact: </a:t>
            </a:r>
            <a:r>
              <a:rPr lang="en-US" dirty="0" err="1"/>
              <a:t>pier.Segatto@gmail.com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2636" y="159272"/>
            <a:ext cx="1992284" cy="460375"/>
          </a:xfrm>
        </p:spPr>
        <p:txBody>
          <a:bodyPr/>
          <a:lstStyle/>
          <a:p>
            <a:pPr algn="r">
              <a:lnSpc>
                <a:spcPct val="120000"/>
              </a:lnSpc>
            </a:pPr>
            <a:r>
              <a:rPr lang="en-US" dirty="0"/>
              <a:t>August 07, 2021  </a:t>
            </a:r>
          </a:p>
          <a:p>
            <a:pPr algn="r">
              <a:lnSpc>
                <a:spcPct val="120000"/>
              </a:lnSpc>
            </a:pPr>
            <a:r>
              <a:rPr lang="en-US" dirty="0"/>
              <a:t>Remote Data 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34D7D-D2C4-6E46-B058-2F28F19BC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38" y="2664542"/>
            <a:ext cx="4581240" cy="2478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A87CEC-B76A-1D46-B14B-3BFBC6444C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2" r="10968"/>
          <a:stretch/>
        </p:blipFill>
        <p:spPr>
          <a:xfrm>
            <a:off x="737185" y="717895"/>
            <a:ext cx="2477730" cy="32116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0604D5-7706-1A4A-9889-8C381688687C}"/>
              </a:ext>
            </a:extLst>
          </p:cNvPr>
          <p:cNvSpPr/>
          <p:nvPr/>
        </p:nvSpPr>
        <p:spPr>
          <a:xfrm>
            <a:off x="3439651" y="1604599"/>
            <a:ext cx="5445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e-Commerce suppliers onboarding: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integration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6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9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739496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8429" y="1436255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24424" y="1603061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234419" y="1151168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5) drive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3069065"/>
            <a:ext cx="606279" cy="606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662578" y="1571843"/>
            <a:ext cx="7968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information missing.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Swiss cars in the customer dataset can be found both RHD and LHD, I decided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not assume anything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to create a column filled with not a number values.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1526376" y="320292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drive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the suppliers. </a:t>
            </a:r>
          </a:p>
        </p:txBody>
      </p:sp>
    </p:spTree>
    <p:extLst>
      <p:ext uri="{BB962C8B-B14F-4D97-AF65-F5344CB8AC3E}">
        <p14:creationId xmlns:p14="http://schemas.microsoft.com/office/powerpoint/2010/main" val="9568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10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26640" y="2355391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16111" y="1201594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226106" y="749701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6) city (City)</a:t>
            </a:r>
          </a:p>
          <a:p>
            <a:endParaRPr lang="en-US" sz="2400" b="0" dirty="0">
              <a:latin typeface="+mn-lt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E02BA8A-45AE-834E-80D3-D5BE218A1EB0}"/>
              </a:ext>
            </a:extLst>
          </p:cNvPr>
          <p:cNvSpPr txBox="1">
            <a:spLocks/>
          </p:cNvSpPr>
          <p:nvPr/>
        </p:nvSpPr>
        <p:spPr>
          <a:xfrm>
            <a:off x="226106" y="1431756"/>
            <a:ext cx="8637888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7) country</a:t>
            </a:r>
            <a:endParaRPr lang="en-US" sz="2400" b="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ED642-BFAA-9341-9AD9-CE7AA7A50619}"/>
              </a:ext>
            </a:extLst>
          </p:cNvPr>
          <p:cNvSpPr txBox="1"/>
          <p:nvPr/>
        </p:nvSpPr>
        <p:spPr>
          <a:xfrm>
            <a:off x="663341" y="1775257"/>
            <a:ext cx="854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Swiss cities: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column with “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B8F9C-FC62-B743-BF73-B3F673FE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20" y="716016"/>
            <a:ext cx="485578" cy="4855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6D4277-3497-E440-A573-C28CD7866BAF}"/>
              </a:ext>
            </a:extLst>
          </p:cNvPr>
          <p:cNvSpPr/>
          <p:nvPr/>
        </p:nvSpPr>
        <p:spPr>
          <a:xfrm>
            <a:off x="4793884" y="3819452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63ED5-A5C7-CA41-B7C0-CBEA51E3C600}"/>
              </a:ext>
            </a:extLst>
          </p:cNvPr>
          <p:cNvSpPr/>
          <p:nvPr/>
        </p:nvSpPr>
        <p:spPr>
          <a:xfrm>
            <a:off x="1970116" y="2638446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41381-02AD-D74D-B601-CD69166D6BD4}"/>
              </a:ext>
            </a:extLst>
          </p:cNvPr>
          <p:cNvSpPr/>
          <p:nvPr/>
        </p:nvSpPr>
        <p:spPr>
          <a:xfrm>
            <a:off x="4216111" y="2805252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477C0ED4-729E-D84B-9BF0-053798EECEA3}"/>
              </a:ext>
            </a:extLst>
          </p:cNvPr>
          <p:cNvSpPr txBox="1">
            <a:spLocks/>
          </p:cNvSpPr>
          <p:nvPr/>
        </p:nvSpPr>
        <p:spPr>
          <a:xfrm>
            <a:off x="226106" y="2353359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8) make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MakeText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B4A1A-2DE3-2544-B1E1-AAA7165CF012}"/>
              </a:ext>
            </a:extLst>
          </p:cNvPr>
          <p:cNvSpPr txBox="1"/>
          <p:nvPr/>
        </p:nvSpPr>
        <p:spPr>
          <a:xfrm>
            <a:off x="654265" y="2789068"/>
            <a:ext cx="8209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upper cases.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provide the same labels as in the e-commerce database I set in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upper case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all car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make whose name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less than 4 chars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Exceptions: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Bmw-Alpina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Alpina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Mclaren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McLaren, Mini -&gt; MINI, RUF -&gt;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Ruf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6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11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5950" y="2144057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155416" y="621497"/>
            <a:ext cx="521873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9)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manufacture_year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FirstRegYear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50A1B407-5E2E-BB48-A116-13011F306E8A}"/>
              </a:ext>
            </a:extLst>
          </p:cNvPr>
          <p:cNvSpPr txBox="1">
            <a:spLocks/>
          </p:cNvSpPr>
          <p:nvPr/>
        </p:nvSpPr>
        <p:spPr>
          <a:xfrm>
            <a:off x="145750" y="1221544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10) mileage (Km)</a:t>
            </a:r>
            <a:endParaRPr lang="en-US" sz="2400" b="0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58F018-723E-B842-B71F-6B4CDE2D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644" y="555372"/>
            <a:ext cx="485578" cy="485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CA4B0-CCFF-C340-AC8F-3F29E609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905" y="1167045"/>
            <a:ext cx="485578" cy="485578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0AEAC9C6-245C-7A4E-B2F0-5F64F077253D}"/>
              </a:ext>
            </a:extLst>
          </p:cNvPr>
          <p:cNvSpPr txBox="1">
            <a:spLocks/>
          </p:cNvSpPr>
          <p:nvPr/>
        </p:nvSpPr>
        <p:spPr>
          <a:xfrm>
            <a:off x="145750" y="1820034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11)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mileage_unit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(Km)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685602" y="2201497"/>
            <a:ext cx="854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provided mileages are in km. Manually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this attribute with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 ‘kilometer’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162066" y="2658725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12) model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5DB2C4-ACDE-1141-ACC9-016E1408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477" y="2606678"/>
            <a:ext cx="485578" cy="485578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9C01CEAF-F2FD-8840-B233-DE717B550F18}"/>
              </a:ext>
            </a:extLst>
          </p:cNvPr>
          <p:cNvSpPr txBox="1">
            <a:spLocks/>
          </p:cNvSpPr>
          <p:nvPr/>
        </p:nvSpPr>
        <p:spPr>
          <a:xfrm>
            <a:off x="162066" y="3243265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13)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model_variant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ModelTypeText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F2B261-1F99-F145-A240-644A8D35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31" y="3187458"/>
            <a:ext cx="485578" cy="4855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27CF04-0DFD-304D-9880-BF0DC9DB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75" y="3831698"/>
            <a:ext cx="606279" cy="6062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CB6AA-023C-B24A-80B9-2C46A2175C0B}"/>
              </a:ext>
            </a:extLst>
          </p:cNvPr>
          <p:cNvSpPr txBox="1"/>
          <p:nvPr/>
        </p:nvSpPr>
        <p:spPr>
          <a:xfrm>
            <a:off x="1498248" y="3715545"/>
            <a:ext cx="6860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propose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reorganize this attribute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the e-commerce database. This value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missing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for ~25% of the cars and often there are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leading chars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be removed.</a:t>
            </a:r>
          </a:p>
        </p:txBody>
      </p:sp>
    </p:spTree>
    <p:extLst>
      <p:ext uri="{BB962C8B-B14F-4D97-AF65-F5344CB8AC3E}">
        <p14:creationId xmlns:p14="http://schemas.microsoft.com/office/powerpoint/2010/main" val="37856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6284" y="2382147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145750" y="934314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14)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price_on_request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717505" y="1295905"/>
            <a:ext cx="806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price info have not been provided I set this column to be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filled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with </a:t>
            </a:r>
            <a:r>
              <a:rPr lang="en-US" sz="1600" i="1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True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(bool). </a:t>
            </a:r>
            <a:r>
              <a:rPr lang="en-US" sz="1600" i="1" dirty="0">
                <a:ea typeface="CMU Serif Roman" panose="02000603000000000000" pitchFamily="2" charset="0"/>
                <a:cs typeface="CMU Serif Roman" panose="02000603000000000000" pitchFamily="2" charset="0"/>
              </a:rPr>
              <a:t>If the price is not present it has to be requested.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152400" y="2813655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15) type</a:t>
            </a:r>
            <a:endParaRPr lang="en-US" sz="2400" b="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6A588-FC19-3749-A437-5A0379A0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05" y="2015828"/>
            <a:ext cx="606279" cy="6062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39B09B-1D2E-474A-B968-720A3EBD85F2}"/>
              </a:ext>
            </a:extLst>
          </p:cNvPr>
          <p:cNvSpPr txBox="1"/>
          <p:nvPr/>
        </p:nvSpPr>
        <p:spPr>
          <a:xfrm>
            <a:off x="1323784" y="2150017"/>
            <a:ext cx="6860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I suggest to get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about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car selling price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756BFC-D536-2442-B8A9-5BC978A30393}"/>
              </a:ext>
            </a:extLst>
          </p:cNvPr>
          <p:cNvSpPr txBox="1"/>
          <p:nvPr/>
        </p:nvSpPr>
        <p:spPr>
          <a:xfrm>
            <a:off x="717505" y="3170146"/>
            <a:ext cx="8066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Assuming that the e-commerce is selling only cars (the target dataset contains only cars), I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tagged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with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'Other' what is not a car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the supplier dataset (there is a bike and a truck).</a:t>
            </a:r>
          </a:p>
        </p:txBody>
      </p:sp>
    </p:spTree>
    <p:extLst>
      <p:ext uri="{BB962C8B-B14F-4D97-AF65-F5344CB8AC3E}">
        <p14:creationId xmlns:p14="http://schemas.microsoft.com/office/powerpoint/2010/main" val="18422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8675" y="2290606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147602" y="810352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16) zip</a:t>
            </a:r>
            <a:endParaRPr lang="en-US" sz="2400" b="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678327" y="1189154"/>
            <a:ext cx="8107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associated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to each of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6 swiss cities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present in the suppliers dataset, their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canton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Basel -&gt; Basel-Stadt,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Porrentrury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Jura,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Safenwil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Aargau,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Sursee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-&gt; Lucerne, </a:t>
            </a:r>
          </a:p>
          <a:p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Zuzwil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&amp; St. Gallen -&gt; St. Gallen.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5B9523-395A-0B4B-B09C-46B73F637850}"/>
              </a:ext>
            </a:extLst>
          </p:cNvPr>
          <p:cNvSpPr txBox="1">
            <a:spLocks/>
          </p:cNvSpPr>
          <p:nvPr/>
        </p:nvSpPr>
        <p:spPr>
          <a:xfrm>
            <a:off x="145751" y="2829718"/>
            <a:ext cx="7423993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17)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manufacture_month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FirstRegMonth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A6A588-FC19-3749-A437-5A0379A0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4" y="2096351"/>
            <a:ext cx="606279" cy="6062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039B09B-1D2E-474A-B968-720A3EBD85F2}"/>
              </a:ext>
            </a:extLst>
          </p:cNvPr>
          <p:cNvSpPr txBox="1"/>
          <p:nvPr/>
        </p:nvSpPr>
        <p:spPr>
          <a:xfrm>
            <a:off x="1237298" y="2096351"/>
            <a:ext cx="6860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~90% of the zip data is missing in the e-commerce database.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Consider dropping this attribute.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68CB0C-B5BA-8F44-A1E2-80EA3C21C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22" y="2776202"/>
            <a:ext cx="485578" cy="485578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9E974B29-F7C2-8346-A770-C4934A37A4C2}"/>
              </a:ext>
            </a:extLst>
          </p:cNvPr>
          <p:cNvSpPr txBox="1">
            <a:spLocks/>
          </p:cNvSpPr>
          <p:nvPr/>
        </p:nvSpPr>
        <p:spPr>
          <a:xfrm>
            <a:off x="145750" y="3379640"/>
            <a:ext cx="512136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18)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fuel_consumption_unit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2400" b="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A1849-FDA5-DC48-BBF2-53DC1529F70E}"/>
              </a:ext>
            </a:extLst>
          </p:cNvPr>
          <p:cNvSpPr txBox="1"/>
          <p:nvPr/>
        </p:nvSpPr>
        <p:spPr>
          <a:xfrm>
            <a:off x="660995" y="3754361"/>
            <a:ext cx="812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tagged with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</a:t>
            </a:r>
            <a:r>
              <a:rPr lang="en-US" sz="1600" dirty="0" err="1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l_km_consumption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’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all entries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where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ConsumptionRatingText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‘l/100km’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left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missing value where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ConsumptionRatingText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‘null’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4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14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1702" y="2181588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3: Integration</a:t>
            </a:r>
            <a:endParaRPr lang="en-US" sz="2800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353A2-1D87-E649-B880-E44A613FEDAC}"/>
              </a:ext>
            </a:extLst>
          </p:cNvPr>
          <p:cNvSpPr txBox="1"/>
          <p:nvPr/>
        </p:nvSpPr>
        <p:spPr>
          <a:xfrm>
            <a:off x="353569" y="698610"/>
            <a:ext cx="8216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Objective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Transform the supplier data with a specific data schema into a new dataset with target data schema.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Filter out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the non required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attributes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BC08A4-F7E1-114D-B6FC-76FB5B7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9" y="2255883"/>
            <a:ext cx="606279" cy="6062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928392-5E6B-7544-A9E3-C4D733E3B181}"/>
              </a:ext>
            </a:extLst>
          </p:cNvPr>
          <p:cNvSpPr txBox="1"/>
          <p:nvPr/>
        </p:nvSpPr>
        <p:spPr>
          <a:xfrm>
            <a:off x="957279" y="2128279"/>
            <a:ext cx="727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 also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merged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(vertically) the supplier dataset with the e-commerce dataset to simulate a full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integration with the web-app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to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check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for possible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inconsistencies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No issues arose.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779D38-F457-0E44-8987-D9C6AEE58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095" y="2639994"/>
            <a:ext cx="393309" cy="3933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E6430F-B275-6D43-A8F7-8AD7944B2453}"/>
              </a:ext>
            </a:extLst>
          </p:cNvPr>
          <p:cNvSpPr txBox="1"/>
          <p:nvPr/>
        </p:nvSpPr>
        <p:spPr>
          <a:xfrm>
            <a:off x="350999" y="3323137"/>
            <a:ext cx="788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Size of the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full database: (8405, 18)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-&gt; exported and available in </a:t>
            </a:r>
            <a:r>
              <a:rPr lang="en-US" sz="1600" b="1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output.xlsx</a:t>
            </a:r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with same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cell formatting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and </a:t>
            </a:r>
            <a:r>
              <a:rPr lang="en-US" sz="1600" dirty="0" err="1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autofilter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capability as in the target dataset</a:t>
            </a:r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36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24733" y="0"/>
            <a:ext cx="3743324" cy="5143500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24883" y="830204"/>
            <a:ext cx="7631455" cy="316169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1224883" y="906883"/>
            <a:ext cx="3865836" cy="520436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  <a:cs typeface="Times New Roman" panose="02020603050405020304" pitchFamily="18" charset="0"/>
              </a:rPr>
              <a:t>Conclusions</a:t>
            </a:r>
            <a:endParaRPr lang="en-US" dirty="0">
              <a:latin typeface="+mj-lt"/>
            </a:endParaRPr>
          </a:p>
        </p:txBody>
      </p:sp>
      <p:sp>
        <p:nvSpPr>
          <p:cNvPr id="28" name="Text Placeholder 251">
            <a:extLst>
              <a:ext uri="{FF2B5EF4-FFF2-40B4-BE49-F238E27FC236}">
                <a16:creationId xmlns:a16="http://schemas.microsoft.com/office/drawing/2014/main" id="{DA49FE7D-97CE-4F49-A309-6584DFE77B66}"/>
              </a:ext>
            </a:extLst>
          </p:cNvPr>
          <p:cNvSpPr txBox="1">
            <a:spLocks/>
          </p:cNvSpPr>
          <p:nvPr/>
        </p:nvSpPr>
        <p:spPr>
          <a:xfrm>
            <a:off x="1224883" y="1221469"/>
            <a:ext cx="7726366" cy="3469547"/>
          </a:xfrm>
          <a:prstGeom prst="rect">
            <a:avLst/>
          </a:prstGeom>
        </p:spPr>
        <p:txBody>
          <a:bodyPr wrap="square" lIns="212284" tIns="212284" rIns="212284" bIns="212284">
            <a:spAutoFit/>
          </a:bodyPr>
          <a:lstStyle>
            <a:lvl1pPr marL="0" indent="0" algn="l" defTabSz="3134552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313455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313455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620020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187296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754573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321849" indent="-783639" algn="l" defTabSz="31345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6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Data integration automatized</a:t>
            </a: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Consider getting from the suppliers information about the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car status, drive, and selling price</a:t>
            </a: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Room to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improve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and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complete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 the e-commerce database prior integration of the suppliers data</a:t>
            </a: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Next steps: </a:t>
            </a:r>
            <a:r>
              <a:rPr lang="en-US" sz="1400" dirty="0">
                <a:solidFill>
                  <a:srgbClr val="C00000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data segmentation 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CMU Serif Roman" panose="02000603000000000000" pitchFamily="2" charset="0"/>
                <a:cs typeface="CMU Serif Roman" panose="02000603000000000000" pitchFamily="2" charset="0"/>
              </a:rPr>
              <a:t>and optimization of the car categories displayed on the web-app.</a:t>
            </a:r>
          </a:p>
          <a:p>
            <a:pPr>
              <a:buClr>
                <a:schemeClr val="accent6"/>
              </a:buClr>
              <a:buSzPct val="130000"/>
              <a:tabLst>
                <a:tab pos="5243513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594495" indent="-594495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Part IV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1409" y="290362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0401B0C-F436-3B45-A94C-09A45EDC4C33}"/>
              </a:ext>
            </a:extLst>
          </p:cNvPr>
          <p:cNvSpPr txBox="1">
            <a:spLocks/>
          </p:cNvSpPr>
          <p:nvPr/>
        </p:nvSpPr>
        <p:spPr>
          <a:xfrm>
            <a:off x="-6650" y="656436"/>
            <a:ext cx="9144000" cy="801687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5400" dirty="0"/>
              <a:t>Thank you for the </a:t>
            </a:r>
            <a:br>
              <a:rPr lang="en-US" sz="5400" dirty="0"/>
            </a:br>
            <a:r>
              <a:rPr lang="en-US" sz="5400" dirty="0"/>
              <a:t>attention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30A83-84AE-EC40-BF23-4CF7EB13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089" y="2297046"/>
            <a:ext cx="1794522" cy="25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7" y="203575"/>
            <a:ext cx="512762" cy="163552"/>
          </a:xfrm>
        </p:spPr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 txBox="1">
            <a:spLocks/>
          </p:cNvSpPr>
          <p:nvPr/>
        </p:nvSpPr>
        <p:spPr>
          <a:xfrm>
            <a:off x="4552335" y="0"/>
            <a:ext cx="4591665" cy="1047404"/>
          </a:xfrm>
          <a:prstGeom prst="rect">
            <a:avLst/>
          </a:prstGeom>
        </p:spPr>
        <p:txBody>
          <a:bodyPr vert="horz" lIns="180000" tIns="0" rIns="72000" bIns="468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bg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2336" y="1128045"/>
            <a:ext cx="4591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Objective</a:t>
            </a:r>
            <a:r>
              <a:rPr lang="en-US" sz="2000" dirty="0">
                <a:solidFill>
                  <a:schemeClr val="bg1"/>
                </a:solidFill>
              </a:rPr>
              <a:t>: Data Integration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1</a:t>
            </a:r>
            <a:r>
              <a:rPr lang="en-US" sz="2000" dirty="0">
                <a:solidFill>
                  <a:schemeClr val="bg1"/>
                </a:solidFill>
              </a:rPr>
              <a:t>: Pre-processing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2</a:t>
            </a:r>
            <a:r>
              <a:rPr lang="en-US" sz="2000" dirty="0">
                <a:solidFill>
                  <a:schemeClr val="bg1"/>
                </a:solidFill>
              </a:rPr>
              <a:t>: Normalization</a:t>
            </a:r>
          </a:p>
          <a:p>
            <a:pPr marL="285750" indent="-285750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Step 3</a:t>
            </a:r>
            <a:r>
              <a:rPr lang="en-US" sz="2000" dirty="0">
                <a:solidFill>
                  <a:schemeClr val="bg1"/>
                </a:solidFill>
              </a:rPr>
              <a:t>: Integration</a:t>
            </a:r>
          </a:p>
          <a:p>
            <a:pPr marL="285750" indent="-285750">
              <a:buFontTx/>
              <a:buChar char="-"/>
            </a:pPr>
            <a:endParaRPr lang="en-US" sz="2000" i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Conclusions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F2D81-A9FB-3F4A-97E9-8B194024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12" y="1337260"/>
            <a:ext cx="3858777" cy="24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342484" y="735340"/>
            <a:ext cx="2678654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Objective</a:t>
            </a:r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D1288-0BB5-4749-AF25-85629A053DA0}"/>
              </a:ext>
            </a:extLst>
          </p:cNvPr>
          <p:cNvSpPr txBox="1"/>
          <p:nvPr/>
        </p:nvSpPr>
        <p:spPr>
          <a:xfrm>
            <a:off x="342484" y="1502504"/>
            <a:ext cx="8637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Improve the efficiency in onboarding new suppliers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Automate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loading and pre-processing of suppliers data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Standardize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input data (different formats, styles, attributes, </a:t>
            </a:r>
            <a:r>
              <a:rPr lang="en-US" sz="1600" dirty="0" err="1">
                <a:ea typeface="CMU Serif Roman" panose="02000603000000000000" pitchFamily="2" charset="0"/>
                <a:cs typeface="CMU Serif Roman" panose="02000603000000000000" pitchFamily="2" charset="0"/>
              </a:rPr>
              <a:t>etc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…)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Integrate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suppliers data into the e-commerce database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Suggest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improvements and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solve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 data-related issues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1: Pre-processing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389B2-61C1-0541-898B-9AF99CD367EA}"/>
              </a:ext>
            </a:extLst>
          </p:cNvPr>
          <p:cNvSpPr txBox="1"/>
          <p:nvPr/>
        </p:nvSpPr>
        <p:spPr>
          <a:xfrm>
            <a:off x="5790661" y="1724400"/>
            <a:ext cx="29702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Entries = 21905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Suppliers vehicles = 1153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# Attributes provided = 25 (19)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4A4A53-65AC-2E4E-8D08-9F42563652BB}"/>
              </a:ext>
            </a:extLst>
          </p:cNvPr>
          <p:cNvSpPr txBox="1">
            <a:spLocks/>
          </p:cNvSpPr>
          <p:nvPr/>
        </p:nvSpPr>
        <p:spPr>
          <a:xfrm>
            <a:off x="223248" y="730862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Suppliers database</a:t>
            </a:r>
            <a:endParaRPr lang="en-US" sz="2400" b="0" dirty="0">
              <a:latin typeface="+mn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1F9C56-78E5-584F-8AFA-8F925FFC23C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069330" y="3124188"/>
            <a:ext cx="2" cy="92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F3454-977A-DE48-BE3B-264B2F862BE6}"/>
              </a:ext>
            </a:extLst>
          </p:cNvPr>
          <p:cNvSpPr/>
          <p:nvPr/>
        </p:nvSpPr>
        <p:spPr>
          <a:xfrm>
            <a:off x="6018755" y="4049343"/>
            <a:ext cx="2101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a typeface="CMU Serif Roman" panose="02000603000000000000" pitchFamily="2" charset="0"/>
                <a:cs typeface="CMU Serif Roman" panose="02000603000000000000" pitchFamily="2" charset="0"/>
              </a:rPr>
              <a:t>Pivoting the table to get the same granularity …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99063A-D88A-1B43-8DC4-943D0919C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1"/>
          <a:stretch/>
        </p:blipFill>
        <p:spPr>
          <a:xfrm>
            <a:off x="144121" y="1155048"/>
            <a:ext cx="5646540" cy="263145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45BAE7C-9E1E-5E4E-BE06-51ECB326021E}"/>
              </a:ext>
            </a:extLst>
          </p:cNvPr>
          <p:cNvSpPr/>
          <p:nvPr/>
        </p:nvSpPr>
        <p:spPr>
          <a:xfrm>
            <a:off x="3516213" y="1078223"/>
            <a:ext cx="1429788" cy="2385753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B2C1-9A21-3749-B2B4-465DDDC5D830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4736613" y="3114591"/>
            <a:ext cx="1282142" cy="1196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1: Pre-processing</a:t>
            </a:r>
            <a:endParaRPr lang="en-US" sz="2800" dirty="0">
              <a:latin typeface="+mn-lt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4A4A53-65AC-2E4E-8D08-9F42563652BB}"/>
              </a:ext>
            </a:extLst>
          </p:cNvPr>
          <p:cNvSpPr txBox="1">
            <a:spLocks/>
          </p:cNvSpPr>
          <p:nvPr/>
        </p:nvSpPr>
        <p:spPr>
          <a:xfrm>
            <a:off x="507301" y="661305"/>
            <a:ext cx="4844657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000" b="0" dirty="0">
                <a:latin typeface="+mn-lt"/>
                <a:cs typeface="Times New Roman" panose="02020603050405020304" pitchFamily="18" charset="0"/>
              </a:rPr>
              <a:t>Pre-processed Suppliers database</a:t>
            </a:r>
            <a:endParaRPr lang="en-US" sz="2000" b="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BE66F-DD8B-5A44-BF30-863C8725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29" y="1022711"/>
            <a:ext cx="7675305" cy="39961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2E7F6-4E6C-AA42-B8BA-6090520C34AE}"/>
              </a:ext>
            </a:extLst>
          </p:cNvPr>
          <p:cNvSpPr txBox="1"/>
          <p:nvPr/>
        </p:nvSpPr>
        <p:spPr>
          <a:xfrm>
            <a:off x="5278537" y="636399"/>
            <a:ext cx="335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Supplier database size (1153, 25)</a:t>
            </a:r>
          </a:p>
        </p:txBody>
      </p:sp>
    </p:spTree>
    <p:extLst>
      <p:ext uri="{BB962C8B-B14F-4D97-AF65-F5344CB8AC3E}">
        <p14:creationId xmlns:p14="http://schemas.microsoft.com/office/powerpoint/2010/main" val="26784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93142" y="2457063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36618" y="1136460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82613" y="1303266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274770" y="919962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1)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carType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BodyTypeText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E88CA-7C20-8146-BE1E-51825A58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61" y="2922850"/>
            <a:ext cx="5762572" cy="1105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31E1ED-41B5-E945-8428-5B474A296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203" y="1808311"/>
            <a:ext cx="4318289" cy="900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82" y="4180516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1391563" y="4314378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Final users could take advantage of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detailed car dictionary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708244" y="1396936"/>
            <a:ext cx="470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language and different tags.</a:t>
            </a:r>
          </a:p>
        </p:txBody>
      </p:sp>
    </p:spTree>
    <p:extLst>
      <p:ext uri="{BB962C8B-B14F-4D97-AF65-F5344CB8AC3E}">
        <p14:creationId xmlns:p14="http://schemas.microsoft.com/office/powerpoint/2010/main" val="217246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21579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02525" y="917115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8520" y="1083921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156125" y="737396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2) color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BodyColorText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4425765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1663216" y="455962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Final users could take advantage of a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more detailed color dictionary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579937" y="1156992"/>
            <a:ext cx="763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language, more colors, met./not met. colors.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A23A4-F8A5-104F-BE75-98C9983A2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95" y="1553581"/>
            <a:ext cx="4362802" cy="1190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CD2910-D23E-4B4A-8D86-12961061F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321" y="2904162"/>
            <a:ext cx="3806150" cy="14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r>
              <a:rPr lang="fr-FR" dirty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3884" y="2215794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80577" y="911484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83355" y="1061997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136567" y="626397"/>
            <a:ext cx="5006274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3) condition (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ConditionTypeText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)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41" y="3919624"/>
            <a:ext cx="606279" cy="6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07EB0C-AD2B-BD4B-8CD2-FD59AA717398}"/>
              </a:ext>
            </a:extLst>
          </p:cNvPr>
          <p:cNvSpPr txBox="1"/>
          <p:nvPr/>
        </p:nvSpPr>
        <p:spPr>
          <a:xfrm>
            <a:off x="423052" y="2498267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In absence of more detailed information about the status of the cars: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566269" y="1079623"/>
            <a:ext cx="763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different tags.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27963-BF95-C542-859F-04DC6B5F5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04" y="1575610"/>
            <a:ext cx="3601258" cy="66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47E7A9-F29A-7942-B2D2-FAC1533BF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080" y="2982350"/>
            <a:ext cx="4266507" cy="6575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2068830" y="4055342"/>
            <a:ext cx="633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more details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about the car status.</a:t>
            </a:r>
          </a:p>
        </p:txBody>
      </p:sp>
    </p:spTree>
    <p:extLst>
      <p:ext uri="{BB962C8B-B14F-4D97-AF65-F5344CB8AC3E}">
        <p14:creationId xmlns:p14="http://schemas.microsoft.com/office/powerpoint/2010/main" val="40856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  <p:sp>
        <p:nvSpPr>
          <p:cNvPr id="21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 txBox="1">
            <a:spLocks/>
          </p:cNvSpPr>
          <p:nvPr/>
        </p:nvSpPr>
        <p:spPr>
          <a:xfrm rot="16200000">
            <a:off x="-1069013" y="29308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685800" rtl="0" eaLnBrk="1" latinLnBrk="0" hangingPunct="1">
              <a:defRPr sz="7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3884" y="2706246"/>
            <a:ext cx="205740" cy="148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95055" y="1428898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41050" y="1595704"/>
            <a:ext cx="331470" cy="33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EE5A70C-DEDF-D041-B5C9-D22C6EA43F27}"/>
              </a:ext>
            </a:extLst>
          </p:cNvPr>
          <p:cNvSpPr txBox="1">
            <a:spLocks/>
          </p:cNvSpPr>
          <p:nvPr/>
        </p:nvSpPr>
        <p:spPr>
          <a:xfrm>
            <a:off x="985335" y="120328"/>
            <a:ext cx="4126992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+mn-lt"/>
                <a:cs typeface="Times New Roman" panose="02020603050405020304" pitchFamily="18" charset="0"/>
              </a:rPr>
              <a:t>Step 2: Normalization</a:t>
            </a:r>
            <a:endParaRPr lang="en-US" sz="2800" dirty="0">
              <a:latin typeface="+mn-lt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34537C9-DE8D-7042-8E5E-BB2616E14CDB}"/>
              </a:ext>
            </a:extLst>
          </p:cNvPr>
          <p:cNvSpPr txBox="1">
            <a:spLocks/>
          </p:cNvSpPr>
          <p:nvPr/>
        </p:nvSpPr>
        <p:spPr>
          <a:xfrm>
            <a:off x="251045" y="1143811"/>
            <a:ext cx="4155740" cy="476974"/>
          </a:xfrm>
          <a:prstGeom prst="rect">
            <a:avLst/>
          </a:prstGeom>
        </p:spPr>
        <p:txBody>
          <a:bodyPr vert="horz" lIns="180000" tIns="0" rIns="72000" bIns="4680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sz="2400" b="0" dirty="0">
                <a:latin typeface="+mn-lt"/>
                <a:cs typeface="Times New Roman" panose="02020603050405020304" pitchFamily="18" charset="0"/>
              </a:rPr>
              <a:t>4) currency</a:t>
            </a:r>
            <a:endParaRPr lang="en-US" sz="2400" b="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53B438-928E-1D4B-9F7D-48B5F205A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5" y="3035815"/>
            <a:ext cx="606279" cy="6062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792113-1404-574E-9BAF-5310B5346894}"/>
              </a:ext>
            </a:extLst>
          </p:cNvPr>
          <p:cNvSpPr txBox="1"/>
          <p:nvPr/>
        </p:nvSpPr>
        <p:spPr>
          <a:xfrm>
            <a:off x="673662" y="1595704"/>
            <a:ext cx="7631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CMU Serif Roman" panose="02000603000000000000" pitchFamily="2" charset="0"/>
                <a:cs typeface="CMU Serif Roman" panose="02000603000000000000" pitchFamily="2" charset="0"/>
              </a:rPr>
              <a:t>Problem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: information missing.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Given that all cars are coming from Switzerland,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I assume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the currency is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CHF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. </a:t>
            </a:r>
          </a:p>
          <a:p>
            <a:endParaRPr lang="en-US" sz="1600" dirty="0"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CACB6-B0EC-644C-8B6C-6682B09DEBAA}"/>
              </a:ext>
            </a:extLst>
          </p:cNvPr>
          <p:cNvSpPr txBox="1"/>
          <p:nvPr/>
        </p:nvSpPr>
        <p:spPr>
          <a:xfrm>
            <a:off x="1558165" y="2938303"/>
            <a:ext cx="633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If possible, </a:t>
            </a:r>
            <a:r>
              <a:rPr lang="en-US" sz="1600" dirty="0">
                <a:solidFill>
                  <a:srgbClr val="C00000"/>
                </a:solidFill>
                <a:ea typeface="CMU Serif Roman" panose="02000603000000000000" pitchFamily="2" charset="0"/>
                <a:cs typeface="CMU Serif Roman" panose="02000603000000000000" pitchFamily="2" charset="0"/>
              </a:rPr>
              <a:t>request price information </a:t>
            </a:r>
            <a:r>
              <a:rPr lang="en-US" sz="1600" dirty="0">
                <a:ea typeface="CMU Serif Roman" panose="02000603000000000000" pitchFamily="2" charset="0"/>
                <a:cs typeface="CMU Serif Roman" panose="02000603000000000000" pitchFamily="2" charset="0"/>
              </a:rPr>
              <a:t>to the suppliers. This would also help double checking the car status, getting the right currency, and filling the price on request attribute (see later).</a:t>
            </a:r>
          </a:p>
        </p:txBody>
      </p:sp>
    </p:spTree>
    <p:extLst>
      <p:ext uri="{BB962C8B-B14F-4D97-AF65-F5344CB8AC3E}">
        <p14:creationId xmlns:p14="http://schemas.microsoft.com/office/powerpoint/2010/main" val="23531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45367</TotalTime>
  <Words>1010</Words>
  <Application>Microsoft Macintosh PowerPoint</Application>
  <PresentationFormat>On-screen Show (16:9)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CMU Serif Roman</vt:lpstr>
      <vt:lpstr>Franklin Gothic Demi Cond</vt:lpstr>
      <vt:lpstr>Roboto Black</vt:lpstr>
      <vt:lpstr>Times New Roman</vt:lpstr>
      <vt:lpstr>Wingdings</vt:lpstr>
      <vt:lpstr>Thème Office</vt:lpstr>
      <vt:lpstr>Onedot Data Analysis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Pier Luigi Segatto</cp:lastModifiedBy>
  <cp:revision>536</cp:revision>
  <dcterms:created xsi:type="dcterms:W3CDTF">2019-04-02T06:24:35Z</dcterms:created>
  <dcterms:modified xsi:type="dcterms:W3CDTF">2021-08-16T20:23:58Z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