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406" r:id="rId5"/>
    <p:sldId id="363" r:id="rId6"/>
    <p:sldId id="365" r:id="rId7"/>
    <p:sldId id="492" r:id="rId8"/>
    <p:sldId id="493" r:id="rId9"/>
    <p:sldId id="494" r:id="rId10"/>
    <p:sldId id="495" r:id="rId11"/>
    <p:sldId id="496" r:id="rId12"/>
    <p:sldId id="497" r:id="rId13"/>
    <p:sldId id="446" r:id="rId14"/>
    <p:sldId id="491" r:id="rId15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F1F"/>
    <a:srgbClr val="770309"/>
    <a:srgbClr val="00C8BE"/>
    <a:srgbClr val="3644C0"/>
    <a:srgbClr val="FB6970"/>
    <a:srgbClr val="00A79F"/>
    <a:srgbClr val="009A93"/>
    <a:srgbClr val="D9D9D9"/>
    <a:srgbClr val="F0F645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 autoAdjust="0"/>
    <p:restoredTop sz="84748" autoAdjust="0"/>
  </p:normalViewPr>
  <p:slideViewPr>
    <p:cSldViewPr snapToGrid="0" snapToObjects="1" showGuides="1">
      <p:cViewPr varScale="1">
        <p:scale>
          <a:sx n="154" d="100"/>
          <a:sy n="154" d="100"/>
        </p:scale>
        <p:origin x="6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11.09.21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435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11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04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53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79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50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732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40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24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71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50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>
              <a:alpha val="97000"/>
            </a:schemeClr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2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1D430-3BED-724A-9293-7F97B3DB97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551" y="116878"/>
            <a:ext cx="1614983" cy="2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B51F1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8630920" y="0"/>
            <a:ext cx="513080" cy="5143500"/>
          </a:xfrm>
          <a:prstGeom prst="rect">
            <a:avLst/>
          </a:prstGeom>
          <a:solidFill>
            <a:srgbClr val="B51F1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57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de section"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8630920" y="0"/>
            <a:ext cx="513080" cy="5143500"/>
          </a:xfrm>
          <a:prstGeom prst="rect">
            <a:avLst/>
          </a:prstGeom>
          <a:solidFill>
            <a:srgbClr val="B5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4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0000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B51F1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95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5018C-0230-6846-841A-B33C900942E2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2446" y="38954"/>
            <a:ext cx="1337329" cy="2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3" r:id="rId3"/>
    <p:sldLayoutId id="2147483685" r:id="rId4"/>
    <p:sldLayoutId id="2147483681" r:id="rId5"/>
    <p:sldLayoutId id="2147483684" r:id="rId6"/>
    <p:sldLayoutId id="2147483673" r:id="rId7"/>
    <p:sldLayoutId id="2147483662" r:id="rId8"/>
    <p:sldLayoutId id="2147483674" r:id="rId9"/>
    <p:sldLayoutId id="2147483675" r:id="rId10"/>
    <p:sldLayoutId id="2147483682" r:id="rId11"/>
    <p:sldLayoutId id="2147483676" r:id="rId12"/>
    <p:sldLayoutId id="2147483664" r:id="rId13"/>
    <p:sldLayoutId id="2147483666" r:id="rId14"/>
    <p:sldLayoutId id="2147483677" r:id="rId15"/>
    <p:sldLayoutId id="2147483678" r:id="rId16"/>
    <p:sldLayoutId id="2147483679" r:id="rId17"/>
    <p:sldLayoutId id="214748366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39651" y="750501"/>
            <a:ext cx="5445269" cy="2048288"/>
          </a:xfrm>
          <a:prstGeom prst="rect">
            <a:avLst/>
          </a:prstGeom>
          <a:solidFill>
            <a:srgbClr val="C0000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3641" y="833768"/>
            <a:ext cx="5581279" cy="154166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Sunrise </a:t>
            </a:r>
            <a:r>
              <a:rPr lang="en-US" sz="3200" dirty="0" err="1">
                <a:latin typeface="+mn-lt"/>
              </a:rPr>
              <a:t>Upc</a:t>
            </a:r>
            <a:r>
              <a:rPr lang="en-US" sz="3200" dirty="0">
                <a:latin typeface="+mn-lt"/>
              </a:rPr>
              <a:t> 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2" y="4117339"/>
            <a:ext cx="3095990" cy="629578"/>
          </a:xfrm>
          <a:solidFill>
            <a:srgbClr val="C00000">
              <a:alpha val="92000"/>
            </a:srgbClr>
          </a:solidFill>
        </p:spPr>
        <p:txBody>
          <a:bodyPr>
            <a:normAutofit/>
          </a:bodyPr>
          <a:lstStyle/>
          <a:p>
            <a:pPr algn="l"/>
            <a:r>
              <a:rPr lang="en-US" dirty="0"/>
              <a:t>Data Scientist: Pier Luigi Segatto</a:t>
            </a:r>
          </a:p>
          <a:p>
            <a:pPr algn="l"/>
            <a:r>
              <a:rPr lang="en-US" dirty="0"/>
              <a:t>Contact: </a:t>
            </a:r>
            <a:r>
              <a:rPr lang="en-US" dirty="0" err="1"/>
              <a:t>pier.segatto@gmail.com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2636" y="159272"/>
            <a:ext cx="1992284" cy="460375"/>
          </a:xfrm>
        </p:spPr>
        <p:txBody>
          <a:bodyPr/>
          <a:lstStyle/>
          <a:p>
            <a:pPr algn="r">
              <a:lnSpc>
                <a:spcPct val="120000"/>
              </a:lnSpc>
            </a:pPr>
            <a:r>
              <a:rPr lang="en-US" dirty="0"/>
              <a:t>September 11, 2021  </a:t>
            </a:r>
          </a:p>
          <a:p>
            <a:pPr algn="r">
              <a:lnSpc>
                <a:spcPct val="120000"/>
              </a:lnSpc>
            </a:pPr>
            <a:r>
              <a:rPr lang="en-US" dirty="0"/>
              <a:t>Telco Churn Task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34D7D-D2C4-6E46-B058-2F28F19B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438" y="2664542"/>
            <a:ext cx="4581240" cy="2478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87CEC-B76A-1D46-B14B-3BFBC6444C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2" r="10968"/>
          <a:stretch/>
        </p:blipFill>
        <p:spPr>
          <a:xfrm>
            <a:off x="737185" y="717895"/>
            <a:ext cx="2477730" cy="3211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0604D5-7706-1A4A-9889-8C381688687C}"/>
              </a:ext>
            </a:extLst>
          </p:cNvPr>
          <p:cNvSpPr/>
          <p:nvPr/>
        </p:nvSpPr>
        <p:spPr>
          <a:xfrm>
            <a:off x="3439651" y="1604599"/>
            <a:ext cx="5445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Churn Rate Modeling: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analysis and model results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6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507399" y="0"/>
            <a:ext cx="3743324" cy="5143500"/>
          </a:xfrm>
          <a:prstGeom prst="rect">
            <a:avLst/>
          </a:prstGeom>
          <a:solidFill>
            <a:srgbClr val="B51F1F">
              <a:alpha val="9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1409" y="290362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07400" y="358815"/>
            <a:ext cx="7378906" cy="455423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 txBox="1">
            <a:spLocks/>
          </p:cNvSpPr>
          <p:nvPr/>
        </p:nvSpPr>
        <p:spPr>
          <a:xfrm>
            <a:off x="1457290" y="506503"/>
            <a:ext cx="3865836" cy="520436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  <a:cs typeface="Times New Roman" panose="02020603050405020304" pitchFamily="18" charset="0"/>
              </a:rPr>
              <a:t>Conclusions</a:t>
            </a:r>
            <a:endParaRPr lang="en-US" dirty="0">
              <a:latin typeface="+mj-lt"/>
            </a:endParaRPr>
          </a:p>
        </p:txBody>
      </p:sp>
      <p:sp>
        <p:nvSpPr>
          <p:cNvPr id="28" name="Text Placeholder 251">
            <a:extLst>
              <a:ext uri="{FF2B5EF4-FFF2-40B4-BE49-F238E27FC236}">
                <a16:creationId xmlns:a16="http://schemas.microsoft.com/office/drawing/2014/main" id="{DA49FE7D-97CE-4F49-A309-6584DFE77B66}"/>
              </a:ext>
            </a:extLst>
          </p:cNvPr>
          <p:cNvSpPr txBox="1">
            <a:spLocks/>
          </p:cNvSpPr>
          <p:nvPr/>
        </p:nvSpPr>
        <p:spPr>
          <a:xfrm>
            <a:off x="1457290" y="917743"/>
            <a:ext cx="7729019" cy="4632942"/>
          </a:xfrm>
          <a:prstGeom prst="rect">
            <a:avLst/>
          </a:prstGeom>
        </p:spPr>
        <p:txBody>
          <a:bodyPr wrap="square" lIns="212284" tIns="212284" rIns="212284" bIns="212284">
            <a:spAutoFit/>
          </a:bodyPr>
          <a:lstStyle>
            <a:lvl1pPr marL="0" indent="0" algn="l" defTabSz="3134552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31345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620020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7296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4573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1849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Churn can be effectively predicted using our </a:t>
            </a:r>
            <a:r>
              <a:rPr lang="en-US" sz="1400" dirty="0">
                <a:solidFill>
                  <a:srgbClr val="FF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RF model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Test Model Recall : </a:t>
            </a:r>
            <a:r>
              <a:rPr lang="en-US" sz="1400" dirty="0">
                <a:solidFill>
                  <a:srgbClr val="FF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96%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Feature importance confirmed our first exploratory analysis</a:t>
            </a: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Detected customers can be immediately targeted with </a:t>
            </a:r>
            <a:r>
              <a:rPr lang="en-US" sz="1400" dirty="0">
                <a:solidFill>
                  <a:srgbClr val="FF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aimed strategies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:</a:t>
            </a:r>
          </a:p>
          <a:p>
            <a:pPr marL="1655671" lvl="1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Next month discounts </a:t>
            </a:r>
          </a:p>
          <a:p>
            <a:pPr marL="1655671" lvl="1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Longer term contracts</a:t>
            </a:r>
          </a:p>
          <a:p>
            <a:pPr marL="1655671" lvl="1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Push towards online security/ backup/ device protection/ tech support</a:t>
            </a:r>
          </a:p>
          <a:p>
            <a:pPr marL="1655671" lvl="1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Optic fiber </a:t>
            </a:r>
            <a:r>
              <a:rPr lang="en-US" sz="1400" dirty="0">
                <a:solidFill>
                  <a:srgbClr val="FF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service optimization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:</a:t>
            </a:r>
          </a:p>
          <a:p>
            <a:pPr marL="1655671" lvl="1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Lower monthly price</a:t>
            </a:r>
          </a:p>
          <a:p>
            <a:pPr marL="1655671" lvl="1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Check quality</a:t>
            </a:r>
          </a:p>
          <a:p>
            <a:pPr>
              <a:buClr>
                <a:schemeClr val="accent6"/>
              </a:buClr>
              <a:buSzPct val="130000"/>
              <a:tabLst>
                <a:tab pos="5243513" algn="l"/>
              </a:tabLst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8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1409" y="290362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0401B0C-F436-3B45-A94C-09A45EDC4C33}"/>
              </a:ext>
            </a:extLst>
          </p:cNvPr>
          <p:cNvSpPr txBox="1">
            <a:spLocks/>
          </p:cNvSpPr>
          <p:nvPr/>
        </p:nvSpPr>
        <p:spPr>
          <a:xfrm>
            <a:off x="0" y="1100260"/>
            <a:ext cx="9144000" cy="801687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5400" dirty="0"/>
              <a:t>Thank you for the </a:t>
            </a:r>
            <a:br>
              <a:rPr lang="en-US" sz="5400" dirty="0"/>
            </a:br>
            <a:r>
              <a:rPr lang="en-US" sz="5400" dirty="0"/>
              <a:t>attention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F3ACC-0451-C64C-B17A-BF644FBC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08" y="2883246"/>
            <a:ext cx="5338184" cy="95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31237" y="203575"/>
            <a:ext cx="512762" cy="163552"/>
          </a:xfrm>
        </p:spPr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 txBox="1">
            <a:spLocks/>
          </p:cNvSpPr>
          <p:nvPr/>
        </p:nvSpPr>
        <p:spPr>
          <a:xfrm>
            <a:off x="4552335" y="0"/>
            <a:ext cx="4591665" cy="1047404"/>
          </a:xfrm>
          <a:prstGeom prst="rect">
            <a:avLst/>
          </a:prstGeom>
        </p:spPr>
        <p:txBody>
          <a:bodyPr vert="horz" lIns="180000" tIns="0" rIns="72000" bIns="46800" rtlCol="0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bg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+mn-lt"/>
              </a:rPr>
              <a:t>Outline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7027" y="1435820"/>
            <a:ext cx="45916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Part 1: </a:t>
            </a:r>
            <a:r>
              <a:rPr lang="en-US" sz="2000" dirty="0">
                <a:solidFill>
                  <a:schemeClr val="bg1"/>
                </a:solidFill>
              </a:rPr>
              <a:t>Churn Likelihood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Part 2: </a:t>
            </a:r>
            <a:r>
              <a:rPr lang="en-US" sz="2000" dirty="0">
                <a:solidFill>
                  <a:schemeClr val="bg1"/>
                </a:solidFill>
              </a:rPr>
              <a:t>Data Setup &amp; Models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Part 3: </a:t>
            </a:r>
            <a:r>
              <a:rPr lang="en-US" sz="20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FontTx/>
              <a:buChar char="-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Part 4</a:t>
            </a:r>
            <a:r>
              <a:rPr lang="en-US" sz="2000" dirty="0">
                <a:solidFill>
                  <a:schemeClr val="bg1"/>
                </a:solidFill>
              </a:rPr>
              <a:t>: Conclusions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04AC1-6EE9-854C-A2F1-374252D6A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" b="18334"/>
          <a:stretch/>
        </p:blipFill>
        <p:spPr>
          <a:xfrm>
            <a:off x="199504" y="1365086"/>
            <a:ext cx="4242403" cy="238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 txBox="1">
            <a:spLocks/>
          </p:cNvSpPr>
          <p:nvPr/>
        </p:nvSpPr>
        <p:spPr>
          <a:xfrm>
            <a:off x="449112" y="456445"/>
            <a:ext cx="352437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Churn Likelihood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83538-7012-F740-ABF0-84D0ED5DD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34"/>
          <a:stretch/>
        </p:blipFill>
        <p:spPr>
          <a:xfrm>
            <a:off x="601512" y="1094131"/>
            <a:ext cx="3219592" cy="2901273"/>
          </a:xfrm>
          <a:prstGeom prst="rect">
            <a:avLst/>
          </a:prstGeom>
        </p:spPr>
      </p:pic>
      <p:sp>
        <p:nvSpPr>
          <p:cNvPr id="10" name="Text Placeholder 251">
            <a:extLst>
              <a:ext uri="{FF2B5EF4-FFF2-40B4-BE49-F238E27FC236}">
                <a16:creationId xmlns:a16="http://schemas.microsoft.com/office/drawing/2014/main" id="{C0D7417F-8196-5448-97D0-509C0BEF415B}"/>
              </a:ext>
            </a:extLst>
          </p:cNvPr>
          <p:cNvSpPr txBox="1">
            <a:spLocks/>
          </p:cNvSpPr>
          <p:nvPr/>
        </p:nvSpPr>
        <p:spPr>
          <a:xfrm>
            <a:off x="3821104" y="456445"/>
            <a:ext cx="5066515" cy="2749349"/>
          </a:xfrm>
          <a:prstGeom prst="rect">
            <a:avLst/>
          </a:prstGeom>
        </p:spPr>
        <p:txBody>
          <a:bodyPr wrap="square" lIns="212284" tIns="212284" rIns="212284" bIns="212284">
            <a:spAutoFit/>
          </a:bodyPr>
          <a:lstStyle>
            <a:lvl1pPr marL="0" indent="0" algn="l" defTabSz="3134552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31345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620020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7296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4573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1849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SzPct val="130000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Increased for customers who: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recently joined</a:t>
            </a: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pay high monthly charges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>
              <a:buClr>
                <a:schemeClr val="accent6"/>
              </a:buClr>
              <a:buSzPct val="130000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92A50-97D1-B740-B480-B241E4F6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7" y="1085818"/>
            <a:ext cx="3213860" cy="1659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6A60A0-FB58-8F45-896D-CF876F218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12" y="2878538"/>
            <a:ext cx="3115611" cy="1607679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78C16A04-04B2-C54B-89DE-CF40B70E80BD}"/>
              </a:ext>
            </a:extLst>
          </p:cNvPr>
          <p:cNvSpPr txBox="1">
            <a:spLocks/>
          </p:cNvSpPr>
          <p:nvPr/>
        </p:nvSpPr>
        <p:spPr>
          <a:xfrm>
            <a:off x="449112" y="456445"/>
            <a:ext cx="352437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Churn Likelihood</a:t>
            </a:r>
            <a:endParaRPr lang="en-US" dirty="0">
              <a:latin typeface="+mn-lt"/>
            </a:endParaRPr>
          </a:p>
        </p:txBody>
      </p:sp>
      <p:sp>
        <p:nvSpPr>
          <p:cNvPr id="16" name="Text Placeholder 251">
            <a:extLst>
              <a:ext uri="{FF2B5EF4-FFF2-40B4-BE49-F238E27FC236}">
                <a16:creationId xmlns:a16="http://schemas.microsoft.com/office/drawing/2014/main" id="{19DC606C-33C9-6C43-BEB0-D117202DC077}"/>
              </a:ext>
            </a:extLst>
          </p:cNvPr>
          <p:cNvSpPr txBox="1">
            <a:spLocks/>
          </p:cNvSpPr>
          <p:nvPr/>
        </p:nvSpPr>
        <p:spPr>
          <a:xfrm>
            <a:off x="3821104" y="456445"/>
            <a:ext cx="5066515" cy="3783479"/>
          </a:xfrm>
          <a:prstGeom prst="rect">
            <a:avLst/>
          </a:prstGeom>
        </p:spPr>
        <p:txBody>
          <a:bodyPr wrap="square" lIns="212284" tIns="212284" rIns="212284" bIns="212284">
            <a:spAutoFit/>
          </a:bodyPr>
          <a:lstStyle>
            <a:lvl1pPr marL="0" indent="0" algn="l" defTabSz="3134552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31345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620020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7296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4573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1849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SzPct val="130000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Increased for customers who: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recently joined</a:t>
            </a: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pay high monthly charges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are over 65 years old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are living without partners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>
              <a:buClr>
                <a:schemeClr val="accent6"/>
              </a:buClr>
              <a:buSzPct val="130000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5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6D3DD-1E96-9949-9539-BF372CC1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39" y="1085818"/>
            <a:ext cx="3200684" cy="1651577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D447BCB8-371B-5242-AAFF-805EDF6689FC}"/>
              </a:ext>
            </a:extLst>
          </p:cNvPr>
          <p:cNvSpPr txBox="1">
            <a:spLocks/>
          </p:cNvSpPr>
          <p:nvPr/>
        </p:nvSpPr>
        <p:spPr>
          <a:xfrm>
            <a:off x="449112" y="456445"/>
            <a:ext cx="352437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Churn Likelihood</a:t>
            </a:r>
            <a:endParaRPr lang="en-US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A7F847-BC18-CF4D-8B4D-EC5FB6744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3" y="2835025"/>
            <a:ext cx="3960751" cy="1510409"/>
          </a:xfrm>
          <a:prstGeom prst="rect">
            <a:avLst/>
          </a:prstGeom>
        </p:spPr>
      </p:pic>
      <p:sp>
        <p:nvSpPr>
          <p:cNvPr id="22" name="Text Placeholder 251">
            <a:extLst>
              <a:ext uri="{FF2B5EF4-FFF2-40B4-BE49-F238E27FC236}">
                <a16:creationId xmlns:a16="http://schemas.microsoft.com/office/drawing/2014/main" id="{84A9C6E7-A4E3-FB49-9A8A-F772ABF3E2C4}"/>
              </a:ext>
            </a:extLst>
          </p:cNvPr>
          <p:cNvSpPr txBox="1">
            <a:spLocks/>
          </p:cNvSpPr>
          <p:nvPr/>
        </p:nvSpPr>
        <p:spPr>
          <a:xfrm>
            <a:off x="3821104" y="456445"/>
            <a:ext cx="5066515" cy="5076140"/>
          </a:xfrm>
          <a:prstGeom prst="rect">
            <a:avLst/>
          </a:prstGeom>
        </p:spPr>
        <p:txBody>
          <a:bodyPr wrap="square" lIns="212284" tIns="212284" rIns="212284" bIns="212284">
            <a:spAutoFit/>
          </a:bodyPr>
          <a:lstStyle>
            <a:lvl1pPr marL="0" indent="0" algn="l" defTabSz="3134552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31345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620020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7296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4573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1849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SzPct val="130000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Increased for customers who: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recently joined</a:t>
            </a: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pay high monthly charges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are over 65 years old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are living without partners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are living with dependents (children, parents, …)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have a short term contract 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have a paperless billing 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>
              <a:buClr>
                <a:schemeClr val="accent6"/>
              </a:buClr>
              <a:buSzPct val="130000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5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251">
            <a:extLst>
              <a:ext uri="{FF2B5EF4-FFF2-40B4-BE49-F238E27FC236}">
                <a16:creationId xmlns:a16="http://schemas.microsoft.com/office/drawing/2014/main" id="{2A580490-0EC1-4146-B8CB-0C93A5A2C637}"/>
              </a:ext>
            </a:extLst>
          </p:cNvPr>
          <p:cNvSpPr txBox="1">
            <a:spLocks/>
          </p:cNvSpPr>
          <p:nvPr/>
        </p:nvSpPr>
        <p:spPr>
          <a:xfrm>
            <a:off x="3821104" y="456445"/>
            <a:ext cx="5066515" cy="5593205"/>
          </a:xfrm>
          <a:prstGeom prst="rect">
            <a:avLst/>
          </a:prstGeom>
        </p:spPr>
        <p:txBody>
          <a:bodyPr wrap="square" lIns="212284" tIns="212284" rIns="212284" bIns="212284">
            <a:spAutoFit/>
          </a:bodyPr>
          <a:lstStyle>
            <a:lvl1pPr marL="0" indent="0" algn="l" defTabSz="3134552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31345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620020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7296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4573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1849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SzPct val="130000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Increased for customers who: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recently joined</a:t>
            </a: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pay high monthly charges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are over 65 years old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are living without partners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are living with dependents (children, parents, …)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have a short term contract 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have a paperless billing 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use an electronic check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>
              <a:buClr>
                <a:schemeClr val="accent6"/>
              </a:buClr>
              <a:buSzPct val="130000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447BCB8-371B-5242-AAFF-805EDF6689FC}"/>
              </a:ext>
            </a:extLst>
          </p:cNvPr>
          <p:cNvSpPr txBox="1">
            <a:spLocks/>
          </p:cNvSpPr>
          <p:nvPr/>
        </p:nvSpPr>
        <p:spPr>
          <a:xfrm>
            <a:off x="449112" y="456445"/>
            <a:ext cx="352437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Churn Likelihood</a:t>
            </a:r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07CA4-7BF3-6441-9EB3-CBD3E75C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6534"/>
            <a:ext cx="3876370" cy="15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0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447BCB8-371B-5242-AAFF-805EDF6689FC}"/>
              </a:ext>
            </a:extLst>
          </p:cNvPr>
          <p:cNvSpPr txBox="1">
            <a:spLocks/>
          </p:cNvSpPr>
          <p:nvPr/>
        </p:nvSpPr>
        <p:spPr>
          <a:xfrm>
            <a:off x="449112" y="456445"/>
            <a:ext cx="352437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Churn Likelihood</a:t>
            </a:r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6B570-61B1-2A40-AB00-81B016C0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84" y="954108"/>
            <a:ext cx="6573431" cy="39506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0BC09BD-886F-1B4D-BC0A-BEBC29E449EE}"/>
              </a:ext>
            </a:extLst>
          </p:cNvPr>
          <p:cNvSpPr/>
          <p:nvPr/>
        </p:nvSpPr>
        <p:spPr>
          <a:xfrm>
            <a:off x="2211185" y="1122218"/>
            <a:ext cx="789710" cy="1778924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3F6285-8A63-0340-ADA6-0635A35001EA}"/>
              </a:ext>
            </a:extLst>
          </p:cNvPr>
          <p:cNvSpPr/>
          <p:nvPr/>
        </p:nvSpPr>
        <p:spPr>
          <a:xfrm>
            <a:off x="3812353" y="1122218"/>
            <a:ext cx="789710" cy="1778924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44523B-ECE0-2446-A903-95EDBA836829}"/>
              </a:ext>
            </a:extLst>
          </p:cNvPr>
          <p:cNvSpPr/>
          <p:nvPr/>
        </p:nvSpPr>
        <p:spPr>
          <a:xfrm>
            <a:off x="5946371" y="1122218"/>
            <a:ext cx="789710" cy="1778924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4B2AE4-204A-694B-97FC-FDA7987433F7}"/>
              </a:ext>
            </a:extLst>
          </p:cNvPr>
          <p:cNvSpPr/>
          <p:nvPr/>
        </p:nvSpPr>
        <p:spPr>
          <a:xfrm>
            <a:off x="1615440" y="3069252"/>
            <a:ext cx="789710" cy="1778924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2E2529-D48D-D941-A895-360912CCB6AD}"/>
              </a:ext>
            </a:extLst>
          </p:cNvPr>
          <p:cNvSpPr/>
          <p:nvPr/>
        </p:nvSpPr>
        <p:spPr>
          <a:xfrm>
            <a:off x="3770789" y="3069252"/>
            <a:ext cx="789710" cy="1778924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251">
            <a:extLst>
              <a:ext uri="{FF2B5EF4-FFF2-40B4-BE49-F238E27FC236}">
                <a16:creationId xmlns:a16="http://schemas.microsoft.com/office/drawing/2014/main" id="{CBC4FFAA-A69A-9B40-9F2B-221C06AC5320}"/>
              </a:ext>
            </a:extLst>
          </p:cNvPr>
          <p:cNvSpPr txBox="1">
            <a:spLocks/>
          </p:cNvSpPr>
          <p:nvPr/>
        </p:nvSpPr>
        <p:spPr>
          <a:xfrm>
            <a:off x="5597533" y="2686661"/>
            <a:ext cx="2681943" cy="1672131"/>
          </a:xfrm>
          <a:prstGeom prst="rect">
            <a:avLst/>
          </a:prstGeom>
        </p:spPr>
        <p:txBody>
          <a:bodyPr wrap="square" lIns="212284" tIns="212284" rIns="212284" bIns="212284">
            <a:spAutoFit/>
          </a:bodyPr>
          <a:lstStyle>
            <a:lvl1pPr marL="0" indent="0" algn="l" defTabSz="3134552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31345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620020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7296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4573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1849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Streaming service plays a minor role</a:t>
            </a: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D0BF02-16BD-794F-AEEB-D01EBE72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458" y="3609145"/>
            <a:ext cx="2893779" cy="15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447BCB8-371B-5242-AAFF-805EDF6689FC}"/>
              </a:ext>
            </a:extLst>
          </p:cNvPr>
          <p:cNvSpPr txBox="1">
            <a:spLocks/>
          </p:cNvSpPr>
          <p:nvPr/>
        </p:nvSpPr>
        <p:spPr>
          <a:xfrm>
            <a:off x="449112" y="456445"/>
            <a:ext cx="4580088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Data Setup &amp; Models</a:t>
            </a:r>
            <a:endParaRPr lang="en-US" dirty="0">
              <a:latin typeface="+mn-lt"/>
            </a:endParaRPr>
          </a:p>
        </p:txBody>
      </p:sp>
      <p:sp>
        <p:nvSpPr>
          <p:cNvPr id="17" name="Text Placeholder 251">
            <a:extLst>
              <a:ext uri="{FF2B5EF4-FFF2-40B4-BE49-F238E27FC236}">
                <a16:creationId xmlns:a16="http://schemas.microsoft.com/office/drawing/2014/main" id="{CBC4FFAA-A69A-9B40-9F2B-221C06AC5320}"/>
              </a:ext>
            </a:extLst>
          </p:cNvPr>
          <p:cNvSpPr txBox="1">
            <a:spLocks/>
          </p:cNvSpPr>
          <p:nvPr/>
        </p:nvSpPr>
        <p:spPr>
          <a:xfrm>
            <a:off x="449112" y="689013"/>
            <a:ext cx="3815317" cy="2964793"/>
          </a:xfrm>
          <a:prstGeom prst="rect">
            <a:avLst/>
          </a:prstGeom>
        </p:spPr>
        <p:txBody>
          <a:bodyPr wrap="square" lIns="212284" tIns="212284" rIns="212284" bIns="212284">
            <a:spAutoFit/>
          </a:bodyPr>
          <a:lstStyle>
            <a:lvl1pPr marL="0" indent="0" algn="l" defTabSz="3134552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31345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620020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7296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4573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1849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SzPct val="130000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Data resample (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upsample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 of customers who churned)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Dropping of uninformative features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Features encoding 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Train/Test split 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Features normalization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231C1F-E5C6-2E4B-A0CA-191DD4C49DA2}"/>
              </a:ext>
            </a:extLst>
          </p:cNvPr>
          <p:cNvCxnSpPr/>
          <p:nvPr/>
        </p:nvCxnSpPr>
        <p:spPr>
          <a:xfrm>
            <a:off x="4264429" y="1783484"/>
            <a:ext cx="739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B7D7AF-25D0-0447-A49D-7E295D0AB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73447"/>
              </p:ext>
            </p:extLst>
          </p:nvPr>
        </p:nvGraphicFramePr>
        <p:xfrm>
          <a:off x="5131919" y="1123009"/>
          <a:ext cx="3376404" cy="132094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25468">
                  <a:extLst>
                    <a:ext uri="{9D8B030D-6E8A-4147-A177-3AD203B41FA5}">
                      <a16:colId xmlns:a16="http://schemas.microsoft.com/office/drawing/2014/main" val="2791637595"/>
                    </a:ext>
                  </a:extLst>
                </a:gridCol>
                <a:gridCol w="1125468">
                  <a:extLst>
                    <a:ext uri="{9D8B030D-6E8A-4147-A177-3AD203B41FA5}">
                      <a16:colId xmlns:a16="http://schemas.microsoft.com/office/drawing/2014/main" val="3721216645"/>
                    </a:ext>
                  </a:extLst>
                </a:gridCol>
                <a:gridCol w="1125468">
                  <a:extLst>
                    <a:ext uri="{9D8B030D-6E8A-4147-A177-3AD203B41FA5}">
                      <a16:colId xmlns:a16="http://schemas.microsoft.com/office/drawing/2014/main" val="2408654815"/>
                    </a:ext>
                  </a:extLst>
                </a:gridCol>
              </a:tblGrid>
              <a:tr h="2808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47921"/>
                  </a:ext>
                </a:extLst>
              </a:tr>
              <a:tr h="280813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(8278, 28)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(8278, )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91530"/>
                  </a:ext>
                </a:extLst>
              </a:tr>
              <a:tr h="28081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(2070, 28)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(2070, )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20509"/>
                  </a:ext>
                </a:extLst>
              </a:tr>
              <a:tr h="42940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(10348, 28)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(10348, )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58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5FD77EF-9B3B-4743-AE2B-488E21CF13FC}"/>
              </a:ext>
            </a:extLst>
          </p:cNvPr>
          <p:cNvSpPr txBox="1"/>
          <p:nvPr/>
        </p:nvSpPr>
        <p:spPr>
          <a:xfrm>
            <a:off x="4158576" y="1464270"/>
            <a:ext cx="9733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(7043, 22)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8D6F2E-FD42-CA4F-B170-B273AA3F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24" y="3177299"/>
            <a:ext cx="2740203" cy="15879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60890C-35F9-FD4C-ABFB-040ECE745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194" y="3120384"/>
            <a:ext cx="2904663" cy="17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2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447BCB8-371B-5242-AAFF-805EDF6689FC}"/>
              </a:ext>
            </a:extLst>
          </p:cNvPr>
          <p:cNvSpPr txBox="1">
            <a:spLocks/>
          </p:cNvSpPr>
          <p:nvPr/>
        </p:nvSpPr>
        <p:spPr>
          <a:xfrm>
            <a:off x="449112" y="456445"/>
            <a:ext cx="4580088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Random Forest </a:t>
            </a:r>
            <a:endParaRPr lang="en-US" dirty="0">
              <a:latin typeface="+mn-lt"/>
            </a:endParaRPr>
          </a:p>
        </p:txBody>
      </p:sp>
      <p:sp>
        <p:nvSpPr>
          <p:cNvPr id="17" name="Text Placeholder 251">
            <a:extLst>
              <a:ext uri="{FF2B5EF4-FFF2-40B4-BE49-F238E27FC236}">
                <a16:creationId xmlns:a16="http://schemas.microsoft.com/office/drawing/2014/main" id="{CBC4FFAA-A69A-9B40-9F2B-221C06AC5320}"/>
              </a:ext>
            </a:extLst>
          </p:cNvPr>
          <p:cNvSpPr txBox="1">
            <a:spLocks/>
          </p:cNvSpPr>
          <p:nvPr/>
        </p:nvSpPr>
        <p:spPr>
          <a:xfrm>
            <a:off x="449112" y="1270904"/>
            <a:ext cx="4097950" cy="3007882"/>
          </a:xfrm>
          <a:prstGeom prst="rect">
            <a:avLst/>
          </a:prstGeom>
        </p:spPr>
        <p:txBody>
          <a:bodyPr wrap="square" lIns="212284" tIns="212284" rIns="212284" bIns="212284">
            <a:spAutoFit/>
          </a:bodyPr>
          <a:lstStyle>
            <a:lvl1pPr marL="0" indent="0" algn="l" defTabSz="3134552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31345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620020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7296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4573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1849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SzPct val="130000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KPI: Recall TP / (TP+FN)</a:t>
            </a: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Optimized for: </a:t>
            </a:r>
          </a:p>
          <a:p>
            <a:pPr marL="1655671" lvl="1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estimators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 = 100</a:t>
            </a:r>
          </a:p>
          <a:p>
            <a:pPr marL="1655671" lvl="1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Max depth = 20</a:t>
            </a:r>
          </a:p>
          <a:p>
            <a:pPr marL="1655671" lvl="1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Split criterion = Entropy</a:t>
            </a:r>
          </a:p>
          <a:p>
            <a:pPr marL="1655671" lvl="1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Min samples for split = 2</a:t>
            </a: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B317B-17B3-8F44-9D34-1E9106E6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76" y="0"/>
            <a:ext cx="2597013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FB5B22-2DA6-B440-ABD2-32FD298EF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65" y="852182"/>
            <a:ext cx="5347734" cy="42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46908</TotalTime>
  <Words>389</Words>
  <Application>Microsoft Macintosh PowerPoint</Application>
  <PresentationFormat>On-screen Show (16:9)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CMU Serif Roman</vt:lpstr>
      <vt:lpstr>Franklin Gothic Demi Cond</vt:lpstr>
      <vt:lpstr>Roboto Black</vt:lpstr>
      <vt:lpstr>Times New Roman</vt:lpstr>
      <vt:lpstr>Wingdings</vt:lpstr>
      <vt:lpstr>Thème Office</vt:lpstr>
      <vt:lpstr>Sunrise Upc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Pier Luigi Segatto</cp:lastModifiedBy>
  <cp:revision>555</cp:revision>
  <dcterms:created xsi:type="dcterms:W3CDTF">2019-04-02T06:24:35Z</dcterms:created>
  <dcterms:modified xsi:type="dcterms:W3CDTF">2021-09-11T16:40:03Z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