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Default Extension="jpeg" ContentType="image/jpeg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Default Extension="gif" ContentType="image/gif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65" r:id="rId1"/>
  </p:sldMasterIdLst>
  <p:sldIdLst>
    <p:sldId id="256" r:id="rId2"/>
    <p:sldId id="299" r:id="rId3"/>
    <p:sldId id="306" r:id="rId4"/>
    <p:sldId id="307" r:id="rId5"/>
    <p:sldId id="279" r:id="rId6"/>
    <p:sldId id="280" r:id="rId7"/>
    <p:sldId id="278" r:id="rId8"/>
    <p:sldId id="270" r:id="rId9"/>
    <p:sldId id="273" r:id="rId10"/>
    <p:sldId id="274" r:id="rId11"/>
    <p:sldId id="260" r:id="rId12"/>
    <p:sldId id="262" r:id="rId13"/>
    <p:sldId id="276" r:id="rId14"/>
    <p:sldId id="277" r:id="rId15"/>
    <p:sldId id="308" r:id="rId16"/>
    <p:sldId id="311" r:id="rId17"/>
    <p:sldId id="312" r:id="rId18"/>
    <p:sldId id="309" r:id="rId19"/>
    <p:sldId id="310" r:id="rId20"/>
    <p:sldId id="314" r:id="rId21"/>
    <p:sldId id="315" r:id="rId22"/>
    <p:sldId id="313" r:id="rId23"/>
    <p:sldId id="281" r:id="rId24"/>
    <p:sldId id="283" r:id="rId25"/>
    <p:sldId id="285" r:id="rId26"/>
    <p:sldId id="284" r:id="rId27"/>
    <p:sldId id="286" r:id="rId28"/>
    <p:sldId id="288" r:id="rId29"/>
    <p:sldId id="287" r:id="rId30"/>
    <p:sldId id="294" r:id="rId31"/>
    <p:sldId id="295" r:id="rId32"/>
    <p:sldId id="296" r:id="rId33"/>
    <p:sldId id="289" r:id="rId34"/>
    <p:sldId id="290" r:id="rId35"/>
    <p:sldId id="291" r:id="rId36"/>
    <p:sldId id="292" r:id="rId37"/>
    <p:sldId id="293" r:id="rId38"/>
    <p:sldId id="300" r:id="rId39"/>
    <p:sldId id="301" r:id="rId40"/>
    <p:sldId id="302" r:id="rId41"/>
    <p:sldId id="305" r:id="rId42"/>
    <p:sldId id="304" r:id="rId43"/>
    <p:sldId id="298" r:id="rId44"/>
    <p:sldId id="297" r:id="rId45"/>
    <p:sldId id="303" r:id="rId4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296CF"/>
    <a:srgbClr val="39ADF9"/>
    <a:srgbClr val="FFC762"/>
    <a:srgbClr val="FFD789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54" autoAdjust="0"/>
    <p:restoredTop sz="94700" autoAdjust="0"/>
  </p:normalViewPr>
  <p:slideViewPr>
    <p:cSldViewPr snapToGrid="0" snapToObjects="1">
      <p:cViewPr varScale="1">
        <p:scale>
          <a:sx n="121" d="100"/>
          <a:sy n="121" d="100"/>
        </p:scale>
        <p:origin x="-5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rtlCol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7A5A4-D5FC-7C4A-A079-66A79B066EC6}" type="datetime1">
              <a:rPr lang="en-US"/>
              <a:pPr>
                <a:defRPr/>
              </a:pPr>
              <a:t>11/10/12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68B7C-9C0A-BF4A-8768-D6F441FA2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80988" y="258763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Freeform 5"/>
          <p:cNvSpPr/>
          <p:nvPr/>
        </p:nvSpPr>
        <p:spPr>
          <a:xfrm>
            <a:off x="280988" y="6399213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856" y="1600200"/>
            <a:ext cx="3931920" cy="56673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792" y="457200"/>
            <a:ext cx="3474720" cy="510235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2856" y="2240280"/>
            <a:ext cx="3931920" cy="2103120"/>
          </a:xfrm>
        </p:spPr>
        <p:txBody>
          <a:bodyPr rtlCol="0">
            <a:normAutofit/>
          </a:bodyPr>
          <a:lstStyle>
            <a:lvl1pPr marL="0" indent="0"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84052-EB90-2641-BC1F-994780FD701F}" type="datetime1">
              <a:rPr lang="en-US"/>
              <a:pPr>
                <a:defRPr/>
              </a:pPr>
              <a:t>11/10/12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F2101-4E04-5744-8919-65293DF8E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80988" y="6399213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8577263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9CD94-5312-BA4D-9102-8F0027784816}" type="datetime1">
              <a:rPr lang="en-US"/>
              <a:pPr>
                <a:defRPr/>
              </a:pPr>
              <a:t>11/10/12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AC59E-08C4-0E41-B0A9-34D60BE25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80988" y="6399213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745038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5A0B5-2B9D-BA4E-A742-37807C4D6B91}" type="datetime1">
              <a:rPr lang="en-US"/>
              <a:pPr>
                <a:defRPr/>
              </a:pPr>
              <a:t>11/10/12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D856C-FB24-9A40-938B-23DC779DE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80988" y="6399213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566738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575" y="5563458"/>
            <a:ext cx="3931920" cy="652462"/>
          </a:xfr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Media Placeholder 11"/>
          <p:cNvSpPr>
            <a:spLocks noGrp="1"/>
          </p:cNvSpPr>
          <p:nvPr>
            <p:ph type="media" sz="quarter" idx="14"/>
          </p:nvPr>
        </p:nvSpPr>
        <p:spPr>
          <a:xfrm>
            <a:off x="282575" y="458788"/>
            <a:ext cx="8577263" cy="3849624"/>
          </a:xfrm>
          <a:noFill/>
          <a:ln w="44450">
            <a:solidFill>
              <a:schemeClr val="bg1"/>
            </a:solidFill>
            <a:miter lim="800000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smtClean="0"/>
              <a:t>Click icon to add media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76D03-57F5-7446-B738-831DCFADDDD3}" type="datetime1">
              <a:rPr lang="en-US"/>
              <a:pPr>
                <a:defRPr/>
              </a:pPr>
              <a:t>11/10/12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13FD5-1D94-C845-B11D-09EB4AFC4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80988" y="1525588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Freeform 4"/>
          <p:cNvSpPr/>
          <p:nvPr/>
        </p:nvSpPr>
        <p:spPr>
          <a:xfrm>
            <a:off x="280988" y="6399213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57FA6-877E-B34D-8376-DF22031EA5BE}" type="datetime1">
              <a:rPr lang="en-US"/>
              <a:pPr>
                <a:defRPr/>
              </a:pPr>
              <a:t>11/10/12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C0174-55B1-3348-B19F-DFDC2BFD5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80988" y="258763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Freeform 4"/>
          <p:cNvSpPr/>
          <p:nvPr/>
        </p:nvSpPr>
        <p:spPr>
          <a:xfrm>
            <a:off x="280988" y="6399213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458788"/>
            <a:ext cx="1447800" cy="579278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350" y="458788"/>
            <a:ext cx="6521450" cy="579278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D3655-9FA1-234A-96FF-14FA24217C76}" type="datetime1">
              <a:rPr lang="en-US"/>
              <a:pPr>
                <a:defRPr/>
              </a:pPr>
              <a:t>11/10/12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E9F12-3C65-BE47-8597-1C3496267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80988" y="1525588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Freeform 4"/>
          <p:cNvSpPr/>
          <p:nvPr/>
        </p:nvSpPr>
        <p:spPr>
          <a:xfrm>
            <a:off x="280988" y="6399213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751E9-93D5-C345-9549-EEB902AF7448}" type="datetime1">
              <a:rPr lang="en-US"/>
              <a:pPr>
                <a:defRPr/>
              </a:pPr>
              <a:t>11/10/12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77383-881D-944E-8952-CA0CC6011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71725" y="381000"/>
            <a:ext cx="4400550" cy="3048000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rtlCol="0"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GB" noProof="0" smtClean="0"/>
              <a:t>Click icon to add picture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50" y="4146363"/>
            <a:ext cx="7856538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50" y="5620871"/>
            <a:ext cx="7856538" cy="61408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186FC-CECD-A949-A6AE-0EBECB5AE238}" type="datetime1">
              <a:rPr lang="en-US"/>
              <a:pPr>
                <a:defRPr/>
              </a:pPr>
              <a:t>11/10/12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8DBAB-3602-6C44-896B-3E35B3BF89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17059"/>
            <a:ext cx="7772400" cy="1655064"/>
          </a:xfrm>
        </p:spPr>
        <p:txBody>
          <a:bodyPr rtlCol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62979"/>
            <a:ext cx="7772400" cy="1500187"/>
          </a:xfrm>
        </p:spPr>
        <p:txBody>
          <a:bodyPr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11AE1-FB74-F849-88FB-6C1B3E04C56F}" type="datetime1">
              <a:rPr lang="en-GB"/>
              <a:pPr>
                <a:defRPr/>
              </a:pPr>
              <a:t>11/10/12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F3CAC-F7DA-9B4F-987A-57BE17E95A3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80988" y="1525588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Freeform 5"/>
          <p:cNvSpPr/>
          <p:nvPr/>
        </p:nvSpPr>
        <p:spPr>
          <a:xfrm>
            <a:off x="280988" y="6399213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501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A8CE5-0CFC-4246-A66E-FAA02498E2CD}" type="datetime1">
              <a:rPr lang="en-US"/>
              <a:pPr>
                <a:defRPr/>
              </a:pPr>
              <a:t>11/10/12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3187C-5559-A247-AD66-46810E9FA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280988" y="1525588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988" y="6399213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532964"/>
            <a:ext cx="3749040" cy="833718"/>
          </a:xfrm>
        </p:spPr>
        <p:txBody>
          <a:bodyPr anchor="ctr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50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601" y="1532964"/>
            <a:ext cx="3749040" cy="833718"/>
          </a:xfrm>
        </p:spPr>
        <p:txBody>
          <a:bodyPr anchor="ctr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601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AE89A-D924-F84D-9358-FAA5C7C821F3}" type="datetime1">
              <a:rPr lang="en-US"/>
              <a:pPr>
                <a:defRPr/>
              </a:pPr>
              <a:t>11/10/12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63781-DADC-B64C-9987-EF601EF2F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80988" y="1525588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4" name="Freeform 3"/>
          <p:cNvSpPr/>
          <p:nvPr/>
        </p:nvSpPr>
        <p:spPr>
          <a:xfrm>
            <a:off x="280988" y="6399213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Freeform 4"/>
          <p:cNvSpPr/>
          <p:nvPr/>
        </p:nvSpPr>
        <p:spPr>
          <a:xfrm>
            <a:off x="280988" y="1525588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Freeform 5"/>
          <p:cNvSpPr/>
          <p:nvPr/>
        </p:nvSpPr>
        <p:spPr>
          <a:xfrm>
            <a:off x="280988" y="6399213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Freeform 6"/>
          <p:cNvSpPr/>
          <p:nvPr/>
        </p:nvSpPr>
        <p:spPr>
          <a:xfrm>
            <a:off x="280988" y="1525588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988" y="6399213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988" y="1525588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280988" y="6399213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AE5CB-1013-0D4C-829E-B6D0E07F2068}" type="datetime1">
              <a:rPr lang="en-US"/>
              <a:pPr>
                <a:defRPr/>
              </a:pPr>
              <a:t>11/10/12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A4C2D-C53F-604B-B74E-8EF44A34E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9A45E-E13D-9F44-837C-3FFA5E22AE2F}" type="datetime1">
              <a:rPr lang="en-US"/>
              <a:pPr>
                <a:defRPr/>
              </a:pPr>
              <a:t>11/10/12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6E975-4BC2-F446-BED6-5856B676A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80988" y="258763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Freeform 5"/>
          <p:cNvSpPr/>
          <p:nvPr/>
        </p:nvSpPr>
        <p:spPr>
          <a:xfrm>
            <a:off x="280988" y="6399213"/>
            <a:ext cx="8558212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40" y="802910"/>
            <a:ext cx="3474720" cy="1162050"/>
          </a:xfrm>
        </p:spPr>
        <p:txBody>
          <a:bodyPr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010" y="449705"/>
            <a:ext cx="3931920" cy="57813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340" y="2057399"/>
            <a:ext cx="3474720" cy="37338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F194F-91BF-1842-A251-5C8865B45B4F}" type="datetime1">
              <a:rPr lang="en-US"/>
              <a:pPr>
                <a:defRPr/>
              </a:pPr>
              <a:t>11/10/12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85BDF-B5D4-324C-9E28-9A083F250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41350" y="107950"/>
            <a:ext cx="7856538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9125" y="1600200"/>
            <a:ext cx="7878763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133A69-00C2-234D-90D0-3DFB9A80BCD2}" type="datetime1">
              <a:rPr lang="en-US"/>
              <a:pPr>
                <a:defRPr/>
              </a:pPr>
              <a:t>11/10/12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988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0201078-4654-B14D-83F9-19851613E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2" r:id="rId3"/>
    <p:sldLayoutId id="2147483826" r:id="rId4"/>
    <p:sldLayoutId id="2147483827" r:id="rId5"/>
    <p:sldLayoutId id="2147483828" r:id="rId6"/>
    <p:sldLayoutId id="2147483829" r:id="rId7"/>
    <p:sldLayoutId id="2147483823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Font typeface="Wingdings 2" charset="2"/>
        <a:buChar char="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A6A6A6"/>
        </a:buClr>
        <a:buFont typeface="Wingdings 2" charset="2"/>
        <a:buChar char="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Font typeface="Wingdings 2" charset="2"/>
        <a:buChar char="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A6A6A6"/>
        </a:buClr>
        <a:buFont typeface="Wingdings 2" charset="2"/>
        <a:buChar char="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Font typeface="Wingdings 2" charset="2"/>
        <a:buChar char="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7863"/>
            <a:ext cx="7826375" cy="8604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at least the ones I find most useful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Double Dispatch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807916" y="1769456"/>
            <a:ext cx="4016786" cy="3017846"/>
            <a:chOff x="4807916" y="1769456"/>
            <a:chExt cx="4016786" cy="3017846"/>
          </a:xfrm>
        </p:grpSpPr>
        <p:sp>
          <p:nvSpPr>
            <p:cNvPr id="29" name="Rectangle 28"/>
            <p:cNvSpPr/>
            <p:nvPr/>
          </p:nvSpPr>
          <p:spPr>
            <a:xfrm>
              <a:off x="5568628" y="1769456"/>
              <a:ext cx="2491226" cy="727323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&lt;&lt;abstract&gt;&gt;</a:t>
              </a:r>
              <a:r>
                <a:rPr lang="en-US" i="1" dirty="0" smtClean="0"/>
                <a:t/>
              </a:r>
              <a:br>
                <a:rPr lang="en-US" i="1" dirty="0" smtClean="0"/>
              </a:br>
              <a:r>
                <a:rPr lang="en-US" i="1" dirty="0" smtClean="0"/>
                <a:t>Handler</a:t>
              </a:r>
              <a:endParaRPr lang="en-US" i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07916" y="3940583"/>
              <a:ext cx="1932193" cy="455934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DefaultHandler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92509" y="3940582"/>
              <a:ext cx="1932193" cy="455935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DumpHandler</a:t>
              </a:r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5871696" y="3441240"/>
              <a:ext cx="499355" cy="499331"/>
            </a:xfrm>
            <a:prstGeom prst="straightConnector1">
              <a:avLst/>
            </a:prstGeom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200000" flipV="1">
              <a:off x="7163443" y="3495515"/>
              <a:ext cx="499357" cy="390781"/>
            </a:xfrm>
            <a:prstGeom prst="straightConnector1">
              <a:avLst/>
            </a:prstGeom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568628" y="2496778"/>
              <a:ext cx="2491226" cy="944447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i="1" dirty="0" err="1" smtClean="0"/>
                <a:t>handle(SystemEvent</a:t>
              </a:r>
              <a:r>
                <a:rPr lang="en-US" i="1" dirty="0" smtClean="0"/>
                <a:t>)</a:t>
              </a:r>
              <a:br>
                <a:rPr lang="en-US" i="1" dirty="0" smtClean="0"/>
              </a:br>
              <a:r>
                <a:rPr lang="en-US" dirty="0" smtClean="0"/>
                <a:t>+ </a:t>
              </a:r>
              <a:r>
                <a:rPr lang="en-US" i="1" dirty="0" err="1" smtClean="0"/>
                <a:t>handle(UserEvent</a:t>
              </a:r>
              <a:r>
                <a:rPr lang="en-US" i="1" dirty="0" smtClean="0"/>
                <a:t>)</a:t>
              </a:r>
              <a:endParaRPr lang="en-US" i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07916" y="4396517"/>
              <a:ext cx="1932193" cy="390785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92509" y="4396517"/>
              <a:ext cx="1932193" cy="390785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5266" y="4602757"/>
            <a:ext cx="3853918" cy="911866"/>
            <a:chOff x="325266" y="4602757"/>
            <a:chExt cx="3853918" cy="911866"/>
          </a:xfrm>
        </p:grpSpPr>
        <p:sp>
          <p:nvSpPr>
            <p:cNvPr id="60" name="Snip Single Corner Rectangle 59"/>
            <p:cNvSpPr/>
            <p:nvPr/>
          </p:nvSpPr>
          <p:spPr>
            <a:xfrm>
              <a:off x="325266" y="4960990"/>
              <a:ext cx="3853918" cy="553633"/>
            </a:xfrm>
            <a:prstGeom prst="snip1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Lucida Console"/>
                  <a:cs typeface="Lucida Console"/>
                </a:rPr>
                <a:t>DumpHandler.handle(this</a:t>
              </a:r>
              <a:r>
                <a:rPr lang="en-US" dirty="0" smtClean="0">
                  <a:latin typeface="Lucida Console"/>
                  <a:cs typeface="Lucida Console"/>
                </a:rPr>
                <a:t>)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cxnSp>
          <p:nvCxnSpPr>
            <p:cNvPr id="64" name="Straight Connector 63"/>
            <p:cNvCxnSpPr>
              <a:stCxn id="60" idx="3"/>
              <a:endCxn id="78" idx="2"/>
            </p:cNvCxnSpPr>
            <p:nvPr/>
          </p:nvCxnSpPr>
          <p:spPr>
            <a:xfrm rot="16200000" flipV="1">
              <a:off x="1573124" y="4281889"/>
              <a:ext cx="358233" cy="999970"/>
            </a:xfrm>
            <a:prstGeom prst="line">
              <a:avLst/>
            </a:prstGeom>
            <a:ln w="19050" cap="flat" cmpd="sng" algn="ctr">
              <a:solidFill>
                <a:srgbClr val="FFFFFF">
                  <a:alpha val="95000"/>
                </a:srgb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047587" y="4787303"/>
            <a:ext cx="3760384" cy="1433353"/>
            <a:chOff x="5047587" y="4787303"/>
            <a:chExt cx="3760384" cy="1433353"/>
          </a:xfrm>
        </p:grpSpPr>
        <p:sp>
          <p:nvSpPr>
            <p:cNvPr id="62" name="Snip Single Corner Rectangle 61"/>
            <p:cNvSpPr/>
            <p:nvPr/>
          </p:nvSpPr>
          <p:spPr>
            <a:xfrm>
              <a:off x="5047587" y="5667023"/>
              <a:ext cx="3760384" cy="553633"/>
            </a:xfrm>
            <a:prstGeom prst="snip1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Lucida Console"/>
                  <a:cs typeface="Lucida Console"/>
                </a:rPr>
                <a:t>SystemEvent.toString</a:t>
              </a:r>
              <a:r>
                <a:rPr lang="en-US" dirty="0" smtClean="0">
                  <a:latin typeface="Lucida Console"/>
                  <a:cs typeface="Lucida Console"/>
                </a:rPr>
                <a:t>()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cxnSp>
          <p:nvCxnSpPr>
            <p:cNvPr id="71" name="Straight Connector 70"/>
            <p:cNvCxnSpPr>
              <a:stCxn id="62" idx="3"/>
              <a:endCxn id="57" idx="2"/>
            </p:cNvCxnSpPr>
            <p:nvPr/>
          </p:nvCxnSpPr>
          <p:spPr>
            <a:xfrm rot="5400000" flipH="1" flipV="1">
              <a:off x="6953332" y="4761750"/>
              <a:ext cx="879721" cy="930827"/>
            </a:xfrm>
            <a:prstGeom prst="bentConnector3">
              <a:avLst>
                <a:gd name="adj1" fmla="val 75914"/>
              </a:avLst>
            </a:prstGeom>
            <a:ln w="19050" cap="flat" cmpd="sng" algn="ctr">
              <a:solidFill>
                <a:srgbClr val="FFFFFF">
                  <a:alpha val="95000"/>
                </a:srgb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31061" y="5134673"/>
            <a:ext cx="1606092" cy="1185956"/>
            <a:chOff x="531061" y="5134673"/>
            <a:chExt cx="1606092" cy="1185956"/>
          </a:xfrm>
        </p:grpSpPr>
        <p:sp>
          <p:nvSpPr>
            <p:cNvPr id="75" name="Rounded Rectangle 74"/>
            <p:cNvSpPr/>
            <p:nvPr/>
          </p:nvSpPr>
          <p:spPr>
            <a:xfrm>
              <a:off x="531061" y="5134673"/>
              <a:ext cx="1606092" cy="379950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1061" y="5612743"/>
              <a:ext cx="14753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3">
                      <a:lumMod val="75000"/>
                    </a:schemeClr>
                  </a:solidFill>
                </a:rPr>
                <a:t>Receiver type 1</a:t>
              </a:r>
              <a:endParaRPr lang="en-US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6241" y="1769456"/>
            <a:ext cx="4256882" cy="2833301"/>
            <a:chOff x="226241" y="1769456"/>
            <a:chExt cx="4256882" cy="2833301"/>
          </a:xfrm>
        </p:grpSpPr>
        <p:sp>
          <p:nvSpPr>
            <p:cNvPr id="14" name="Rectangle 13"/>
            <p:cNvSpPr/>
            <p:nvPr/>
          </p:nvSpPr>
          <p:spPr>
            <a:xfrm>
              <a:off x="1409866" y="1769456"/>
              <a:ext cx="1890061" cy="72732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&lt;&lt;abstract&gt;&gt;</a:t>
              </a:r>
              <a:r>
                <a:rPr lang="en-US" i="1" dirty="0" smtClean="0"/>
                <a:t/>
              </a:r>
              <a:br>
                <a:rPr lang="en-US" i="1" dirty="0" smtClean="0"/>
              </a:br>
              <a:r>
                <a:rPr lang="en-US" i="1" dirty="0" smtClean="0"/>
                <a:t>Event</a:t>
              </a:r>
              <a:endParaRPr lang="en-US" i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6241" y="3571479"/>
              <a:ext cx="2052027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SystemEvent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30667" y="3571478"/>
              <a:ext cx="2052456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UserEvent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1409854" y="3072136"/>
              <a:ext cx="499355" cy="499331"/>
            </a:xfrm>
            <a:prstGeom prst="straightConnector1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2701601" y="3126411"/>
              <a:ext cx="499357" cy="390781"/>
            </a:xfrm>
            <a:prstGeom prst="straightConnector1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409866" y="2496778"/>
              <a:ext cx="1890061" cy="57534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i="1" dirty="0" err="1" smtClean="0"/>
                <a:t>process(Handler</a:t>
              </a:r>
              <a:r>
                <a:rPr lang="en-US" i="1" dirty="0" smtClean="0"/>
                <a:t>)</a:t>
              </a:r>
              <a:endParaRPr lang="en-US" i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31096" y="4027413"/>
              <a:ext cx="2052027" cy="57534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process(Handler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6241" y="4027413"/>
              <a:ext cx="2052027" cy="57534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process(Handler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63497" y="4970705"/>
            <a:ext cx="1534391" cy="1249951"/>
            <a:chOff x="6963497" y="4970705"/>
            <a:chExt cx="1534391" cy="1249951"/>
          </a:xfrm>
        </p:grpSpPr>
        <p:sp>
          <p:nvSpPr>
            <p:cNvPr id="82" name="Rounded Rectangle 81"/>
            <p:cNvSpPr/>
            <p:nvPr/>
          </p:nvSpPr>
          <p:spPr>
            <a:xfrm>
              <a:off x="6963497" y="5840706"/>
              <a:ext cx="1534391" cy="379950"/>
            </a:xfrm>
            <a:prstGeom prst="round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022509" y="4970705"/>
              <a:ext cx="14753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Request name</a:t>
              </a:r>
              <a:endPara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46670" y="4959137"/>
            <a:ext cx="3781109" cy="1261519"/>
            <a:chOff x="3146670" y="4959137"/>
            <a:chExt cx="3781109" cy="1261519"/>
          </a:xfrm>
        </p:grpSpPr>
        <p:sp>
          <p:nvSpPr>
            <p:cNvPr id="84" name="Rounded Rectangle 83"/>
            <p:cNvSpPr/>
            <p:nvPr/>
          </p:nvSpPr>
          <p:spPr>
            <a:xfrm>
              <a:off x="3146670" y="5134673"/>
              <a:ext cx="696009" cy="37995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340671" y="5840706"/>
              <a:ext cx="1587108" cy="37995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64730" y="4959137"/>
              <a:ext cx="147537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00"/>
                  </a:solidFill>
                </a:rPr>
                <a:t>Receiver type 2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84" idx="3"/>
              <a:endCxn id="85" idx="1"/>
            </p:cNvCxnSpPr>
            <p:nvPr/>
          </p:nvCxnSpPr>
          <p:spPr>
            <a:xfrm>
              <a:off x="3842679" y="5324648"/>
              <a:ext cx="1497992" cy="706033"/>
            </a:xfrm>
            <a:prstGeom prst="straightConnector1">
              <a:avLst/>
            </a:prstGeom>
            <a:ln w="28575" cap="flat" cmpd="sng" algn="ctr">
              <a:solidFill>
                <a:srgbClr val="FFFF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Visitor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26241" y="1769456"/>
            <a:ext cx="4256882" cy="2833301"/>
            <a:chOff x="226241" y="1769456"/>
            <a:chExt cx="4256882" cy="2833301"/>
          </a:xfrm>
        </p:grpSpPr>
        <p:sp>
          <p:nvSpPr>
            <p:cNvPr id="4" name="Rectangle 3"/>
            <p:cNvSpPr/>
            <p:nvPr/>
          </p:nvSpPr>
          <p:spPr>
            <a:xfrm>
              <a:off x="1409866" y="1769456"/>
              <a:ext cx="1890061" cy="72732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&lt;&lt;abstract&gt;&gt;</a:t>
              </a:r>
              <a:r>
                <a:rPr lang="en-US" i="1" dirty="0" smtClean="0"/>
                <a:t/>
              </a:r>
              <a:br>
                <a:rPr lang="en-US" i="1" dirty="0" smtClean="0"/>
              </a:br>
              <a:r>
                <a:rPr lang="en-US" i="1" dirty="0" smtClean="0"/>
                <a:t>Element</a:t>
              </a:r>
              <a:endParaRPr lang="en-US" i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6241" y="3571479"/>
              <a:ext cx="2052027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Concrete_A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0667" y="3571478"/>
              <a:ext cx="2052456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Concrete_B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1409854" y="3072136"/>
              <a:ext cx="499355" cy="499331"/>
            </a:xfrm>
            <a:prstGeom prst="straightConnector1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V="1">
              <a:off x="2701601" y="3126411"/>
              <a:ext cx="499357" cy="390781"/>
            </a:xfrm>
            <a:prstGeom prst="straightConnector1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09866" y="2496778"/>
              <a:ext cx="1890061" cy="57534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i="1" dirty="0" err="1" smtClean="0"/>
                <a:t>accept(Visitor</a:t>
              </a:r>
              <a:r>
                <a:rPr lang="en-US" i="1" dirty="0" smtClean="0"/>
                <a:t>)</a:t>
              </a:r>
              <a:endParaRPr lang="en-US" i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31096" y="4027413"/>
              <a:ext cx="2052027" cy="57534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accept(Visitor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241" y="4027413"/>
              <a:ext cx="2052027" cy="57534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accept(Visitor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67660" y="1650040"/>
            <a:ext cx="4297298" cy="3267522"/>
            <a:chOff x="4667660" y="1650040"/>
            <a:chExt cx="4297298" cy="3267522"/>
          </a:xfrm>
        </p:grpSpPr>
        <p:sp>
          <p:nvSpPr>
            <p:cNvPr id="11" name="Rectangle 10"/>
            <p:cNvSpPr/>
            <p:nvPr/>
          </p:nvSpPr>
          <p:spPr>
            <a:xfrm>
              <a:off x="5872568" y="1650040"/>
              <a:ext cx="1932193" cy="727323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&lt;&lt;abstract&gt;&gt;</a:t>
              </a:r>
              <a:r>
                <a:rPr lang="en-US" i="1" dirty="0" smtClean="0"/>
                <a:t/>
              </a:r>
              <a:br>
                <a:rPr lang="en-US" i="1" dirty="0" smtClean="0"/>
              </a:br>
              <a:r>
                <a:rPr lang="en-US" i="1" dirty="0" smtClean="0"/>
                <a:t>Visitor</a:t>
              </a:r>
              <a:endParaRPr lang="en-US" i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67660" y="3745162"/>
              <a:ext cx="2072449" cy="455934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Visitor_One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92509" y="3745161"/>
              <a:ext cx="2072449" cy="455935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Visitor_Two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5871696" y="3245819"/>
              <a:ext cx="499355" cy="499331"/>
            </a:xfrm>
            <a:prstGeom prst="straightConnector1">
              <a:avLst/>
            </a:prstGeom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V="1">
              <a:off x="7163443" y="3300094"/>
              <a:ext cx="499357" cy="390781"/>
            </a:xfrm>
            <a:prstGeom prst="straightConnector1">
              <a:avLst/>
            </a:prstGeom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872568" y="2377363"/>
              <a:ext cx="1932193" cy="890156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i="1" dirty="0" err="1" smtClean="0"/>
                <a:t>visit(Concrete_A</a:t>
              </a:r>
              <a:r>
                <a:rPr lang="en-US" i="1" dirty="0" smtClean="0"/>
                <a:t>)</a:t>
              </a:r>
            </a:p>
            <a:p>
              <a:r>
                <a:rPr lang="en-US" dirty="0" smtClean="0"/>
                <a:t>+ </a:t>
              </a:r>
              <a:r>
                <a:rPr lang="en-US" i="1" dirty="0" err="1" smtClean="0"/>
                <a:t>visit(Concrete_B</a:t>
              </a:r>
              <a:r>
                <a:rPr lang="en-US" i="1" dirty="0" smtClean="0"/>
                <a:t>)</a:t>
              </a:r>
              <a:endParaRPr lang="en-US" i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67660" y="4201096"/>
              <a:ext cx="2072449" cy="716466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visit(Concrete_A</a:t>
              </a:r>
              <a:r>
                <a:rPr lang="en-US" dirty="0" smtClean="0"/>
                <a:t>)</a:t>
              </a:r>
            </a:p>
            <a:p>
              <a:r>
                <a:rPr lang="en-US" dirty="0" smtClean="0"/>
                <a:t>+ </a:t>
              </a:r>
              <a:r>
                <a:rPr lang="en-US" dirty="0" err="1" smtClean="0"/>
                <a:t>visit(Concrete_B</a:t>
              </a:r>
              <a:r>
                <a:rPr lang="en-US" dirty="0" smtClean="0"/>
                <a:t>)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92509" y="4201096"/>
              <a:ext cx="2072449" cy="716466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visit(Concrete_A</a:t>
              </a:r>
              <a:r>
                <a:rPr lang="en-US" dirty="0" smtClean="0"/>
                <a:t>)</a:t>
              </a:r>
            </a:p>
            <a:p>
              <a:r>
                <a:rPr lang="en-US" dirty="0" smtClean="0"/>
                <a:t>+ </a:t>
              </a:r>
              <a:r>
                <a:rPr lang="en-US" dirty="0" err="1" smtClean="0"/>
                <a:t>visit(Concrete_B</a:t>
              </a:r>
              <a:r>
                <a:rPr lang="en-US" dirty="0" smtClean="0"/>
                <a:t>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52255" y="4602757"/>
            <a:ext cx="3231978" cy="1617899"/>
            <a:chOff x="1252255" y="4602757"/>
            <a:chExt cx="3231978" cy="1617899"/>
          </a:xfrm>
        </p:grpSpPr>
        <p:sp>
          <p:nvSpPr>
            <p:cNvPr id="21" name="Snip Single Corner Rectangle 20"/>
            <p:cNvSpPr/>
            <p:nvPr/>
          </p:nvSpPr>
          <p:spPr>
            <a:xfrm>
              <a:off x="2115620" y="5667023"/>
              <a:ext cx="2368613" cy="553633"/>
            </a:xfrm>
            <a:prstGeom prst="snip1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Lucida Console"/>
                  <a:cs typeface="Lucida Console"/>
                </a:rPr>
                <a:t>v.visit(this</a:t>
              </a:r>
              <a:r>
                <a:rPr lang="en-US" dirty="0" smtClean="0">
                  <a:latin typeface="Lucida Console"/>
                  <a:cs typeface="Lucida Console"/>
                </a:rPr>
                <a:t>)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cxnSp>
          <p:nvCxnSpPr>
            <p:cNvPr id="22" name="Straight Connector 21"/>
            <p:cNvCxnSpPr>
              <a:stCxn id="21" idx="3"/>
              <a:endCxn id="19" idx="2"/>
            </p:cNvCxnSpPr>
            <p:nvPr/>
          </p:nvCxnSpPr>
          <p:spPr>
            <a:xfrm rot="16200000" flipV="1">
              <a:off x="1743958" y="4111054"/>
              <a:ext cx="1064266" cy="2047672"/>
            </a:xfrm>
            <a:prstGeom prst="bentConnector3">
              <a:avLst>
                <a:gd name="adj1" fmla="val 80574"/>
              </a:avLst>
            </a:prstGeom>
            <a:ln w="19050" cap="flat" cmpd="sng" algn="ctr">
              <a:solidFill>
                <a:srgbClr val="FFFFFF">
                  <a:alpha val="95000"/>
                </a:srgb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813150" y="4603551"/>
            <a:ext cx="3853918" cy="1617105"/>
            <a:chOff x="4813150" y="4603551"/>
            <a:chExt cx="3853918" cy="1617105"/>
          </a:xfrm>
        </p:grpSpPr>
        <p:sp>
          <p:nvSpPr>
            <p:cNvPr id="23" name="Snip Single Corner Rectangle 22"/>
            <p:cNvSpPr/>
            <p:nvPr/>
          </p:nvSpPr>
          <p:spPr>
            <a:xfrm>
              <a:off x="4813150" y="5667023"/>
              <a:ext cx="3853918" cy="553633"/>
            </a:xfrm>
            <a:prstGeom prst="snip1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Lucida Console"/>
                  <a:cs typeface="Lucida Console"/>
                </a:rPr>
                <a:t>a.method</a:t>
              </a:r>
              <a:r>
                <a:rPr lang="en-US" dirty="0" smtClean="0">
                  <a:latin typeface="Lucida Console"/>
                  <a:cs typeface="Lucida Console"/>
                </a:rPr>
                <a:t>()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16200000" flipV="1">
              <a:off x="6121566" y="5049274"/>
              <a:ext cx="1064266" cy="172820"/>
            </a:xfrm>
            <a:prstGeom prst="line">
              <a:avLst/>
            </a:prstGeom>
            <a:ln w="19050" cap="flat" cmpd="sng" algn="ctr">
              <a:solidFill>
                <a:srgbClr val="FFFFFF">
                  <a:alpha val="95000"/>
                </a:srgb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26241" y="4603551"/>
            <a:ext cx="2827291" cy="879171"/>
            <a:chOff x="226241" y="4603551"/>
            <a:chExt cx="2827291" cy="879171"/>
          </a:xfrm>
        </p:grpSpPr>
        <p:sp>
          <p:nvSpPr>
            <p:cNvPr id="25" name="TextBox 24"/>
            <p:cNvSpPr txBox="1"/>
            <p:nvPr/>
          </p:nvSpPr>
          <p:spPr>
            <a:xfrm>
              <a:off x="226241" y="5113390"/>
              <a:ext cx="2827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Lucida Console"/>
                  <a:cs typeface="Lucida Console"/>
                </a:rPr>
                <a:t>accept(Visitor_One</a:t>
              </a:r>
              <a:r>
                <a:rPr lang="en-US" dirty="0" smtClean="0">
                  <a:latin typeface="Lucida Console"/>
                  <a:cs typeface="Lucida Console"/>
                </a:rPr>
                <a:t>)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398723" y="4858074"/>
              <a:ext cx="510634" cy="1588"/>
            </a:xfrm>
            <a:prstGeom prst="straightConnector1">
              <a:avLst/>
            </a:prstGeom>
            <a:ln w="28575" cap="flat" cmpd="sng" algn="ctr">
              <a:solidFill>
                <a:srgbClr val="FFFFFF">
                  <a:alpha val="95000"/>
                </a:srgbClr>
              </a:solidFill>
              <a:prstDash val="solid"/>
              <a:round/>
              <a:headEnd type="none" w="med" len="med"/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Visitor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>
                <a:sym typeface="Wingdings"/>
              </a:rPr>
              <a:t>+ PROS</a:t>
            </a:r>
          </a:p>
          <a:p>
            <a:pPr eaLnBrk="1" hangingPunct="1"/>
            <a:r>
              <a:rPr lang="en-US" dirty="0" smtClean="0">
                <a:sym typeface="Wingdings"/>
              </a:rPr>
              <a:t>Great to traverse hierarchies and accumulate state </a:t>
            </a:r>
            <a:r>
              <a:rPr lang="en-US" dirty="0" err="1" smtClean="0">
                <a:solidFill>
                  <a:srgbClr val="ACE500"/>
                </a:solidFill>
                <a:sym typeface="Wingdings"/>
              </a:rPr>
              <a:t></a:t>
            </a:r>
            <a:endParaRPr lang="en-US" dirty="0" smtClean="0"/>
          </a:p>
          <a:p>
            <a:pPr eaLnBrk="1" hangingPunct="1"/>
            <a:r>
              <a:rPr lang="en-US" dirty="0" smtClean="0"/>
              <a:t>Adding new operations is easy…</a:t>
            </a:r>
          </a:p>
          <a:p>
            <a:pPr lvl="1" eaLnBrk="1" hangingPunct="1"/>
            <a:r>
              <a:rPr lang="en-US" dirty="0" smtClean="0"/>
              <a:t>…just add a new Visitor </a:t>
            </a:r>
            <a:r>
              <a:rPr lang="en-US" dirty="0" err="1" smtClean="0">
                <a:solidFill>
                  <a:srgbClr val="ACE500"/>
                </a:solidFill>
                <a:sym typeface="Wingdings"/>
              </a:rPr>
              <a:t></a:t>
            </a:r>
            <a:endParaRPr lang="en-US" dirty="0" smtClean="0">
              <a:solidFill>
                <a:srgbClr val="ACE500"/>
              </a:solidFill>
              <a:sym typeface="Wingdings"/>
            </a:endParaRPr>
          </a:p>
          <a:p>
            <a:pPr eaLnBrk="1" hangingPunct="1">
              <a:buNone/>
            </a:pPr>
            <a:r>
              <a:rPr lang="en-US" dirty="0" smtClean="0">
                <a:sym typeface="Wingdings"/>
              </a:rPr>
              <a:t>- CONS</a:t>
            </a:r>
            <a:endParaRPr lang="en-US" dirty="0" smtClean="0"/>
          </a:p>
          <a:p>
            <a:pPr eaLnBrk="1" hangingPunct="1"/>
            <a:r>
              <a:rPr lang="en-US" dirty="0" smtClean="0"/>
              <a:t>Adding a new Concrete Element is hard…</a:t>
            </a:r>
          </a:p>
          <a:p>
            <a:pPr lvl="1" eaLnBrk="1" hangingPunct="1"/>
            <a:r>
              <a:rPr lang="en-US" dirty="0" smtClean="0"/>
              <a:t>…must implement all abstract methods </a:t>
            </a:r>
            <a:r>
              <a:rPr lang="en-US" dirty="0" err="1" smtClean="0">
                <a:solidFill>
                  <a:srgbClr val="FF6600"/>
                </a:solidFill>
                <a:sym typeface="Wingdings"/>
              </a:rPr>
              <a:t></a:t>
            </a:r>
            <a:endParaRPr lang="en-US" dirty="0" smtClean="0">
              <a:solidFill>
                <a:srgbClr val="FF6600"/>
              </a:solidFill>
              <a:sym typeface="Wingdings"/>
            </a:endParaRPr>
          </a:p>
          <a:p>
            <a:pPr eaLnBrk="1" hangingPunct="1"/>
            <a:r>
              <a:rPr lang="en-US" dirty="0" smtClean="0">
                <a:sym typeface="Wingdings"/>
              </a:rPr>
              <a:t>May break </a:t>
            </a:r>
            <a:r>
              <a:rPr lang="en-US" dirty="0" err="1" smtClean="0">
                <a:sym typeface="Wingdings"/>
              </a:rPr>
              <a:t>incapsulation</a:t>
            </a:r>
            <a:r>
              <a:rPr lang="en-US" dirty="0" smtClean="0">
                <a:sym typeface="Wingdings"/>
              </a:rPr>
              <a:t> of Elements </a:t>
            </a:r>
            <a:r>
              <a:rPr lang="en-US" dirty="0" err="1" smtClean="0">
                <a:solidFill>
                  <a:srgbClr val="FF6600"/>
                </a:solidFill>
                <a:sym typeface="Wingdings"/>
              </a:rPr>
              <a:t></a:t>
            </a:r>
            <a:endParaRPr lang="en-US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Visitor + Composite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241" y="3571479"/>
            <a:ext cx="1879633" cy="45593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0667" y="3571478"/>
            <a:ext cx="1879632" cy="45593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409854" y="3072136"/>
            <a:ext cx="499355" cy="499331"/>
          </a:xfrm>
          <a:prstGeom prst="straightConnector1">
            <a:avLst/>
          </a:prstGeom>
          <a:ln w="28575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V="1">
            <a:off x="2701601" y="3126411"/>
            <a:ext cx="499357" cy="390781"/>
          </a:xfrm>
          <a:prstGeom prst="straightConnector1">
            <a:avLst/>
          </a:prstGeom>
          <a:ln w="28575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09866" y="2496778"/>
            <a:ext cx="1890061" cy="5753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 </a:t>
            </a:r>
            <a:r>
              <a:rPr lang="en-US" i="1" dirty="0" err="1" smtClean="0"/>
              <a:t>accept(Visitor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226242" y="4027413"/>
            <a:ext cx="1879632" cy="57534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 </a:t>
            </a:r>
            <a:r>
              <a:rPr lang="en-US" dirty="0" err="1" smtClean="0"/>
              <a:t>accept(Visitor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09866" y="2040844"/>
            <a:ext cx="1890061" cy="45593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Component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2430667" y="4027413"/>
            <a:ext cx="1879632" cy="57534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 </a:t>
            </a:r>
            <a:r>
              <a:rPr lang="en-US" dirty="0" err="1" smtClean="0"/>
              <a:t>accept(Visitor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43515" y="1736894"/>
            <a:ext cx="1735944" cy="488496"/>
          </a:xfrm>
          <a:prstGeom prst="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Visitor</a:t>
            </a:r>
            <a:endParaRPr lang="en-US" i="1" dirty="0"/>
          </a:p>
        </p:txBody>
      </p:sp>
      <p:sp>
        <p:nvSpPr>
          <p:cNvPr id="15" name="Rectangle 14"/>
          <p:cNvSpPr/>
          <p:nvPr/>
        </p:nvSpPr>
        <p:spPr>
          <a:xfrm>
            <a:off x="5291826" y="3430354"/>
            <a:ext cx="1703379" cy="455934"/>
          </a:xfrm>
          <a:prstGeom prst="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CountVisitor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17731" y="3430356"/>
            <a:ext cx="1703378" cy="455935"/>
          </a:xfrm>
          <a:prstGeom prst="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XmlVisitor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6142643" y="2931012"/>
            <a:ext cx="499355" cy="499331"/>
          </a:xfrm>
          <a:prstGeom prst="straightConnector1">
            <a:avLst/>
          </a:prstGeom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7434390" y="2985287"/>
            <a:ext cx="499357" cy="390781"/>
          </a:xfrm>
          <a:prstGeom prst="straightConnector1">
            <a:avLst/>
          </a:prstGeom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143515" y="2225390"/>
            <a:ext cx="1735944" cy="727322"/>
          </a:xfrm>
          <a:prstGeom prst="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 </a:t>
            </a:r>
            <a:r>
              <a:rPr lang="en-US" i="1" dirty="0" err="1" smtClean="0"/>
              <a:t>visit(Node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i="1" dirty="0" err="1" smtClean="0"/>
              <a:t>visit(Leaf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20" name="Rectangle 19"/>
          <p:cNvSpPr/>
          <p:nvPr/>
        </p:nvSpPr>
        <p:spPr>
          <a:xfrm>
            <a:off x="5291827" y="3886288"/>
            <a:ext cx="1703378" cy="716466"/>
          </a:xfrm>
          <a:prstGeom prst="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 </a:t>
            </a:r>
            <a:r>
              <a:rPr lang="en-US" dirty="0" err="1" smtClean="0"/>
              <a:t>visit(Node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visit(Leaf</a:t>
            </a:r>
            <a:r>
              <a:rPr lang="en-US" dirty="0" smtClean="0"/>
              <a:t>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17731" y="3886291"/>
            <a:ext cx="1703378" cy="716466"/>
          </a:xfrm>
          <a:prstGeom prst="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 </a:t>
            </a:r>
            <a:r>
              <a:rPr lang="en-US" dirty="0" err="1" smtClean="0"/>
              <a:t>visit(Node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visit(Leaf</a:t>
            </a:r>
            <a:r>
              <a:rPr lang="en-US" dirty="0" smtClean="0"/>
              <a:t>)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626432" y="4809434"/>
            <a:ext cx="1399870" cy="1454224"/>
            <a:chOff x="3626432" y="4809434"/>
            <a:chExt cx="1399870" cy="1454224"/>
          </a:xfrm>
        </p:grpSpPr>
        <p:sp>
          <p:nvSpPr>
            <p:cNvPr id="25" name="Rectangle 24"/>
            <p:cNvSpPr/>
            <p:nvPr/>
          </p:nvSpPr>
          <p:spPr>
            <a:xfrm>
              <a:off x="3626432" y="4809434"/>
              <a:ext cx="324793" cy="28224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47902" y="5091679"/>
              <a:ext cx="324793" cy="28224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47902" y="5525479"/>
              <a:ext cx="324793" cy="28224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01509" y="5091679"/>
              <a:ext cx="324793" cy="282245"/>
            </a:xfrm>
            <a:prstGeom prst="rect">
              <a:avLst/>
            </a:prstGeom>
            <a:solidFill>
              <a:srgbClr val="4296CF"/>
            </a:solidFill>
            <a:ln>
              <a:solidFill>
                <a:srgbClr val="4296C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01509" y="5525479"/>
              <a:ext cx="324793" cy="282245"/>
            </a:xfrm>
            <a:prstGeom prst="rect">
              <a:avLst/>
            </a:prstGeom>
            <a:solidFill>
              <a:srgbClr val="4296CF"/>
            </a:solidFill>
            <a:ln>
              <a:solidFill>
                <a:srgbClr val="4296C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B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47902" y="5981413"/>
              <a:ext cx="334789" cy="282245"/>
            </a:xfrm>
            <a:prstGeom prst="rect">
              <a:avLst/>
            </a:prstGeom>
            <a:solidFill>
              <a:srgbClr val="4296CF"/>
            </a:solidFill>
            <a:ln>
              <a:solidFill>
                <a:srgbClr val="4296C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C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975134" y="5525480"/>
            <a:ext cx="324793" cy="282245"/>
          </a:xfrm>
          <a:prstGeom prst="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/>
          </a:p>
        </p:txBody>
      </p:sp>
      <p:cxnSp>
        <p:nvCxnSpPr>
          <p:cNvPr id="40" name="Straight Arrow Connector 39"/>
          <p:cNvCxnSpPr>
            <a:stCxn id="38" idx="3"/>
            <a:endCxn id="25" idx="1"/>
          </p:cNvCxnSpPr>
          <p:nvPr/>
        </p:nvCxnSpPr>
        <p:spPr>
          <a:xfrm flipV="1">
            <a:off x="3299927" y="4950557"/>
            <a:ext cx="326505" cy="716046"/>
          </a:xfrm>
          <a:prstGeom prst="straightConnector1">
            <a:avLst/>
          </a:prstGeom>
          <a:ln w="28575" cap="flat" cmpd="sng" algn="ctr">
            <a:solidFill>
              <a:srgbClr val="FF6600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731881" y="5666601"/>
            <a:ext cx="324793" cy="282245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/>
          </a:p>
        </p:txBody>
      </p:sp>
      <p:cxnSp>
        <p:nvCxnSpPr>
          <p:cNvPr id="43" name="Straight Arrow Connector 42"/>
          <p:cNvCxnSpPr>
            <a:stCxn id="42" idx="1"/>
            <a:endCxn id="34" idx="3"/>
          </p:cNvCxnSpPr>
          <p:nvPr/>
        </p:nvCxnSpPr>
        <p:spPr>
          <a:xfrm rot="10800000">
            <a:off x="5026303" y="5232802"/>
            <a:ext cx="705579" cy="574922"/>
          </a:xfrm>
          <a:prstGeom prst="straightConnector1">
            <a:avLst/>
          </a:prstGeom>
          <a:ln w="28575" cap="flat" cmpd="sng" algn="ctr">
            <a:solidFill>
              <a:srgbClr val="FF6600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3"/>
            <a:endCxn id="32" idx="1"/>
          </p:cNvCxnSpPr>
          <p:nvPr/>
        </p:nvCxnSpPr>
        <p:spPr>
          <a:xfrm flipV="1">
            <a:off x="3299927" y="5232802"/>
            <a:ext cx="847975" cy="433801"/>
          </a:xfrm>
          <a:prstGeom prst="straightConnector1">
            <a:avLst/>
          </a:prstGeom>
          <a:ln w="28575" cap="flat" cmpd="sng" algn="ctr">
            <a:solidFill>
              <a:srgbClr val="FF6600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3"/>
            <a:endCxn id="33" idx="1"/>
          </p:cNvCxnSpPr>
          <p:nvPr/>
        </p:nvCxnSpPr>
        <p:spPr>
          <a:xfrm flipV="1">
            <a:off x="3299927" y="5666602"/>
            <a:ext cx="847975" cy="1"/>
          </a:xfrm>
          <a:prstGeom prst="straightConnector1">
            <a:avLst/>
          </a:prstGeom>
          <a:ln w="28575" cap="flat" cmpd="sng" algn="ctr">
            <a:solidFill>
              <a:srgbClr val="FF6600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1"/>
            <a:endCxn id="35" idx="3"/>
          </p:cNvCxnSpPr>
          <p:nvPr/>
        </p:nvCxnSpPr>
        <p:spPr>
          <a:xfrm rot="10800000">
            <a:off x="5026303" y="5666602"/>
            <a:ext cx="705579" cy="141122"/>
          </a:xfrm>
          <a:prstGeom prst="straightConnector1">
            <a:avLst/>
          </a:prstGeom>
          <a:ln w="28575" cap="flat" cmpd="sng" algn="ctr">
            <a:solidFill>
              <a:srgbClr val="FF6600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1"/>
            <a:endCxn id="36" idx="3"/>
          </p:cNvCxnSpPr>
          <p:nvPr/>
        </p:nvCxnSpPr>
        <p:spPr>
          <a:xfrm rot="10800000" flipV="1">
            <a:off x="4482691" y="5807724"/>
            <a:ext cx="1249190" cy="314812"/>
          </a:xfrm>
          <a:prstGeom prst="straightConnector1">
            <a:avLst/>
          </a:prstGeom>
          <a:ln w="28575" cap="flat" cmpd="sng" algn="ctr">
            <a:solidFill>
              <a:srgbClr val="FF6600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" idx="3"/>
            <a:endCxn id="12" idx="3"/>
          </p:cNvCxnSpPr>
          <p:nvPr/>
        </p:nvCxnSpPr>
        <p:spPr>
          <a:xfrm flipH="1" flipV="1">
            <a:off x="3299927" y="2268811"/>
            <a:ext cx="1010372" cy="1530635"/>
          </a:xfrm>
          <a:prstGeom prst="bentConnector3">
            <a:avLst>
              <a:gd name="adj1" fmla="val -22625"/>
            </a:avLst>
          </a:prstGeom>
          <a:ln w="28575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diamond" w="lg" len="lg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83519" y="4986100"/>
            <a:ext cx="92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/>
                <a:cs typeface="Lucida Console"/>
              </a:rPr>
              <a:t>1      0</a:t>
            </a:r>
            <a:endParaRPr lang="en-US" sz="1200" dirty="0">
              <a:latin typeface="Lucida Console"/>
              <a:cs typeface="Lucida Consol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83517" y="5230531"/>
            <a:ext cx="925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/>
                <a:cs typeface="Lucida Console"/>
              </a:rPr>
              <a:t>2      0</a:t>
            </a:r>
            <a:endParaRPr lang="en-US" sz="1200" dirty="0">
              <a:latin typeface="Lucida Console"/>
              <a:cs typeface="Lucida Consol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3521" y="5710014"/>
            <a:ext cx="925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/>
                <a:cs typeface="Lucida Console"/>
              </a:rPr>
              <a:t>3      1</a:t>
            </a:r>
            <a:endParaRPr lang="en-US" sz="1200" dirty="0">
              <a:latin typeface="Lucida Console"/>
              <a:cs typeface="Lucida Console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83517" y="6160708"/>
            <a:ext cx="925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/>
                <a:cs typeface="Lucida Console"/>
              </a:rPr>
              <a:t>3      3</a:t>
            </a:r>
            <a:endParaRPr lang="en-US" sz="1200" dirty="0">
              <a:latin typeface="Lucida Console"/>
              <a:cs typeface="Lucida Console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83521" y="5465583"/>
            <a:ext cx="925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/>
                <a:cs typeface="Lucida Console"/>
              </a:rPr>
              <a:t>2      1</a:t>
            </a:r>
            <a:endParaRPr lang="en-US" sz="1200" dirty="0">
              <a:latin typeface="Lucida Console"/>
              <a:cs typeface="Lucida Consol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83517" y="5932728"/>
            <a:ext cx="925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/>
                <a:cs typeface="Lucida Console"/>
              </a:rPr>
              <a:t>3      2</a:t>
            </a:r>
            <a:endParaRPr lang="en-US" sz="1200" dirty="0">
              <a:latin typeface="Lucida Console"/>
              <a:cs typeface="Lucida Console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36495" y="4597566"/>
            <a:ext cx="161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/>
                <a:cs typeface="Lucida Console"/>
              </a:rPr>
              <a:t>&lt;node id=“1”&gt;</a:t>
            </a:r>
            <a:endParaRPr lang="en-US" sz="1200" dirty="0">
              <a:latin typeface="Lucida Console"/>
              <a:cs typeface="Lucida Console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458310" y="4785093"/>
            <a:ext cx="1538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/>
                <a:cs typeface="Lucida Console"/>
              </a:rPr>
              <a:t>&lt;node id=“2”&gt;</a:t>
            </a:r>
            <a:endParaRPr lang="en-US" sz="1200" dirty="0">
              <a:latin typeface="Lucida Console"/>
              <a:cs typeface="Lucida Console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739984" y="4986100"/>
            <a:ext cx="1564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/>
                <a:cs typeface="Lucida Console"/>
              </a:rPr>
              <a:t>&lt;leaf id=“A”/&gt;</a:t>
            </a:r>
            <a:endParaRPr lang="en-US" sz="1200" dirty="0">
              <a:latin typeface="Lucida Console"/>
              <a:cs typeface="Lucida Consol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96025" y="5167232"/>
            <a:ext cx="166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/>
                <a:cs typeface="Lucida Console"/>
              </a:rPr>
              <a:t>&lt;/node&gt;</a:t>
            </a:r>
            <a:br>
              <a:rPr lang="en-US" sz="1200" dirty="0" smtClean="0">
                <a:latin typeface="Lucida Console"/>
                <a:cs typeface="Lucida Console"/>
              </a:rPr>
            </a:br>
            <a:r>
              <a:rPr lang="en-US" sz="1200" dirty="0" smtClean="0">
                <a:latin typeface="Lucida Console"/>
                <a:cs typeface="Lucida Console"/>
              </a:rPr>
              <a:t>&lt;node id=“3”&gt;</a:t>
            </a:r>
            <a:endParaRPr lang="en-US" sz="1200" dirty="0">
              <a:latin typeface="Lucida Console"/>
              <a:cs typeface="Lucida Console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72549" y="5540777"/>
            <a:ext cx="1531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/>
                <a:cs typeface="Lucida Console"/>
              </a:rPr>
              <a:t>&lt;leaf id=“B”/&gt;</a:t>
            </a:r>
            <a:endParaRPr lang="en-US" sz="1200" dirty="0">
              <a:latin typeface="Lucida Console"/>
              <a:cs typeface="Lucida Console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39333" y="5753433"/>
            <a:ext cx="182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/>
                <a:cs typeface="Lucida Console"/>
              </a:rPr>
              <a:t>  &lt;/node&gt;</a:t>
            </a:r>
            <a:br>
              <a:rPr lang="en-US" sz="1200" dirty="0" smtClean="0">
                <a:latin typeface="Lucida Console"/>
                <a:cs typeface="Lucida Console"/>
              </a:rPr>
            </a:br>
            <a:r>
              <a:rPr lang="en-US" sz="1200" dirty="0" smtClean="0">
                <a:latin typeface="Lucida Console"/>
                <a:cs typeface="Lucida Console"/>
              </a:rPr>
              <a:t>  &lt;leaf id=“C”/&gt;</a:t>
            </a:r>
          </a:p>
          <a:p>
            <a:r>
              <a:rPr lang="en-US" sz="1200" dirty="0" smtClean="0">
                <a:latin typeface="Lucida Console"/>
                <a:cs typeface="Lucida Console"/>
              </a:rPr>
              <a:t>&lt;/node&gt;</a:t>
            </a:r>
            <a:endParaRPr lang="en-US" sz="1200" dirty="0">
              <a:latin typeface="Lucida Console"/>
              <a:cs typeface="Lucida Consol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0564" y="4736065"/>
            <a:ext cx="1658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/>
                <a:cs typeface="Lucida Console"/>
              </a:rPr>
              <a:t>Nodes  Leaves</a:t>
            </a:r>
            <a:endParaRPr lang="en-US" sz="1200" dirty="0">
              <a:latin typeface="Lucida Console"/>
              <a:cs typeface="Lucida Console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554666" y="2355655"/>
            <a:ext cx="324793" cy="564490"/>
            <a:chOff x="7554666" y="2355655"/>
            <a:chExt cx="324793" cy="564490"/>
          </a:xfrm>
        </p:grpSpPr>
        <p:sp>
          <p:nvSpPr>
            <p:cNvPr id="48" name="Rectangle 47"/>
            <p:cNvSpPr/>
            <p:nvPr/>
          </p:nvSpPr>
          <p:spPr>
            <a:xfrm>
              <a:off x="7554666" y="2355655"/>
              <a:ext cx="324793" cy="282245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i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54666" y="2637900"/>
              <a:ext cx="324793" cy="28224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i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641986" y="4027413"/>
            <a:ext cx="324793" cy="564490"/>
            <a:chOff x="6641986" y="4027413"/>
            <a:chExt cx="324793" cy="564490"/>
          </a:xfrm>
        </p:grpSpPr>
        <p:sp>
          <p:nvSpPr>
            <p:cNvPr id="51" name="Rectangle 50"/>
            <p:cNvSpPr/>
            <p:nvPr/>
          </p:nvSpPr>
          <p:spPr>
            <a:xfrm>
              <a:off x="6641986" y="4027413"/>
              <a:ext cx="324793" cy="282245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i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41986" y="4309658"/>
              <a:ext cx="324793" cy="28224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i="1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96316" y="4038267"/>
            <a:ext cx="324793" cy="564490"/>
            <a:chOff x="8596316" y="4038267"/>
            <a:chExt cx="324793" cy="564490"/>
          </a:xfrm>
        </p:grpSpPr>
        <p:sp>
          <p:nvSpPr>
            <p:cNvPr id="54" name="Rectangle 53"/>
            <p:cNvSpPr/>
            <p:nvPr/>
          </p:nvSpPr>
          <p:spPr>
            <a:xfrm>
              <a:off x="8596316" y="4038267"/>
              <a:ext cx="324793" cy="282245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i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596316" y="4320512"/>
              <a:ext cx="324793" cy="28224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73" grpId="0"/>
      <p:bldP spid="75" grpId="0"/>
      <p:bldP spid="76" grpId="0"/>
      <p:bldP spid="77" grpId="0"/>
      <p:bldP spid="78" grpId="0"/>
      <p:bldP spid="79" grpId="0"/>
      <p:bldP spid="82" grpId="0"/>
      <p:bldP spid="83" grpId="0"/>
      <p:bldP spid="88" grpId="0"/>
      <p:bldP spid="89" grpId="0"/>
      <p:bldP spid="90" grpId="0"/>
      <p:bldP spid="91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Visitor + Composite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1423" y="2737330"/>
            <a:ext cx="3885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pc="600" dirty="0" smtClean="0">
                <a:solidFill>
                  <a:srgbClr val="FFC762"/>
                </a:solidFill>
                <a:effectLst>
                  <a:glow rad="101600">
                    <a:srgbClr val="FF6600">
                      <a:alpha val="75000"/>
                    </a:srgbClr>
                  </a:glow>
                  <a:reflection stA="0" endPos="0" dir="5400000" sy="-100000" algn="bl" rotWithShape="0"/>
                </a:effectLst>
                <a:latin typeface="Calibri"/>
                <a:cs typeface="Calibri"/>
              </a:rPr>
              <a:t>DEMO</a:t>
            </a:r>
            <a:endParaRPr lang="en-US" sz="9600" spc="600" dirty="0">
              <a:solidFill>
                <a:srgbClr val="FFC762"/>
              </a:solidFill>
              <a:effectLst>
                <a:glow rad="101600">
                  <a:srgbClr val="FF6600">
                    <a:alpha val="75000"/>
                  </a:srgbClr>
                </a:glow>
                <a:reflection stA="0" endPos="0" dir="5400000" sy="-100000" algn="bl" rotWithShape="0"/>
              </a:effectLst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28" name="Oval 27"/>
          <p:cNvSpPr/>
          <p:nvPr/>
        </p:nvSpPr>
        <p:spPr>
          <a:xfrm>
            <a:off x="2957319" y="2764765"/>
            <a:ext cx="1700458" cy="802218"/>
          </a:xfrm>
          <a:prstGeom prst="ellipse">
            <a:avLst/>
          </a:prstGeom>
          <a:noFill/>
          <a:ln>
            <a:solidFill>
              <a:srgbClr val="39ADF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Collect data</a:t>
            </a:r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2957319" y="4180232"/>
            <a:ext cx="1700458" cy="802218"/>
          </a:xfrm>
          <a:prstGeom prst="ellipse">
            <a:avLst/>
          </a:prstGeom>
          <a:noFill/>
          <a:ln>
            <a:solidFill>
              <a:srgbClr val="39ADF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Send reports</a:t>
            </a:r>
            <a:endParaRPr lang="en-GB" dirty="0"/>
          </a:p>
        </p:txBody>
      </p:sp>
      <p:cxnSp>
        <p:nvCxnSpPr>
          <p:cNvPr id="30" name="Straight Connector 29"/>
          <p:cNvCxnSpPr>
            <a:endCxn id="28" idx="2"/>
          </p:cNvCxnSpPr>
          <p:nvPr/>
        </p:nvCxnSpPr>
        <p:spPr>
          <a:xfrm flipV="1">
            <a:off x="1891790" y="3165874"/>
            <a:ext cx="1065529" cy="748033"/>
          </a:xfrm>
          <a:prstGeom prst="line">
            <a:avLst/>
          </a:prstGeom>
          <a:ln w="28575" cap="flat" cmpd="sng" algn="ctr">
            <a:solidFill>
              <a:schemeClr val="tx1"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9" idx="2"/>
          </p:cNvCxnSpPr>
          <p:nvPr/>
        </p:nvCxnSpPr>
        <p:spPr>
          <a:xfrm>
            <a:off x="1891790" y="3913908"/>
            <a:ext cx="1065529" cy="667433"/>
          </a:xfrm>
          <a:prstGeom prst="line">
            <a:avLst/>
          </a:prstGeom>
          <a:ln w="28575" cap="flat" cmpd="sng" algn="ctr">
            <a:solidFill>
              <a:schemeClr val="tx1"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16381" y="2696191"/>
            <a:ext cx="4228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i="1" dirty="0" smtClean="0">
                <a:solidFill>
                  <a:srgbClr val="FFC762"/>
                </a:solidFill>
              </a:rPr>
              <a:t>Multiple sources</a:t>
            </a:r>
          </a:p>
          <a:p>
            <a:pPr algn="ctr"/>
            <a:r>
              <a:rPr lang="en-GB" sz="2400" i="1" dirty="0" smtClean="0"/>
              <a:t>(System, Network, Player…)</a:t>
            </a:r>
            <a:endParaRPr lang="en-GB" sz="24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201764" y="4111657"/>
            <a:ext cx="3254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smtClean="0">
                <a:solidFill>
                  <a:srgbClr val="FFC762"/>
                </a:solidFill>
              </a:rPr>
              <a:t>Many output formats</a:t>
            </a:r>
            <a:r>
              <a:rPr lang="en-GB" sz="2400" i="1" dirty="0" smtClean="0"/>
              <a:t/>
            </a:r>
            <a:br>
              <a:rPr lang="en-GB" sz="2400" i="1" dirty="0" smtClean="0"/>
            </a:br>
            <a:r>
              <a:rPr lang="en-GB" sz="2400" i="1" dirty="0" smtClean="0"/>
              <a:t>(text, JSON, XML, …)</a:t>
            </a:r>
            <a:endParaRPr lang="en-GB" sz="24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4720" y="5319817"/>
            <a:ext cx="3254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smtClean="0">
                <a:solidFill>
                  <a:srgbClr val="FFC762"/>
                </a:solidFill>
              </a:rPr>
              <a:t>Cross-platform</a:t>
            </a:r>
            <a:r>
              <a:rPr lang="en-GB" sz="2400" i="1" dirty="0" smtClean="0"/>
              <a:t/>
            </a:r>
            <a:br>
              <a:rPr lang="en-GB" sz="2400" i="1" dirty="0" smtClean="0"/>
            </a:br>
            <a:r>
              <a:rPr lang="en-GB" sz="2400" i="1" dirty="0" smtClean="0"/>
              <a:t>(Linux, OSX, PS3…)</a:t>
            </a:r>
            <a:endParaRPr lang="en-GB" sz="2400" i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927763" y="3111690"/>
            <a:ext cx="1342626" cy="1830964"/>
            <a:chOff x="927763" y="3111690"/>
            <a:chExt cx="1342626" cy="1830964"/>
          </a:xfrm>
        </p:grpSpPr>
        <p:grpSp>
          <p:nvGrpSpPr>
            <p:cNvPr id="27" name="Group 26"/>
            <p:cNvGrpSpPr/>
            <p:nvPr/>
          </p:nvGrpSpPr>
          <p:grpSpPr>
            <a:xfrm>
              <a:off x="1305268" y="3111690"/>
              <a:ext cx="586522" cy="1415466"/>
              <a:chOff x="2440112" y="2573233"/>
              <a:chExt cx="851784" cy="205562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534609" y="2573233"/>
                <a:ext cx="661202" cy="661202"/>
              </a:xfrm>
              <a:prstGeom prst="ellipse">
                <a:avLst/>
              </a:prstGeom>
              <a:noFill/>
              <a:ln w="28575" cap="flat" cmpd="sng" algn="ctr">
                <a:solidFill>
                  <a:srgbClr val="39ADF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rot="5400000">
                <a:off x="2420705" y="3678941"/>
                <a:ext cx="890598" cy="1588"/>
              </a:xfrm>
              <a:prstGeom prst="line">
                <a:avLst/>
              </a:prstGeom>
              <a:ln w="28575" cap="flat" cmpd="sng" algn="ctr">
                <a:solidFill>
                  <a:srgbClr val="39ADF9">
                    <a:alpha val="9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2402339" y="3273804"/>
                <a:ext cx="503824" cy="425093"/>
              </a:xfrm>
              <a:prstGeom prst="line">
                <a:avLst/>
              </a:prstGeom>
              <a:ln w="28575" cap="flat" cmpd="sng" algn="ctr">
                <a:solidFill>
                  <a:srgbClr val="39ADF9">
                    <a:alpha val="9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2827434" y="3273800"/>
                <a:ext cx="503826" cy="425098"/>
              </a:xfrm>
              <a:prstGeom prst="line">
                <a:avLst/>
              </a:prstGeom>
              <a:ln w="28575" cap="flat" cmpd="sng" algn="ctr">
                <a:solidFill>
                  <a:srgbClr val="39ADF9">
                    <a:alpha val="9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2400749" y="4164400"/>
                <a:ext cx="503824" cy="425097"/>
              </a:xfrm>
              <a:prstGeom prst="line">
                <a:avLst/>
              </a:prstGeom>
              <a:ln w="28575" cap="flat" cmpd="sng" algn="ctr">
                <a:solidFill>
                  <a:srgbClr val="39ADF9">
                    <a:alpha val="9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2825846" y="4164398"/>
                <a:ext cx="503827" cy="425099"/>
              </a:xfrm>
              <a:prstGeom prst="line">
                <a:avLst/>
              </a:prstGeom>
              <a:ln w="28575" cap="flat" cmpd="sng" algn="ctr">
                <a:solidFill>
                  <a:srgbClr val="39ADF9">
                    <a:alpha val="9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927763" y="4573322"/>
              <a:ext cx="1342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smtClean="0"/>
                <a:t>Perception</a:t>
              </a:r>
              <a:endParaRPr lang="en-GB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02017" y="1763373"/>
            <a:ext cx="1700458" cy="802218"/>
          </a:xfrm>
          <a:prstGeom prst="ellipse">
            <a:avLst/>
          </a:prstGeom>
          <a:noFill/>
          <a:ln>
            <a:solidFill>
              <a:srgbClr val="39ADF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Collect data</a:t>
            </a:r>
            <a:endParaRPr lang="en-GB" dirty="0"/>
          </a:p>
        </p:txBody>
      </p:sp>
      <p:grpSp>
        <p:nvGrpSpPr>
          <p:cNvPr id="49" name="Group 48"/>
          <p:cNvGrpSpPr/>
          <p:nvPr/>
        </p:nvGrpSpPr>
        <p:grpSpPr>
          <a:xfrm>
            <a:off x="459214" y="2544599"/>
            <a:ext cx="3633478" cy="1600028"/>
            <a:chOff x="459214" y="2544599"/>
            <a:chExt cx="3633478" cy="1600028"/>
          </a:xfrm>
        </p:grpSpPr>
        <p:sp>
          <p:nvSpPr>
            <p:cNvPr id="6" name="Rectangle 5"/>
            <p:cNvSpPr/>
            <p:nvPr/>
          </p:nvSpPr>
          <p:spPr>
            <a:xfrm>
              <a:off x="2851670" y="2544599"/>
              <a:ext cx="1241020" cy="455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Linux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51671" y="3118850"/>
              <a:ext cx="1241021" cy="455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OSX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1671" y="3688693"/>
              <a:ext cx="1241020" cy="455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PS3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9214" y="3135434"/>
              <a:ext cx="1890061" cy="455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10" idx="3"/>
              <a:endCxn id="6" idx="1"/>
            </p:cNvCxnSpPr>
            <p:nvPr/>
          </p:nvCxnSpPr>
          <p:spPr>
            <a:xfrm flipV="1">
              <a:off x="2349275" y="2772566"/>
              <a:ext cx="502395" cy="590835"/>
            </a:xfrm>
            <a:prstGeom prst="line">
              <a:avLst/>
            </a:prstGeom>
            <a:ln w="28575" cap="flat" cmpd="sng" algn="ctr">
              <a:solidFill>
                <a:srgbClr val="39ADF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3"/>
              <a:endCxn id="8" idx="1"/>
            </p:cNvCxnSpPr>
            <p:nvPr/>
          </p:nvCxnSpPr>
          <p:spPr>
            <a:xfrm flipV="1">
              <a:off x="2349275" y="3346817"/>
              <a:ext cx="502396" cy="16584"/>
            </a:xfrm>
            <a:prstGeom prst="line">
              <a:avLst/>
            </a:prstGeom>
            <a:ln w="28575" cap="flat" cmpd="sng" algn="ctr">
              <a:solidFill>
                <a:srgbClr val="39ADF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0" idx="3"/>
              <a:endCxn id="9" idx="1"/>
            </p:cNvCxnSpPr>
            <p:nvPr/>
          </p:nvCxnSpPr>
          <p:spPr>
            <a:xfrm>
              <a:off x="2349275" y="3363401"/>
              <a:ext cx="502396" cy="553259"/>
            </a:xfrm>
            <a:prstGeom prst="line">
              <a:avLst/>
            </a:prstGeom>
            <a:ln w="28575" cap="flat" cmpd="sng" algn="ctr">
              <a:solidFill>
                <a:srgbClr val="39ADF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009123" y="2565591"/>
            <a:ext cx="3633478" cy="1600028"/>
            <a:chOff x="5009123" y="2565591"/>
            <a:chExt cx="3633478" cy="1600028"/>
          </a:xfrm>
        </p:grpSpPr>
        <p:sp>
          <p:nvSpPr>
            <p:cNvPr id="34" name="Rectangle 33"/>
            <p:cNvSpPr/>
            <p:nvPr/>
          </p:nvSpPr>
          <p:spPr>
            <a:xfrm>
              <a:off x="7401579" y="2565591"/>
              <a:ext cx="1241020" cy="455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Linux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01580" y="3139842"/>
              <a:ext cx="1241021" cy="455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OSX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01580" y="3709685"/>
              <a:ext cx="1241020" cy="455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PS3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009123" y="3156426"/>
              <a:ext cx="1890061" cy="455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Networking</a:t>
              </a:r>
              <a:endParaRPr lang="en-US" dirty="0"/>
            </a:p>
          </p:txBody>
        </p:sp>
        <p:cxnSp>
          <p:nvCxnSpPr>
            <p:cNvPr id="38" name="Straight Connector 37"/>
            <p:cNvCxnSpPr>
              <a:stCxn id="37" idx="3"/>
              <a:endCxn id="34" idx="1"/>
            </p:cNvCxnSpPr>
            <p:nvPr/>
          </p:nvCxnSpPr>
          <p:spPr>
            <a:xfrm flipV="1">
              <a:off x="6899184" y="2793558"/>
              <a:ext cx="502395" cy="590835"/>
            </a:xfrm>
            <a:prstGeom prst="line">
              <a:avLst/>
            </a:prstGeom>
            <a:ln w="28575" cap="flat" cmpd="sng" algn="ctr">
              <a:solidFill>
                <a:srgbClr val="39ADF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7" idx="3"/>
              <a:endCxn id="35" idx="1"/>
            </p:cNvCxnSpPr>
            <p:nvPr/>
          </p:nvCxnSpPr>
          <p:spPr>
            <a:xfrm flipV="1">
              <a:off x="6899184" y="3367809"/>
              <a:ext cx="502396" cy="16584"/>
            </a:xfrm>
            <a:prstGeom prst="line">
              <a:avLst/>
            </a:prstGeom>
            <a:ln w="28575" cap="flat" cmpd="sng" algn="ctr">
              <a:solidFill>
                <a:srgbClr val="39ADF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7" idx="3"/>
              <a:endCxn id="36" idx="1"/>
            </p:cNvCxnSpPr>
            <p:nvPr/>
          </p:nvCxnSpPr>
          <p:spPr>
            <a:xfrm>
              <a:off x="6899184" y="3384393"/>
              <a:ext cx="502396" cy="553259"/>
            </a:xfrm>
            <a:prstGeom prst="line">
              <a:avLst/>
            </a:prstGeom>
            <a:ln w="28575" cap="flat" cmpd="sng" algn="ctr">
              <a:solidFill>
                <a:srgbClr val="39ADF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59214" y="4663199"/>
            <a:ext cx="3633478" cy="1600028"/>
            <a:chOff x="459214" y="4663199"/>
            <a:chExt cx="3633478" cy="1600028"/>
          </a:xfrm>
        </p:grpSpPr>
        <p:sp>
          <p:nvSpPr>
            <p:cNvPr id="41" name="Rectangle 40"/>
            <p:cNvSpPr/>
            <p:nvPr/>
          </p:nvSpPr>
          <p:spPr>
            <a:xfrm>
              <a:off x="2851670" y="4663199"/>
              <a:ext cx="1241020" cy="455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Linux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51671" y="5237450"/>
              <a:ext cx="1241021" cy="455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OSX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51671" y="5807293"/>
              <a:ext cx="1241020" cy="455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PS3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9214" y="5254034"/>
              <a:ext cx="1890061" cy="455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Player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44" idx="3"/>
              <a:endCxn id="41" idx="1"/>
            </p:cNvCxnSpPr>
            <p:nvPr/>
          </p:nvCxnSpPr>
          <p:spPr>
            <a:xfrm flipV="1">
              <a:off x="2349275" y="4891166"/>
              <a:ext cx="502395" cy="590835"/>
            </a:xfrm>
            <a:prstGeom prst="line">
              <a:avLst/>
            </a:prstGeom>
            <a:ln w="28575" cap="flat" cmpd="sng" algn="ctr">
              <a:solidFill>
                <a:srgbClr val="39ADF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3"/>
              <a:endCxn id="42" idx="1"/>
            </p:cNvCxnSpPr>
            <p:nvPr/>
          </p:nvCxnSpPr>
          <p:spPr>
            <a:xfrm flipV="1">
              <a:off x="2349275" y="5465417"/>
              <a:ext cx="502396" cy="16584"/>
            </a:xfrm>
            <a:prstGeom prst="line">
              <a:avLst/>
            </a:prstGeom>
            <a:ln w="28575" cap="flat" cmpd="sng" algn="ctr">
              <a:solidFill>
                <a:srgbClr val="39ADF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3" idx="1"/>
            </p:cNvCxnSpPr>
            <p:nvPr/>
          </p:nvCxnSpPr>
          <p:spPr>
            <a:xfrm>
              <a:off x="2349275" y="5482001"/>
              <a:ext cx="502396" cy="553259"/>
            </a:xfrm>
            <a:prstGeom prst="line">
              <a:avLst/>
            </a:prstGeom>
            <a:ln w="28575" cap="flat" cmpd="sng" algn="ctr">
              <a:solidFill>
                <a:srgbClr val="39ADF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 descr="aargh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80" y="4494870"/>
            <a:ext cx="21463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02017" y="1763373"/>
            <a:ext cx="1700458" cy="802218"/>
          </a:xfrm>
          <a:prstGeom prst="ellipse">
            <a:avLst/>
          </a:prstGeom>
          <a:noFill/>
          <a:ln>
            <a:solidFill>
              <a:srgbClr val="39ADF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Collect data</a:t>
            </a:r>
            <a:endParaRPr lang="en-GB" dirty="0"/>
          </a:p>
        </p:txBody>
      </p:sp>
      <p:grpSp>
        <p:nvGrpSpPr>
          <p:cNvPr id="47" name="Group 46"/>
          <p:cNvGrpSpPr/>
          <p:nvPr/>
        </p:nvGrpSpPr>
        <p:grpSpPr>
          <a:xfrm>
            <a:off x="302017" y="2907467"/>
            <a:ext cx="2741842" cy="3393245"/>
            <a:chOff x="302017" y="2907467"/>
            <a:chExt cx="2741842" cy="3393245"/>
          </a:xfrm>
        </p:grpSpPr>
        <p:sp>
          <p:nvSpPr>
            <p:cNvPr id="9" name="Rectangle 8"/>
            <p:cNvSpPr/>
            <p:nvPr/>
          </p:nvSpPr>
          <p:spPr>
            <a:xfrm>
              <a:off x="302017" y="2907467"/>
              <a:ext cx="2741842" cy="455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Abstract Factory</a:t>
              </a:r>
              <a:endParaRPr lang="en-US" i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017" y="3363400"/>
              <a:ext cx="2741842" cy="104798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 smtClean="0"/>
                <a:t>+ </a:t>
              </a:r>
              <a:r>
                <a:rPr lang="en-US" i="1" dirty="0" err="1" smtClean="0"/>
                <a:t>createSystemCollector</a:t>
              </a:r>
              <a:r>
                <a:rPr lang="en-US" i="1" dirty="0" smtClean="0"/>
                <a:t>()</a:t>
              </a:r>
              <a:br>
                <a:rPr lang="en-US" i="1" dirty="0" smtClean="0"/>
              </a:br>
              <a:r>
                <a:rPr lang="en-US" i="1" dirty="0" smtClean="0"/>
                <a:t>+ </a:t>
              </a:r>
              <a:r>
                <a:rPr lang="en-US" i="1" dirty="0" err="1" smtClean="0"/>
                <a:t>createNetworkCollctor</a:t>
              </a:r>
              <a:r>
                <a:rPr lang="en-US" i="1" dirty="0" smtClean="0"/>
                <a:t>()</a:t>
              </a:r>
              <a:br>
                <a:rPr lang="en-US" i="1" dirty="0" smtClean="0"/>
              </a:br>
              <a:r>
                <a:rPr lang="en-US" i="1" dirty="0" smtClean="0"/>
                <a:t>+ </a:t>
              </a:r>
              <a:r>
                <a:rPr lang="en-US" i="1" dirty="0" err="1" smtClean="0"/>
                <a:t>createPlayerCollector</a:t>
              </a:r>
              <a:r>
                <a:rPr lang="en-US" i="1" dirty="0" smtClean="0"/>
                <a:t>()</a:t>
              </a:r>
              <a:endParaRPr lang="en-US" i="1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02017" y="4796795"/>
              <a:ext cx="2741842" cy="1503917"/>
              <a:chOff x="302017" y="4796795"/>
              <a:chExt cx="2741842" cy="150391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02017" y="4796795"/>
                <a:ext cx="2741842" cy="455934"/>
              </a:xfrm>
              <a:prstGeom prst="rect">
                <a:avLst/>
              </a:prstGeom>
              <a:noFill/>
              <a:ln>
                <a:solidFill>
                  <a:srgbClr val="39ADF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Linux Factory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02017" y="5252728"/>
                <a:ext cx="2741842" cy="1047984"/>
              </a:xfrm>
              <a:prstGeom prst="rect">
                <a:avLst/>
              </a:prstGeom>
              <a:noFill/>
              <a:ln>
                <a:solidFill>
                  <a:srgbClr val="39ADF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 </a:t>
                </a:r>
                <a:r>
                  <a:rPr lang="en-US" dirty="0" err="1" smtClean="0"/>
                  <a:t>createSystemCollector</a:t>
                </a:r>
                <a:r>
                  <a:rPr lang="en-US" dirty="0" smtClean="0"/>
                  <a:t>()</a:t>
                </a:r>
                <a:br>
                  <a:rPr lang="en-US" dirty="0" smtClean="0"/>
                </a:br>
                <a:r>
                  <a:rPr lang="en-US" dirty="0" smtClean="0"/>
                  <a:t>+ </a:t>
                </a:r>
                <a:r>
                  <a:rPr lang="en-US" dirty="0" err="1" smtClean="0"/>
                  <a:t>createNetworkCollctor</a:t>
                </a:r>
                <a:r>
                  <a:rPr lang="en-US" dirty="0" smtClean="0"/>
                  <a:t>()</a:t>
                </a:r>
                <a:br>
                  <a:rPr lang="en-US" dirty="0" smtClean="0"/>
                </a:br>
                <a:r>
                  <a:rPr lang="en-US" dirty="0" smtClean="0"/>
                  <a:t>+ </a:t>
                </a:r>
                <a:r>
                  <a:rPr lang="en-US" dirty="0" err="1" smtClean="0"/>
                  <a:t>createPlayerCollector</a:t>
                </a:r>
                <a:r>
                  <a:rPr lang="en-US" dirty="0" smtClean="0"/>
                  <a:t>()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stCxn id="19" idx="0"/>
              <a:endCxn id="13" idx="2"/>
            </p:cNvCxnSpPr>
            <p:nvPr/>
          </p:nvCxnSpPr>
          <p:spPr>
            <a:xfrm rot="5400000" flipH="1" flipV="1">
              <a:off x="1480233" y="4604090"/>
              <a:ext cx="385411" cy="1588"/>
            </a:xfrm>
            <a:prstGeom prst="straightConnector1">
              <a:avLst/>
            </a:prstGeom>
            <a:ln w="28575" cap="flat" cmpd="sng" algn="ctr">
              <a:solidFill>
                <a:srgbClr val="39ADF9">
                  <a:alpha val="95000"/>
                </a:srgb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405933" y="2907465"/>
            <a:ext cx="2539852" cy="1406144"/>
            <a:chOff x="3405933" y="2907465"/>
            <a:chExt cx="2539852" cy="1406144"/>
          </a:xfrm>
        </p:grpSpPr>
        <p:sp>
          <p:nvSpPr>
            <p:cNvPr id="23" name="Rectangle 22"/>
            <p:cNvSpPr/>
            <p:nvPr/>
          </p:nvSpPr>
          <p:spPr>
            <a:xfrm>
              <a:off x="3489439" y="2907465"/>
              <a:ext cx="2372386" cy="455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Network Collector</a:t>
              </a:r>
              <a:endParaRPr lang="en-US" i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05933" y="3857675"/>
              <a:ext cx="2539852" cy="455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Linux Network Collector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24" idx="0"/>
              <a:endCxn id="23" idx="2"/>
            </p:cNvCxnSpPr>
            <p:nvPr/>
          </p:nvCxnSpPr>
          <p:spPr>
            <a:xfrm rot="16200000" flipV="1">
              <a:off x="4428608" y="3610423"/>
              <a:ext cx="494276" cy="227"/>
            </a:xfrm>
            <a:prstGeom prst="straightConnector1">
              <a:avLst/>
            </a:prstGeom>
            <a:ln w="28575" cap="flat" cmpd="sng" algn="ctr">
              <a:solidFill>
                <a:srgbClr val="39ADF9">
                  <a:alpha val="95000"/>
                </a:srgb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345062" y="2907467"/>
            <a:ext cx="2539852" cy="1406144"/>
            <a:chOff x="6345062" y="2907467"/>
            <a:chExt cx="2539852" cy="1406144"/>
          </a:xfrm>
        </p:grpSpPr>
        <p:sp>
          <p:nvSpPr>
            <p:cNvPr id="31" name="Rectangle 30"/>
            <p:cNvSpPr/>
            <p:nvPr/>
          </p:nvSpPr>
          <p:spPr>
            <a:xfrm>
              <a:off x="6428568" y="2907467"/>
              <a:ext cx="2372386" cy="455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System Collector</a:t>
              </a:r>
              <a:endParaRPr lang="en-US" i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45062" y="3857677"/>
              <a:ext cx="2539852" cy="455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Linux System Collector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32" idx="0"/>
              <a:endCxn id="31" idx="2"/>
            </p:cNvCxnSpPr>
            <p:nvPr/>
          </p:nvCxnSpPr>
          <p:spPr>
            <a:xfrm rot="16200000" flipV="1">
              <a:off x="7367737" y="3610425"/>
              <a:ext cx="494276" cy="227"/>
            </a:xfrm>
            <a:prstGeom prst="straightConnector1">
              <a:avLst/>
            </a:prstGeom>
            <a:ln w="28575" cap="flat" cmpd="sng" algn="ctr">
              <a:solidFill>
                <a:srgbClr val="39ADF9">
                  <a:alpha val="95000"/>
                </a:srgb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>
            <a:stCxn id="20" idx="3"/>
            <a:endCxn id="24" idx="2"/>
          </p:cNvCxnSpPr>
          <p:nvPr/>
        </p:nvCxnSpPr>
        <p:spPr>
          <a:xfrm flipV="1">
            <a:off x="3043859" y="4313609"/>
            <a:ext cx="1632000" cy="1463111"/>
          </a:xfrm>
          <a:prstGeom prst="bentConnector2">
            <a:avLst/>
          </a:prstGeom>
          <a:ln w="28575" cap="flat" cmpd="sng" algn="ctr">
            <a:solidFill>
              <a:schemeClr val="tx1">
                <a:alpha val="95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3"/>
          <p:cNvCxnSpPr>
            <a:endCxn id="32" idx="2"/>
          </p:cNvCxnSpPr>
          <p:nvPr/>
        </p:nvCxnSpPr>
        <p:spPr>
          <a:xfrm flipV="1">
            <a:off x="3043859" y="4313611"/>
            <a:ext cx="4571129" cy="1207427"/>
          </a:xfrm>
          <a:prstGeom prst="bentConnector2">
            <a:avLst/>
          </a:prstGeom>
          <a:ln w="28575" cap="flat" cmpd="sng" algn="ctr">
            <a:solidFill>
              <a:schemeClr val="tx1">
                <a:alpha val="95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42643" y="5654381"/>
            <a:ext cx="355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Abstract Factory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4015412" y="3693864"/>
            <a:ext cx="4084058" cy="2561913"/>
            <a:chOff x="4502600" y="3714856"/>
            <a:chExt cx="4084058" cy="2561913"/>
          </a:xfrm>
        </p:grpSpPr>
        <p:sp>
          <p:nvSpPr>
            <p:cNvPr id="6" name="Rectangle 5"/>
            <p:cNvSpPr/>
            <p:nvPr/>
          </p:nvSpPr>
          <p:spPr>
            <a:xfrm>
              <a:off x="4502600" y="5245491"/>
              <a:ext cx="1879633" cy="455934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Leaf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07026" y="5245490"/>
              <a:ext cx="1879632" cy="455935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5686213" y="4746148"/>
              <a:ext cx="499355" cy="499331"/>
            </a:xfrm>
            <a:prstGeom prst="straightConnector1">
              <a:avLst/>
            </a:prstGeom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200000" flipV="1">
              <a:off x="6977960" y="4800423"/>
              <a:ext cx="499357" cy="390781"/>
            </a:xfrm>
            <a:prstGeom prst="straightConnector1">
              <a:avLst/>
            </a:prstGeom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686225" y="4170790"/>
              <a:ext cx="1890061" cy="575345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i="1" dirty="0" err="1" smtClean="0"/>
                <a:t>accept(Visitor</a:t>
              </a:r>
              <a:r>
                <a:rPr lang="en-US" i="1" dirty="0" smtClean="0"/>
                <a:t>)</a:t>
              </a:r>
              <a:endParaRPr lang="en-US" i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02601" y="5701425"/>
              <a:ext cx="1879632" cy="575344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accept(Visitor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86225" y="3714856"/>
              <a:ext cx="1890061" cy="455934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Component</a:t>
              </a:r>
              <a:endParaRPr lang="en-US" i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7026" y="5701425"/>
              <a:ext cx="1879632" cy="575344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accept(Visitor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7" idx="3"/>
              <a:endCxn id="12" idx="3"/>
            </p:cNvCxnSpPr>
            <p:nvPr/>
          </p:nvCxnSpPr>
          <p:spPr>
            <a:xfrm flipH="1" flipV="1">
              <a:off x="7576286" y="3942823"/>
              <a:ext cx="1010372" cy="1530635"/>
            </a:xfrm>
            <a:prstGeom prst="bentConnector3">
              <a:avLst>
                <a:gd name="adj1" fmla="val -22625"/>
              </a:avLst>
            </a:prstGeom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diamond" w="lg" len="lg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/>
          <p:cNvSpPr/>
          <p:nvPr/>
        </p:nvSpPr>
        <p:spPr>
          <a:xfrm>
            <a:off x="343998" y="1700396"/>
            <a:ext cx="1700458" cy="802218"/>
          </a:xfrm>
          <a:prstGeom prst="ellipse">
            <a:avLst/>
          </a:prstGeom>
          <a:noFill/>
          <a:ln>
            <a:solidFill>
              <a:srgbClr val="39ADF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Collect data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382426" y="1857842"/>
            <a:ext cx="117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…data?</a:t>
            </a:r>
            <a:endParaRPr lang="en-GB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4863" y="2502614"/>
            <a:ext cx="4455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GB" sz="2200" dirty="0" smtClean="0"/>
              <a:t> Hierarchy</a:t>
            </a:r>
          </a:p>
          <a:p>
            <a:pPr>
              <a:buFont typeface="Arial"/>
              <a:buChar char="•"/>
            </a:pPr>
            <a:r>
              <a:rPr lang="en-GB" sz="2200" dirty="0" smtClean="0"/>
              <a:t> Handled uniformly (e.g. </a:t>
            </a:r>
            <a:r>
              <a:rPr lang="en-GB" sz="2200" dirty="0" smtClean="0">
                <a:latin typeface="Lucida Console"/>
                <a:cs typeface="Lucida Console"/>
              </a:rPr>
              <a:t>dump()</a:t>
            </a:r>
            <a:r>
              <a:rPr lang="en-GB" sz="2200" dirty="0" smtClean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5177" y="2768826"/>
            <a:ext cx="3487904" cy="3539431"/>
          </a:xfrm>
          <a:prstGeom prst="rect">
            <a:avLst/>
          </a:prstGeom>
          <a:noFill/>
          <a:ln w="28575" cap="flat" cmpd="sng" algn="ctr">
            <a:solidFill>
              <a:srgbClr val="FFC76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Lucida Console"/>
                <a:cs typeface="Lucida Console"/>
              </a:rPr>
              <a:t>System:</a:t>
            </a:r>
          </a:p>
          <a:p>
            <a:r>
              <a:rPr lang="en-GB" sz="1400" dirty="0" smtClean="0">
                <a:latin typeface="Lucida Console"/>
                <a:cs typeface="Lucida Console"/>
              </a:rPr>
              <a:t>	CPU: Intel Atom</a:t>
            </a:r>
          </a:p>
          <a:p>
            <a:r>
              <a:rPr lang="en-GB" sz="1400" dirty="0" smtClean="0">
                <a:latin typeface="Lucida Console"/>
                <a:cs typeface="Lucida Console"/>
              </a:rPr>
              <a:t>	</a:t>
            </a:r>
            <a:r>
              <a:rPr lang="en-GB" sz="1400" dirty="0" err="1" smtClean="0">
                <a:latin typeface="Lucida Console"/>
                <a:cs typeface="Lucida Console"/>
              </a:rPr>
              <a:t>Mem</a:t>
            </a:r>
            <a:r>
              <a:rPr lang="en-GB" sz="1400" dirty="0" smtClean="0">
                <a:latin typeface="Lucida Console"/>
                <a:cs typeface="Lucida Console"/>
              </a:rPr>
              <a:t>: 2 GB</a:t>
            </a:r>
          </a:p>
          <a:p>
            <a:r>
              <a:rPr lang="en-GB" sz="1400" dirty="0" smtClean="0">
                <a:latin typeface="Lucida Console"/>
                <a:cs typeface="Lucida Console"/>
              </a:rPr>
              <a:t>Network:</a:t>
            </a:r>
          </a:p>
          <a:p>
            <a:r>
              <a:rPr lang="en-GB" sz="1400" dirty="0" smtClean="0">
                <a:latin typeface="Lucida Console"/>
                <a:cs typeface="Lucida Console"/>
              </a:rPr>
              <a:t>	lo:</a:t>
            </a:r>
          </a:p>
          <a:p>
            <a:r>
              <a:rPr lang="en-GB" sz="1400" dirty="0" smtClean="0">
                <a:latin typeface="Lucida Console"/>
                <a:cs typeface="Lucida Console"/>
              </a:rPr>
              <a:t>		</a:t>
            </a:r>
            <a:r>
              <a:rPr lang="en-GB" sz="1400" dirty="0" err="1" smtClean="0">
                <a:latin typeface="Lucida Console"/>
                <a:cs typeface="Lucida Console"/>
              </a:rPr>
              <a:t>ip</a:t>
            </a:r>
            <a:r>
              <a:rPr lang="en-GB" sz="1400" dirty="0" smtClean="0">
                <a:latin typeface="Lucida Console"/>
                <a:cs typeface="Lucida Console"/>
              </a:rPr>
              <a:t>: 127.0.0.1</a:t>
            </a:r>
          </a:p>
          <a:p>
            <a:r>
              <a:rPr lang="en-GB" sz="1400" dirty="0" smtClean="0">
                <a:latin typeface="Lucida Console"/>
                <a:cs typeface="Lucida Console"/>
              </a:rPr>
              <a:t>		</a:t>
            </a:r>
            <a:r>
              <a:rPr lang="en-GB" sz="1400" dirty="0" err="1" smtClean="0">
                <a:latin typeface="Lucida Console"/>
                <a:cs typeface="Lucida Console"/>
              </a:rPr>
              <a:t>mac</a:t>
            </a:r>
            <a:r>
              <a:rPr lang="en-GB" sz="1400" dirty="0" smtClean="0">
                <a:latin typeface="Lucida Console"/>
                <a:cs typeface="Lucida Console"/>
              </a:rPr>
              <a:t>: 00:00:00:00:00</a:t>
            </a:r>
          </a:p>
          <a:p>
            <a:r>
              <a:rPr lang="en-GB" sz="1400" dirty="0" smtClean="0">
                <a:latin typeface="Lucida Console"/>
                <a:cs typeface="Lucida Console"/>
              </a:rPr>
              <a:t>	eth0:</a:t>
            </a:r>
          </a:p>
          <a:p>
            <a:r>
              <a:rPr lang="en-GB" sz="1400" dirty="0" smtClean="0">
                <a:latin typeface="Lucida Console"/>
                <a:cs typeface="Lucida Console"/>
              </a:rPr>
              <a:t>		</a:t>
            </a:r>
            <a:r>
              <a:rPr lang="en-GB" sz="1400" dirty="0" err="1" smtClean="0">
                <a:latin typeface="Lucida Console"/>
                <a:cs typeface="Lucida Console"/>
              </a:rPr>
              <a:t>ip</a:t>
            </a:r>
            <a:r>
              <a:rPr lang="en-GB" sz="1400" dirty="0" smtClean="0">
                <a:latin typeface="Lucida Console"/>
                <a:cs typeface="Lucida Console"/>
              </a:rPr>
              <a:t>: 10.2.2.35</a:t>
            </a:r>
          </a:p>
          <a:p>
            <a:r>
              <a:rPr lang="en-GB" sz="1400" dirty="0" smtClean="0">
                <a:latin typeface="Lucida Console"/>
                <a:cs typeface="Lucida Console"/>
              </a:rPr>
              <a:t>		</a:t>
            </a:r>
            <a:r>
              <a:rPr lang="en-GB" sz="1400" dirty="0" err="1" smtClean="0">
                <a:latin typeface="Lucida Console"/>
                <a:cs typeface="Lucida Console"/>
              </a:rPr>
              <a:t>mac</a:t>
            </a:r>
            <a:r>
              <a:rPr lang="en-GB" sz="1400" dirty="0" smtClean="0">
                <a:latin typeface="Lucida Console"/>
                <a:cs typeface="Lucida Console"/>
              </a:rPr>
              <a:t>: </a:t>
            </a:r>
            <a:r>
              <a:rPr lang="en-US" sz="1400" dirty="0" smtClean="0">
                <a:latin typeface="Lucida Console"/>
                <a:cs typeface="Lucida Console"/>
              </a:rPr>
              <a:t>d4:9a:20:d6:8f:d2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Player: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	video: H.264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	audio: AC3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	buffering: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		time: 0:20:41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		data: 241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281026" y="1731884"/>
            <a:ext cx="1700458" cy="802218"/>
          </a:xfrm>
          <a:prstGeom prst="ellipse">
            <a:avLst/>
          </a:prstGeom>
          <a:noFill/>
          <a:ln>
            <a:solidFill>
              <a:srgbClr val="39ADF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Send reports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418544" y="3465177"/>
            <a:ext cx="4084058" cy="2561913"/>
            <a:chOff x="4502600" y="3714856"/>
            <a:chExt cx="4084058" cy="2561913"/>
          </a:xfrm>
        </p:grpSpPr>
        <p:sp>
          <p:nvSpPr>
            <p:cNvPr id="6" name="Rectangle 5"/>
            <p:cNvSpPr/>
            <p:nvPr/>
          </p:nvSpPr>
          <p:spPr>
            <a:xfrm>
              <a:off x="4502600" y="5245491"/>
              <a:ext cx="1879633" cy="455934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Leaf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07026" y="5245490"/>
              <a:ext cx="1879632" cy="455935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5686213" y="4746148"/>
              <a:ext cx="499355" cy="499331"/>
            </a:xfrm>
            <a:prstGeom prst="straightConnector1">
              <a:avLst/>
            </a:prstGeom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200000" flipV="1">
              <a:off x="6977960" y="4800423"/>
              <a:ext cx="499357" cy="390781"/>
            </a:xfrm>
            <a:prstGeom prst="straightConnector1">
              <a:avLst/>
            </a:prstGeom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686225" y="4170790"/>
              <a:ext cx="1890061" cy="575345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i="1" dirty="0" err="1" smtClean="0"/>
                <a:t>accept(Visitor</a:t>
              </a:r>
              <a:r>
                <a:rPr lang="en-US" i="1" dirty="0" smtClean="0"/>
                <a:t>)</a:t>
              </a:r>
              <a:endParaRPr lang="en-US" i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02601" y="5701425"/>
              <a:ext cx="1879632" cy="575344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accept(Visitor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86225" y="3714856"/>
              <a:ext cx="1890061" cy="455934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Component</a:t>
              </a:r>
              <a:endParaRPr lang="en-US" i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7026" y="5701425"/>
              <a:ext cx="1879632" cy="575344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accept(Visitor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7" idx="3"/>
              <a:endCxn id="12" idx="3"/>
            </p:cNvCxnSpPr>
            <p:nvPr/>
          </p:nvCxnSpPr>
          <p:spPr>
            <a:xfrm flipH="1" flipV="1">
              <a:off x="7576286" y="3942823"/>
              <a:ext cx="1010372" cy="1530635"/>
            </a:xfrm>
            <a:prstGeom prst="bentConnector3">
              <a:avLst>
                <a:gd name="adj1" fmla="val -22625"/>
              </a:avLst>
            </a:prstGeom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diamond" w="lg" len="lg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80563" y="1731884"/>
            <a:ext cx="3629283" cy="2865863"/>
            <a:chOff x="5291826" y="1736894"/>
            <a:chExt cx="3629283" cy="2865863"/>
          </a:xfrm>
        </p:grpSpPr>
        <p:sp>
          <p:nvSpPr>
            <p:cNvPr id="15" name="Rectangle 14"/>
            <p:cNvSpPr/>
            <p:nvPr/>
          </p:nvSpPr>
          <p:spPr>
            <a:xfrm>
              <a:off x="6143515" y="1736894"/>
              <a:ext cx="1735944" cy="488496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Visitor</a:t>
              </a:r>
              <a:endParaRPr lang="en-US" i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91826" y="3430354"/>
              <a:ext cx="1703379" cy="455934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JsonVisitor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17731" y="3430356"/>
              <a:ext cx="1703378" cy="455935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XmlVisitor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6142643" y="2931012"/>
              <a:ext cx="499355" cy="499331"/>
            </a:xfrm>
            <a:prstGeom prst="straightConnector1">
              <a:avLst/>
            </a:prstGeom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7434390" y="2985287"/>
              <a:ext cx="499357" cy="390781"/>
            </a:xfrm>
            <a:prstGeom prst="straightConnector1">
              <a:avLst/>
            </a:prstGeom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143515" y="2225390"/>
              <a:ext cx="1735944" cy="72732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i="1" dirty="0" err="1" smtClean="0"/>
                <a:t>visit(Node</a:t>
              </a:r>
              <a:r>
                <a:rPr lang="en-US" i="1" dirty="0" smtClean="0"/>
                <a:t>)</a:t>
              </a:r>
            </a:p>
            <a:p>
              <a:r>
                <a:rPr lang="en-US" dirty="0" smtClean="0"/>
                <a:t>+ </a:t>
              </a:r>
              <a:r>
                <a:rPr lang="en-US" i="1" dirty="0" err="1" smtClean="0"/>
                <a:t>visit(Leaf</a:t>
              </a:r>
              <a:r>
                <a:rPr lang="en-US" i="1" dirty="0" smtClean="0"/>
                <a:t>)</a:t>
              </a:r>
              <a:endParaRPr lang="en-US" i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91827" y="3886288"/>
              <a:ext cx="1703378" cy="716466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visit(Node</a:t>
              </a:r>
              <a:r>
                <a:rPr lang="en-US" dirty="0" smtClean="0"/>
                <a:t>)</a:t>
              </a:r>
            </a:p>
            <a:p>
              <a:r>
                <a:rPr lang="en-US" dirty="0" smtClean="0"/>
                <a:t>+ </a:t>
              </a:r>
              <a:r>
                <a:rPr lang="en-US" dirty="0" err="1" smtClean="0"/>
                <a:t>visit(Leaf</a:t>
              </a:r>
              <a:r>
                <a:rPr lang="en-US" dirty="0" smtClean="0"/>
                <a:t>)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17731" y="3886291"/>
              <a:ext cx="1703378" cy="716466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visit(Node</a:t>
              </a:r>
              <a:r>
                <a:rPr lang="en-US" dirty="0" smtClean="0"/>
                <a:t>)</a:t>
              </a:r>
            </a:p>
            <a:p>
              <a:r>
                <a:rPr lang="en-US" dirty="0" smtClean="0"/>
                <a:t>+ </a:t>
              </a:r>
              <a:r>
                <a:rPr lang="en-US" dirty="0" err="1" smtClean="0"/>
                <a:t>visit(Leaf</a:t>
              </a:r>
              <a:r>
                <a:rPr lang="en-US" dirty="0" smtClean="0"/>
                <a:t>)</a:t>
              </a:r>
            </a:p>
          </p:txBody>
        </p:sp>
      </p:grpSp>
      <p:sp>
        <p:nvSpPr>
          <p:cNvPr id="33" name="Smiley Face 32"/>
          <p:cNvSpPr/>
          <p:nvPr/>
        </p:nvSpPr>
        <p:spPr>
          <a:xfrm>
            <a:off x="6412840" y="4774068"/>
            <a:ext cx="1355356" cy="1355356"/>
          </a:xfrm>
          <a:prstGeom prst="smileyFace">
            <a:avLst/>
          </a:prstGeom>
          <a:noFill/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Design Patterns?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511" y="1626925"/>
            <a:ext cx="5692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Known </a:t>
            </a:r>
            <a:r>
              <a:rPr lang="en-US" sz="2400" dirty="0" smtClean="0">
                <a:solidFill>
                  <a:srgbClr val="FFC762"/>
                </a:solidFill>
              </a:rPr>
              <a:t>solutions </a:t>
            </a:r>
            <a:r>
              <a:rPr lang="en-US" sz="2400" dirty="0" smtClean="0"/>
              <a:t>to common problems…</a:t>
            </a:r>
          </a:p>
          <a:p>
            <a:r>
              <a:rPr lang="en-US" sz="2400" dirty="0" smtClean="0"/>
              <a:t>…let’s not reinvent the wheel </a:t>
            </a:r>
            <a:r>
              <a:rPr lang="en-US" sz="2400" dirty="0" err="1" smtClean="0">
                <a:sym typeface="Wingdings"/>
              </a:rPr>
              <a:t>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39562" y="2672830"/>
            <a:ext cx="4629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are already using patterns…</a:t>
            </a:r>
          </a:p>
          <a:p>
            <a:r>
              <a:rPr lang="en-US" sz="2400" dirty="0" smtClean="0"/>
              <a:t>…it’s all about </a:t>
            </a:r>
            <a:r>
              <a:rPr lang="en-US" sz="2400" dirty="0" smtClean="0">
                <a:solidFill>
                  <a:srgbClr val="FFC762"/>
                </a:solidFill>
              </a:rPr>
              <a:t>common sense</a:t>
            </a:r>
            <a:r>
              <a:rPr lang="en-US" sz="2400" dirty="0" smtClean="0"/>
              <a:t> </a:t>
            </a:r>
            <a:r>
              <a:rPr lang="en-US" sz="2400" dirty="0" err="1" smtClean="0">
                <a:sym typeface="Wingdings"/>
              </a:rPr>
              <a:t>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4016" y="3748364"/>
            <a:ext cx="6513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Patterns may confirm (or correct) our design…</a:t>
            </a:r>
          </a:p>
          <a:p>
            <a:r>
              <a:rPr lang="en-US" sz="2400" dirty="0" smtClean="0"/>
              <a:t>…useful to </a:t>
            </a:r>
            <a:r>
              <a:rPr lang="en-US" sz="2400" dirty="0" smtClean="0">
                <a:solidFill>
                  <a:srgbClr val="FFC762"/>
                </a:solidFill>
              </a:rPr>
              <a:t>double-check </a:t>
            </a:r>
            <a:r>
              <a:rPr lang="en-US" sz="2400" dirty="0" smtClean="0"/>
              <a:t>our assumptions </a:t>
            </a:r>
            <a:r>
              <a:rPr lang="en-US" sz="2400" dirty="0" err="1" smtClean="0">
                <a:sym typeface="Wingdings"/>
              </a:rPr>
              <a:t>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10511" y="5055740"/>
            <a:ext cx="6258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Patterns should be </a:t>
            </a:r>
            <a:r>
              <a:rPr lang="en-US" sz="2400" dirty="0" smtClean="0">
                <a:solidFill>
                  <a:srgbClr val="FFC762"/>
                </a:solidFill>
              </a:rPr>
              <a:t>adapted </a:t>
            </a:r>
            <a:r>
              <a:rPr lang="en-US" sz="2400" dirty="0" smtClean="0"/>
              <a:t>to the problem…</a:t>
            </a:r>
          </a:p>
          <a:p>
            <a:r>
              <a:rPr lang="en-US" sz="2400" dirty="0" smtClean="0"/>
              <a:t>…not the other way around!</a:t>
            </a:r>
          </a:p>
        </p:txBody>
      </p:sp>
      <p:pic>
        <p:nvPicPr>
          <p:cNvPr id="10" name="Picture 9" descr="Cthulhu Warning S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4736809"/>
            <a:ext cx="1543416" cy="1543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2337237" y="4397395"/>
            <a:ext cx="2766936" cy="1735688"/>
            <a:chOff x="4502600" y="3714856"/>
            <a:chExt cx="4084058" cy="2561913"/>
          </a:xfrm>
        </p:grpSpPr>
        <p:sp>
          <p:nvSpPr>
            <p:cNvPr id="20" name="Rectangle 19"/>
            <p:cNvSpPr/>
            <p:nvPr/>
          </p:nvSpPr>
          <p:spPr>
            <a:xfrm>
              <a:off x="4502600" y="5245491"/>
              <a:ext cx="1879633" cy="455934"/>
            </a:xfrm>
            <a:prstGeom prst="rect">
              <a:avLst/>
            </a:prstGeom>
            <a:noFill/>
            <a:ln cap="flat" cmpd="sng" algn="ctr">
              <a:solidFill>
                <a:srgbClr val="ACE500"/>
              </a:solidFill>
              <a:prstDash val="solid"/>
              <a:round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Leaf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07026" y="5245490"/>
              <a:ext cx="1879632" cy="455935"/>
            </a:xfrm>
            <a:prstGeom prst="rect">
              <a:avLst/>
            </a:prstGeom>
            <a:noFill/>
            <a:ln cap="flat" cmpd="sng" algn="ctr">
              <a:solidFill>
                <a:srgbClr val="ACE500"/>
              </a:solidFill>
              <a:prstDash val="solid"/>
              <a:round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</a:t>
              </a:r>
              <a:endParaRPr lang="en-US" sz="12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5686213" y="4746148"/>
              <a:ext cx="499355" cy="499331"/>
            </a:xfrm>
            <a:prstGeom prst="straightConnector1">
              <a:avLst/>
            </a:prstGeom>
            <a:ln w="28575" cap="flat" cmpd="sng" algn="ctr">
              <a:solidFill>
                <a:srgbClr val="ACE5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V="1">
              <a:off x="6977960" y="4800423"/>
              <a:ext cx="499357" cy="390781"/>
            </a:xfrm>
            <a:prstGeom prst="straightConnector1">
              <a:avLst/>
            </a:prstGeom>
            <a:ln w="28575" cap="flat" cmpd="sng" algn="ctr">
              <a:solidFill>
                <a:srgbClr val="ACE5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686225" y="4170790"/>
              <a:ext cx="1890061" cy="575345"/>
            </a:xfrm>
            <a:prstGeom prst="rect">
              <a:avLst/>
            </a:prstGeom>
            <a:noFill/>
            <a:ln cap="flat" cmpd="sng" algn="ctr">
              <a:solidFill>
                <a:srgbClr val="ACE500"/>
              </a:solidFill>
              <a:prstDash val="solid"/>
              <a:round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+ </a:t>
              </a:r>
              <a:r>
                <a:rPr lang="en-US" sz="1200" i="1" dirty="0" err="1" smtClean="0"/>
                <a:t>accept(Visitor</a:t>
              </a:r>
              <a:r>
                <a:rPr lang="en-US" sz="1200" i="1" dirty="0" smtClean="0"/>
                <a:t>)</a:t>
              </a:r>
              <a:endParaRPr lang="en-US" sz="1200" i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02601" y="5701425"/>
              <a:ext cx="1879632" cy="575344"/>
            </a:xfrm>
            <a:prstGeom prst="rect">
              <a:avLst/>
            </a:prstGeom>
            <a:noFill/>
            <a:ln cap="flat" cmpd="sng" algn="ctr">
              <a:solidFill>
                <a:srgbClr val="ACE500"/>
              </a:solidFill>
              <a:prstDash val="solid"/>
              <a:round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accept(Visitor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686225" y="3714856"/>
              <a:ext cx="1890061" cy="455934"/>
            </a:xfrm>
            <a:prstGeom prst="rect">
              <a:avLst/>
            </a:prstGeom>
            <a:noFill/>
            <a:ln cap="flat" cmpd="sng" algn="ctr">
              <a:solidFill>
                <a:srgbClr val="ACE500"/>
              </a:solidFill>
              <a:prstDash val="solid"/>
              <a:round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/>
                <a:t>Component</a:t>
              </a:r>
              <a:endParaRPr lang="en-US" sz="1200" i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07026" y="5701425"/>
              <a:ext cx="1879632" cy="575344"/>
            </a:xfrm>
            <a:prstGeom prst="rect">
              <a:avLst/>
            </a:prstGeom>
            <a:noFill/>
            <a:ln cap="flat" cmpd="sng" algn="ctr">
              <a:solidFill>
                <a:srgbClr val="ACE500"/>
              </a:solidFill>
              <a:prstDash val="solid"/>
              <a:round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accept(Visitor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28" name="Elbow Connector 27"/>
            <p:cNvCxnSpPr>
              <a:stCxn id="21" idx="3"/>
              <a:endCxn id="24" idx="3"/>
            </p:cNvCxnSpPr>
            <p:nvPr/>
          </p:nvCxnSpPr>
          <p:spPr>
            <a:xfrm flipH="1" flipV="1">
              <a:off x="7576286" y="4458462"/>
              <a:ext cx="1010372" cy="1014997"/>
            </a:xfrm>
            <a:prstGeom prst="bentConnector3">
              <a:avLst>
                <a:gd name="adj1" fmla="val -33395"/>
              </a:avLst>
            </a:prstGeom>
            <a:ln w="28575" cap="flat" cmpd="sng" algn="ctr">
              <a:solidFill>
                <a:srgbClr val="ACE500"/>
              </a:solidFill>
              <a:prstDash val="solid"/>
              <a:round/>
              <a:headEnd type="diamond" w="lg" len="lg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93696" y="4387441"/>
            <a:ext cx="2436619" cy="1924076"/>
            <a:chOff x="5291826" y="1736894"/>
            <a:chExt cx="3629283" cy="2865863"/>
          </a:xfrm>
        </p:grpSpPr>
        <p:sp>
          <p:nvSpPr>
            <p:cNvPr id="30" name="Rectangle 29"/>
            <p:cNvSpPr/>
            <p:nvPr/>
          </p:nvSpPr>
          <p:spPr>
            <a:xfrm>
              <a:off x="6143515" y="1736894"/>
              <a:ext cx="1735944" cy="488496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/>
                <a:t>Visitor</a:t>
              </a:r>
              <a:endParaRPr lang="en-US" sz="1200" i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91826" y="3430354"/>
              <a:ext cx="1703379" cy="455934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JsonVisitor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217731" y="3430356"/>
              <a:ext cx="1703378" cy="455935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XmlVisitor</a:t>
              </a:r>
              <a:endParaRPr lang="en-US" sz="1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6142643" y="2931012"/>
              <a:ext cx="499355" cy="499331"/>
            </a:xfrm>
            <a:prstGeom prst="straightConnector1">
              <a:avLst/>
            </a:prstGeom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200000" flipV="1">
              <a:off x="7434390" y="2985287"/>
              <a:ext cx="499357" cy="390781"/>
            </a:xfrm>
            <a:prstGeom prst="straightConnector1">
              <a:avLst/>
            </a:prstGeom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143515" y="2225390"/>
              <a:ext cx="1735944" cy="72732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+ </a:t>
              </a:r>
              <a:r>
                <a:rPr lang="en-US" sz="1200" i="1" dirty="0" err="1" smtClean="0"/>
                <a:t>visit(Node</a:t>
              </a:r>
              <a:r>
                <a:rPr lang="en-US" sz="1200" i="1" dirty="0" smtClean="0"/>
                <a:t>)</a:t>
              </a:r>
            </a:p>
            <a:p>
              <a:r>
                <a:rPr lang="en-US" sz="1200" dirty="0" smtClean="0"/>
                <a:t>+ </a:t>
              </a:r>
              <a:r>
                <a:rPr lang="en-US" sz="1200" i="1" dirty="0" err="1" smtClean="0"/>
                <a:t>visit(Leaf</a:t>
              </a:r>
              <a:r>
                <a:rPr lang="en-US" sz="1200" i="1" dirty="0" smtClean="0"/>
                <a:t>)</a:t>
              </a:r>
              <a:endParaRPr lang="en-US" sz="1200" i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91827" y="3886288"/>
              <a:ext cx="1703378" cy="716466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visit(Node</a:t>
              </a:r>
              <a:r>
                <a:rPr lang="en-US" sz="1200" dirty="0" smtClean="0"/>
                <a:t>)</a:t>
              </a:r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visit(Leaf</a:t>
              </a:r>
              <a:r>
                <a:rPr lang="en-US" sz="1200" dirty="0" smtClean="0"/>
                <a:t>)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17731" y="3886291"/>
              <a:ext cx="1703378" cy="716466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visit(Node</a:t>
              </a:r>
              <a:r>
                <a:rPr lang="en-US" sz="1200" dirty="0" smtClean="0"/>
                <a:t>)</a:t>
              </a:r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visit(Leaf</a:t>
              </a:r>
              <a:r>
                <a:rPr lang="en-US" sz="1200" dirty="0" smtClean="0"/>
                <a:t>)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49705" y="1670553"/>
            <a:ext cx="5465495" cy="1139138"/>
            <a:chOff x="2298420" y="1670553"/>
            <a:chExt cx="5465495" cy="1139138"/>
          </a:xfrm>
        </p:grpSpPr>
        <p:sp>
          <p:nvSpPr>
            <p:cNvPr id="12" name="Rectangle 11"/>
            <p:cNvSpPr/>
            <p:nvPr/>
          </p:nvSpPr>
          <p:spPr>
            <a:xfrm>
              <a:off x="4151995" y="1670553"/>
              <a:ext cx="1727309" cy="310073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/>
                <a:t>Network Collector</a:t>
              </a:r>
              <a:endParaRPr lang="en-US" sz="1200" i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98420" y="2499618"/>
              <a:ext cx="1727309" cy="310073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Linux Network Collector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>
              <a:stCxn id="13" idx="0"/>
              <a:endCxn id="12" idx="2"/>
            </p:cNvCxnSpPr>
            <p:nvPr/>
          </p:nvCxnSpPr>
          <p:spPr>
            <a:xfrm rot="5400000" flipH="1" flipV="1">
              <a:off x="3829366" y="1313335"/>
              <a:ext cx="518992" cy="1853575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rgbClr val="39ADF9">
                  <a:alpha val="95000"/>
                </a:srgb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151996" y="2499618"/>
              <a:ext cx="1727309" cy="310073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OSX Network Collector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36606" y="2496981"/>
              <a:ext cx="1727309" cy="310073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PS3 Network Collector</a:t>
              </a:r>
              <a:endParaRPr lang="en-US" sz="1200" dirty="0"/>
            </a:p>
          </p:txBody>
        </p:sp>
        <p:cxnSp>
          <p:nvCxnSpPr>
            <p:cNvPr id="42" name="Straight Arrow Connector 13"/>
            <p:cNvCxnSpPr>
              <a:stCxn id="39" idx="0"/>
              <a:endCxn id="12" idx="2"/>
            </p:cNvCxnSpPr>
            <p:nvPr/>
          </p:nvCxnSpPr>
          <p:spPr>
            <a:xfrm rot="16200000" flipV="1">
              <a:off x="5699779" y="1296498"/>
              <a:ext cx="516355" cy="1884611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rgbClr val="39ADF9">
                  <a:alpha val="95000"/>
                </a:srgb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8" idx="0"/>
              <a:endCxn id="12" idx="2"/>
            </p:cNvCxnSpPr>
            <p:nvPr/>
          </p:nvCxnSpPr>
          <p:spPr>
            <a:xfrm rot="16200000" flipV="1">
              <a:off x="4756155" y="2240121"/>
              <a:ext cx="518992" cy="1"/>
            </a:xfrm>
            <a:prstGeom prst="straightConnector1">
              <a:avLst/>
            </a:prstGeom>
            <a:ln w="28575" cap="flat" cmpd="sng" algn="ctr">
              <a:solidFill>
                <a:srgbClr val="39ADF9">
                  <a:alpha val="95000"/>
                </a:srgb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364820" y="3051099"/>
            <a:ext cx="5465495" cy="1139138"/>
            <a:chOff x="2298420" y="1670553"/>
            <a:chExt cx="5465495" cy="1139138"/>
          </a:xfrm>
        </p:grpSpPr>
        <p:sp>
          <p:nvSpPr>
            <p:cNvPr id="50" name="Rectangle 49"/>
            <p:cNvSpPr/>
            <p:nvPr/>
          </p:nvSpPr>
          <p:spPr>
            <a:xfrm>
              <a:off x="4151995" y="1670553"/>
              <a:ext cx="1727309" cy="310073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/>
                <a:t>System Collector</a:t>
              </a:r>
              <a:endParaRPr lang="en-US" sz="1200" i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98420" y="2499618"/>
              <a:ext cx="1727309" cy="310073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Linux System Collector</a:t>
              </a:r>
              <a:endParaRPr lang="en-US" sz="1200" dirty="0"/>
            </a:p>
          </p:txBody>
        </p:sp>
        <p:cxnSp>
          <p:nvCxnSpPr>
            <p:cNvPr id="52" name="Straight Arrow Connector 13"/>
            <p:cNvCxnSpPr>
              <a:stCxn id="51" idx="0"/>
              <a:endCxn id="50" idx="2"/>
            </p:cNvCxnSpPr>
            <p:nvPr/>
          </p:nvCxnSpPr>
          <p:spPr>
            <a:xfrm rot="5400000" flipH="1" flipV="1">
              <a:off x="3829366" y="1313335"/>
              <a:ext cx="518992" cy="1853575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rgbClr val="39ADF9">
                  <a:alpha val="95000"/>
                </a:srgb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4151996" y="2499618"/>
              <a:ext cx="1727309" cy="310073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OSX System Collector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36606" y="2496981"/>
              <a:ext cx="1727309" cy="310073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PS3 System Collector</a:t>
              </a:r>
              <a:endParaRPr lang="en-US" sz="1200" dirty="0"/>
            </a:p>
          </p:txBody>
        </p:sp>
        <p:cxnSp>
          <p:nvCxnSpPr>
            <p:cNvPr id="55" name="Straight Arrow Connector 13"/>
            <p:cNvCxnSpPr>
              <a:stCxn id="54" idx="0"/>
              <a:endCxn id="50" idx="2"/>
            </p:cNvCxnSpPr>
            <p:nvPr/>
          </p:nvCxnSpPr>
          <p:spPr>
            <a:xfrm rot="16200000" flipV="1">
              <a:off x="5699779" y="1296498"/>
              <a:ext cx="516355" cy="1884611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rgbClr val="39ADF9">
                  <a:alpha val="95000"/>
                </a:srgb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0"/>
              <a:endCxn id="50" idx="2"/>
            </p:cNvCxnSpPr>
            <p:nvPr/>
          </p:nvCxnSpPr>
          <p:spPr>
            <a:xfrm rot="16200000" flipV="1">
              <a:off x="4756155" y="2240121"/>
              <a:ext cx="518992" cy="1"/>
            </a:xfrm>
            <a:prstGeom prst="straightConnector1">
              <a:avLst/>
            </a:prstGeom>
            <a:ln w="28575" cap="flat" cmpd="sng" algn="ctr">
              <a:solidFill>
                <a:srgbClr val="39ADF9">
                  <a:alpha val="95000"/>
                </a:srgb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301763" y="1859481"/>
            <a:ext cx="1862531" cy="2666459"/>
            <a:chOff x="301763" y="1859481"/>
            <a:chExt cx="1862531" cy="2666459"/>
          </a:xfrm>
        </p:grpSpPr>
        <p:grpSp>
          <p:nvGrpSpPr>
            <p:cNvPr id="4" name="Group 3"/>
            <p:cNvGrpSpPr/>
            <p:nvPr/>
          </p:nvGrpSpPr>
          <p:grpSpPr>
            <a:xfrm>
              <a:off x="301763" y="1859481"/>
              <a:ext cx="1862531" cy="2305029"/>
              <a:chOff x="302017" y="2907467"/>
              <a:chExt cx="2741842" cy="339324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02017" y="2907467"/>
                <a:ext cx="2741842" cy="455934"/>
              </a:xfrm>
              <a:prstGeom prst="rect">
                <a:avLst/>
              </a:prstGeom>
              <a:noFill/>
              <a:ln>
                <a:solidFill>
                  <a:srgbClr val="39ADF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 smtClean="0"/>
                  <a:t>Abstract Factory</a:t>
                </a:r>
                <a:endParaRPr lang="en-US" sz="1200" i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02017" y="3363400"/>
                <a:ext cx="2741842" cy="1047984"/>
              </a:xfrm>
              <a:prstGeom prst="rect">
                <a:avLst/>
              </a:prstGeom>
              <a:noFill/>
              <a:ln>
                <a:solidFill>
                  <a:srgbClr val="39ADF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i="1" dirty="0" smtClean="0"/>
                  <a:t>+ </a:t>
                </a:r>
                <a:r>
                  <a:rPr lang="en-US" sz="1200" i="1" dirty="0" err="1" smtClean="0"/>
                  <a:t>createSystemCollector</a:t>
                </a:r>
                <a:r>
                  <a:rPr lang="en-US" sz="1200" i="1" dirty="0" smtClean="0"/>
                  <a:t>()</a:t>
                </a:r>
                <a:br>
                  <a:rPr lang="en-US" sz="1200" i="1" dirty="0" smtClean="0"/>
                </a:br>
                <a:r>
                  <a:rPr lang="en-US" sz="1200" i="1" dirty="0" smtClean="0"/>
                  <a:t>+ </a:t>
                </a:r>
                <a:r>
                  <a:rPr lang="en-US" sz="1200" i="1" dirty="0" err="1" smtClean="0"/>
                  <a:t>createNetworkCollctor</a:t>
                </a:r>
                <a:r>
                  <a:rPr lang="en-US" sz="1200" i="1" dirty="0" smtClean="0"/>
                  <a:t>()</a:t>
                </a:r>
                <a:br>
                  <a:rPr lang="en-US" sz="1200" i="1" dirty="0" smtClean="0"/>
                </a:br>
                <a:r>
                  <a:rPr lang="en-US" sz="1200" i="1" dirty="0" smtClean="0"/>
                  <a:t>+ </a:t>
                </a:r>
                <a:r>
                  <a:rPr lang="en-US" sz="1200" i="1" dirty="0" err="1" smtClean="0"/>
                  <a:t>createPlayerCollector</a:t>
                </a:r>
                <a:r>
                  <a:rPr lang="en-US" sz="1200" i="1" dirty="0" smtClean="0"/>
                  <a:t>()</a:t>
                </a:r>
                <a:endParaRPr lang="en-US" sz="1200" i="1" dirty="0"/>
              </a:p>
            </p:txBody>
          </p:sp>
          <p:grpSp>
            <p:nvGrpSpPr>
              <p:cNvPr id="7" name="Group 43"/>
              <p:cNvGrpSpPr/>
              <p:nvPr/>
            </p:nvGrpSpPr>
            <p:grpSpPr>
              <a:xfrm>
                <a:off x="302017" y="4796795"/>
                <a:ext cx="2741842" cy="1503917"/>
                <a:chOff x="302017" y="4796795"/>
                <a:chExt cx="2741842" cy="1503917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302017" y="4796795"/>
                  <a:ext cx="2741842" cy="455934"/>
                </a:xfrm>
                <a:prstGeom prst="rect">
                  <a:avLst/>
                </a:prstGeom>
                <a:noFill/>
                <a:ln>
                  <a:solidFill>
                    <a:srgbClr val="39ADF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Linux Factory</a:t>
                  </a:r>
                  <a:endParaRPr lang="en-US" sz="1200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02017" y="5252728"/>
                  <a:ext cx="2741842" cy="1047984"/>
                </a:xfrm>
                <a:prstGeom prst="rect">
                  <a:avLst/>
                </a:prstGeom>
                <a:noFill/>
                <a:ln>
                  <a:solidFill>
                    <a:srgbClr val="39ADF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 smtClean="0"/>
                    <a:t>+ </a:t>
                  </a:r>
                  <a:r>
                    <a:rPr lang="en-US" sz="1200" dirty="0" err="1" smtClean="0"/>
                    <a:t>createSystemCollector</a:t>
                  </a:r>
                  <a:r>
                    <a:rPr lang="en-US" sz="1200" dirty="0" smtClean="0"/>
                    <a:t>()</a:t>
                  </a:r>
                  <a:br>
                    <a:rPr lang="en-US" sz="1200" dirty="0" smtClean="0"/>
                  </a:br>
                  <a:r>
                    <a:rPr lang="en-US" sz="1200" dirty="0" smtClean="0"/>
                    <a:t>+ </a:t>
                  </a:r>
                  <a:r>
                    <a:rPr lang="en-US" sz="1200" dirty="0" err="1" smtClean="0"/>
                    <a:t>createNetworkCollctor</a:t>
                  </a:r>
                  <a:r>
                    <a:rPr lang="en-US" sz="1200" dirty="0" smtClean="0"/>
                    <a:t>()</a:t>
                  </a:r>
                  <a:br>
                    <a:rPr lang="en-US" sz="1200" dirty="0" smtClean="0"/>
                  </a:br>
                  <a:r>
                    <a:rPr lang="en-US" sz="1200" dirty="0" smtClean="0"/>
                    <a:t>+ </a:t>
                  </a:r>
                  <a:r>
                    <a:rPr lang="en-US" sz="1200" dirty="0" err="1" smtClean="0"/>
                    <a:t>createPlayerCollector</a:t>
                  </a:r>
                  <a:r>
                    <a:rPr lang="en-US" sz="1200" dirty="0" smtClean="0"/>
                    <a:t>()</a:t>
                  </a:r>
                  <a:endParaRPr lang="en-US" sz="1200" dirty="0"/>
                </a:p>
              </p:txBody>
            </p:sp>
          </p:grpSp>
          <p:cxnSp>
            <p:nvCxnSpPr>
              <p:cNvPr id="8" name="Straight Arrow Connector 7"/>
              <p:cNvCxnSpPr>
                <a:stCxn id="9" idx="0"/>
                <a:endCxn id="6" idx="2"/>
              </p:cNvCxnSpPr>
              <p:nvPr/>
            </p:nvCxnSpPr>
            <p:spPr>
              <a:xfrm rot="5400000" flipH="1" flipV="1">
                <a:off x="1480233" y="4604090"/>
                <a:ext cx="385411" cy="1588"/>
              </a:xfrm>
              <a:prstGeom prst="straightConnector1">
                <a:avLst/>
              </a:prstGeom>
              <a:ln w="28575" cap="flat" cmpd="sng" algn="ctr">
                <a:solidFill>
                  <a:srgbClr val="39ADF9">
                    <a:alpha val="95000"/>
                  </a:srgbClr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301763" y="4248941"/>
              <a:ext cx="1862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/>
                <a:t>…more classes here…</a:t>
              </a:r>
              <a:endParaRPr lang="en-GB" sz="1200" i="1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19649" y="4525940"/>
            <a:ext cx="2545852" cy="276999"/>
            <a:chOff x="4419649" y="4525940"/>
            <a:chExt cx="2545852" cy="276999"/>
          </a:xfrm>
        </p:grpSpPr>
        <p:cxnSp>
          <p:nvCxnSpPr>
            <p:cNvPr id="67" name="Straight Arrow Connector 66"/>
            <p:cNvCxnSpPr>
              <a:stCxn id="30" idx="1"/>
              <a:endCxn id="26" idx="3"/>
            </p:cNvCxnSpPr>
            <p:nvPr/>
          </p:nvCxnSpPr>
          <p:spPr>
            <a:xfrm rot="10800000" flipV="1">
              <a:off x="4419649" y="4551424"/>
              <a:ext cx="2545852" cy="418"/>
            </a:xfrm>
            <a:prstGeom prst="straightConnector1">
              <a:avLst/>
            </a:prstGeom>
            <a:ln w="28575" cap="flat" cmpd="sng" algn="ctr">
              <a:solidFill>
                <a:schemeClr val="tx1">
                  <a:alpha val="9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388104" y="4525940"/>
              <a:ext cx="941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/>
                <a:t>&lt;&lt; visit &gt;&gt;</a:t>
              </a:r>
              <a:endParaRPr lang="en-GB" sz="1200" i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536120" y="1825590"/>
            <a:ext cx="2682275" cy="3075596"/>
            <a:chOff x="2536120" y="1825590"/>
            <a:chExt cx="2682275" cy="3075596"/>
          </a:xfrm>
        </p:grpSpPr>
        <p:cxnSp>
          <p:nvCxnSpPr>
            <p:cNvPr id="74" name="Straight Arrow Connector 73"/>
            <p:cNvCxnSpPr>
              <a:stCxn id="50" idx="1"/>
              <a:endCxn id="26" idx="1"/>
            </p:cNvCxnSpPr>
            <p:nvPr/>
          </p:nvCxnSpPr>
          <p:spPr>
            <a:xfrm rot="10800000" flipV="1">
              <a:off x="3139139" y="3206136"/>
              <a:ext cx="2079256" cy="1345706"/>
            </a:xfrm>
            <a:prstGeom prst="bentConnector3">
              <a:avLst>
                <a:gd name="adj1" fmla="val 110994"/>
              </a:avLst>
            </a:prstGeom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3"/>
            <p:cNvCxnSpPr>
              <a:stCxn id="12" idx="1"/>
              <a:endCxn id="24" idx="1"/>
            </p:cNvCxnSpPr>
            <p:nvPr/>
          </p:nvCxnSpPr>
          <p:spPr>
            <a:xfrm rot="10800000" flipV="1">
              <a:off x="3139140" y="1825590"/>
              <a:ext cx="1464141" cy="3075596"/>
            </a:xfrm>
            <a:prstGeom prst="bentConnector3">
              <a:avLst>
                <a:gd name="adj1" fmla="val 145003"/>
              </a:avLst>
            </a:prstGeom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536120" y="1825590"/>
              <a:ext cx="9413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&lt;&lt; use &gt;&gt;</a:t>
              </a:r>
              <a:endParaRPr lang="en-GB" sz="1200" i="1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89414" y="3206136"/>
              <a:ext cx="941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&lt;&lt; use &gt;&gt;</a:t>
              </a:r>
              <a:endParaRPr lang="en-GB" sz="1200" i="1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164294" y="1417638"/>
            <a:ext cx="3917756" cy="1633461"/>
            <a:chOff x="2164294" y="1417638"/>
            <a:chExt cx="3917756" cy="1633461"/>
          </a:xfrm>
        </p:grpSpPr>
        <p:cxnSp>
          <p:nvCxnSpPr>
            <p:cNvPr id="86" name="Straight Arrow Connector 85"/>
            <p:cNvCxnSpPr>
              <a:stCxn id="5" idx="3"/>
              <a:endCxn id="12" idx="0"/>
            </p:cNvCxnSpPr>
            <p:nvPr/>
          </p:nvCxnSpPr>
          <p:spPr>
            <a:xfrm flipV="1">
              <a:off x="2164294" y="1670553"/>
              <a:ext cx="3302641" cy="343786"/>
            </a:xfrm>
            <a:prstGeom prst="bentConnector4">
              <a:avLst>
                <a:gd name="adj1" fmla="val 5147"/>
                <a:gd name="adj2" fmla="val 166495"/>
              </a:avLst>
            </a:prstGeom>
            <a:ln w="28575" cap="flat" cmpd="sng" algn="ctr">
              <a:solidFill>
                <a:schemeClr val="accent3">
                  <a:lumMod val="60000"/>
                  <a:lumOff val="40000"/>
                  <a:alpha val="9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337238" y="1417638"/>
              <a:ext cx="1140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&lt;&lt; create &gt;&gt;</a:t>
              </a:r>
              <a:endParaRPr lang="en-GB" sz="1200" i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92" name="Straight Arrow Connector 85"/>
            <p:cNvCxnSpPr>
              <a:stCxn id="6" idx="3"/>
              <a:endCxn id="50" idx="0"/>
            </p:cNvCxnSpPr>
            <p:nvPr/>
          </p:nvCxnSpPr>
          <p:spPr>
            <a:xfrm>
              <a:off x="2164294" y="2525144"/>
              <a:ext cx="3917756" cy="525955"/>
            </a:xfrm>
            <a:prstGeom prst="bentConnector2">
              <a:avLst/>
            </a:prstGeom>
            <a:ln w="28575" cap="flat" cmpd="sng" algn="ctr">
              <a:solidFill>
                <a:schemeClr val="accent3">
                  <a:lumMod val="60000"/>
                  <a:lumOff val="40000"/>
                  <a:alpha val="9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224624" y="2219982"/>
              <a:ext cx="1140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&lt;&lt; create &gt;&gt;</a:t>
              </a:r>
              <a:endParaRPr lang="en-GB" sz="1200" i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65166" y="1860077"/>
            <a:ext cx="2417304" cy="512874"/>
          </a:xfrm>
          <a:prstGeom prst="rect">
            <a:avLst/>
          </a:prstGeom>
          <a:noFill/>
          <a:ln>
            <a:solidFill>
              <a:srgbClr val="39ADF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Factory</a:t>
            </a:r>
            <a:endParaRPr lang="en-US" dirty="0"/>
          </a:p>
        </p:txBody>
      </p:sp>
      <p:cxnSp>
        <p:nvCxnSpPr>
          <p:cNvPr id="8" name="Straight Arrow Connector 7"/>
          <p:cNvCxnSpPr>
            <a:stCxn id="25" idx="1"/>
            <a:endCxn id="24" idx="3"/>
          </p:cNvCxnSpPr>
          <p:nvPr/>
        </p:nvCxnSpPr>
        <p:spPr>
          <a:xfrm rot="10800000">
            <a:off x="3058654" y="3805652"/>
            <a:ext cx="2823032" cy="1588"/>
          </a:xfrm>
          <a:prstGeom prst="straightConnector1">
            <a:avLst/>
          </a:prstGeom>
          <a:ln w="28575" cap="flat" cmpd="sng" algn="ctr">
            <a:solidFill>
              <a:schemeClr val="tx1">
                <a:alpha val="95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65684" y="3807241"/>
            <a:ext cx="153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&lt;&lt; visit &gt;&gt;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4" idx="2"/>
            <a:endCxn id="24" idx="0"/>
          </p:cNvCxnSpPr>
          <p:nvPr/>
        </p:nvCxnSpPr>
        <p:spPr>
          <a:xfrm rot="5400000">
            <a:off x="2573778" y="1649175"/>
            <a:ext cx="1176264" cy="2623816"/>
          </a:xfrm>
          <a:prstGeom prst="straightConnector1">
            <a:avLst/>
          </a:prstGeom>
          <a:ln w="28575" cap="flat" cmpd="sng" algn="ctr">
            <a:solidFill>
              <a:schemeClr val="tx1">
                <a:alpha val="95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81730" y="2554860"/>
            <a:ext cx="201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&lt;&lt; populate &gt;&gt;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641350" y="3549215"/>
            <a:ext cx="2417304" cy="512874"/>
          </a:xfrm>
          <a:prstGeom prst="rect">
            <a:avLst/>
          </a:prstGeom>
          <a:noFill/>
          <a:ln>
            <a:solidFill>
              <a:srgbClr val="39ADF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Composite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881686" y="3549215"/>
            <a:ext cx="2417304" cy="512874"/>
          </a:xfrm>
          <a:prstGeom prst="rect">
            <a:avLst/>
          </a:prstGeom>
          <a:noFill/>
          <a:ln>
            <a:solidFill>
              <a:srgbClr val="39ADF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04999" y="5709798"/>
            <a:ext cx="595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…they also define a </a:t>
            </a:r>
            <a:r>
              <a:rPr lang="en-GB" sz="2400" dirty="0" smtClean="0">
                <a:solidFill>
                  <a:srgbClr val="FFC762"/>
                </a:solidFill>
              </a:rPr>
              <a:t>common language</a:t>
            </a:r>
            <a:r>
              <a:rPr lang="en-GB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sym typeface="Wingdings"/>
              </a:rPr>
              <a:t></a:t>
            </a: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717" y="4891346"/>
            <a:ext cx="6838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Design patterns are not just </a:t>
            </a:r>
            <a:r>
              <a:rPr lang="en-GB" sz="2400" dirty="0" smtClean="0">
                <a:solidFill>
                  <a:srgbClr val="FFC762"/>
                </a:solidFill>
              </a:rPr>
              <a:t>common practices</a:t>
            </a:r>
            <a:r>
              <a:rPr lang="en-GB" sz="2400" dirty="0" smtClean="0"/>
              <a:t>…</a:t>
            </a:r>
            <a:endParaRPr lang="en-GB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1423" y="2737330"/>
            <a:ext cx="3885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pc="600" dirty="0" smtClean="0">
                <a:solidFill>
                  <a:srgbClr val="FFC762"/>
                </a:solidFill>
                <a:effectLst>
                  <a:glow rad="101600">
                    <a:srgbClr val="FF6600">
                      <a:alpha val="75000"/>
                    </a:srgbClr>
                  </a:glow>
                  <a:reflection stA="0" endPos="0" dir="5400000" sy="-100000" algn="bl" rotWithShape="0"/>
                </a:effectLst>
                <a:latin typeface="Calibri"/>
                <a:cs typeface="Calibri"/>
              </a:rPr>
              <a:t>DEMO</a:t>
            </a:r>
            <a:endParaRPr lang="en-US" sz="9600" spc="600" dirty="0">
              <a:solidFill>
                <a:srgbClr val="FFC762"/>
              </a:solidFill>
              <a:effectLst>
                <a:glow rad="101600">
                  <a:srgbClr val="FF6600">
                    <a:alpha val="75000"/>
                  </a:srgbClr>
                </a:glow>
                <a:reflection stA="0" endPos="0" dir="5400000" sy="-100000" algn="bl" rotWithShape="0"/>
              </a:effectLst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770" y="2475080"/>
            <a:ext cx="1106784" cy="45593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4770" y="3442804"/>
            <a:ext cx="1106784" cy="45593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14399" y="2475080"/>
            <a:ext cx="1106784" cy="45593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014399" y="3442804"/>
            <a:ext cx="1106784" cy="45593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3"/>
            <a:endCxn id="28" idx="1"/>
          </p:cNvCxnSpPr>
          <p:nvPr/>
        </p:nvCxnSpPr>
        <p:spPr>
          <a:xfrm>
            <a:off x="1791554" y="2703047"/>
            <a:ext cx="1222845" cy="1588"/>
          </a:xfrm>
          <a:prstGeom prst="straightConnector1">
            <a:avLst/>
          </a:prstGeom>
          <a:ln w="38100" cap="flat" cmpd="sng" algn="ctr">
            <a:solidFill>
              <a:schemeClr val="accent3">
                <a:lumMod val="75000"/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  <a:endCxn id="29" idx="1"/>
          </p:cNvCxnSpPr>
          <p:nvPr/>
        </p:nvCxnSpPr>
        <p:spPr>
          <a:xfrm>
            <a:off x="1791554" y="3670771"/>
            <a:ext cx="1222845" cy="1588"/>
          </a:xfrm>
          <a:prstGeom prst="straightConnector1">
            <a:avLst/>
          </a:prstGeom>
          <a:ln w="38100" cap="flat" cmpd="sng" algn="ctr">
            <a:solidFill>
              <a:schemeClr val="accent6">
                <a:lumMod val="60000"/>
                <a:lumOff val="40000"/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3"/>
            <a:endCxn id="29" idx="1"/>
          </p:cNvCxnSpPr>
          <p:nvPr/>
        </p:nvCxnSpPr>
        <p:spPr>
          <a:xfrm>
            <a:off x="1791554" y="2703047"/>
            <a:ext cx="1222845" cy="967724"/>
          </a:xfrm>
          <a:prstGeom prst="straightConnector1">
            <a:avLst/>
          </a:prstGeom>
          <a:ln w="38100" cap="flat" cmpd="sng" algn="ctr">
            <a:solidFill>
              <a:schemeClr val="accent3">
                <a:lumMod val="75000"/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8" idx="1"/>
          </p:cNvCxnSpPr>
          <p:nvPr/>
        </p:nvCxnSpPr>
        <p:spPr>
          <a:xfrm flipV="1">
            <a:off x="1791554" y="2703047"/>
            <a:ext cx="1222845" cy="967724"/>
          </a:xfrm>
          <a:prstGeom prst="straightConnector1">
            <a:avLst/>
          </a:prstGeom>
          <a:ln w="38100" cap="flat" cmpd="sng" algn="ctr">
            <a:solidFill>
              <a:schemeClr val="accent6">
                <a:lumMod val="60000"/>
                <a:lumOff val="40000"/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351413" y="1747627"/>
            <a:ext cx="21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Simplistic Approach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41350" y="4233668"/>
            <a:ext cx="52245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Not scalable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Logic + Communication code (replicated!)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Each sender needs to know its receivers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Can’t easily change the interfaces of Log and UI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906470" y="2116959"/>
            <a:ext cx="3734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C762"/>
                </a:solidFill>
              </a:rPr>
              <a:t>it’s better</a:t>
            </a:r>
            <a:br>
              <a:rPr lang="en-US" sz="4800" dirty="0" smtClean="0">
                <a:solidFill>
                  <a:srgbClr val="FFC762"/>
                </a:solidFill>
              </a:rPr>
            </a:br>
            <a:r>
              <a:rPr lang="en-US" sz="4800" dirty="0" smtClean="0">
                <a:solidFill>
                  <a:srgbClr val="FFC762"/>
                </a:solidFill>
              </a:rPr>
              <a:t>to avoid</a:t>
            </a:r>
            <a:br>
              <a:rPr lang="en-US" sz="4800" dirty="0" smtClean="0">
                <a:solidFill>
                  <a:srgbClr val="FFC762"/>
                </a:solidFill>
              </a:rPr>
            </a:br>
            <a:r>
              <a:rPr lang="en-US" sz="4800" dirty="0" smtClean="0">
                <a:solidFill>
                  <a:srgbClr val="FFC762"/>
                </a:solidFill>
              </a:rPr>
              <a:t>this ;-)</a:t>
            </a:r>
            <a:endParaRPr lang="en-US" sz="4800" dirty="0">
              <a:solidFill>
                <a:srgbClr val="FFC762"/>
              </a:solidFill>
            </a:endParaRPr>
          </a:p>
        </p:txBody>
      </p:sp>
      <p:sp>
        <p:nvSpPr>
          <p:cNvPr id="180" name="&quot;No&quot; Symbol 179"/>
          <p:cNvSpPr/>
          <p:nvPr/>
        </p:nvSpPr>
        <p:spPr>
          <a:xfrm>
            <a:off x="1242365" y="2116959"/>
            <a:ext cx="2307975" cy="2307975"/>
          </a:xfrm>
          <a:prstGeom prst="noSmoking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9" grpId="0"/>
      <p:bldP spid="18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Communications</a:t>
            </a:r>
          </a:p>
        </p:txBody>
      </p:sp>
      <p:grpSp>
        <p:nvGrpSpPr>
          <p:cNvPr id="97" name="Group 161"/>
          <p:cNvGrpSpPr/>
          <p:nvPr/>
        </p:nvGrpSpPr>
        <p:grpSpPr>
          <a:xfrm>
            <a:off x="641350" y="1984914"/>
            <a:ext cx="4087929" cy="1758731"/>
            <a:chOff x="4449331" y="1660779"/>
            <a:chExt cx="4087929" cy="1758731"/>
          </a:xfrm>
        </p:grpSpPr>
        <p:sp>
          <p:nvSpPr>
            <p:cNvPr id="98" name="Rectangle 97"/>
            <p:cNvSpPr/>
            <p:nvPr/>
          </p:nvSpPr>
          <p:spPr>
            <a:xfrm>
              <a:off x="4449331" y="2160265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449331" y="2963576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430476" y="2158677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</a:t>
              </a:r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430476" y="2961988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</a:t>
              </a:r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936899" y="2540632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Mediator</a:t>
              </a:r>
              <a:endParaRPr lang="en-US" dirty="0"/>
            </a:p>
          </p:txBody>
        </p:sp>
        <p:cxnSp>
          <p:nvCxnSpPr>
            <p:cNvPr id="105" name="Straight Arrow Connector 104"/>
            <p:cNvCxnSpPr>
              <a:stCxn id="98" idx="3"/>
            </p:cNvCxnSpPr>
            <p:nvPr/>
          </p:nvCxnSpPr>
          <p:spPr>
            <a:xfrm>
              <a:off x="5556115" y="2388232"/>
              <a:ext cx="380784" cy="152400"/>
            </a:xfrm>
            <a:prstGeom prst="straightConnector1">
              <a:avLst/>
            </a:prstGeom>
            <a:ln w="38100" cap="flat" cmpd="sng" algn="ctr">
              <a:solidFill>
                <a:schemeClr val="accent3">
                  <a:lumMod val="75000"/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0" idx="3"/>
            </p:cNvCxnSpPr>
            <p:nvPr/>
          </p:nvCxnSpPr>
          <p:spPr>
            <a:xfrm flipV="1">
              <a:off x="5556115" y="2996566"/>
              <a:ext cx="380784" cy="194977"/>
            </a:xfrm>
            <a:prstGeom prst="straightConnector1">
              <a:avLst/>
            </a:prstGeom>
            <a:ln w="38100" cap="flat" cmpd="sng" algn="ctr">
              <a:solidFill>
                <a:schemeClr val="accent6">
                  <a:lumMod val="60000"/>
                  <a:lumOff val="40000"/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01" idx="1"/>
            </p:cNvCxnSpPr>
            <p:nvPr/>
          </p:nvCxnSpPr>
          <p:spPr>
            <a:xfrm flipV="1">
              <a:off x="7043683" y="2386644"/>
              <a:ext cx="386793" cy="153988"/>
            </a:xfrm>
            <a:prstGeom prst="straightConnector1">
              <a:avLst/>
            </a:prstGeom>
            <a:ln w="38100" cap="flat" cmpd="sng" algn="ctr">
              <a:solidFill>
                <a:srgbClr val="FFFF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02" idx="1"/>
            </p:cNvCxnSpPr>
            <p:nvPr/>
          </p:nvCxnSpPr>
          <p:spPr>
            <a:xfrm>
              <a:off x="7043683" y="2996566"/>
              <a:ext cx="386793" cy="193389"/>
            </a:xfrm>
            <a:prstGeom prst="straightConnector1">
              <a:avLst/>
            </a:prstGeom>
            <a:ln w="38100" cap="flat" cmpd="sng" algn="ctr">
              <a:solidFill>
                <a:schemeClr val="accent2">
                  <a:lumMod val="60000"/>
                  <a:lumOff val="40000"/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936899" y="1660779"/>
              <a:ext cx="1106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Mediator</a:t>
              </a:r>
              <a:endParaRPr lang="en-US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15871" y="3864564"/>
            <a:ext cx="73953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Mediator </a:t>
            </a:r>
            <a:r>
              <a:rPr lang="en-US" dirty="0" smtClean="0">
                <a:solidFill>
                  <a:srgbClr val="FFFF00"/>
                </a:solidFill>
              </a:rPr>
              <a:t>concentrates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coordinates</a:t>
            </a:r>
            <a:r>
              <a:rPr lang="en-US" dirty="0" smtClean="0"/>
              <a:t> communications (hub-like)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Senders don’t need to know their receivers </a:t>
            </a:r>
            <a:r>
              <a:rPr lang="en-US" dirty="0" err="1" smtClean="0">
                <a:solidFill>
                  <a:srgbClr val="ACE500"/>
                </a:solidFill>
                <a:sym typeface="Wingdings"/>
              </a:rPr>
              <a:t></a:t>
            </a:r>
            <a:endParaRPr lang="en-US" dirty="0" smtClean="0">
              <a:solidFill>
                <a:srgbClr val="ACE500"/>
              </a:solidFill>
              <a:sym typeface="Wingdings"/>
            </a:endParaRPr>
          </a:p>
          <a:p>
            <a:endParaRPr lang="en-US" dirty="0" smtClean="0">
              <a:solidFill>
                <a:srgbClr val="ACE500"/>
              </a:solidFill>
              <a:sym typeface="Wingdings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sym typeface="Wingdings"/>
              </a:rPr>
              <a:t> Many-to-many </a:t>
            </a:r>
            <a:r>
              <a:rPr lang="en-US" dirty="0" err="1" smtClean="0">
                <a:solidFill>
                  <a:srgbClr val="FFFFFF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FFFF"/>
                </a:solidFill>
                <a:sym typeface="Wingdings"/>
              </a:rPr>
              <a:t> One-to-many </a:t>
            </a:r>
            <a:r>
              <a:rPr lang="en-US" dirty="0" err="1" smtClean="0">
                <a:solidFill>
                  <a:srgbClr val="ACE500"/>
                </a:solidFill>
                <a:sym typeface="Wingdings"/>
              </a:rPr>
              <a:t></a:t>
            </a:r>
            <a:endParaRPr lang="en-US" dirty="0" smtClean="0">
              <a:solidFill>
                <a:srgbClr val="ACE500"/>
              </a:solidFill>
            </a:endParaRP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The Mediator needs to know the receives’ type in advance </a:t>
            </a:r>
            <a:r>
              <a:rPr lang="en-US" dirty="0" err="1" smtClean="0">
                <a:solidFill>
                  <a:srgbClr val="FF6600"/>
                </a:solidFill>
                <a:sym typeface="Wingdings"/>
              </a:rPr>
              <a:t></a:t>
            </a:r>
            <a:endParaRPr lang="en-US" dirty="0" smtClean="0">
              <a:solidFill>
                <a:srgbClr val="FF6600"/>
              </a:solidFill>
            </a:endParaRP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Centralizes control: monolithic, can be hard to maintain </a:t>
            </a:r>
            <a:r>
              <a:rPr lang="en-US" dirty="0" err="1" smtClean="0">
                <a:solidFill>
                  <a:srgbClr val="FF6600"/>
                </a:solidFill>
                <a:sym typeface="Wingdings"/>
              </a:rPr>
              <a:t></a:t>
            </a:r>
            <a:endParaRPr lang="en-US" dirty="0" smtClean="0">
              <a:solidFill>
                <a:srgbClr val="FF66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06470" y="2712367"/>
            <a:ext cx="373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C762"/>
                </a:solidFill>
              </a:rPr>
              <a:t>Not very dynamic</a:t>
            </a:r>
            <a:endParaRPr lang="en-US" sz="3600" dirty="0">
              <a:solidFill>
                <a:srgbClr val="FFC76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Communications</a:t>
            </a:r>
          </a:p>
        </p:txBody>
      </p:sp>
      <p:grpSp>
        <p:nvGrpSpPr>
          <p:cNvPr id="2" name="Group 160"/>
          <p:cNvGrpSpPr/>
          <p:nvPr/>
        </p:nvGrpSpPr>
        <p:grpSpPr>
          <a:xfrm>
            <a:off x="405694" y="1552097"/>
            <a:ext cx="3446466" cy="2507879"/>
            <a:chOff x="322030" y="3820919"/>
            <a:chExt cx="3446466" cy="2507879"/>
          </a:xfrm>
        </p:grpSpPr>
        <p:sp>
          <p:nvSpPr>
            <p:cNvPr id="62" name="Rectangle 61"/>
            <p:cNvSpPr/>
            <p:nvPr/>
          </p:nvSpPr>
          <p:spPr>
            <a:xfrm>
              <a:off x="330495" y="5069553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2030" y="5872864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660124" y="5069553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60124" y="5872864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660124" y="4287953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Observer</a:t>
              </a:r>
              <a:endParaRPr lang="en-US" dirty="0"/>
            </a:p>
          </p:txBody>
        </p:sp>
        <p:cxnSp>
          <p:nvCxnSpPr>
            <p:cNvPr id="69" name="Straight Arrow Connector 68"/>
            <p:cNvCxnSpPr>
              <a:stCxn id="65" idx="1"/>
              <a:endCxn id="62" idx="3"/>
            </p:cNvCxnSpPr>
            <p:nvPr/>
          </p:nvCxnSpPr>
          <p:spPr>
            <a:xfrm rot="10800000">
              <a:off x="1437280" y="5297520"/>
              <a:ext cx="1222845" cy="1588"/>
            </a:xfrm>
            <a:prstGeom prst="straightConnector1">
              <a:avLst/>
            </a:prstGeom>
            <a:ln w="38100" cap="flat" cmpd="sng" algn="ctr">
              <a:solidFill>
                <a:srgbClr val="FFFF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6" idx="1"/>
              <a:endCxn id="63" idx="3"/>
            </p:cNvCxnSpPr>
            <p:nvPr/>
          </p:nvCxnSpPr>
          <p:spPr>
            <a:xfrm rot="10800000">
              <a:off x="1428814" y="6100831"/>
              <a:ext cx="1231310" cy="1588"/>
            </a:xfrm>
            <a:prstGeom prst="straightConnector1">
              <a:avLst/>
            </a:prstGeom>
            <a:ln w="38100" cap="flat" cmpd="sng" algn="ctr">
              <a:solidFill>
                <a:srgbClr val="A5FFFF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322030" y="4287953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cxnSp>
          <p:nvCxnSpPr>
            <p:cNvPr id="81" name="Straight Arrow Connector 80"/>
            <p:cNvCxnSpPr>
              <a:stCxn id="78" idx="3"/>
              <a:endCxn id="68" idx="1"/>
            </p:cNvCxnSpPr>
            <p:nvPr/>
          </p:nvCxnSpPr>
          <p:spPr>
            <a:xfrm>
              <a:off x="1428814" y="4515920"/>
              <a:ext cx="1231310" cy="1588"/>
            </a:xfrm>
            <a:prstGeom prst="straightConnector1">
              <a:avLst/>
            </a:prstGeom>
            <a:ln w="38100" cap="flat" cmpd="sng" algn="ctr">
              <a:solidFill>
                <a:srgbClr val="FF6600">
                  <a:alpha val="95000"/>
                </a:srgbClr>
              </a:solidFill>
              <a:prstDash val="solid"/>
              <a:round/>
              <a:headEnd type="diamond" w="lg" len="lg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8" idx="2"/>
            </p:cNvCxnSpPr>
            <p:nvPr/>
          </p:nvCxnSpPr>
          <p:spPr>
            <a:xfrm rot="16200000" flipV="1">
              <a:off x="712988" y="4906321"/>
              <a:ext cx="325666" cy="797"/>
            </a:xfrm>
            <a:prstGeom prst="straightConnector1">
              <a:avLst/>
            </a:prstGeom>
            <a:ln w="38100" cap="flat" cmpd="sng" algn="ctr">
              <a:solidFill>
                <a:srgbClr val="39ADF9">
                  <a:alpha val="95000"/>
                </a:srgbClr>
              </a:solidFill>
              <a:prstDash val="solid"/>
              <a:round/>
              <a:headEnd type="none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63" idx="1"/>
              <a:endCxn id="78" idx="1"/>
            </p:cNvCxnSpPr>
            <p:nvPr/>
          </p:nvCxnSpPr>
          <p:spPr>
            <a:xfrm rot="10800000">
              <a:off x="322030" y="4515921"/>
              <a:ext cx="1588" cy="1584911"/>
            </a:xfrm>
            <a:prstGeom prst="bentConnector3">
              <a:avLst>
                <a:gd name="adj1" fmla="val 14395466"/>
              </a:avLst>
            </a:prstGeom>
            <a:ln w="38100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66" idx="3"/>
              <a:endCxn id="68" idx="3"/>
            </p:cNvCxnSpPr>
            <p:nvPr/>
          </p:nvCxnSpPr>
          <p:spPr>
            <a:xfrm flipV="1">
              <a:off x="3766908" y="4515920"/>
              <a:ext cx="1588" cy="1584911"/>
            </a:xfrm>
            <a:prstGeom prst="bentConnector3">
              <a:avLst>
                <a:gd name="adj1" fmla="val 14395466"/>
              </a:avLst>
            </a:prstGeom>
            <a:ln w="38100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5" idx="0"/>
              <a:endCxn id="68" idx="2"/>
            </p:cNvCxnSpPr>
            <p:nvPr/>
          </p:nvCxnSpPr>
          <p:spPr>
            <a:xfrm rot="5400000" flipH="1" flipV="1">
              <a:off x="3050683" y="4906720"/>
              <a:ext cx="325666" cy="1588"/>
            </a:xfrm>
            <a:prstGeom prst="straightConnector1">
              <a:avLst/>
            </a:prstGeom>
            <a:ln w="38100" cap="flat" cmpd="sng" algn="ctr">
              <a:solidFill>
                <a:srgbClr val="39ADF9">
                  <a:alpha val="95000"/>
                </a:srgbClr>
              </a:solidFill>
              <a:prstDash val="solid"/>
              <a:round/>
              <a:headEnd type="none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65" idx="1"/>
              <a:endCxn id="63" idx="3"/>
            </p:cNvCxnSpPr>
            <p:nvPr/>
          </p:nvCxnSpPr>
          <p:spPr>
            <a:xfrm rot="10800000" flipV="1">
              <a:off x="1428814" y="5297519"/>
              <a:ext cx="1231310" cy="803311"/>
            </a:xfrm>
            <a:prstGeom prst="straightConnector1">
              <a:avLst/>
            </a:prstGeom>
            <a:ln w="38100" cap="flat" cmpd="sng" algn="ctr">
              <a:solidFill>
                <a:srgbClr val="FFFF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66" idx="1"/>
              <a:endCxn id="62" idx="3"/>
            </p:cNvCxnSpPr>
            <p:nvPr/>
          </p:nvCxnSpPr>
          <p:spPr>
            <a:xfrm rot="10800000">
              <a:off x="1437280" y="5297521"/>
              <a:ext cx="1222845" cy="803311"/>
            </a:xfrm>
            <a:prstGeom prst="straightConnector1">
              <a:avLst/>
            </a:prstGeom>
            <a:ln w="38100" cap="flat" cmpd="sng" algn="ctr">
              <a:solidFill>
                <a:srgbClr val="A5FFFF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428814" y="3820919"/>
              <a:ext cx="123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Observer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11079" y="1751449"/>
            <a:ext cx="4329486" cy="1846660"/>
            <a:chOff x="4633425" y="4320027"/>
            <a:chExt cx="4233460" cy="1846660"/>
          </a:xfrm>
        </p:grpSpPr>
        <p:sp>
          <p:nvSpPr>
            <p:cNvPr id="96" name="TextBox 95"/>
            <p:cNvSpPr txBox="1"/>
            <p:nvPr/>
          </p:nvSpPr>
          <p:spPr>
            <a:xfrm>
              <a:off x="4633425" y="4689359"/>
              <a:ext cx="4233460" cy="1477328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Lucida Console"/>
                  <a:cs typeface="Lucida Console"/>
                </a:rPr>
                <a:t>system.attach(this</a:t>
              </a:r>
              <a:r>
                <a:rPr lang="en-US" dirty="0" smtClean="0">
                  <a:latin typeface="Lucida Console"/>
                  <a:cs typeface="Lucida Console"/>
                </a:rPr>
                <a:t>);</a:t>
              </a:r>
            </a:p>
            <a:p>
              <a:endParaRPr lang="en-US" dirty="0" smtClean="0">
                <a:latin typeface="Lucida Console"/>
                <a:cs typeface="Lucida Console"/>
              </a:endParaRPr>
            </a:p>
            <a:p>
              <a:r>
                <a:rPr lang="en-US" dirty="0" smtClean="0">
                  <a:latin typeface="Lucida Console"/>
                  <a:cs typeface="Lucida Console"/>
                </a:rPr>
                <a:t>void </a:t>
              </a:r>
              <a:r>
                <a:rPr lang="en-US" dirty="0" err="1" smtClean="0">
                  <a:latin typeface="Lucida Console"/>
                  <a:cs typeface="Lucida Console"/>
                </a:rPr>
                <a:t>update(Model</a:t>
              </a:r>
              <a:r>
                <a:rPr lang="en-US" dirty="0" smtClean="0">
                  <a:latin typeface="Lucida Console"/>
                  <a:cs typeface="Lucida Console"/>
                </a:rPr>
                <a:t> </a:t>
              </a:r>
              <a:r>
                <a:rPr lang="en-US" dirty="0" err="1" smtClean="0">
                  <a:latin typeface="Lucida Console"/>
                  <a:cs typeface="Lucida Console"/>
                </a:rPr>
                <a:t>m</a:t>
              </a:r>
              <a:r>
                <a:rPr lang="en-US" dirty="0" smtClean="0">
                  <a:latin typeface="Lucida Console"/>
                  <a:cs typeface="Lucida Console"/>
                </a:rPr>
                <a:t>) {</a:t>
              </a:r>
            </a:p>
            <a:p>
              <a:r>
                <a:rPr lang="en-US" dirty="0" smtClean="0">
                  <a:latin typeface="Lucida Console"/>
                  <a:cs typeface="Lucida Console"/>
                </a:rPr>
                <a:t>    </a:t>
              </a:r>
              <a:r>
                <a:rPr lang="en-US" dirty="0" err="1" smtClean="0">
                  <a:latin typeface="Lucida Console"/>
                  <a:cs typeface="Lucida Console"/>
                </a:rPr>
                <a:t>m.getState</a:t>
              </a:r>
              <a:r>
                <a:rPr lang="en-US" dirty="0" smtClean="0">
                  <a:latin typeface="Lucida Console"/>
                  <a:cs typeface="Lucida Console"/>
                </a:rPr>
                <a:t>();</a:t>
              </a:r>
            </a:p>
            <a:p>
              <a:r>
                <a:rPr lang="en-US" dirty="0" smtClean="0">
                  <a:latin typeface="Lucida Console"/>
                  <a:cs typeface="Lucida Console"/>
                </a:rPr>
                <a:t>}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8565" y="4320027"/>
              <a:ext cx="123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UI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7695" y="4315623"/>
            <a:ext cx="46987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Observer </a:t>
            </a:r>
            <a:r>
              <a:rPr lang="en-US" dirty="0" smtClean="0">
                <a:solidFill>
                  <a:srgbClr val="FFFF00"/>
                </a:solidFill>
              </a:rPr>
              <a:t>distributes </a:t>
            </a:r>
            <a:r>
              <a:rPr lang="en-US" dirty="0" smtClean="0"/>
              <a:t>communications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More dynamic than Mediator </a:t>
            </a:r>
            <a:r>
              <a:rPr lang="en-US" dirty="0" err="1" smtClean="0">
                <a:solidFill>
                  <a:srgbClr val="ACE500"/>
                </a:solidFill>
                <a:sym typeface="Wingdings"/>
              </a:rPr>
              <a:t></a:t>
            </a:r>
            <a:endParaRPr lang="en-US" dirty="0" smtClean="0">
              <a:solidFill>
                <a:srgbClr val="ACE500"/>
              </a:solidFill>
            </a:endParaRP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Models must maintain list of Observers </a:t>
            </a:r>
            <a:r>
              <a:rPr lang="en-US" dirty="0" err="1" smtClean="0">
                <a:solidFill>
                  <a:srgbClr val="FF6600"/>
                </a:solidFill>
                <a:sym typeface="Wingdings"/>
              </a:rPr>
              <a:t></a:t>
            </a:r>
            <a:endParaRPr lang="en-US" dirty="0" smtClean="0">
              <a:solidFill>
                <a:srgbClr val="FF6600"/>
              </a:solidFill>
              <a:sym typeface="Wingdings"/>
            </a:endParaRP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Observers need to know their Models </a:t>
            </a:r>
            <a:r>
              <a:rPr lang="en-US" dirty="0" err="1" smtClean="0">
                <a:solidFill>
                  <a:srgbClr val="FF6600"/>
                </a:solidFill>
                <a:sym typeface="Wingdings"/>
              </a:rPr>
              <a:t></a:t>
            </a:r>
            <a:endParaRPr lang="en-US" dirty="0" smtClean="0">
              <a:solidFill>
                <a:srgbClr val="FF66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711079" y="3944520"/>
            <a:ext cx="4329486" cy="1846660"/>
            <a:chOff x="4537399" y="1879354"/>
            <a:chExt cx="4329486" cy="1846660"/>
          </a:xfrm>
        </p:grpSpPr>
        <p:sp>
          <p:nvSpPr>
            <p:cNvPr id="29" name="TextBox 28"/>
            <p:cNvSpPr txBox="1"/>
            <p:nvPr/>
          </p:nvSpPr>
          <p:spPr>
            <a:xfrm>
              <a:off x="4537399" y="2248686"/>
              <a:ext cx="4329486" cy="14773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void </a:t>
              </a:r>
              <a:r>
                <a:rPr lang="en-US" dirty="0" err="1" smtClean="0">
                  <a:latin typeface="Lucida Console"/>
                  <a:cs typeface="Lucida Console"/>
                </a:rPr>
                <a:t>onStateChanged</a:t>
              </a:r>
              <a:r>
                <a:rPr lang="en-US" dirty="0" smtClean="0">
                  <a:latin typeface="Lucida Console"/>
                  <a:cs typeface="Lucida Console"/>
                </a:rPr>
                <a:t>() {</a:t>
              </a:r>
            </a:p>
            <a:p>
              <a:r>
                <a:rPr lang="en-US" dirty="0" smtClean="0">
                  <a:latin typeface="Lucida Console"/>
                  <a:cs typeface="Lucida Console"/>
                </a:rPr>
                <a:t>    </a:t>
              </a:r>
              <a:r>
                <a:rPr lang="en-US" dirty="0" err="1" smtClean="0">
                  <a:latin typeface="Lucida Console"/>
                  <a:cs typeface="Lucida Console"/>
                </a:rPr>
                <a:t>foreach</a:t>
              </a:r>
              <a:r>
                <a:rPr lang="en-US" dirty="0" smtClean="0">
                  <a:latin typeface="Lucida Console"/>
                  <a:cs typeface="Lucida Console"/>
                </a:rPr>
                <a:t> </a:t>
              </a:r>
              <a:r>
                <a:rPr lang="en-US" dirty="0" err="1" smtClean="0">
                  <a:latin typeface="Lucida Console"/>
                  <a:cs typeface="Lucida Console"/>
                </a:rPr>
                <a:t>obs</a:t>
              </a:r>
              <a:r>
                <a:rPr lang="en-US" dirty="0" smtClean="0">
                  <a:latin typeface="Lucida Console"/>
                  <a:cs typeface="Lucida Console"/>
                </a:rPr>
                <a:t> in observers {</a:t>
              </a:r>
            </a:p>
            <a:p>
              <a:r>
                <a:rPr lang="en-US" dirty="0" smtClean="0">
                  <a:latin typeface="Lucida Console"/>
                  <a:cs typeface="Lucida Console"/>
                </a:rPr>
                <a:t>        </a:t>
              </a:r>
              <a:r>
                <a:rPr lang="en-US" dirty="0" err="1" smtClean="0">
                  <a:latin typeface="Lucida Console"/>
                  <a:cs typeface="Lucida Console"/>
                </a:rPr>
                <a:t>obs.update(this</a:t>
              </a:r>
              <a:r>
                <a:rPr lang="en-US" dirty="0" smtClean="0">
                  <a:latin typeface="Lucida Console"/>
                  <a:cs typeface="Lucida Console"/>
                </a:rPr>
                <a:t>);</a:t>
              </a:r>
            </a:p>
            <a:p>
              <a:r>
                <a:rPr lang="en-US" dirty="0" smtClean="0">
                  <a:latin typeface="Lucida Console"/>
                  <a:cs typeface="Lucida Console"/>
                </a:rPr>
                <a:t>    }</a:t>
              </a:r>
            </a:p>
            <a:p>
              <a:r>
                <a:rPr lang="en-US" dirty="0" smtClean="0">
                  <a:latin typeface="Lucida Console"/>
                  <a:cs typeface="Lucida Console"/>
                </a:rPr>
                <a:t>}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98565" y="1879354"/>
              <a:ext cx="123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Communications</a:t>
            </a:r>
          </a:p>
        </p:txBody>
      </p:sp>
      <p:grpSp>
        <p:nvGrpSpPr>
          <p:cNvPr id="5" name="Group 163"/>
          <p:cNvGrpSpPr/>
          <p:nvPr/>
        </p:nvGrpSpPr>
        <p:grpSpPr>
          <a:xfrm>
            <a:off x="542432" y="1726037"/>
            <a:ext cx="3978522" cy="2509469"/>
            <a:chOff x="4638771" y="3820919"/>
            <a:chExt cx="3978522" cy="2509469"/>
          </a:xfrm>
        </p:grpSpPr>
        <p:grpSp>
          <p:nvGrpSpPr>
            <p:cNvPr id="6" name="Group 162"/>
            <p:cNvGrpSpPr/>
            <p:nvPr/>
          </p:nvGrpSpPr>
          <p:grpSpPr>
            <a:xfrm>
              <a:off x="4638771" y="4289541"/>
              <a:ext cx="3978522" cy="2040847"/>
              <a:chOff x="4638771" y="4289541"/>
              <a:chExt cx="3978522" cy="2040847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647236" y="5071143"/>
                <a:ext cx="1106784" cy="455934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System</a:t>
                </a:r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638771" y="5874454"/>
                <a:ext cx="1106784" cy="455934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User</a:t>
                </a:r>
                <a:endParaRPr lang="en-US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430475" y="5069550"/>
                <a:ext cx="1106784" cy="455934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Log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430475" y="5872863"/>
                <a:ext cx="1106784" cy="455934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UI</a:t>
                </a:r>
                <a:endParaRPr lang="en-US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350438" y="4289541"/>
                <a:ext cx="1266855" cy="455934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Subscriber</a:t>
                </a:r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638771" y="4289543"/>
                <a:ext cx="1106784" cy="455934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Publisher</a:t>
                </a:r>
                <a:endParaRPr lang="en-US" dirty="0"/>
              </a:p>
            </p:txBody>
          </p:sp>
          <p:cxnSp>
            <p:nvCxnSpPr>
              <p:cNvPr id="117" name="Straight Arrow Connector 116"/>
              <p:cNvCxnSpPr>
                <a:endCxn id="115" idx="2"/>
              </p:cNvCxnSpPr>
              <p:nvPr/>
            </p:nvCxnSpPr>
            <p:spPr>
              <a:xfrm rot="16200000" flipV="1">
                <a:off x="5029729" y="4907911"/>
                <a:ext cx="325666" cy="797"/>
              </a:xfrm>
              <a:prstGeom prst="straightConnector1">
                <a:avLst/>
              </a:prstGeom>
              <a:ln w="38100" cap="flat" cmpd="sng" algn="ctr">
                <a:solidFill>
                  <a:srgbClr val="39ADF9">
                    <a:alpha val="95000"/>
                  </a:srgbClr>
                </a:solidFill>
                <a:prstDash val="solid"/>
                <a:round/>
                <a:headEnd type="none" w="med" len="med"/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Elbow Connector 117"/>
              <p:cNvCxnSpPr>
                <a:stCxn id="109" idx="1"/>
                <a:endCxn id="115" idx="1"/>
              </p:cNvCxnSpPr>
              <p:nvPr/>
            </p:nvCxnSpPr>
            <p:spPr>
              <a:xfrm rot="10800000">
                <a:off x="4638771" y="4517511"/>
                <a:ext cx="1588" cy="1584911"/>
              </a:xfrm>
              <a:prstGeom prst="bentConnector3">
                <a:avLst>
                  <a:gd name="adj1" fmla="val 14395466"/>
                </a:avLst>
              </a:prstGeom>
              <a:ln w="38100" cap="flat" cmpd="sng" algn="ctr">
                <a:solidFill>
                  <a:schemeClr val="accent1">
                    <a:alpha val="95000"/>
                  </a:schemeClr>
                </a:solidFill>
                <a:prstDash val="solid"/>
                <a:round/>
                <a:headEnd type="none" w="med" len="med"/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Elbow Connector 118"/>
              <p:cNvCxnSpPr>
                <a:stCxn id="111" idx="3"/>
                <a:endCxn id="112" idx="3"/>
              </p:cNvCxnSpPr>
              <p:nvPr/>
            </p:nvCxnSpPr>
            <p:spPr>
              <a:xfrm flipV="1">
                <a:off x="8537259" y="4517508"/>
                <a:ext cx="80034" cy="1583322"/>
              </a:xfrm>
              <a:prstGeom prst="bentConnector3">
                <a:avLst>
                  <a:gd name="adj1" fmla="val 385629"/>
                </a:avLst>
              </a:prstGeom>
              <a:ln w="38100" cap="flat" cmpd="sng" algn="ctr">
                <a:solidFill>
                  <a:schemeClr val="accent1">
                    <a:alpha val="95000"/>
                  </a:schemeClr>
                </a:solidFill>
                <a:prstDash val="solid"/>
                <a:round/>
                <a:headEnd type="none" w="med" len="med"/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10" idx="0"/>
                <a:endCxn id="112" idx="2"/>
              </p:cNvCxnSpPr>
              <p:nvPr/>
            </p:nvCxnSpPr>
            <p:spPr>
              <a:xfrm rot="16200000" flipV="1">
                <a:off x="7821830" y="4907512"/>
                <a:ext cx="324075" cy="1"/>
              </a:xfrm>
              <a:prstGeom prst="straightConnector1">
                <a:avLst/>
              </a:prstGeom>
              <a:ln w="38100" cap="flat" cmpd="sng" algn="ctr">
                <a:solidFill>
                  <a:srgbClr val="39ADF9">
                    <a:alpha val="95000"/>
                  </a:srgbClr>
                </a:solidFill>
                <a:prstDash val="solid"/>
                <a:round/>
                <a:headEnd type="none" w="med" len="med"/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Rectangle 140"/>
              <p:cNvSpPr/>
              <p:nvPr/>
            </p:nvSpPr>
            <p:spPr>
              <a:xfrm>
                <a:off x="6027787" y="4957157"/>
                <a:ext cx="1106784" cy="68390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Event</a:t>
                </a:r>
                <a:br>
                  <a:rPr lang="en-US" dirty="0" smtClean="0"/>
                </a:br>
                <a:r>
                  <a:rPr lang="en-US" dirty="0" smtClean="0"/>
                  <a:t>Service</a:t>
                </a:r>
                <a:endParaRPr lang="en-US" dirty="0"/>
              </a:p>
            </p:txBody>
          </p:sp>
          <p:cxnSp>
            <p:nvCxnSpPr>
              <p:cNvPr id="142" name="Straight Arrow Connector 141"/>
              <p:cNvCxnSpPr>
                <a:stCxn id="141" idx="0"/>
                <a:endCxn id="112" idx="1"/>
              </p:cNvCxnSpPr>
              <p:nvPr/>
            </p:nvCxnSpPr>
            <p:spPr>
              <a:xfrm rot="5400000" flipH="1" flipV="1">
                <a:off x="6745984" y="4352704"/>
                <a:ext cx="439649" cy="769259"/>
              </a:xfrm>
              <a:prstGeom prst="bentConnector2">
                <a:avLst/>
              </a:prstGeom>
              <a:ln w="38100" cap="flat" cmpd="sng" algn="ctr">
                <a:solidFill>
                  <a:srgbClr val="FF6600">
                    <a:alpha val="95000"/>
                  </a:srgbClr>
                </a:solidFill>
                <a:prstDash val="solid"/>
                <a:round/>
                <a:headEnd type="diamond" w="lg" len="lg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08" idx="3"/>
                <a:endCxn id="141" idx="1"/>
              </p:cNvCxnSpPr>
              <p:nvPr/>
            </p:nvCxnSpPr>
            <p:spPr>
              <a:xfrm flipV="1">
                <a:off x="5754020" y="5299108"/>
                <a:ext cx="273767" cy="2"/>
              </a:xfrm>
              <a:prstGeom prst="straightConnector1">
                <a:avLst/>
              </a:prstGeom>
              <a:ln w="38100" cap="flat" cmpd="sng" algn="ctr">
                <a:solidFill>
                  <a:schemeClr val="accent3">
                    <a:lumMod val="75000"/>
                    <a:alpha val="9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stCxn id="109" idx="3"/>
              </p:cNvCxnSpPr>
              <p:nvPr/>
            </p:nvCxnSpPr>
            <p:spPr>
              <a:xfrm flipV="1">
                <a:off x="5745555" y="5641058"/>
                <a:ext cx="282232" cy="461363"/>
              </a:xfrm>
              <a:prstGeom prst="straightConnector1">
                <a:avLst/>
              </a:prstGeom>
              <a:ln w="38100" cap="flat" cmpd="sng" algn="ctr">
                <a:solidFill>
                  <a:schemeClr val="accent6">
                    <a:lumMod val="60000"/>
                    <a:lumOff val="40000"/>
                    <a:alpha val="9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10" idx="1"/>
                <a:endCxn id="141" idx="3"/>
              </p:cNvCxnSpPr>
              <p:nvPr/>
            </p:nvCxnSpPr>
            <p:spPr>
              <a:xfrm rot="10800000" flipV="1">
                <a:off x="7134571" y="5297516"/>
                <a:ext cx="295904" cy="1591"/>
              </a:xfrm>
              <a:prstGeom prst="straightConnector1">
                <a:avLst/>
              </a:prstGeom>
              <a:ln w="38100" cap="flat" cmpd="sng" algn="ctr">
                <a:solidFill>
                  <a:srgbClr val="FFFF00">
                    <a:alpha val="95000"/>
                  </a:srgb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stCxn id="111" idx="1"/>
              </p:cNvCxnSpPr>
              <p:nvPr/>
            </p:nvCxnSpPr>
            <p:spPr>
              <a:xfrm rot="10800000">
                <a:off x="7134571" y="5641058"/>
                <a:ext cx="295904" cy="459772"/>
              </a:xfrm>
              <a:prstGeom prst="straightConnector1">
                <a:avLst/>
              </a:prstGeom>
              <a:ln w="38100" cap="flat" cmpd="sng" algn="ctr">
                <a:solidFill>
                  <a:srgbClr val="A5FFFF">
                    <a:alpha val="95000"/>
                  </a:srgb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TextBox 159"/>
            <p:cNvSpPr txBox="1"/>
            <p:nvPr/>
          </p:nvSpPr>
          <p:spPr>
            <a:xfrm>
              <a:off x="5764515" y="3820919"/>
              <a:ext cx="159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</a:t>
              </a:r>
              <a:r>
                <a:rPr lang="en-US" dirty="0" err="1" smtClean="0"/>
                <a:t>Notifier</a:t>
              </a:r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90696" y="4472486"/>
            <a:ext cx="6884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Centralized:</a:t>
            </a:r>
            <a:r>
              <a:rPr lang="en-US" dirty="0" smtClean="0"/>
              <a:t> Publishers and Subscribers don’t know each other.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Subscribers only know about events…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…and register their own policies/filters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Dynamic:</a:t>
            </a:r>
            <a:r>
              <a:rPr lang="en-US" dirty="0" smtClean="0"/>
              <a:t> Elements can be added/removed </a:t>
            </a:r>
            <a:r>
              <a:rPr lang="en-US" smtClean="0"/>
              <a:t>without hassle.</a:t>
            </a:r>
            <a:endParaRPr lang="en-US" dirty="0" smtClean="0"/>
          </a:p>
        </p:txBody>
      </p:sp>
      <p:sp>
        <p:nvSpPr>
          <p:cNvPr id="65" name="Smiley Face 64"/>
          <p:cNvSpPr/>
          <p:nvPr/>
        </p:nvSpPr>
        <p:spPr>
          <a:xfrm>
            <a:off x="5992797" y="2424216"/>
            <a:ext cx="1355356" cy="1355356"/>
          </a:xfrm>
          <a:prstGeom prst="smileyFace">
            <a:avLst/>
          </a:prstGeom>
          <a:noFill/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Communications</a:t>
            </a:r>
          </a:p>
        </p:txBody>
      </p:sp>
      <p:grpSp>
        <p:nvGrpSpPr>
          <p:cNvPr id="2" name="Group 164"/>
          <p:cNvGrpSpPr/>
          <p:nvPr/>
        </p:nvGrpSpPr>
        <p:grpSpPr>
          <a:xfrm>
            <a:off x="684770" y="1639067"/>
            <a:ext cx="2883021" cy="1758731"/>
            <a:chOff x="641350" y="1660779"/>
            <a:chExt cx="2883021" cy="1758731"/>
          </a:xfrm>
        </p:grpSpPr>
        <p:sp>
          <p:nvSpPr>
            <p:cNvPr id="26" name="Rectangle 25"/>
            <p:cNvSpPr/>
            <p:nvPr/>
          </p:nvSpPr>
          <p:spPr>
            <a:xfrm>
              <a:off x="641350" y="2160265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1350" y="2963576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17587" y="2160265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17587" y="2963576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26" idx="3"/>
              <a:endCxn id="28" idx="1"/>
            </p:cNvCxnSpPr>
            <p:nvPr/>
          </p:nvCxnSpPr>
          <p:spPr>
            <a:xfrm>
              <a:off x="1748134" y="2388232"/>
              <a:ext cx="669453" cy="1588"/>
            </a:xfrm>
            <a:prstGeom prst="straightConnector1">
              <a:avLst/>
            </a:prstGeom>
            <a:ln w="38100" cap="flat" cmpd="sng" algn="ctr">
              <a:solidFill>
                <a:schemeClr val="accent3">
                  <a:lumMod val="75000"/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3"/>
              <a:endCxn id="29" idx="1"/>
            </p:cNvCxnSpPr>
            <p:nvPr/>
          </p:nvCxnSpPr>
          <p:spPr>
            <a:xfrm>
              <a:off x="1748134" y="3191543"/>
              <a:ext cx="669453" cy="1588"/>
            </a:xfrm>
            <a:prstGeom prst="straightConnector1">
              <a:avLst/>
            </a:prstGeom>
            <a:ln w="38100" cap="flat" cmpd="sng" algn="ctr">
              <a:solidFill>
                <a:schemeClr val="accent6">
                  <a:lumMod val="60000"/>
                  <a:lumOff val="40000"/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3"/>
              <a:endCxn id="29" idx="1"/>
            </p:cNvCxnSpPr>
            <p:nvPr/>
          </p:nvCxnSpPr>
          <p:spPr>
            <a:xfrm>
              <a:off x="1748134" y="2388232"/>
              <a:ext cx="669453" cy="803311"/>
            </a:xfrm>
            <a:prstGeom prst="straightConnector1">
              <a:avLst/>
            </a:prstGeom>
            <a:ln w="38100" cap="flat" cmpd="sng" algn="ctr">
              <a:solidFill>
                <a:schemeClr val="accent3">
                  <a:lumMod val="75000"/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3"/>
              <a:endCxn id="28" idx="1"/>
            </p:cNvCxnSpPr>
            <p:nvPr/>
          </p:nvCxnSpPr>
          <p:spPr>
            <a:xfrm flipV="1">
              <a:off x="1748134" y="2388232"/>
              <a:ext cx="669453" cy="803311"/>
            </a:xfrm>
            <a:prstGeom prst="straightConnector1">
              <a:avLst/>
            </a:prstGeom>
            <a:ln w="38100" cap="flat" cmpd="sng" algn="ctr">
              <a:solidFill>
                <a:schemeClr val="accent6">
                  <a:lumMod val="60000"/>
                  <a:lumOff val="40000"/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1015383" y="1660779"/>
              <a:ext cx="219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Simplistic Approach</a:t>
              </a:r>
              <a:endParaRPr lang="en-US" dirty="0"/>
            </a:p>
          </p:txBody>
        </p:sp>
      </p:grpSp>
      <p:grpSp>
        <p:nvGrpSpPr>
          <p:cNvPr id="3" name="Group 161"/>
          <p:cNvGrpSpPr/>
          <p:nvPr/>
        </p:nvGrpSpPr>
        <p:grpSpPr>
          <a:xfrm>
            <a:off x="4536170" y="1485628"/>
            <a:ext cx="4087929" cy="1758731"/>
            <a:chOff x="4449331" y="1660779"/>
            <a:chExt cx="4087929" cy="1758731"/>
          </a:xfrm>
        </p:grpSpPr>
        <p:sp>
          <p:nvSpPr>
            <p:cNvPr id="41" name="Rectangle 40"/>
            <p:cNvSpPr/>
            <p:nvPr/>
          </p:nvSpPr>
          <p:spPr>
            <a:xfrm>
              <a:off x="4449331" y="2160265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49331" y="2963576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430476" y="2158677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30476" y="2961988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936899" y="2540632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Mediator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41" idx="3"/>
            </p:cNvCxnSpPr>
            <p:nvPr/>
          </p:nvCxnSpPr>
          <p:spPr>
            <a:xfrm>
              <a:off x="5556115" y="2388232"/>
              <a:ext cx="380784" cy="152400"/>
            </a:xfrm>
            <a:prstGeom prst="straightConnector1">
              <a:avLst/>
            </a:prstGeom>
            <a:ln w="38100" cap="flat" cmpd="sng" algn="ctr">
              <a:solidFill>
                <a:schemeClr val="accent3">
                  <a:lumMod val="75000"/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2" idx="3"/>
            </p:cNvCxnSpPr>
            <p:nvPr/>
          </p:nvCxnSpPr>
          <p:spPr>
            <a:xfrm flipV="1">
              <a:off x="5556115" y="2996566"/>
              <a:ext cx="380784" cy="194977"/>
            </a:xfrm>
            <a:prstGeom prst="straightConnector1">
              <a:avLst/>
            </a:prstGeom>
            <a:ln w="38100" cap="flat" cmpd="sng" algn="ctr">
              <a:solidFill>
                <a:schemeClr val="accent6">
                  <a:lumMod val="60000"/>
                  <a:lumOff val="40000"/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3" idx="1"/>
            </p:cNvCxnSpPr>
            <p:nvPr/>
          </p:nvCxnSpPr>
          <p:spPr>
            <a:xfrm flipV="1">
              <a:off x="7043683" y="2386644"/>
              <a:ext cx="386793" cy="153988"/>
            </a:xfrm>
            <a:prstGeom prst="straightConnector1">
              <a:avLst/>
            </a:prstGeom>
            <a:ln w="38100" cap="flat" cmpd="sng" algn="ctr">
              <a:solidFill>
                <a:srgbClr val="FFFF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44" idx="1"/>
            </p:cNvCxnSpPr>
            <p:nvPr/>
          </p:nvCxnSpPr>
          <p:spPr>
            <a:xfrm>
              <a:off x="7043683" y="2996566"/>
              <a:ext cx="386793" cy="193389"/>
            </a:xfrm>
            <a:prstGeom prst="straightConnector1">
              <a:avLst/>
            </a:prstGeom>
            <a:ln w="38100" cap="flat" cmpd="sng" algn="ctr">
              <a:solidFill>
                <a:schemeClr val="accent2">
                  <a:lumMod val="60000"/>
                  <a:lumOff val="40000"/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5936899" y="1660779"/>
              <a:ext cx="1106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Mediator</a:t>
              </a:r>
              <a:endParaRPr lang="en-US" dirty="0"/>
            </a:p>
          </p:txBody>
        </p:sp>
      </p:grpSp>
      <p:grpSp>
        <p:nvGrpSpPr>
          <p:cNvPr id="4" name="Group 160"/>
          <p:cNvGrpSpPr/>
          <p:nvPr/>
        </p:nvGrpSpPr>
        <p:grpSpPr>
          <a:xfrm>
            <a:off x="408870" y="3820919"/>
            <a:ext cx="3446466" cy="2507879"/>
            <a:chOff x="322030" y="3820919"/>
            <a:chExt cx="3446466" cy="2507879"/>
          </a:xfrm>
        </p:grpSpPr>
        <p:sp>
          <p:nvSpPr>
            <p:cNvPr id="70" name="Rectangle 69"/>
            <p:cNvSpPr/>
            <p:nvPr/>
          </p:nvSpPr>
          <p:spPr>
            <a:xfrm>
              <a:off x="330495" y="5069553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22030" y="5872864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60124" y="5069553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660124" y="5872864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</a:t>
              </a:r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660124" y="4287953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Observer</a:t>
              </a:r>
              <a:endParaRPr lang="en-US" dirty="0"/>
            </a:p>
          </p:txBody>
        </p:sp>
        <p:cxnSp>
          <p:nvCxnSpPr>
            <p:cNvPr id="75" name="Straight Arrow Connector 74"/>
            <p:cNvCxnSpPr>
              <a:stCxn id="72" idx="1"/>
              <a:endCxn id="70" idx="3"/>
            </p:cNvCxnSpPr>
            <p:nvPr/>
          </p:nvCxnSpPr>
          <p:spPr>
            <a:xfrm rot="10800000">
              <a:off x="1437280" y="5297520"/>
              <a:ext cx="1222845" cy="1588"/>
            </a:xfrm>
            <a:prstGeom prst="straightConnector1">
              <a:avLst/>
            </a:prstGeom>
            <a:ln w="38100" cap="flat" cmpd="sng" algn="ctr">
              <a:solidFill>
                <a:srgbClr val="FFFF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3" idx="1"/>
              <a:endCxn id="71" idx="3"/>
            </p:cNvCxnSpPr>
            <p:nvPr/>
          </p:nvCxnSpPr>
          <p:spPr>
            <a:xfrm rot="10800000">
              <a:off x="1428814" y="6100831"/>
              <a:ext cx="1231310" cy="1588"/>
            </a:xfrm>
            <a:prstGeom prst="straightConnector1">
              <a:avLst/>
            </a:prstGeom>
            <a:ln w="38100" cap="flat" cmpd="sng" algn="ctr">
              <a:solidFill>
                <a:srgbClr val="A5FFFF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322030" y="4287953"/>
              <a:ext cx="110678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Subject</a:t>
              </a:r>
              <a:endParaRPr lang="en-US" dirty="0"/>
            </a:p>
          </p:txBody>
        </p:sp>
        <p:cxnSp>
          <p:nvCxnSpPr>
            <p:cNvPr id="80" name="Straight Arrow Connector 79"/>
            <p:cNvCxnSpPr>
              <a:stCxn id="79" idx="3"/>
              <a:endCxn id="74" idx="1"/>
            </p:cNvCxnSpPr>
            <p:nvPr/>
          </p:nvCxnSpPr>
          <p:spPr>
            <a:xfrm>
              <a:off x="1428814" y="4515920"/>
              <a:ext cx="1231310" cy="1588"/>
            </a:xfrm>
            <a:prstGeom prst="straightConnector1">
              <a:avLst/>
            </a:prstGeom>
            <a:ln w="38100" cap="flat" cmpd="sng" algn="ctr">
              <a:solidFill>
                <a:srgbClr val="FF6600">
                  <a:alpha val="95000"/>
                </a:srgbClr>
              </a:solidFill>
              <a:prstDash val="solid"/>
              <a:round/>
              <a:headEnd type="diamond" w="lg" len="lg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9" idx="2"/>
            </p:cNvCxnSpPr>
            <p:nvPr/>
          </p:nvCxnSpPr>
          <p:spPr>
            <a:xfrm rot="16200000" flipV="1">
              <a:off x="712988" y="4906321"/>
              <a:ext cx="325666" cy="797"/>
            </a:xfrm>
            <a:prstGeom prst="straightConnector1">
              <a:avLst/>
            </a:prstGeom>
            <a:ln w="38100" cap="flat" cmpd="sng" algn="ctr">
              <a:solidFill>
                <a:srgbClr val="39ADF9">
                  <a:alpha val="95000"/>
                </a:srgbClr>
              </a:solidFill>
              <a:prstDash val="solid"/>
              <a:round/>
              <a:headEnd type="none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71" idx="1"/>
              <a:endCxn id="79" idx="1"/>
            </p:cNvCxnSpPr>
            <p:nvPr/>
          </p:nvCxnSpPr>
          <p:spPr>
            <a:xfrm rot="10800000">
              <a:off x="322030" y="4515921"/>
              <a:ext cx="1588" cy="1584911"/>
            </a:xfrm>
            <a:prstGeom prst="bentConnector3">
              <a:avLst>
                <a:gd name="adj1" fmla="val 14395466"/>
              </a:avLst>
            </a:prstGeom>
            <a:ln w="38100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73" idx="3"/>
              <a:endCxn id="74" idx="3"/>
            </p:cNvCxnSpPr>
            <p:nvPr/>
          </p:nvCxnSpPr>
          <p:spPr>
            <a:xfrm flipV="1">
              <a:off x="3766908" y="4515920"/>
              <a:ext cx="1588" cy="1584911"/>
            </a:xfrm>
            <a:prstGeom prst="bentConnector3">
              <a:avLst>
                <a:gd name="adj1" fmla="val 14395466"/>
              </a:avLst>
            </a:prstGeom>
            <a:ln w="38100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2" idx="0"/>
              <a:endCxn id="74" idx="2"/>
            </p:cNvCxnSpPr>
            <p:nvPr/>
          </p:nvCxnSpPr>
          <p:spPr>
            <a:xfrm rot="5400000" flipH="1" flipV="1">
              <a:off x="3050683" y="4906720"/>
              <a:ext cx="325666" cy="1588"/>
            </a:xfrm>
            <a:prstGeom prst="straightConnector1">
              <a:avLst/>
            </a:prstGeom>
            <a:ln w="38100" cap="flat" cmpd="sng" algn="ctr">
              <a:solidFill>
                <a:srgbClr val="39ADF9">
                  <a:alpha val="95000"/>
                </a:srgbClr>
              </a:solidFill>
              <a:prstDash val="solid"/>
              <a:round/>
              <a:headEnd type="none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72" idx="1"/>
              <a:endCxn id="71" idx="3"/>
            </p:cNvCxnSpPr>
            <p:nvPr/>
          </p:nvCxnSpPr>
          <p:spPr>
            <a:xfrm rot="10800000" flipV="1">
              <a:off x="1428814" y="5297519"/>
              <a:ext cx="1231310" cy="803311"/>
            </a:xfrm>
            <a:prstGeom prst="straightConnector1">
              <a:avLst/>
            </a:prstGeom>
            <a:ln w="38100" cap="flat" cmpd="sng" algn="ctr">
              <a:solidFill>
                <a:srgbClr val="FFFF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73" idx="1"/>
              <a:endCxn id="70" idx="3"/>
            </p:cNvCxnSpPr>
            <p:nvPr/>
          </p:nvCxnSpPr>
          <p:spPr>
            <a:xfrm rot="10800000">
              <a:off x="1437280" y="5297521"/>
              <a:ext cx="1222845" cy="803311"/>
            </a:xfrm>
            <a:prstGeom prst="straightConnector1">
              <a:avLst/>
            </a:prstGeom>
            <a:ln w="38100" cap="flat" cmpd="sng" algn="ctr">
              <a:solidFill>
                <a:srgbClr val="A5FFFF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1428814" y="3820919"/>
              <a:ext cx="123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Observer</a:t>
              </a:r>
              <a:endParaRPr lang="en-US" dirty="0"/>
            </a:p>
          </p:txBody>
        </p:sp>
      </p:grpSp>
      <p:grpSp>
        <p:nvGrpSpPr>
          <p:cNvPr id="5" name="Group 163"/>
          <p:cNvGrpSpPr/>
          <p:nvPr/>
        </p:nvGrpSpPr>
        <p:grpSpPr>
          <a:xfrm>
            <a:off x="4725611" y="3820919"/>
            <a:ext cx="3978522" cy="2509469"/>
            <a:chOff x="4638771" y="3820919"/>
            <a:chExt cx="3978522" cy="2509469"/>
          </a:xfrm>
        </p:grpSpPr>
        <p:grpSp>
          <p:nvGrpSpPr>
            <p:cNvPr id="6" name="Group 162"/>
            <p:cNvGrpSpPr/>
            <p:nvPr/>
          </p:nvGrpSpPr>
          <p:grpSpPr>
            <a:xfrm>
              <a:off x="4638771" y="4289541"/>
              <a:ext cx="3978522" cy="2040847"/>
              <a:chOff x="4638771" y="4289541"/>
              <a:chExt cx="3978522" cy="2040847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647236" y="5071143"/>
                <a:ext cx="1106784" cy="455934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System</a:t>
                </a:r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638771" y="5874454"/>
                <a:ext cx="1106784" cy="455934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User</a:t>
                </a:r>
                <a:endParaRPr lang="en-US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430475" y="5069550"/>
                <a:ext cx="1106784" cy="455934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Log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430475" y="5872863"/>
                <a:ext cx="1106784" cy="455934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UI</a:t>
                </a:r>
                <a:endParaRPr lang="en-US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350438" y="4289541"/>
                <a:ext cx="1266855" cy="455934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Subscriber</a:t>
                </a:r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638771" y="4289543"/>
                <a:ext cx="1106784" cy="455934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Publisher</a:t>
                </a:r>
                <a:endParaRPr lang="en-US" dirty="0"/>
              </a:p>
            </p:txBody>
          </p:sp>
          <p:cxnSp>
            <p:nvCxnSpPr>
              <p:cNvPr id="117" name="Straight Arrow Connector 116"/>
              <p:cNvCxnSpPr>
                <a:endCxn id="115" idx="2"/>
              </p:cNvCxnSpPr>
              <p:nvPr/>
            </p:nvCxnSpPr>
            <p:spPr>
              <a:xfrm rot="16200000" flipV="1">
                <a:off x="5029729" y="4907911"/>
                <a:ext cx="325666" cy="797"/>
              </a:xfrm>
              <a:prstGeom prst="straightConnector1">
                <a:avLst/>
              </a:prstGeom>
              <a:ln w="38100" cap="flat" cmpd="sng" algn="ctr">
                <a:solidFill>
                  <a:srgbClr val="39ADF9">
                    <a:alpha val="95000"/>
                  </a:srgbClr>
                </a:solidFill>
                <a:prstDash val="solid"/>
                <a:round/>
                <a:headEnd type="none" w="med" len="med"/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Elbow Connector 117"/>
              <p:cNvCxnSpPr>
                <a:stCxn id="109" idx="1"/>
                <a:endCxn id="115" idx="1"/>
              </p:cNvCxnSpPr>
              <p:nvPr/>
            </p:nvCxnSpPr>
            <p:spPr>
              <a:xfrm rot="10800000">
                <a:off x="4638771" y="4517511"/>
                <a:ext cx="1588" cy="1584911"/>
              </a:xfrm>
              <a:prstGeom prst="bentConnector3">
                <a:avLst>
                  <a:gd name="adj1" fmla="val 14395466"/>
                </a:avLst>
              </a:prstGeom>
              <a:ln w="38100" cap="flat" cmpd="sng" algn="ctr">
                <a:solidFill>
                  <a:schemeClr val="accent1">
                    <a:alpha val="95000"/>
                  </a:schemeClr>
                </a:solidFill>
                <a:prstDash val="solid"/>
                <a:round/>
                <a:headEnd type="none" w="med" len="med"/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Elbow Connector 118"/>
              <p:cNvCxnSpPr>
                <a:stCxn id="111" idx="3"/>
                <a:endCxn id="112" idx="3"/>
              </p:cNvCxnSpPr>
              <p:nvPr/>
            </p:nvCxnSpPr>
            <p:spPr>
              <a:xfrm flipV="1">
                <a:off x="8537259" y="4517508"/>
                <a:ext cx="80034" cy="1583322"/>
              </a:xfrm>
              <a:prstGeom prst="bentConnector3">
                <a:avLst>
                  <a:gd name="adj1" fmla="val 385629"/>
                </a:avLst>
              </a:prstGeom>
              <a:ln w="38100" cap="flat" cmpd="sng" algn="ctr">
                <a:solidFill>
                  <a:schemeClr val="accent1">
                    <a:alpha val="95000"/>
                  </a:schemeClr>
                </a:solidFill>
                <a:prstDash val="solid"/>
                <a:round/>
                <a:headEnd type="none" w="med" len="med"/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10" idx="0"/>
                <a:endCxn id="112" idx="2"/>
              </p:cNvCxnSpPr>
              <p:nvPr/>
            </p:nvCxnSpPr>
            <p:spPr>
              <a:xfrm rot="16200000" flipV="1">
                <a:off x="7821830" y="4907512"/>
                <a:ext cx="324075" cy="1"/>
              </a:xfrm>
              <a:prstGeom prst="straightConnector1">
                <a:avLst/>
              </a:prstGeom>
              <a:ln w="38100" cap="flat" cmpd="sng" algn="ctr">
                <a:solidFill>
                  <a:srgbClr val="39ADF9">
                    <a:alpha val="95000"/>
                  </a:srgbClr>
                </a:solidFill>
                <a:prstDash val="solid"/>
                <a:round/>
                <a:headEnd type="none" w="med" len="med"/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Rectangle 140"/>
              <p:cNvSpPr/>
              <p:nvPr/>
            </p:nvSpPr>
            <p:spPr>
              <a:xfrm>
                <a:off x="6027787" y="4957157"/>
                <a:ext cx="1106784" cy="68390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Event</a:t>
                </a:r>
                <a:br>
                  <a:rPr lang="en-US" dirty="0" smtClean="0"/>
                </a:br>
                <a:r>
                  <a:rPr lang="en-US" dirty="0" smtClean="0"/>
                  <a:t>Service</a:t>
                </a:r>
                <a:endParaRPr lang="en-US" dirty="0"/>
              </a:p>
            </p:txBody>
          </p:sp>
          <p:cxnSp>
            <p:nvCxnSpPr>
              <p:cNvPr id="142" name="Straight Arrow Connector 141"/>
              <p:cNvCxnSpPr>
                <a:stCxn id="141" idx="0"/>
                <a:endCxn id="112" idx="1"/>
              </p:cNvCxnSpPr>
              <p:nvPr/>
            </p:nvCxnSpPr>
            <p:spPr>
              <a:xfrm rot="5400000" flipH="1" flipV="1">
                <a:off x="6745984" y="4352704"/>
                <a:ext cx="439649" cy="769259"/>
              </a:xfrm>
              <a:prstGeom prst="bentConnector2">
                <a:avLst/>
              </a:prstGeom>
              <a:ln w="38100" cap="flat" cmpd="sng" algn="ctr">
                <a:solidFill>
                  <a:srgbClr val="FF6600">
                    <a:alpha val="95000"/>
                  </a:srgbClr>
                </a:solidFill>
                <a:prstDash val="solid"/>
                <a:round/>
                <a:headEnd type="diamond" w="lg" len="lg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08" idx="3"/>
                <a:endCxn id="141" idx="1"/>
              </p:cNvCxnSpPr>
              <p:nvPr/>
            </p:nvCxnSpPr>
            <p:spPr>
              <a:xfrm flipV="1">
                <a:off x="5754020" y="5299108"/>
                <a:ext cx="273767" cy="2"/>
              </a:xfrm>
              <a:prstGeom prst="straightConnector1">
                <a:avLst/>
              </a:prstGeom>
              <a:ln w="38100" cap="flat" cmpd="sng" algn="ctr">
                <a:solidFill>
                  <a:schemeClr val="accent3">
                    <a:lumMod val="75000"/>
                    <a:alpha val="9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stCxn id="109" idx="3"/>
              </p:cNvCxnSpPr>
              <p:nvPr/>
            </p:nvCxnSpPr>
            <p:spPr>
              <a:xfrm flipV="1">
                <a:off x="5745555" y="5641058"/>
                <a:ext cx="282232" cy="461363"/>
              </a:xfrm>
              <a:prstGeom prst="straightConnector1">
                <a:avLst/>
              </a:prstGeom>
              <a:ln w="38100" cap="flat" cmpd="sng" algn="ctr">
                <a:solidFill>
                  <a:schemeClr val="accent6">
                    <a:lumMod val="60000"/>
                    <a:lumOff val="40000"/>
                    <a:alpha val="9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10" idx="1"/>
                <a:endCxn id="141" idx="3"/>
              </p:cNvCxnSpPr>
              <p:nvPr/>
            </p:nvCxnSpPr>
            <p:spPr>
              <a:xfrm rot="10800000" flipV="1">
                <a:off x="7134571" y="5297516"/>
                <a:ext cx="295904" cy="1591"/>
              </a:xfrm>
              <a:prstGeom prst="straightConnector1">
                <a:avLst/>
              </a:prstGeom>
              <a:ln w="38100" cap="flat" cmpd="sng" algn="ctr">
                <a:solidFill>
                  <a:srgbClr val="FFFF00">
                    <a:alpha val="95000"/>
                  </a:srgb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stCxn id="111" idx="1"/>
              </p:cNvCxnSpPr>
              <p:nvPr/>
            </p:nvCxnSpPr>
            <p:spPr>
              <a:xfrm rot="10800000">
                <a:off x="7134571" y="5641058"/>
                <a:ext cx="295904" cy="459772"/>
              </a:xfrm>
              <a:prstGeom prst="straightConnector1">
                <a:avLst/>
              </a:prstGeom>
              <a:ln w="38100" cap="flat" cmpd="sng" algn="ctr">
                <a:solidFill>
                  <a:srgbClr val="A5FFFF">
                    <a:alpha val="95000"/>
                  </a:srgb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TextBox 159"/>
            <p:cNvSpPr txBox="1"/>
            <p:nvPr/>
          </p:nvSpPr>
          <p:spPr>
            <a:xfrm>
              <a:off x="5754020" y="3820919"/>
              <a:ext cx="159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</a:t>
              </a:r>
              <a:r>
                <a:rPr lang="en-US" dirty="0" err="1" smtClean="0"/>
                <a:t>Notifier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Notifier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373853" y="1668910"/>
            <a:ext cx="4460511" cy="1498066"/>
            <a:chOff x="315698" y="1780312"/>
            <a:chExt cx="4460511" cy="1498066"/>
          </a:xfrm>
        </p:grpSpPr>
        <p:sp>
          <p:nvSpPr>
            <p:cNvPr id="5" name="Rectangle 4"/>
            <p:cNvSpPr/>
            <p:nvPr/>
          </p:nvSpPr>
          <p:spPr>
            <a:xfrm>
              <a:off x="315699" y="1780312"/>
              <a:ext cx="4460510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</a:t>
              </a:r>
              <a:r>
                <a:rPr lang="en-US" dirty="0" err="1" smtClean="0"/>
                <a:t>Notifier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698" y="2236245"/>
              <a:ext cx="4460511" cy="1042133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subscribe(EventType</a:t>
              </a:r>
              <a:r>
                <a:rPr lang="en-US" dirty="0" smtClean="0"/>
                <a:t>, Subscriber, Filter)</a:t>
              </a:r>
              <a:br>
                <a:rPr lang="en-US" dirty="0" smtClean="0"/>
              </a:br>
              <a:r>
                <a:rPr lang="en-US" dirty="0" smtClean="0"/>
                <a:t>+ </a:t>
              </a:r>
              <a:r>
                <a:rPr lang="en-US" dirty="0" err="1" smtClean="0"/>
                <a:t>unsubscribe(EventType</a:t>
              </a:r>
              <a:r>
                <a:rPr lang="en-US" dirty="0" smtClean="0"/>
                <a:t>, Subscriber, Filter)</a:t>
              </a:r>
              <a:br>
                <a:rPr lang="en-US" dirty="0" smtClean="0"/>
              </a:br>
              <a:r>
                <a:rPr lang="en-US" dirty="0" smtClean="0"/>
                <a:t>+ </a:t>
              </a:r>
              <a:r>
                <a:rPr lang="en-US" dirty="0" err="1" smtClean="0"/>
                <a:t>publish(Event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73854" y="4279938"/>
            <a:ext cx="1702645" cy="911868"/>
            <a:chOff x="7272863" y="2822443"/>
            <a:chExt cx="1702645" cy="911868"/>
          </a:xfrm>
        </p:grpSpPr>
        <p:sp>
          <p:nvSpPr>
            <p:cNvPr id="11" name="Rectangle 10"/>
            <p:cNvSpPr/>
            <p:nvPr/>
          </p:nvSpPr>
          <p:spPr>
            <a:xfrm>
              <a:off x="7272864" y="2822443"/>
              <a:ext cx="170264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Filter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72863" y="3278377"/>
              <a:ext cx="1702645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apply(Event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5697" y="1941806"/>
            <a:ext cx="1702645" cy="911868"/>
            <a:chOff x="6096320" y="4657034"/>
            <a:chExt cx="1702645" cy="911868"/>
          </a:xfrm>
        </p:grpSpPr>
        <p:sp>
          <p:nvSpPr>
            <p:cNvPr id="14" name="Rectangle 13"/>
            <p:cNvSpPr/>
            <p:nvPr/>
          </p:nvSpPr>
          <p:spPr>
            <a:xfrm>
              <a:off x="6096321" y="4657034"/>
              <a:ext cx="1702644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Subscriber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320" y="5112968"/>
              <a:ext cx="1702645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notify(Event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484869" y="4279938"/>
            <a:ext cx="1702644" cy="45593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018342" y="1936888"/>
            <a:ext cx="2355512" cy="1053234"/>
            <a:chOff x="2018342" y="1936888"/>
            <a:chExt cx="2355512" cy="1053234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018342" y="2306221"/>
              <a:ext cx="2355512" cy="1588"/>
            </a:xfrm>
            <a:prstGeom prst="straightConnector1">
              <a:avLst/>
            </a:prstGeom>
            <a:ln w="38100" cap="flat" cmpd="sng" algn="ctr">
              <a:solidFill>
                <a:schemeClr val="tx1">
                  <a:alpha val="95000"/>
                </a:schemeClr>
              </a:solidFill>
              <a:prstDash val="solid"/>
              <a:round/>
              <a:headEnd type="none" w="med" len="med"/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312014" y="2306220"/>
              <a:ext cx="1702644" cy="68390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Type</a:t>
              </a:r>
            </a:p>
            <a:p>
              <a:pPr algn="ctr"/>
              <a:r>
                <a:rPr lang="en-US" dirty="0" smtClean="0"/>
                <a:t>Filter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71340" y="1936888"/>
              <a:ext cx="117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subscribe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420030" y="3166978"/>
            <a:ext cx="1962189" cy="1112961"/>
            <a:chOff x="6420030" y="3166978"/>
            <a:chExt cx="1962189" cy="1112961"/>
          </a:xfrm>
        </p:grpSpPr>
        <p:cxnSp>
          <p:nvCxnSpPr>
            <p:cNvPr id="31" name="Straight Arrow Connector 30"/>
            <p:cNvCxnSpPr>
              <a:stCxn id="16" idx="0"/>
            </p:cNvCxnSpPr>
            <p:nvPr/>
          </p:nvCxnSpPr>
          <p:spPr>
            <a:xfrm rot="5400000" flipH="1" flipV="1">
              <a:off x="6779711" y="3723458"/>
              <a:ext cx="1112961" cy="1"/>
            </a:xfrm>
            <a:prstGeom prst="straightConnector1">
              <a:avLst/>
            </a:prstGeom>
            <a:ln w="38100" cap="flat" cmpd="sng" algn="ctr">
              <a:solidFill>
                <a:schemeClr val="tx1">
                  <a:alpha val="95000"/>
                </a:schemeClr>
              </a:solidFill>
              <a:prstDash val="solid"/>
              <a:round/>
              <a:headEnd type="none" w="med" len="med"/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7336191" y="3547742"/>
              <a:ext cx="1046028" cy="46183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20030" y="3589726"/>
              <a:ext cx="91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publish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73855" y="3166976"/>
            <a:ext cx="1897348" cy="1112962"/>
            <a:chOff x="4373855" y="3166976"/>
            <a:chExt cx="1897348" cy="1112962"/>
          </a:xfrm>
        </p:grpSpPr>
        <p:cxnSp>
          <p:nvCxnSpPr>
            <p:cNvPr id="38" name="Straight Arrow Connector 37"/>
            <p:cNvCxnSpPr>
              <a:endCxn id="11" idx="0"/>
            </p:cNvCxnSpPr>
            <p:nvPr/>
          </p:nvCxnSpPr>
          <p:spPr>
            <a:xfrm rot="16200000" flipH="1">
              <a:off x="4668695" y="3723456"/>
              <a:ext cx="1112962" cy="1"/>
            </a:xfrm>
            <a:prstGeom prst="straightConnector1">
              <a:avLst/>
            </a:prstGeom>
            <a:ln w="38100" cap="flat" cmpd="sng" algn="ctr">
              <a:solidFill>
                <a:schemeClr val="tx1">
                  <a:alpha val="95000"/>
                </a:schemeClr>
              </a:solidFill>
              <a:prstDash val="solid"/>
              <a:round/>
              <a:headEnd type="none" w="med" len="med"/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73855" y="3589726"/>
              <a:ext cx="736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apply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225175" y="3547742"/>
              <a:ext cx="1046028" cy="46183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67021" y="2853674"/>
            <a:ext cx="3206835" cy="786572"/>
            <a:chOff x="1167021" y="2853674"/>
            <a:chExt cx="3206835" cy="786572"/>
          </a:xfrm>
        </p:grpSpPr>
        <p:cxnSp>
          <p:nvCxnSpPr>
            <p:cNvPr id="43" name="Straight Arrow Connector 42"/>
            <p:cNvCxnSpPr>
              <a:endCxn id="15" idx="2"/>
            </p:cNvCxnSpPr>
            <p:nvPr/>
          </p:nvCxnSpPr>
          <p:spPr>
            <a:xfrm rot="10800000">
              <a:off x="1167021" y="2853674"/>
              <a:ext cx="3206835" cy="313304"/>
            </a:xfrm>
            <a:prstGeom prst="bentConnector2">
              <a:avLst/>
            </a:prstGeom>
            <a:ln w="38100" cap="flat" cmpd="sng" algn="ctr">
              <a:solidFill>
                <a:schemeClr val="tx1">
                  <a:alpha val="95000"/>
                </a:schemeClr>
              </a:solidFill>
              <a:prstDash val="solid"/>
              <a:round/>
              <a:headEnd type="none" w="med" len="med"/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649791" y="3178410"/>
              <a:ext cx="736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notify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71340" y="3178410"/>
              <a:ext cx="1046028" cy="46183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51161" y="4125034"/>
            <a:ext cx="3428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It’s possible to add at runtime:</a:t>
            </a:r>
          </a:p>
          <a:p>
            <a:pPr>
              <a:buFont typeface="Arial"/>
              <a:buChar char="•"/>
            </a:pPr>
            <a:r>
              <a:rPr lang="en-US" dirty="0" smtClean="0"/>
              <a:t> Publishers</a:t>
            </a:r>
          </a:p>
          <a:p>
            <a:pPr>
              <a:buFont typeface="Arial"/>
              <a:buChar char="•"/>
            </a:pPr>
            <a:r>
              <a:rPr lang="en-US" dirty="0" smtClean="0"/>
              <a:t> Subscribers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Event types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0530" y="5458060"/>
            <a:ext cx="8553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762"/>
                </a:solidFill>
              </a:rPr>
              <a:t>We took the best from Mediator and Observer,</a:t>
            </a:r>
          </a:p>
          <a:p>
            <a:pPr algn="ctr"/>
            <a:r>
              <a:rPr lang="en-US" sz="2800" dirty="0" smtClean="0">
                <a:solidFill>
                  <a:srgbClr val="FFC762"/>
                </a:solidFill>
              </a:rPr>
              <a:t>without their disadvantages </a:t>
            </a:r>
            <a:r>
              <a:rPr lang="en-US" sz="2800" dirty="0" err="1" smtClean="0">
                <a:solidFill>
                  <a:srgbClr val="FFC762"/>
                </a:solidFill>
                <a:sym typeface="Wingdings"/>
              </a:rPr>
              <a:t></a:t>
            </a:r>
            <a:endParaRPr lang="en-US" sz="2800" dirty="0">
              <a:solidFill>
                <a:srgbClr val="FFC76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6" grpId="0"/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Event </a:t>
            </a:r>
            <a:r>
              <a:rPr lang="en-US" dirty="0" err="1" smtClean="0"/>
              <a:t>Notifier</a:t>
            </a:r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681423" y="2737330"/>
            <a:ext cx="3885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pc="600" dirty="0" smtClean="0">
                <a:solidFill>
                  <a:srgbClr val="FFC762"/>
                </a:solidFill>
                <a:effectLst>
                  <a:glow rad="101600">
                    <a:srgbClr val="FF6600">
                      <a:alpha val="75000"/>
                    </a:srgbClr>
                  </a:glow>
                  <a:reflection stA="0" endPos="0" dir="5400000" sy="-100000" algn="bl" rotWithShape="0"/>
                </a:effectLst>
                <a:latin typeface="Calibri"/>
                <a:cs typeface="Calibri"/>
              </a:rPr>
              <a:t>DEMO</a:t>
            </a:r>
            <a:endParaRPr lang="en-US" sz="9600" spc="600" dirty="0">
              <a:solidFill>
                <a:srgbClr val="FFC762"/>
              </a:solidFill>
              <a:effectLst>
                <a:glow rad="101600">
                  <a:srgbClr val="FF6600">
                    <a:alpha val="75000"/>
                  </a:srgbClr>
                </a:glow>
                <a:reflection stA="0" endPos="0" dir="5400000" sy="-100000" algn="bl" rotWithShape="0"/>
              </a:effectLst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52411" y="2312355"/>
            <a:ext cx="3527749" cy="3036689"/>
            <a:chOff x="1779881" y="2372558"/>
            <a:chExt cx="3527749" cy="3036689"/>
          </a:xfrm>
        </p:grpSpPr>
        <p:sp>
          <p:nvSpPr>
            <p:cNvPr id="5" name="Rounded Rectangle 4"/>
            <p:cNvSpPr/>
            <p:nvPr/>
          </p:nvSpPr>
          <p:spPr>
            <a:xfrm>
              <a:off x="1779881" y="4948284"/>
              <a:ext cx="1081852" cy="460963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STOP</a:t>
              </a:r>
              <a:endParaRPr lang="en-US" dirty="0">
                <a:effectLst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79881" y="3623734"/>
              <a:ext cx="1081852" cy="460963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PLAY</a:t>
              </a:r>
              <a:endParaRPr lang="en-US" dirty="0">
                <a:effectLst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225778" y="3625616"/>
              <a:ext cx="1081852" cy="460963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PAUSE</a:t>
              </a:r>
              <a:endParaRPr lang="en-US" dirty="0">
                <a:effectLst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79881" y="2372558"/>
              <a:ext cx="1081852" cy="460963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INIT</a:t>
              </a:r>
              <a:endParaRPr lang="en-US" dirty="0">
                <a:effectLst/>
              </a:endParaRPr>
            </a:p>
          </p:txBody>
        </p:sp>
        <p:cxnSp>
          <p:nvCxnSpPr>
            <p:cNvPr id="10" name="Straight Arrow Connector 9"/>
            <p:cNvCxnSpPr>
              <a:stCxn id="8" idx="2"/>
              <a:endCxn id="6" idx="0"/>
            </p:cNvCxnSpPr>
            <p:nvPr/>
          </p:nvCxnSpPr>
          <p:spPr>
            <a:xfrm>
              <a:off x="2320807" y="2833521"/>
              <a:ext cx="0" cy="790213"/>
            </a:xfrm>
            <a:prstGeom prst="straightConnector1">
              <a:avLst/>
            </a:prstGeom>
            <a:ln w="28575" cmpd="sng">
              <a:solidFill>
                <a:srgbClr val="39ADF9">
                  <a:alpha val="95000"/>
                </a:srgbClr>
              </a:solidFill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5" idx="0"/>
            </p:cNvCxnSpPr>
            <p:nvPr/>
          </p:nvCxnSpPr>
          <p:spPr>
            <a:xfrm>
              <a:off x="2320807" y="4084697"/>
              <a:ext cx="0" cy="863587"/>
            </a:xfrm>
            <a:prstGeom prst="straightConnector1">
              <a:avLst/>
            </a:prstGeom>
            <a:ln w="28575" cmpd="sng">
              <a:solidFill>
                <a:srgbClr val="39ADF9">
                  <a:alpha val="95000"/>
                </a:srgbClr>
              </a:solidFill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61733" y="3778960"/>
              <a:ext cx="1364045" cy="1882"/>
            </a:xfrm>
            <a:prstGeom prst="straightConnector1">
              <a:avLst/>
            </a:prstGeom>
            <a:ln w="28575" cmpd="sng">
              <a:solidFill>
                <a:srgbClr val="39ADF9">
                  <a:alpha val="95000"/>
                </a:srgbClr>
              </a:solidFill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2"/>
              <a:endCxn id="5" idx="3"/>
            </p:cNvCxnSpPr>
            <p:nvPr/>
          </p:nvCxnSpPr>
          <p:spPr>
            <a:xfrm rot="5400000">
              <a:off x="3268126" y="3680187"/>
              <a:ext cx="1092187" cy="1904971"/>
            </a:xfrm>
            <a:prstGeom prst="bentConnector2">
              <a:avLst/>
            </a:prstGeom>
            <a:ln w="28575" cmpd="sng">
              <a:solidFill>
                <a:srgbClr val="39ADF9">
                  <a:alpha val="95000"/>
                </a:srgbClr>
              </a:solidFill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92586" y="2984037"/>
              <a:ext cx="608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762"/>
                  </a:solidFill>
                </a:rPr>
                <a:t>play</a:t>
              </a:r>
              <a:endParaRPr lang="en-US" dirty="0">
                <a:solidFill>
                  <a:srgbClr val="FFC76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92586" y="4331164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762"/>
                  </a:solidFill>
                </a:rPr>
                <a:t>stop</a:t>
              </a:r>
              <a:endParaRPr lang="en-US" dirty="0">
                <a:solidFill>
                  <a:srgbClr val="FFC76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47055" y="3410847"/>
              <a:ext cx="81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762"/>
                  </a:solidFill>
                </a:rPr>
                <a:t>pause</a:t>
              </a:r>
              <a:endParaRPr lang="en-US" dirty="0">
                <a:solidFill>
                  <a:srgbClr val="FFC762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2861733" y="3938879"/>
              <a:ext cx="1364045" cy="1882"/>
            </a:xfrm>
            <a:prstGeom prst="straightConnector1">
              <a:avLst/>
            </a:prstGeom>
            <a:ln w="28575" cmpd="sng">
              <a:solidFill>
                <a:srgbClr val="39ADF9">
                  <a:alpha val="95000"/>
                </a:srgbClr>
              </a:solidFill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105851" y="3900031"/>
              <a:ext cx="608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762"/>
                  </a:solidFill>
                </a:rPr>
                <a:t>play</a:t>
              </a:r>
              <a:endParaRPr lang="en-US" dirty="0">
                <a:solidFill>
                  <a:srgbClr val="FFC762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87048" y="4470944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762"/>
                  </a:solidFill>
                </a:rPr>
                <a:t>stop</a:t>
              </a:r>
              <a:endParaRPr lang="en-US" dirty="0">
                <a:solidFill>
                  <a:srgbClr val="FFC762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94536" y="1714185"/>
            <a:ext cx="4347194" cy="4125160"/>
            <a:chOff x="4573766" y="2024682"/>
            <a:chExt cx="4347194" cy="4125160"/>
          </a:xfrm>
        </p:grpSpPr>
        <p:grpSp>
          <p:nvGrpSpPr>
            <p:cNvPr id="37" name="Group 36"/>
            <p:cNvGrpSpPr/>
            <p:nvPr/>
          </p:nvGrpSpPr>
          <p:grpSpPr>
            <a:xfrm>
              <a:off x="5517456" y="2024682"/>
              <a:ext cx="1741615" cy="1031279"/>
              <a:chOff x="4721273" y="2084388"/>
              <a:chExt cx="1741615" cy="103127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721273" y="2540322"/>
                <a:ext cx="1741615" cy="575345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 </a:t>
                </a:r>
                <a:r>
                  <a:rPr lang="en-US" dirty="0" err="1" smtClean="0"/>
                  <a:t>handleEvent</a:t>
                </a:r>
                <a:r>
                  <a:rPr lang="en-US" dirty="0" smtClean="0"/>
                  <a:t>()</a:t>
                </a:r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721273" y="2084388"/>
                <a:ext cx="1741615" cy="455934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FSM</a:t>
                </a:r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517457" y="3565413"/>
              <a:ext cx="1741615" cy="1031279"/>
              <a:chOff x="4721273" y="2084388"/>
              <a:chExt cx="1741615" cy="1031279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721273" y="2540322"/>
                <a:ext cx="1741615" cy="575345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 </a:t>
                </a:r>
                <a:r>
                  <a:rPr lang="en-US" i="1" dirty="0" err="1" smtClean="0"/>
                  <a:t>handleEvent</a:t>
                </a:r>
                <a:r>
                  <a:rPr lang="en-US" i="1" dirty="0" smtClean="0"/>
                  <a:t>()</a:t>
                </a:r>
                <a:endParaRPr lang="en-US" i="1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721273" y="2084388"/>
                <a:ext cx="1741615" cy="455934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/>
                  <a:t>State</a:t>
                </a:r>
                <a:endParaRPr lang="en-US" i="1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573766" y="5118563"/>
              <a:ext cx="1741615" cy="1031279"/>
              <a:chOff x="4721273" y="2084388"/>
              <a:chExt cx="1741615" cy="103127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721273" y="2540322"/>
                <a:ext cx="1741615" cy="575345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 </a:t>
                </a:r>
                <a:r>
                  <a:rPr lang="en-US" dirty="0" err="1" smtClean="0"/>
                  <a:t>handleEvent</a:t>
                </a:r>
                <a:r>
                  <a:rPr lang="en-US" dirty="0" smtClean="0"/>
                  <a:t>()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721273" y="2084388"/>
                <a:ext cx="1741615" cy="455934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InitState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521098" y="5118563"/>
              <a:ext cx="1741615" cy="1031279"/>
              <a:chOff x="4721273" y="2084388"/>
              <a:chExt cx="1741615" cy="103127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721273" y="2540322"/>
                <a:ext cx="1741615" cy="575345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 </a:t>
                </a:r>
                <a:r>
                  <a:rPr lang="en-US" dirty="0" err="1" smtClean="0"/>
                  <a:t>handleEvent</a:t>
                </a:r>
                <a:r>
                  <a:rPr lang="en-US" dirty="0" smtClean="0"/>
                  <a:t>()</a:t>
                </a:r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721273" y="2084388"/>
                <a:ext cx="1741615" cy="455934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PlayState</a:t>
                </a:r>
                <a:endParaRPr lang="en-US" dirty="0"/>
              </a:p>
            </p:txBody>
          </p:sp>
        </p:grpSp>
        <p:cxnSp>
          <p:nvCxnSpPr>
            <p:cNvPr id="48" name="Straight Arrow Connector 47"/>
            <p:cNvCxnSpPr>
              <a:stCxn id="43" idx="0"/>
              <a:endCxn id="39" idx="2"/>
            </p:cNvCxnSpPr>
            <p:nvPr/>
          </p:nvCxnSpPr>
          <p:spPr>
            <a:xfrm rot="5400000" flipH="1" flipV="1">
              <a:off x="5655484" y="4385783"/>
              <a:ext cx="521871" cy="94369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39ADF9">
                  <a:alpha val="95000"/>
                </a:srgb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6" idx="0"/>
              <a:endCxn id="39" idx="2"/>
            </p:cNvCxnSpPr>
            <p:nvPr/>
          </p:nvCxnSpPr>
          <p:spPr>
            <a:xfrm rot="16200000" flipV="1">
              <a:off x="6629151" y="4355807"/>
              <a:ext cx="521871" cy="100364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39ADF9">
                  <a:alpha val="95000"/>
                </a:srgb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16"/>
            <p:cNvCxnSpPr>
              <a:stCxn id="36" idx="3"/>
              <a:endCxn id="39" idx="3"/>
            </p:cNvCxnSpPr>
            <p:nvPr/>
          </p:nvCxnSpPr>
          <p:spPr>
            <a:xfrm>
              <a:off x="7259071" y="2252649"/>
              <a:ext cx="1" cy="2056371"/>
            </a:xfrm>
            <a:prstGeom prst="bentConnector3">
              <a:avLst>
                <a:gd name="adj1" fmla="val 22860100000"/>
              </a:avLst>
            </a:prstGeom>
            <a:ln w="28575" cmpd="sng">
              <a:solidFill>
                <a:srgbClr val="39ADF9">
                  <a:alpha val="95000"/>
                </a:srgbClr>
              </a:solidFill>
              <a:headEnd type="diamond" w="lg" len="lg"/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478889" y="3063922"/>
              <a:ext cx="1442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currentState</a:t>
              </a:r>
              <a:endParaRPr lang="en-US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85709" y="5857335"/>
            <a:ext cx="4580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>
                <a:solidFill>
                  <a:srgbClr val="FFC762"/>
                </a:solidFill>
              </a:rPr>
              <a:t>Strategy</a:t>
            </a:r>
            <a:r>
              <a:rPr lang="en-US" sz="2400" dirty="0" smtClean="0"/>
              <a:t> pattern is similar…</a:t>
            </a:r>
            <a:endParaRPr lang="en-US" sz="2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021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flipH="1">
            <a:off x="4333923" y="2822682"/>
            <a:ext cx="1574291" cy="509068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2484" y="3911014"/>
            <a:ext cx="1162488" cy="46183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239468" y="3911014"/>
            <a:ext cx="1763204" cy="850176"/>
            <a:chOff x="4022347" y="3392257"/>
            <a:chExt cx="1763204" cy="850176"/>
          </a:xfrm>
        </p:grpSpPr>
        <p:sp>
          <p:nvSpPr>
            <p:cNvPr id="10" name="Rectangle 9"/>
            <p:cNvSpPr/>
            <p:nvPr/>
          </p:nvSpPr>
          <p:spPr>
            <a:xfrm flipH="1">
              <a:off x="4022347" y="3392257"/>
              <a:ext cx="440801" cy="461835"/>
            </a:xfrm>
            <a:prstGeom prst="rect">
              <a:avLst/>
            </a:prstGeom>
            <a:noFill/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4463148" y="3392257"/>
              <a:ext cx="440801" cy="461835"/>
            </a:xfrm>
            <a:prstGeom prst="rect">
              <a:avLst/>
            </a:prstGeom>
            <a:noFill/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4903949" y="3392257"/>
              <a:ext cx="440801" cy="461835"/>
            </a:xfrm>
            <a:prstGeom prst="rect">
              <a:avLst/>
            </a:prstGeom>
            <a:noFill/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5344750" y="3392257"/>
              <a:ext cx="440801" cy="461835"/>
            </a:xfrm>
            <a:prstGeom prst="rect">
              <a:avLst/>
            </a:prstGeom>
            <a:noFill/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93151" y="3873101"/>
              <a:ext cx="162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Activation List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62944" y="4160961"/>
            <a:ext cx="1788198" cy="886934"/>
            <a:chOff x="1864153" y="3768162"/>
            <a:chExt cx="1788198" cy="886934"/>
          </a:xfrm>
        </p:grpSpPr>
        <p:sp>
          <p:nvSpPr>
            <p:cNvPr id="9" name="Rectangle 8"/>
            <p:cNvSpPr/>
            <p:nvPr/>
          </p:nvSpPr>
          <p:spPr>
            <a:xfrm flipH="1">
              <a:off x="2396196" y="4203756"/>
              <a:ext cx="1256155" cy="451340"/>
            </a:xfrm>
            <a:prstGeom prst="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rgbClr val="39ADF9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Future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864153" y="3768162"/>
              <a:ext cx="1788198" cy="886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Method Request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1654972" y="4141932"/>
            <a:ext cx="2584496" cy="1588"/>
          </a:xfrm>
          <a:prstGeom prst="straightConnector1">
            <a:avLst/>
          </a:prstGeom>
          <a:ln w="28575" cap="flat" cmpd="sng" algn="ctr">
            <a:solidFill>
              <a:schemeClr val="tx1"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</p:cNvCxnSpPr>
          <p:nvPr/>
        </p:nvCxnSpPr>
        <p:spPr>
          <a:xfrm rot="5400000">
            <a:off x="4841138" y="3610886"/>
            <a:ext cx="559066" cy="794"/>
          </a:xfrm>
          <a:prstGeom prst="straightConnector1">
            <a:avLst/>
          </a:prstGeom>
          <a:ln w="28575" cap="flat" cmpd="sng" algn="ctr">
            <a:solidFill>
              <a:schemeClr val="tx1"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3"/>
          </p:cNvCxnSpPr>
          <p:nvPr/>
        </p:nvCxnSpPr>
        <p:spPr>
          <a:xfrm>
            <a:off x="6002672" y="4141932"/>
            <a:ext cx="920925" cy="3418"/>
          </a:xfrm>
          <a:prstGeom prst="straightConnector1">
            <a:avLst/>
          </a:prstGeom>
          <a:ln w="28575" cap="flat" cmpd="sng" algn="ctr">
            <a:solidFill>
              <a:schemeClr val="tx1"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flipH="1">
            <a:off x="6923597" y="3890816"/>
            <a:ext cx="1574291" cy="509068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Servant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8" idx="2"/>
          </p:cNvCxnSpPr>
          <p:nvPr/>
        </p:nvCxnSpPr>
        <p:spPr>
          <a:xfrm rot="5400000">
            <a:off x="5522537" y="2728489"/>
            <a:ext cx="516810" cy="3859600"/>
          </a:xfrm>
          <a:prstGeom prst="bentConnector2">
            <a:avLst/>
          </a:prstGeom>
          <a:ln w="28575" cap="flat" cmpd="sng" algn="ctr">
            <a:solidFill>
              <a:schemeClr val="tx1"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38810" y="4916694"/>
            <a:ext cx="83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121862" y="5003677"/>
            <a:ext cx="196617" cy="196617"/>
          </a:xfrm>
          <a:prstGeom prst="ellipse">
            <a:avLst/>
          </a:prstGeom>
          <a:solidFill>
            <a:srgbClr val="FFC762"/>
          </a:solidFill>
          <a:ln>
            <a:solidFill>
              <a:srgbClr val="FFC76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678947" y="4720077"/>
            <a:ext cx="196617" cy="196617"/>
          </a:xfrm>
          <a:prstGeom prst="ellipse">
            <a:avLst/>
          </a:prstGeom>
          <a:solidFill>
            <a:srgbClr val="FFC762"/>
          </a:solidFill>
          <a:ln>
            <a:solidFill>
              <a:srgbClr val="FFC76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92484" y="1680205"/>
            <a:ext cx="1162488" cy="460248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-20525" y="3017861"/>
            <a:ext cx="1754816" cy="1588"/>
          </a:xfrm>
          <a:prstGeom prst="straightConnector1">
            <a:avLst/>
          </a:prstGeom>
          <a:ln w="28575" cap="flat" cmpd="sng" algn="ctr">
            <a:solidFill>
              <a:schemeClr val="tx1"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430032" y="3018258"/>
            <a:ext cx="1754022" cy="1588"/>
          </a:xfrm>
          <a:prstGeom prst="straightConnector1">
            <a:avLst/>
          </a:prstGeom>
          <a:ln w="28575" cap="flat" cmpd="sng" algn="ctr">
            <a:solidFill>
              <a:schemeClr val="tx1">
                <a:alpha val="9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30896" y="2591764"/>
            <a:ext cx="8679584" cy="3044733"/>
          </a:xfrm>
          <a:prstGeom prst="rect">
            <a:avLst/>
          </a:prstGeom>
          <a:noFill/>
          <a:ln w="38100" cap="flat" cmpd="sng" algn="ctr">
            <a:solidFill>
              <a:schemeClr val="accent1"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30896" y="5699483"/>
            <a:ext cx="4889378" cy="734589"/>
            <a:chOff x="230896" y="5699483"/>
            <a:chExt cx="4889378" cy="734589"/>
          </a:xfrm>
        </p:grpSpPr>
        <p:sp>
          <p:nvSpPr>
            <p:cNvPr id="54" name="Right Brace 53"/>
            <p:cNvSpPr/>
            <p:nvPr/>
          </p:nvSpPr>
          <p:spPr>
            <a:xfrm rot="5400000">
              <a:off x="2495685" y="3434694"/>
              <a:ext cx="359800" cy="4889378"/>
            </a:xfrm>
            <a:prstGeom prst="rightBrace">
              <a:avLst/>
            </a:prstGeom>
            <a:ln>
              <a:solidFill>
                <a:schemeClr val="accent3">
                  <a:lumMod val="75000"/>
                  <a:alpha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44681" y="6064740"/>
              <a:ext cx="2468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ACE500"/>
                  </a:solidFill>
                </a:rPr>
                <a:t>Same thread as Client</a:t>
              </a:r>
              <a:endParaRPr lang="en-US" dirty="0">
                <a:solidFill>
                  <a:srgbClr val="ACE50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120274" y="5704939"/>
            <a:ext cx="3790206" cy="703238"/>
            <a:chOff x="5120274" y="5704939"/>
            <a:chExt cx="3790206" cy="703238"/>
          </a:xfrm>
        </p:grpSpPr>
        <p:sp>
          <p:nvSpPr>
            <p:cNvPr id="55" name="Right Brace 54"/>
            <p:cNvSpPr/>
            <p:nvPr/>
          </p:nvSpPr>
          <p:spPr>
            <a:xfrm rot="5400000">
              <a:off x="6835477" y="3989736"/>
              <a:ext cx="359800" cy="3790206"/>
            </a:xfrm>
            <a:prstGeom prst="rightBrace">
              <a:avLst/>
            </a:prstGeom>
            <a:ln>
              <a:solidFill>
                <a:schemeClr val="accent6">
                  <a:lumMod val="60000"/>
                  <a:lumOff val="40000"/>
                  <a:alpha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08046" y="6038845"/>
              <a:ext cx="1840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n>
                    <a:solidFill>
                      <a:srgbClr val="FF85FF"/>
                    </a:solidFill>
                  </a:ln>
                  <a:solidFill>
                    <a:srgbClr val="ACE500"/>
                  </a:solidFill>
                </a:rPr>
                <a:t>Separate thread</a:t>
              </a:r>
              <a:endParaRPr lang="en-US" dirty="0">
                <a:ln>
                  <a:solidFill>
                    <a:srgbClr val="FF85FF"/>
                  </a:solidFill>
                </a:ln>
                <a:solidFill>
                  <a:srgbClr val="ACE500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 flipH="1">
            <a:off x="1317842" y="2880410"/>
            <a:ext cx="1256155" cy="451340"/>
          </a:xfrm>
          <a:prstGeom prst="rect">
            <a:avLst/>
          </a:prstGeom>
          <a:solidFill>
            <a:srgbClr val="4D0099">
              <a:alpha val="50000"/>
            </a:srgbClr>
          </a:solidFill>
          <a:ln>
            <a:solidFill>
              <a:srgbClr val="39ADF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1654972" y="1680205"/>
            <a:ext cx="1256155" cy="451340"/>
          </a:xfrm>
          <a:prstGeom prst="rect">
            <a:avLst/>
          </a:prstGeom>
          <a:solidFill>
            <a:srgbClr val="4D0099">
              <a:alpha val="50000"/>
            </a:srgbClr>
          </a:solidFill>
          <a:ln>
            <a:solidFill>
              <a:srgbClr val="39ADF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1730053" y="1819472"/>
            <a:ext cx="196617" cy="196617"/>
          </a:xfrm>
          <a:prstGeom prst="ellipse">
            <a:avLst/>
          </a:prstGeom>
          <a:solidFill>
            <a:srgbClr val="FFC762"/>
          </a:solidFill>
          <a:ln>
            <a:solidFill>
              <a:srgbClr val="FFC76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67885" y="1819472"/>
            <a:ext cx="196617" cy="196617"/>
          </a:xfrm>
          <a:prstGeom prst="ellipse">
            <a:avLst/>
          </a:prstGeom>
          <a:solidFill>
            <a:srgbClr val="FFC762"/>
          </a:solidFill>
          <a:ln>
            <a:solidFill>
              <a:srgbClr val="FFC76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147960" y="1680205"/>
            <a:ext cx="570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Decouple method </a:t>
            </a:r>
            <a:r>
              <a:rPr lang="en-GB" dirty="0" smtClean="0">
                <a:solidFill>
                  <a:srgbClr val="FFC762"/>
                </a:solidFill>
              </a:rPr>
              <a:t>invocation </a:t>
            </a:r>
            <a:r>
              <a:rPr lang="en-GB" dirty="0" smtClean="0"/>
              <a:t>from method </a:t>
            </a:r>
            <a:r>
              <a:rPr lang="en-GB" dirty="0" smtClean="0">
                <a:solidFill>
                  <a:srgbClr val="FFC762"/>
                </a:solidFill>
              </a:rPr>
              <a:t>execution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39" grpId="0"/>
      <p:bldP spid="41" grpId="0" animBg="1"/>
      <p:bldP spid="41" grpId="1" animBg="1"/>
      <p:bldP spid="42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flipH="1">
            <a:off x="4333923" y="2822682"/>
            <a:ext cx="1574291" cy="509068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2484" y="3911014"/>
            <a:ext cx="1162488" cy="46183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en-US" dirty="0"/>
          </a:p>
        </p:txBody>
      </p:sp>
      <p:grpSp>
        <p:nvGrpSpPr>
          <p:cNvPr id="3" name="Group 20"/>
          <p:cNvGrpSpPr/>
          <p:nvPr/>
        </p:nvGrpSpPr>
        <p:grpSpPr>
          <a:xfrm>
            <a:off x="4239468" y="3911014"/>
            <a:ext cx="1763204" cy="850176"/>
            <a:chOff x="4022347" y="3392257"/>
            <a:chExt cx="1763204" cy="850176"/>
          </a:xfrm>
        </p:grpSpPr>
        <p:sp>
          <p:nvSpPr>
            <p:cNvPr id="10" name="Rectangle 9"/>
            <p:cNvSpPr/>
            <p:nvPr/>
          </p:nvSpPr>
          <p:spPr>
            <a:xfrm flipH="1">
              <a:off x="4022347" y="3392257"/>
              <a:ext cx="440801" cy="461835"/>
            </a:xfrm>
            <a:prstGeom prst="rect">
              <a:avLst/>
            </a:prstGeom>
            <a:noFill/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4463148" y="3392257"/>
              <a:ext cx="440801" cy="461835"/>
            </a:xfrm>
            <a:prstGeom prst="rect">
              <a:avLst/>
            </a:prstGeom>
            <a:noFill/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4903949" y="3392257"/>
              <a:ext cx="440801" cy="461835"/>
            </a:xfrm>
            <a:prstGeom prst="rect">
              <a:avLst/>
            </a:prstGeom>
            <a:noFill/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5344750" y="3392257"/>
              <a:ext cx="440801" cy="461835"/>
            </a:xfrm>
            <a:prstGeom prst="rect">
              <a:avLst/>
            </a:prstGeom>
            <a:noFill/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93151" y="3873101"/>
              <a:ext cx="162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Activation List</a:t>
              </a:r>
              <a:endParaRPr lang="en-US" dirty="0"/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2062944" y="4160961"/>
            <a:ext cx="1788198" cy="886934"/>
            <a:chOff x="1864153" y="3768162"/>
            <a:chExt cx="1788198" cy="886934"/>
          </a:xfrm>
        </p:grpSpPr>
        <p:sp>
          <p:nvSpPr>
            <p:cNvPr id="9" name="Rectangle 8"/>
            <p:cNvSpPr/>
            <p:nvPr/>
          </p:nvSpPr>
          <p:spPr>
            <a:xfrm flipH="1">
              <a:off x="2396196" y="4203756"/>
              <a:ext cx="1256155" cy="451340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Future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864153" y="3768162"/>
              <a:ext cx="1788198" cy="886934"/>
            </a:xfrm>
            <a:prstGeom prst="rect">
              <a:avLst/>
            </a:prstGeom>
            <a:noFill/>
            <a:ln>
              <a:solidFill>
                <a:srgbClr val="39ADF9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Method Request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1654972" y="4141932"/>
            <a:ext cx="2584496" cy="1588"/>
          </a:xfrm>
          <a:prstGeom prst="straightConnector1">
            <a:avLst/>
          </a:prstGeom>
          <a:ln w="28575" cap="flat" cmpd="sng" algn="ctr">
            <a:solidFill>
              <a:schemeClr val="tx1"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</p:cNvCxnSpPr>
          <p:nvPr/>
        </p:nvCxnSpPr>
        <p:spPr>
          <a:xfrm rot="5400000">
            <a:off x="4841138" y="3610886"/>
            <a:ext cx="559066" cy="794"/>
          </a:xfrm>
          <a:prstGeom prst="straightConnector1">
            <a:avLst/>
          </a:prstGeom>
          <a:ln w="28575" cap="flat" cmpd="sng" algn="ctr">
            <a:solidFill>
              <a:schemeClr val="tx1"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3"/>
          </p:cNvCxnSpPr>
          <p:nvPr/>
        </p:nvCxnSpPr>
        <p:spPr>
          <a:xfrm>
            <a:off x="6002672" y="4141932"/>
            <a:ext cx="920925" cy="3418"/>
          </a:xfrm>
          <a:prstGeom prst="straightConnector1">
            <a:avLst/>
          </a:prstGeom>
          <a:ln w="28575" cap="flat" cmpd="sng" algn="ctr">
            <a:solidFill>
              <a:schemeClr val="tx1"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flipH="1">
            <a:off x="6923597" y="3890816"/>
            <a:ext cx="1574291" cy="509068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Servant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8" idx="2"/>
          </p:cNvCxnSpPr>
          <p:nvPr/>
        </p:nvCxnSpPr>
        <p:spPr>
          <a:xfrm rot="5400000">
            <a:off x="5522537" y="2728489"/>
            <a:ext cx="516810" cy="3859600"/>
          </a:xfrm>
          <a:prstGeom prst="bentConnector2">
            <a:avLst/>
          </a:prstGeom>
          <a:ln w="28575" cap="flat" cmpd="sng" algn="ctr">
            <a:solidFill>
              <a:schemeClr val="tx1"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38810" y="4916694"/>
            <a:ext cx="83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30896" y="2591764"/>
            <a:ext cx="8679584" cy="3044733"/>
          </a:xfrm>
          <a:prstGeom prst="rect">
            <a:avLst/>
          </a:prstGeom>
          <a:noFill/>
          <a:ln w="38100" cap="flat" cmpd="sng" algn="ctr">
            <a:solidFill>
              <a:schemeClr val="accent1"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6662336" y="2822682"/>
            <a:ext cx="2096811" cy="1068927"/>
            <a:chOff x="6662336" y="2822682"/>
            <a:chExt cx="2096811" cy="1068927"/>
          </a:xfrm>
        </p:grpSpPr>
        <p:sp>
          <p:nvSpPr>
            <p:cNvPr id="27" name="TextBox 26"/>
            <p:cNvSpPr txBox="1"/>
            <p:nvPr/>
          </p:nvSpPr>
          <p:spPr>
            <a:xfrm>
              <a:off x="6662336" y="2822682"/>
              <a:ext cx="20968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Thread</a:t>
              </a:r>
              <a:b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spawning / pooling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7" idx="2"/>
              <a:endCxn id="28" idx="0"/>
            </p:cNvCxnSpPr>
            <p:nvPr/>
          </p:nvCxnSpPr>
          <p:spPr>
            <a:xfrm rot="5400000">
              <a:off x="7499841" y="3679914"/>
              <a:ext cx="421803" cy="1588"/>
            </a:xfrm>
            <a:prstGeom prst="straightConnector1">
              <a:avLst/>
            </a:prstGeom>
            <a:ln w="28575" cap="flat" cmpd="sng" algn="ctr">
              <a:solidFill>
                <a:srgbClr val="ACE5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121068" y="1658411"/>
            <a:ext cx="2590469" cy="1164270"/>
            <a:chOff x="5121068" y="1658411"/>
            <a:chExt cx="2590469" cy="1164270"/>
          </a:xfrm>
        </p:grpSpPr>
        <p:sp>
          <p:nvSpPr>
            <p:cNvPr id="35" name="TextBox 34"/>
            <p:cNvSpPr txBox="1"/>
            <p:nvPr/>
          </p:nvSpPr>
          <p:spPr>
            <a:xfrm>
              <a:off x="5615290" y="1658411"/>
              <a:ext cx="20962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Consider priorities</a:t>
              </a:r>
              <a:b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and multiple CPUs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1"/>
              <a:endCxn id="4" idx="0"/>
            </p:cNvCxnSpPr>
            <p:nvPr/>
          </p:nvCxnSpPr>
          <p:spPr>
            <a:xfrm rot="10800000" flipV="1">
              <a:off x="5121068" y="1981576"/>
              <a:ext cx="494222" cy="841105"/>
            </a:xfrm>
            <a:prstGeom prst="bentConnector2">
              <a:avLst/>
            </a:prstGeom>
            <a:ln w="28575" cap="flat" cmpd="sng" algn="ctr">
              <a:solidFill>
                <a:schemeClr val="accent3">
                  <a:lumMod val="75000"/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54051" y="1796910"/>
            <a:ext cx="341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Opportunities for optimization…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839" y="5850689"/>
            <a:ext cx="136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762"/>
                </a:solidFill>
              </a:rPr>
              <a:t>Liabilities…</a:t>
            </a:r>
            <a:endParaRPr lang="en-US" dirty="0">
              <a:solidFill>
                <a:srgbClr val="FFC762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446226" y="3077216"/>
            <a:ext cx="3775393" cy="3142805"/>
            <a:chOff x="2446226" y="3077216"/>
            <a:chExt cx="3775393" cy="3142805"/>
          </a:xfrm>
        </p:grpSpPr>
        <p:sp>
          <p:nvSpPr>
            <p:cNvPr id="49" name="TextBox 48"/>
            <p:cNvSpPr txBox="1"/>
            <p:nvPr/>
          </p:nvSpPr>
          <p:spPr>
            <a:xfrm>
              <a:off x="2446226" y="5850689"/>
              <a:ext cx="3775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762"/>
                  </a:solidFill>
                </a:rPr>
                <a:t>Execution order != invocation order</a:t>
              </a:r>
              <a:endParaRPr lang="en-US" dirty="0">
                <a:solidFill>
                  <a:srgbClr val="FFC762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3"/>
              <a:endCxn id="4" idx="1"/>
            </p:cNvCxnSpPr>
            <p:nvPr/>
          </p:nvCxnSpPr>
          <p:spPr>
            <a:xfrm flipH="1" flipV="1">
              <a:off x="5908214" y="3077216"/>
              <a:ext cx="313405" cy="2958139"/>
            </a:xfrm>
            <a:prstGeom prst="bentConnector3">
              <a:avLst>
                <a:gd name="adj1" fmla="val -72941"/>
              </a:avLst>
            </a:prstGeom>
            <a:ln w="28575" cap="flat" cmpd="sng" algn="ctr">
              <a:solidFill>
                <a:srgbClr val="FFC762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6736543" y="5850689"/>
            <a:ext cx="219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762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C762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FFC762"/>
                </a:solidFill>
              </a:rPr>
              <a:t>Difficult to debug</a:t>
            </a:r>
            <a:endParaRPr lang="en-US" dirty="0">
              <a:solidFill>
                <a:srgbClr val="FFC76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Active Object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1423" y="2737330"/>
            <a:ext cx="3885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pc="600" dirty="0" smtClean="0">
                <a:solidFill>
                  <a:srgbClr val="FFC762"/>
                </a:solidFill>
                <a:effectLst>
                  <a:glow rad="101600">
                    <a:srgbClr val="FF6600">
                      <a:alpha val="75000"/>
                    </a:srgbClr>
                  </a:glow>
                  <a:reflection stA="0" endPos="0" dir="5400000" sy="-100000" algn="bl" rotWithShape="0"/>
                </a:effectLst>
                <a:latin typeface="Calibri"/>
                <a:cs typeface="Calibri"/>
              </a:rPr>
              <a:t>DEMO</a:t>
            </a:r>
            <a:endParaRPr lang="en-US" sz="9600" spc="600" dirty="0">
              <a:solidFill>
                <a:srgbClr val="FFC762"/>
              </a:solidFill>
              <a:effectLst>
                <a:glow rad="101600">
                  <a:srgbClr val="FF6600">
                    <a:alpha val="75000"/>
                  </a:srgbClr>
                </a:glow>
                <a:reflection stA="0" endPos="0" dir="5400000" sy="-100000" algn="bl" rotWithShape="0"/>
              </a:effectLst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Half-Sync/Half-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600200"/>
            <a:ext cx="7878763" cy="3207091"/>
          </a:xfrm>
        </p:spPr>
        <p:txBody>
          <a:bodyPr/>
          <a:lstStyle/>
          <a:p>
            <a:r>
              <a:rPr lang="en-US" dirty="0" smtClean="0"/>
              <a:t>Asynchronous programming is generally more efficient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Callbacks</a:t>
            </a:r>
          </a:p>
          <a:p>
            <a:r>
              <a:rPr lang="en-US" dirty="0" smtClean="0"/>
              <a:t>Synchronous programming is generally easier</a:t>
            </a:r>
          </a:p>
          <a:p>
            <a:pPr lvl="1"/>
            <a:r>
              <a:rPr lang="en-US" dirty="0" smtClean="0"/>
              <a:t>Usually less complex</a:t>
            </a:r>
          </a:p>
          <a:p>
            <a:pPr lvl="1"/>
            <a:r>
              <a:rPr lang="en-US" dirty="0" smtClean="0"/>
              <a:t>Explicit time constraints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9125" y="5111679"/>
            <a:ext cx="766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762"/>
                </a:solidFill>
              </a:rPr>
              <a:t>Of course we want the best of both worlds ;-)</a:t>
            </a:r>
            <a:endParaRPr lang="en-US" sz="2400" dirty="0">
              <a:solidFill>
                <a:srgbClr val="FFC76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Half-Sync/Half-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51488" y="2959950"/>
            <a:ext cx="3735475" cy="7301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SYNC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1488" y="4087633"/>
            <a:ext cx="3735475" cy="7301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ASYNC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1488" y="3690109"/>
            <a:ext cx="3735475" cy="3975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queuing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350" y="2185187"/>
            <a:ext cx="603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Decompose the services of our system into two layers…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5682" y="5057239"/>
            <a:ext cx="48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add a queuing layer between them.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362 0 " pathEditMode="relative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362 0 " pathEditMode="relative" ptsTypes="AA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362 0 " pathEditMode="relative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2" grpId="1" animBg="1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Half-Sync/Half-</a:t>
            </a:r>
            <a:r>
              <a:rPr lang="en-US" dirty="0" err="1" smtClean="0"/>
              <a:t>Async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87731" y="2959949"/>
            <a:ext cx="3735475" cy="1870617"/>
            <a:chOff x="2551488" y="3001933"/>
            <a:chExt cx="3735475" cy="1870617"/>
          </a:xfrm>
        </p:grpSpPr>
        <p:sp>
          <p:nvSpPr>
            <p:cNvPr id="4" name="Rectangle 3"/>
            <p:cNvSpPr/>
            <p:nvPr/>
          </p:nvSpPr>
          <p:spPr>
            <a:xfrm>
              <a:off x="2551488" y="3001933"/>
              <a:ext cx="3735475" cy="73015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SYNC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51488" y="4142392"/>
              <a:ext cx="3735475" cy="73015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ASYNC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51488" y="3732092"/>
              <a:ext cx="3735475" cy="3975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queuing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23207" y="2258896"/>
            <a:ext cx="4327081" cy="1066131"/>
            <a:chOff x="4323207" y="2258896"/>
            <a:chExt cx="4327081" cy="1066131"/>
          </a:xfrm>
        </p:grpSpPr>
        <p:sp>
          <p:nvSpPr>
            <p:cNvPr id="8" name="TextBox 7"/>
            <p:cNvSpPr txBox="1"/>
            <p:nvPr/>
          </p:nvSpPr>
          <p:spPr>
            <a:xfrm>
              <a:off x="5275301" y="2258896"/>
              <a:ext cx="33749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Long high-level services</a:t>
              </a:r>
              <a:br>
                <a:rPr lang="en-US" dirty="0" smtClean="0"/>
              </a:br>
              <a:r>
                <a:rPr lang="en-US" dirty="0" smtClean="0"/>
                <a:t>(e.g. DB queries, file transfers)</a:t>
              </a:r>
              <a:br>
                <a:rPr lang="en-US" dirty="0" smtClean="0"/>
              </a:br>
              <a:r>
                <a:rPr lang="en-US" dirty="0" smtClean="0"/>
                <a:t>in </a:t>
              </a:r>
              <a:r>
                <a:rPr lang="en-US" dirty="0" smtClean="0">
                  <a:solidFill>
                    <a:srgbClr val="FFFF00"/>
                  </a:solidFill>
                </a:rPr>
                <a:t>separate threads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8" idx="1"/>
              <a:endCxn id="4" idx="3"/>
            </p:cNvCxnSpPr>
            <p:nvPr/>
          </p:nvCxnSpPr>
          <p:spPr>
            <a:xfrm rot="10800000" flipV="1">
              <a:off x="4323207" y="2720560"/>
              <a:ext cx="952095" cy="604467"/>
            </a:xfrm>
            <a:prstGeom prst="straightConnector1">
              <a:avLst/>
            </a:prstGeom>
            <a:ln>
              <a:solidFill>
                <a:srgbClr val="39ADF9">
                  <a:alpha val="95000"/>
                </a:srgb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23206" y="4465488"/>
            <a:ext cx="4327082" cy="873017"/>
            <a:chOff x="4323206" y="4465488"/>
            <a:chExt cx="4327082" cy="873017"/>
          </a:xfrm>
        </p:grpSpPr>
        <p:sp>
          <p:nvSpPr>
            <p:cNvPr id="9" name="TextBox 8"/>
            <p:cNvSpPr txBox="1"/>
            <p:nvPr/>
          </p:nvSpPr>
          <p:spPr>
            <a:xfrm>
              <a:off x="5275302" y="4692174"/>
              <a:ext cx="3374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Short low-level services</a:t>
              </a:r>
              <a:br>
                <a:rPr lang="en-US" dirty="0" smtClean="0"/>
              </a:br>
              <a:r>
                <a:rPr lang="en-US" dirty="0" smtClean="0"/>
                <a:t>(e.g. interrupt handlers)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rot="10800000">
              <a:off x="4323206" y="4465488"/>
              <a:ext cx="952096" cy="549853"/>
            </a:xfrm>
            <a:prstGeom prst="straightConnector1">
              <a:avLst/>
            </a:prstGeom>
            <a:ln>
              <a:solidFill>
                <a:srgbClr val="39ADF9">
                  <a:alpha val="95000"/>
                </a:srgb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3206" y="3572459"/>
            <a:ext cx="4327082" cy="646331"/>
            <a:chOff x="4323206" y="3572459"/>
            <a:chExt cx="4327082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5757882" y="3572459"/>
              <a:ext cx="2892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Communication</a:t>
              </a:r>
              <a:br>
                <a:rPr lang="en-US" dirty="0" smtClean="0"/>
              </a:br>
              <a:r>
                <a:rPr lang="en-US" dirty="0" smtClean="0"/>
                <a:t>between layers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  <a:endCxn id="6" idx="3"/>
            </p:cNvCxnSpPr>
            <p:nvPr/>
          </p:nvCxnSpPr>
          <p:spPr>
            <a:xfrm rot="10800000">
              <a:off x="4323206" y="3888871"/>
              <a:ext cx="1434676" cy="6755"/>
            </a:xfrm>
            <a:prstGeom prst="straightConnector1">
              <a:avLst/>
            </a:prstGeom>
            <a:ln>
              <a:solidFill>
                <a:srgbClr val="39ADF9">
                  <a:alpha val="95000"/>
                </a:srgb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Half-Sync/Half-</a:t>
            </a:r>
            <a:r>
              <a:rPr lang="en-US" dirty="0" err="1" smtClean="0"/>
              <a:t>Async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61377" y="1605937"/>
            <a:ext cx="1538265" cy="4660335"/>
            <a:chOff x="361377" y="1605937"/>
            <a:chExt cx="1538265" cy="4660335"/>
          </a:xfrm>
        </p:grpSpPr>
        <p:sp>
          <p:nvSpPr>
            <p:cNvPr id="16" name="Rectangle 15"/>
            <p:cNvSpPr/>
            <p:nvPr/>
          </p:nvSpPr>
          <p:spPr>
            <a:xfrm>
              <a:off x="361377" y="1605937"/>
              <a:ext cx="1538265" cy="7452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External</a:t>
              </a:r>
              <a:br>
                <a:rPr lang="en-US" dirty="0" smtClean="0"/>
              </a:br>
              <a:r>
                <a:rPr lang="en-US" dirty="0" smtClean="0"/>
                <a:t>event source</a:t>
              </a:r>
              <a:endParaRPr lang="en-US" dirty="0"/>
            </a:p>
          </p:txBody>
        </p:sp>
        <p:cxnSp>
          <p:nvCxnSpPr>
            <p:cNvPr id="23" name="Straight Connector 22"/>
            <p:cNvCxnSpPr>
              <a:stCxn id="16" idx="2"/>
            </p:cNvCxnSpPr>
            <p:nvPr/>
          </p:nvCxnSpPr>
          <p:spPr>
            <a:xfrm rot="16200000" flipH="1">
              <a:off x="-825551" y="4307232"/>
              <a:ext cx="3915101" cy="29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644317" y="1605937"/>
            <a:ext cx="1538265" cy="4660336"/>
            <a:chOff x="2644317" y="1605937"/>
            <a:chExt cx="1538265" cy="4660336"/>
          </a:xfrm>
        </p:grpSpPr>
        <p:sp>
          <p:nvSpPr>
            <p:cNvPr id="17" name="Rectangle 16"/>
            <p:cNvSpPr/>
            <p:nvPr/>
          </p:nvSpPr>
          <p:spPr>
            <a:xfrm>
              <a:off x="2644317" y="1605937"/>
              <a:ext cx="1538265" cy="7452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Async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service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17" idx="2"/>
            </p:cNvCxnSpPr>
            <p:nvPr/>
          </p:nvCxnSpPr>
          <p:spPr>
            <a:xfrm rot="5400000">
              <a:off x="1454656" y="4307478"/>
              <a:ext cx="3915100" cy="24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890304" y="1605937"/>
            <a:ext cx="1538265" cy="4660335"/>
            <a:chOff x="4890304" y="1605937"/>
            <a:chExt cx="1538265" cy="4660335"/>
          </a:xfrm>
        </p:grpSpPr>
        <p:sp>
          <p:nvSpPr>
            <p:cNvPr id="20" name="Rectangle 19"/>
            <p:cNvSpPr/>
            <p:nvPr/>
          </p:nvSpPr>
          <p:spPr>
            <a:xfrm>
              <a:off x="4890304" y="1605937"/>
              <a:ext cx="1538265" cy="7452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36" name="Straight Connector 35"/>
            <p:cNvCxnSpPr>
              <a:stCxn id="20" idx="2"/>
            </p:cNvCxnSpPr>
            <p:nvPr/>
          </p:nvCxnSpPr>
          <p:spPr>
            <a:xfrm rot="16200000" flipH="1">
              <a:off x="3705890" y="4304719"/>
              <a:ext cx="3915101" cy="80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167778" y="1605937"/>
            <a:ext cx="1538265" cy="4660335"/>
            <a:chOff x="7241243" y="1605937"/>
            <a:chExt cx="1538265" cy="4660335"/>
          </a:xfrm>
        </p:grpSpPr>
        <p:sp>
          <p:nvSpPr>
            <p:cNvPr id="21" name="Rectangle 20"/>
            <p:cNvSpPr/>
            <p:nvPr/>
          </p:nvSpPr>
          <p:spPr>
            <a:xfrm>
              <a:off x="7241243" y="1605937"/>
              <a:ext cx="1538265" cy="7452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Sync</a:t>
              </a:r>
              <a:br>
                <a:rPr lang="en-US" dirty="0" smtClean="0"/>
              </a:br>
              <a:r>
                <a:rPr lang="en-US" dirty="0" smtClean="0"/>
                <a:t>service</a:t>
              </a:r>
              <a:endParaRPr lang="en-US" dirty="0"/>
            </a:p>
          </p:txBody>
        </p:sp>
        <p:cxnSp>
          <p:nvCxnSpPr>
            <p:cNvPr id="38" name="Straight Connector 37"/>
            <p:cNvCxnSpPr>
              <a:stCxn id="21" idx="2"/>
            </p:cNvCxnSpPr>
            <p:nvPr/>
          </p:nvCxnSpPr>
          <p:spPr>
            <a:xfrm rot="16200000" flipH="1">
              <a:off x="6062077" y="4299471"/>
              <a:ext cx="3915101" cy="185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133489" y="2466628"/>
            <a:ext cx="2277472" cy="369332"/>
            <a:chOff x="1133489" y="2466628"/>
            <a:chExt cx="2277472" cy="369332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133489" y="2823495"/>
              <a:ext cx="2277472" cy="1588"/>
            </a:xfrm>
            <a:prstGeom prst="straightConnector1">
              <a:avLst/>
            </a:prstGeom>
            <a:ln w="28575" cap="flat" cmpd="sng" algn="ctr">
              <a:solidFill>
                <a:schemeClr val="tx1">
                  <a:alpha val="95000"/>
                </a:schemeClr>
              </a:solidFill>
              <a:prstDash val="solid"/>
              <a:round/>
              <a:headEnd type="none" w="med" len="med"/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79242" y="2466628"/>
              <a:ext cx="128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notification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33490" y="2886471"/>
            <a:ext cx="2279963" cy="985528"/>
            <a:chOff x="1133490" y="2886471"/>
            <a:chExt cx="2279963" cy="985528"/>
          </a:xfrm>
        </p:grpSpPr>
        <p:cxnSp>
          <p:nvCxnSpPr>
            <p:cNvPr id="48" name="Straight Arrow Connector 47"/>
            <p:cNvCxnSpPr/>
            <p:nvPr/>
          </p:nvCxnSpPr>
          <p:spPr>
            <a:xfrm rot="10800000">
              <a:off x="1133490" y="3232849"/>
              <a:ext cx="2279963" cy="1588"/>
            </a:xfrm>
            <a:prstGeom prst="straightConnector1">
              <a:avLst/>
            </a:prstGeom>
            <a:ln w="28575" cap="flat" cmpd="sng" algn="ctr">
              <a:solidFill>
                <a:schemeClr val="tx1">
                  <a:alpha val="95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135981" y="3504164"/>
              <a:ext cx="2277472" cy="1588"/>
            </a:xfrm>
            <a:prstGeom prst="straightConnector1">
              <a:avLst/>
            </a:prstGeom>
            <a:ln w="28575" cap="flat" cmpd="sng" algn="ctr">
              <a:solidFill>
                <a:schemeClr val="tx1">
                  <a:alpha val="95000"/>
                </a:schemeClr>
              </a:solidFill>
              <a:prstDash val="dash"/>
              <a:round/>
              <a:headEnd type="none" w="med" len="med"/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997648" y="2886471"/>
              <a:ext cx="64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62207" y="3502667"/>
              <a:ext cx="1121296" cy="369332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message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59437" y="4533268"/>
            <a:ext cx="2277472" cy="369332"/>
            <a:chOff x="5659437" y="4533268"/>
            <a:chExt cx="2277472" cy="369332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5659437" y="4890135"/>
              <a:ext cx="2277472" cy="1588"/>
            </a:xfrm>
            <a:prstGeom prst="straightConnector1">
              <a:avLst/>
            </a:prstGeom>
            <a:ln w="28575" cap="flat" cmpd="sng" algn="ctr">
              <a:solidFill>
                <a:schemeClr val="tx1">
                  <a:alpha val="95000"/>
                </a:schemeClr>
              </a:solidFill>
              <a:prstDash val="solid"/>
              <a:round/>
              <a:headEnd type="none" w="med" len="med"/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205190" y="4533268"/>
              <a:ext cx="128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notification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67444" y="5081313"/>
            <a:ext cx="2279963" cy="985528"/>
            <a:chOff x="5667444" y="5081313"/>
            <a:chExt cx="2279963" cy="985528"/>
          </a:xfrm>
        </p:grpSpPr>
        <p:sp>
          <p:nvSpPr>
            <p:cNvPr id="60" name="TextBox 59"/>
            <p:cNvSpPr txBox="1"/>
            <p:nvPr/>
          </p:nvSpPr>
          <p:spPr>
            <a:xfrm>
              <a:off x="6531602" y="5081313"/>
              <a:ext cx="64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</a:t>
              </a:r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10800000">
              <a:off x="5667444" y="5427691"/>
              <a:ext cx="2279963" cy="1588"/>
            </a:xfrm>
            <a:prstGeom prst="straightConnector1">
              <a:avLst/>
            </a:prstGeom>
            <a:ln w="28575" cap="flat" cmpd="sng" algn="ctr">
              <a:solidFill>
                <a:schemeClr val="tx1">
                  <a:alpha val="95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669935" y="5699006"/>
              <a:ext cx="2277472" cy="1588"/>
            </a:xfrm>
            <a:prstGeom prst="straightConnector1">
              <a:avLst/>
            </a:prstGeom>
            <a:ln w="28575" cap="flat" cmpd="sng" algn="ctr">
              <a:solidFill>
                <a:schemeClr val="tx1">
                  <a:alpha val="95000"/>
                </a:schemeClr>
              </a:solidFill>
              <a:prstDash val="dash"/>
              <a:round/>
              <a:headEnd type="none" w="med" len="med"/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296161" y="5697509"/>
              <a:ext cx="1121296" cy="369332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message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379474" y="3891040"/>
            <a:ext cx="2279963" cy="643816"/>
            <a:chOff x="3379474" y="3891040"/>
            <a:chExt cx="2279963" cy="643816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3381965" y="4259897"/>
              <a:ext cx="2277472" cy="1588"/>
            </a:xfrm>
            <a:prstGeom prst="straightConnector1">
              <a:avLst/>
            </a:prstGeom>
            <a:ln w="28575" cap="flat" cmpd="sng" algn="ctr">
              <a:solidFill>
                <a:schemeClr val="tx1">
                  <a:alpha val="95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008191" y="3891040"/>
              <a:ext cx="1121296" cy="369332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message</a:t>
              </a:r>
              <a:endParaRPr lang="en-US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10800000">
              <a:off x="3379474" y="4533268"/>
              <a:ext cx="2279963" cy="1588"/>
            </a:xfrm>
            <a:prstGeom prst="straightConnector1">
              <a:avLst/>
            </a:prstGeom>
            <a:ln w="28575" cap="flat" cmpd="sng" algn="ctr">
              <a:solidFill>
                <a:schemeClr val="tx1">
                  <a:alpha val="95000"/>
                </a:schemeClr>
              </a:solidFill>
              <a:prstDash val="dash"/>
              <a:round/>
              <a:headEnd type="none" w="med" len="med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933219" y="3687333"/>
            <a:ext cx="1832165" cy="845935"/>
            <a:chOff x="5933219" y="3687333"/>
            <a:chExt cx="1832165" cy="845935"/>
          </a:xfrm>
        </p:grpSpPr>
        <p:sp>
          <p:nvSpPr>
            <p:cNvPr id="64" name="TextBox 63"/>
            <p:cNvSpPr txBox="1"/>
            <p:nvPr/>
          </p:nvSpPr>
          <p:spPr>
            <a:xfrm>
              <a:off x="5933219" y="3687333"/>
              <a:ext cx="183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C762"/>
                  </a:solidFill>
                </a:rPr>
                <a:t>“Input available”</a:t>
              </a:r>
              <a:endParaRPr lang="en-US" dirty="0">
                <a:solidFill>
                  <a:srgbClr val="FFC762"/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64" idx="2"/>
              <a:endCxn id="57" idx="0"/>
            </p:cNvCxnSpPr>
            <p:nvPr/>
          </p:nvCxnSpPr>
          <p:spPr>
            <a:xfrm rot="5400000">
              <a:off x="6611001" y="4294966"/>
              <a:ext cx="476603" cy="1"/>
            </a:xfrm>
            <a:prstGeom prst="straightConnector1">
              <a:avLst/>
            </a:prstGeom>
            <a:ln w="28575" cap="flat" cmpd="sng" algn="ctr">
              <a:solidFill>
                <a:srgbClr val="FFC762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367776" y="4733820"/>
            <a:ext cx="2011700" cy="1039990"/>
            <a:chOff x="1367776" y="4733820"/>
            <a:chExt cx="2011700" cy="1039990"/>
          </a:xfrm>
        </p:grpSpPr>
        <p:sp>
          <p:nvSpPr>
            <p:cNvPr id="68" name="TextBox 67"/>
            <p:cNvSpPr txBox="1"/>
            <p:nvPr/>
          </p:nvSpPr>
          <p:spPr>
            <a:xfrm>
              <a:off x="1367776" y="5127479"/>
              <a:ext cx="1832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C762"/>
                  </a:solidFill>
                </a:rPr>
                <a:t>Available for</a:t>
              </a:r>
              <a:br>
                <a:rPr lang="en-US" dirty="0" smtClean="0">
                  <a:solidFill>
                    <a:srgbClr val="FFC762"/>
                  </a:solidFill>
                </a:rPr>
              </a:br>
              <a:r>
                <a:rPr lang="en-US" dirty="0" smtClean="0">
                  <a:solidFill>
                    <a:srgbClr val="FFC762"/>
                  </a:solidFill>
                </a:rPr>
                <a:t>new work</a:t>
              </a:r>
              <a:endParaRPr lang="en-US" dirty="0">
                <a:solidFill>
                  <a:srgbClr val="FFC762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68" idx="0"/>
            </p:cNvCxnSpPr>
            <p:nvPr/>
          </p:nvCxnSpPr>
          <p:spPr>
            <a:xfrm rot="5400000" flipH="1" flipV="1">
              <a:off x="2634838" y="4382842"/>
              <a:ext cx="393659" cy="1095616"/>
            </a:xfrm>
            <a:prstGeom prst="straightConnector1">
              <a:avLst/>
            </a:prstGeom>
            <a:ln w="28575" cap="flat" cmpd="sng" algn="ctr">
              <a:solidFill>
                <a:srgbClr val="FFC762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410962" y="2582422"/>
            <a:ext cx="2031052" cy="1289577"/>
            <a:chOff x="3410962" y="2582422"/>
            <a:chExt cx="2031052" cy="1289577"/>
          </a:xfrm>
        </p:grpSpPr>
        <p:sp>
          <p:nvSpPr>
            <p:cNvPr id="79" name="TextBox 78"/>
            <p:cNvSpPr txBox="1"/>
            <p:nvPr/>
          </p:nvSpPr>
          <p:spPr>
            <a:xfrm>
              <a:off x="3609849" y="2582422"/>
              <a:ext cx="18321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C762"/>
                  </a:solidFill>
                </a:rPr>
                <a:t>Do any</a:t>
              </a:r>
              <a:br>
                <a:rPr lang="en-US" dirty="0" smtClean="0">
                  <a:solidFill>
                    <a:srgbClr val="FFC762"/>
                  </a:solidFill>
                </a:rPr>
              </a:br>
              <a:r>
                <a:rPr lang="en-US" dirty="0" smtClean="0">
                  <a:solidFill>
                    <a:srgbClr val="FFC762"/>
                  </a:solidFill>
                </a:rPr>
                <a:t>required</a:t>
              </a:r>
              <a:br>
                <a:rPr lang="en-US" dirty="0" smtClean="0">
                  <a:solidFill>
                    <a:srgbClr val="FFC762"/>
                  </a:solidFill>
                </a:rPr>
              </a:br>
              <a:r>
                <a:rPr lang="en-US" dirty="0" smtClean="0">
                  <a:solidFill>
                    <a:srgbClr val="FFC762"/>
                  </a:solidFill>
                </a:rPr>
                <a:t>work</a:t>
              </a:r>
              <a:endParaRPr lang="en-US" dirty="0">
                <a:solidFill>
                  <a:srgbClr val="FFC762"/>
                </a:solidFill>
              </a:endParaRPr>
            </a:p>
          </p:txBody>
        </p:sp>
        <p:cxnSp>
          <p:nvCxnSpPr>
            <p:cNvPr id="80" name="Straight Arrow Connector 79"/>
            <p:cNvCxnSpPr>
              <a:stCxn id="79" idx="2"/>
            </p:cNvCxnSpPr>
            <p:nvPr/>
          </p:nvCxnSpPr>
          <p:spPr>
            <a:xfrm rot="5400000">
              <a:off x="3785324" y="3131390"/>
              <a:ext cx="366247" cy="1114971"/>
            </a:xfrm>
            <a:prstGeom prst="straightConnector1">
              <a:avLst/>
            </a:prstGeom>
            <a:ln w="28575" cap="flat" cmpd="sng" algn="ctr">
              <a:solidFill>
                <a:srgbClr val="FFC762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7765384" y="3944115"/>
            <a:ext cx="1300957" cy="2221776"/>
            <a:chOff x="7765384" y="3944115"/>
            <a:chExt cx="1300957" cy="2221776"/>
          </a:xfrm>
        </p:grpSpPr>
        <p:sp>
          <p:nvSpPr>
            <p:cNvPr id="83" name="TextBox 82"/>
            <p:cNvSpPr txBox="1"/>
            <p:nvPr/>
          </p:nvSpPr>
          <p:spPr>
            <a:xfrm>
              <a:off x="7765384" y="3944115"/>
              <a:ext cx="1300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C762"/>
                  </a:solidFill>
                </a:rPr>
                <a:t>Actual</a:t>
              </a:r>
              <a:br>
                <a:rPr lang="en-US" dirty="0" smtClean="0">
                  <a:solidFill>
                    <a:srgbClr val="FFC762"/>
                  </a:solidFill>
                </a:rPr>
              </a:br>
              <a:r>
                <a:rPr lang="en-US" dirty="0" smtClean="0">
                  <a:solidFill>
                    <a:srgbClr val="FFC762"/>
                  </a:solidFill>
                </a:rPr>
                <a:t>processing</a:t>
              </a:r>
              <a:endParaRPr lang="en-US" dirty="0">
                <a:solidFill>
                  <a:srgbClr val="FFC762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rot="5400000">
              <a:off x="7447445" y="5197470"/>
              <a:ext cx="1476394" cy="460447"/>
            </a:xfrm>
            <a:prstGeom prst="straightConnector1">
              <a:avLst/>
            </a:prstGeom>
            <a:ln w="28575" cap="flat" cmpd="sng" algn="ctr">
              <a:solidFill>
                <a:srgbClr val="FFC762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Half-Sync/Half-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43395" y="1731889"/>
            <a:ext cx="60452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things to think of…</a:t>
            </a:r>
          </a:p>
          <a:p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 Identify </a:t>
            </a:r>
            <a:r>
              <a:rPr lang="en-US" sz="2400" dirty="0" smtClean="0">
                <a:solidFill>
                  <a:srgbClr val="FFC762"/>
                </a:solidFill>
              </a:rPr>
              <a:t>candidate services</a:t>
            </a:r>
            <a:r>
              <a:rPr lang="en-US" sz="2400" dirty="0" smtClean="0"/>
              <a:t> for sync/</a:t>
            </a:r>
            <a:r>
              <a:rPr lang="en-US" sz="2400" dirty="0" err="1" smtClean="0"/>
              <a:t>async</a:t>
            </a: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762"/>
                </a:solidFill>
              </a:rPr>
              <a:t>Sync:</a:t>
            </a:r>
            <a:r>
              <a:rPr lang="en-US" sz="2400" dirty="0" smtClean="0"/>
              <a:t> Threading model? Thread safety…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C762"/>
                </a:solidFill>
              </a:rPr>
              <a:t>Async</a:t>
            </a:r>
            <a:r>
              <a:rPr lang="en-US" sz="2400" dirty="0" smtClean="0">
                <a:solidFill>
                  <a:srgbClr val="FFC762"/>
                </a:solidFill>
              </a:rPr>
              <a:t>:</a:t>
            </a:r>
            <a:r>
              <a:rPr lang="en-US" sz="2400" dirty="0" smtClean="0"/>
              <a:t> Interrupts? Completion events?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762"/>
                </a:solidFill>
              </a:rPr>
              <a:t>Queuing:</a:t>
            </a:r>
            <a:r>
              <a:rPr lang="en-US" sz="2400" dirty="0" smtClean="0"/>
              <a:t> Buffering? Serialization?</a:t>
            </a:r>
          </a:p>
          <a:p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762"/>
                </a:solidFill>
              </a:rPr>
              <a:t>Inter-layer communication?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Sockets? Callbacks?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C762"/>
                </a:solidFill>
              </a:rPr>
              <a:t>Demultiplexing</a:t>
            </a:r>
            <a:r>
              <a:rPr lang="en-US" sz="2400" dirty="0" smtClean="0">
                <a:solidFill>
                  <a:srgbClr val="FFC762"/>
                </a:solidFill>
              </a:rPr>
              <a:t> and notification strategy?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Monitor Object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Active Object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512" y="1626925"/>
            <a:ext cx="6327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Known </a:t>
            </a:r>
            <a:r>
              <a:rPr lang="en-US" sz="2400" dirty="0" smtClean="0">
                <a:solidFill>
                  <a:srgbClr val="FFC762"/>
                </a:solidFill>
              </a:rPr>
              <a:t>wrong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smtClean="0"/>
              <a:t>solutions</a:t>
            </a:r>
            <a:r>
              <a:rPr lang="en-US" sz="2400" dirty="0" smtClean="0">
                <a:solidFill>
                  <a:srgbClr val="FFC762"/>
                </a:solidFill>
              </a:rPr>
              <a:t> </a:t>
            </a:r>
            <a:r>
              <a:rPr lang="en-US" sz="2400" dirty="0" smtClean="0"/>
              <a:t>to common problems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284510" y="2760519"/>
            <a:ext cx="73665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public class </a:t>
            </a:r>
            <a:r>
              <a:rPr lang="en-US" dirty="0" err="1" smtClean="0">
                <a:solidFill>
                  <a:srgbClr val="39ADF9"/>
                </a:solidFill>
                <a:latin typeface="Consolas"/>
                <a:cs typeface="Consolas"/>
              </a:rPr>
              <a:t>EventHandler</a:t>
            </a:r>
            <a:r>
              <a:rPr lang="en-US" dirty="0" smtClean="0">
                <a:solidFill>
                  <a:srgbClr val="39ADF9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  public void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handle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SystemEvent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saveSystemState(e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public class </a:t>
            </a:r>
            <a:r>
              <a:rPr lang="en-US" dirty="0" err="1" smtClean="0">
                <a:solidFill>
                  <a:srgbClr val="39ADF9"/>
                </a:solidFill>
                <a:latin typeface="Consolas"/>
                <a:cs typeface="Consolas"/>
              </a:rPr>
              <a:t>BackupEventHandler</a:t>
            </a:r>
            <a:r>
              <a:rPr lang="en-US" dirty="0" smtClean="0">
                <a:solidFill>
                  <a:srgbClr val="39ADF9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extends </a:t>
            </a:r>
            <a:r>
              <a:rPr lang="en-US" dirty="0" err="1" smtClean="0">
                <a:solidFill>
                  <a:srgbClr val="39ADF9"/>
                </a:solidFill>
                <a:latin typeface="Consolas"/>
                <a:cs typeface="Consolas"/>
              </a:rPr>
              <a:t>EventHandler</a:t>
            </a:r>
            <a:r>
              <a:rPr lang="en-US" dirty="0" smtClean="0">
                <a:solidFill>
                  <a:srgbClr val="39ADF9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  public void </a:t>
            </a:r>
            <a:r>
              <a:rPr lang="en-US" dirty="0" err="1" smtClean="0">
                <a:solidFill>
                  <a:srgbClr val="ACE500"/>
                </a:solidFill>
                <a:latin typeface="Consolas"/>
                <a:cs typeface="Consolas"/>
              </a:rPr>
              <a:t>handle</a:t>
            </a:r>
            <a:r>
              <a:rPr lang="en-US" dirty="0" err="1" smtClean="0">
                <a:latin typeface="Consolas"/>
                <a:cs typeface="Consolas"/>
              </a:rPr>
              <a:t>(SystemEvent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solidFill>
                  <a:srgbClr val="FFC762"/>
                </a:solidFill>
                <a:latin typeface="Consolas"/>
                <a:cs typeface="Consolas"/>
              </a:rPr>
              <a:t>super.handle(e</a:t>
            </a:r>
            <a:r>
              <a:rPr lang="en-US" dirty="0" smtClean="0">
                <a:solidFill>
                  <a:srgbClr val="FFC762"/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startBackup(e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7734" y="5595616"/>
            <a:ext cx="234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Call Super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286664" y="887576"/>
            <a:ext cx="2441498" cy="2874773"/>
            <a:chOff x="6286664" y="887576"/>
            <a:chExt cx="2441498" cy="2874773"/>
          </a:xfrm>
        </p:grpSpPr>
        <p:pic>
          <p:nvPicPr>
            <p:cNvPr id="8" name="Picture 7" descr="kill_bill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664" y="2050411"/>
              <a:ext cx="2441498" cy="1711938"/>
            </a:xfrm>
            <a:prstGeom prst="rect">
              <a:avLst/>
            </a:prstGeom>
          </p:spPr>
        </p:pic>
        <p:sp>
          <p:nvSpPr>
            <p:cNvPr id="9" name="Rounded Rectangular Callout 8"/>
            <p:cNvSpPr/>
            <p:nvPr/>
          </p:nvSpPr>
          <p:spPr>
            <a:xfrm>
              <a:off x="6852716" y="887576"/>
              <a:ext cx="1596662" cy="1060123"/>
            </a:xfrm>
            <a:prstGeom prst="wedgeRoundRectCallout">
              <a:avLst>
                <a:gd name="adj1" fmla="val -19518"/>
                <a:gd name="adj2" fmla="val 94183"/>
                <a:gd name="adj3" fmla="val 16667"/>
              </a:avLst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Know</a:t>
              </a:r>
              <a:br>
                <a:rPr lang="en-US" dirty="0" smtClean="0"/>
              </a:br>
              <a:r>
                <a:rPr lang="en-US" dirty="0" smtClean="0"/>
                <a:t>your</a:t>
              </a:r>
              <a:br>
                <a:rPr lang="en-US" dirty="0" smtClean="0"/>
              </a:br>
              <a:r>
                <a:rPr lang="en-US" dirty="0" smtClean="0"/>
                <a:t>enemy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1350" y="2645060"/>
            <a:ext cx="77455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public class </a:t>
            </a:r>
            <a:r>
              <a:rPr lang="en-US" dirty="0" err="1" smtClean="0">
                <a:solidFill>
                  <a:srgbClr val="39ADF9"/>
                </a:solidFill>
                <a:latin typeface="Consolas"/>
                <a:cs typeface="Consolas"/>
              </a:rPr>
              <a:t>EventHandler</a:t>
            </a:r>
            <a:r>
              <a:rPr lang="en-US" dirty="0" smtClean="0">
                <a:solidFill>
                  <a:srgbClr val="39ADF9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  public void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handle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SystemEvent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saveSystemState(e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doHandle(e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r>
              <a:rPr lang="en-US" dirty="0" smtClean="0">
                <a:latin typeface="Consolas"/>
                <a:cs typeface="Consolas"/>
              </a:rPr>
              <a:t>    protected void </a:t>
            </a:r>
            <a:r>
              <a:rPr lang="en-US" dirty="0" err="1" smtClean="0">
                <a:solidFill>
                  <a:srgbClr val="ACE500"/>
                </a:solidFill>
                <a:latin typeface="Consolas"/>
                <a:cs typeface="Consolas"/>
              </a:rPr>
              <a:t>doHandle</a:t>
            </a:r>
            <a:r>
              <a:rPr lang="en-US" dirty="0" err="1" smtClean="0">
                <a:latin typeface="Consolas"/>
                <a:cs typeface="Consolas"/>
              </a:rPr>
              <a:t>(SystemEvent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</a:t>
            </a:r>
            <a:r>
              <a:rPr lang="en-US" dirty="0" smtClean="0">
                <a:latin typeface="Consolas"/>
                <a:cs typeface="Consolas"/>
              </a:rPr>
              <a:t>) {}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public class </a:t>
            </a:r>
            <a:r>
              <a:rPr lang="en-US" dirty="0" err="1" smtClean="0">
                <a:solidFill>
                  <a:srgbClr val="39ADF9"/>
                </a:solidFill>
                <a:latin typeface="Consolas"/>
                <a:cs typeface="Consolas"/>
              </a:rPr>
              <a:t>BackupEventHandler</a:t>
            </a:r>
            <a:r>
              <a:rPr lang="en-US" dirty="0" smtClean="0">
                <a:solidFill>
                  <a:srgbClr val="39ADF9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extends </a:t>
            </a:r>
            <a:r>
              <a:rPr lang="en-US" dirty="0" err="1" smtClean="0">
                <a:solidFill>
                  <a:srgbClr val="39ADF9"/>
                </a:solidFill>
                <a:latin typeface="Consolas"/>
                <a:cs typeface="Consolas"/>
              </a:rPr>
              <a:t>EventHandler</a:t>
            </a:r>
            <a:r>
              <a:rPr lang="en-US" dirty="0" smtClean="0">
                <a:solidFill>
                  <a:srgbClr val="39ADF9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  protected void </a:t>
            </a:r>
            <a:r>
              <a:rPr lang="en-US" dirty="0" err="1" smtClean="0">
                <a:solidFill>
                  <a:srgbClr val="ACE500"/>
                </a:solidFill>
                <a:latin typeface="Consolas"/>
                <a:cs typeface="Consolas"/>
              </a:rPr>
              <a:t>doHandle</a:t>
            </a:r>
            <a:r>
              <a:rPr lang="en-US" dirty="0" err="1" smtClean="0">
                <a:latin typeface="Consolas"/>
                <a:cs typeface="Consolas"/>
              </a:rPr>
              <a:t>(SystemEvent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startBackup(e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350" y="1815940"/>
            <a:ext cx="4541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Fixed using a </a:t>
            </a:r>
            <a:r>
              <a:rPr lang="en-US" sz="2400" dirty="0" smtClean="0">
                <a:solidFill>
                  <a:srgbClr val="FFC762"/>
                </a:solidFill>
              </a:rPr>
              <a:t>Template </a:t>
            </a:r>
            <a:r>
              <a:rPr lang="en-US" sz="2400" dirty="0" smtClean="0"/>
              <a:t>method: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1423" y="2737330"/>
            <a:ext cx="3885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pc="600" dirty="0" smtClean="0">
                <a:solidFill>
                  <a:srgbClr val="FFC762"/>
                </a:solidFill>
                <a:effectLst>
                  <a:glow rad="101600">
                    <a:srgbClr val="FF6600">
                      <a:alpha val="75000"/>
                    </a:srgbClr>
                  </a:glow>
                  <a:reflection stA="0" endPos="0" dir="5400000" sy="-100000" algn="bl" rotWithShape="0"/>
                </a:effectLst>
                <a:latin typeface="Calibri"/>
                <a:cs typeface="Calibri"/>
              </a:rPr>
              <a:t>DEMO</a:t>
            </a:r>
            <a:endParaRPr lang="en-US" sz="9600" spc="600" dirty="0">
              <a:solidFill>
                <a:srgbClr val="FFC762"/>
              </a:solidFill>
              <a:effectLst>
                <a:glow rad="101600">
                  <a:srgbClr val="FF6600">
                    <a:alpha val="75000"/>
                  </a:srgbClr>
                </a:glow>
                <a:reflection stA="0" endPos="0" dir="5400000" sy="-100000" algn="bl" rotWithShape="0"/>
              </a:effectLst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1560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1880" y="1973299"/>
            <a:ext cx="263405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762"/>
                </a:solidFill>
              </a:rPr>
              <a:t>God Object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Knows too much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Does too much</a:t>
            </a:r>
            <a:endParaRPr lang="en-US" sz="2400" dirty="0"/>
          </a:p>
        </p:txBody>
      </p:sp>
      <p:pic>
        <p:nvPicPr>
          <p:cNvPr id="5" name="Picture 4" descr="godfath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6" y="1713430"/>
            <a:ext cx="2397218" cy="1797913"/>
          </a:xfrm>
          <a:prstGeom prst="rect">
            <a:avLst/>
          </a:prstGeom>
        </p:spPr>
      </p:pic>
      <p:pic>
        <p:nvPicPr>
          <p:cNvPr id="6" name="Picture 5" descr="raviol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40" y="3529888"/>
            <a:ext cx="2903244" cy="15290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430" y="3691320"/>
            <a:ext cx="535274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762"/>
                </a:solidFill>
              </a:rPr>
              <a:t>Ravioli Code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Small loosely-coupled components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Results from overzealous separation</a:t>
            </a:r>
            <a:endParaRPr lang="en-US" sz="2400" dirty="0"/>
          </a:p>
        </p:txBody>
      </p:sp>
      <p:pic>
        <p:nvPicPr>
          <p:cNvPr id="9" name="Picture 8" descr="lasag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57" y="5069692"/>
            <a:ext cx="1941420" cy="12910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0515" y="5112740"/>
            <a:ext cx="340349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762"/>
                </a:solidFill>
              </a:rPr>
              <a:t>Lasagna Code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“muddy” layers…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…</a:t>
            </a:r>
            <a:r>
              <a:rPr lang="en-US" sz="2400" smtClean="0"/>
              <a:t>overly encapsulated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Anti-patterns</a:t>
            </a:r>
            <a:endParaRPr lang="en-GB" dirty="0"/>
          </a:p>
        </p:txBody>
      </p:sp>
      <p:pic>
        <p:nvPicPr>
          <p:cNvPr id="7" name="Picture 6" descr="did_you_kn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465" y="1700399"/>
            <a:ext cx="3059367" cy="106970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81649" y="4849273"/>
            <a:ext cx="7781234" cy="1196492"/>
            <a:chOff x="281649" y="4849273"/>
            <a:chExt cx="7781234" cy="1196492"/>
          </a:xfrm>
        </p:grpSpPr>
        <p:sp>
          <p:nvSpPr>
            <p:cNvPr id="6" name="TextBox 5"/>
            <p:cNvSpPr txBox="1"/>
            <p:nvPr/>
          </p:nvSpPr>
          <p:spPr>
            <a:xfrm>
              <a:off x="281649" y="4849273"/>
              <a:ext cx="39164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Tester</a:t>
              </a:r>
              <a:r>
                <a:rPr lang="en-GB" sz="2400" dirty="0" smtClean="0"/>
                <a:t>-Driven Development</a:t>
              </a:r>
              <a:endParaRPr lang="en-GB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2731" y="5584100"/>
              <a:ext cx="7010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Requirements driven by bug reports or test results</a:t>
              </a:r>
              <a:endParaRPr lang="en-GB" sz="2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1649" y="2288183"/>
            <a:ext cx="364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accent3">
                    <a:lumMod val="75000"/>
                  </a:schemeClr>
                </a:solidFill>
              </a:rPr>
              <a:t>Test</a:t>
            </a:r>
            <a:r>
              <a:rPr lang="en-GB" sz="2400" dirty="0" smtClean="0"/>
              <a:t>-Driven Development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52731" y="3001939"/>
            <a:ext cx="5402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Tests drive the implementation,</a:t>
            </a:r>
            <a:br>
              <a:rPr lang="en-GB" sz="2400" dirty="0" smtClean="0"/>
            </a:br>
            <a:r>
              <a:rPr lang="en-GB" sz="2400" dirty="0" smtClean="0"/>
              <a:t>towards the fulfilment of requirements.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182443" y="40245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FFC762"/>
                </a:solidFill>
              </a:rPr>
              <a:t>…BUT…</a:t>
            </a:r>
            <a:endParaRPr lang="en-GB" sz="3600" dirty="0">
              <a:solidFill>
                <a:srgbClr val="FFC76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 are useful </a:t>
            </a:r>
            <a:r>
              <a:rPr lang="en-US" dirty="0" smtClean="0">
                <a:solidFill>
                  <a:srgbClr val="FFC762"/>
                </a:solidFill>
              </a:rPr>
              <a:t>tools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If used properly, they help designing </a:t>
            </a:r>
            <a:r>
              <a:rPr lang="en-US" dirty="0" smtClean="0">
                <a:solidFill>
                  <a:srgbClr val="FFC762"/>
                </a:solidFill>
              </a:rPr>
              <a:t>elegant </a:t>
            </a:r>
            <a:r>
              <a:rPr lang="en-US" dirty="0" smtClean="0">
                <a:solidFill>
                  <a:srgbClr val="FFFFFF"/>
                </a:solidFill>
              </a:rPr>
              <a:t>software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They </a:t>
            </a:r>
            <a:r>
              <a:rPr lang="en-US" dirty="0" smtClean="0">
                <a:solidFill>
                  <a:srgbClr val="FFC762"/>
                </a:solidFill>
              </a:rPr>
              <a:t>can’t</a:t>
            </a:r>
            <a:r>
              <a:rPr lang="en-US" dirty="0" smtClean="0">
                <a:solidFill>
                  <a:srgbClr val="FFFFFF"/>
                </a:solidFill>
              </a:rPr>
              <a:t> be applied everywhere! Belief in universal applicability is an </a:t>
            </a:r>
            <a:r>
              <a:rPr lang="en-US" dirty="0" smtClean="0">
                <a:solidFill>
                  <a:srgbClr val="FFC762"/>
                </a:solidFill>
              </a:rPr>
              <a:t>anti-pattern</a:t>
            </a:r>
            <a:r>
              <a:rPr lang="en-US" dirty="0" smtClean="0">
                <a:solidFill>
                  <a:srgbClr val="FFFFFF"/>
                </a:solidFill>
              </a:rPr>
              <a:t> (</a:t>
            </a:r>
            <a:r>
              <a:rPr lang="en-US" i="1" dirty="0" smtClean="0">
                <a:solidFill>
                  <a:srgbClr val="FFFFFF"/>
                </a:solidFill>
              </a:rPr>
              <a:t>Golden Hammer, Silver Bullet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dirty="0" smtClean="0"/>
              <a:t>They also define a </a:t>
            </a:r>
            <a:r>
              <a:rPr lang="en-US" dirty="0" smtClean="0">
                <a:solidFill>
                  <a:srgbClr val="FFC762"/>
                </a:solidFill>
              </a:rPr>
              <a:t>common language</a:t>
            </a:r>
          </a:p>
          <a:p>
            <a:pPr lvl="1"/>
            <a:r>
              <a:rPr lang="en-US" dirty="0" smtClean="0"/>
              <a:t>A class called “Observer” should be self-describing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/>
              <a:t>There’s </a:t>
            </a:r>
            <a:r>
              <a:rPr lang="en-US" dirty="0" smtClean="0">
                <a:solidFill>
                  <a:srgbClr val="FFC762"/>
                </a:solidFill>
              </a:rPr>
              <a:t>a lot</a:t>
            </a:r>
            <a:r>
              <a:rPr lang="en-US" dirty="0" smtClean="0"/>
              <a:t> of them</a:t>
            </a:r>
          </a:p>
          <a:p>
            <a:pPr lvl="1"/>
            <a:r>
              <a:rPr lang="en-US" dirty="0" smtClean="0"/>
              <a:t>Many different areas, scopes and languages (</a:t>
            </a:r>
            <a:r>
              <a:rPr lang="en-US" i="1" dirty="0" smtClean="0"/>
              <a:t>idioms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Creational, Structural, </a:t>
            </a:r>
            <a:r>
              <a:rPr lang="en-US" dirty="0" err="1" smtClean="0"/>
              <a:t>Behavioural</a:t>
            </a:r>
            <a:r>
              <a:rPr lang="en-US" dirty="0" smtClean="0"/>
              <a:t>, Architectural, …</a:t>
            </a:r>
          </a:p>
          <a:p>
            <a:r>
              <a:rPr lang="en-US" dirty="0" smtClean="0"/>
              <a:t>Have fun!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6" name="Picture 5" descr="Go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824986"/>
            <a:ext cx="2076560" cy="25877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3721" y="2109750"/>
            <a:ext cx="3328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"Gang of Four” (</a:t>
            </a:r>
            <a:r>
              <a:rPr lang="en-US" dirty="0" err="1" smtClean="0"/>
              <a:t>GoF</a:t>
            </a:r>
            <a:r>
              <a:rPr lang="en-US" dirty="0" smtClean="0"/>
              <a:t>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Erich Gamma, Richard Helm,</a:t>
            </a:r>
          </a:p>
          <a:p>
            <a:pPr algn="ctr"/>
            <a:r>
              <a:rPr lang="en-US" dirty="0" smtClean="0"/>
              <a:t>Ralph Johnson, John </a:t>
            </a:r>
            <a:r>
              <a:rPr lang="en-US" dirty="0" err="1" smtClean="0"/>
              <a:t>Vlissides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4835" y="5258371"/>
            <a:ext cx="3435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Vince Huston’s page</a:t>
            </a:r>
            <a:br>
              <a:rPr lang="en-US" dirty="0" smtClean="0"/>
            </a:br>
            <a:r>
              <a:rPr lang="en-US" dirty="0" smtClean="0"/>
              <a:t>http://</a:t>
            </a:r>
            <a:r>
              <a:rPr lang="en-US" dirty="0" err="1" smtClean="0"/>
              <a:t>www.vincehuston.org/dp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7" name="Picture 6" descr="hustondp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050" y="3790523"/>
            <a:ext cx="3308838" cy="2437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4" name="Picture 3" descr="POSA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405" y="2066401"/>
            <a:ext cx="1878679" cy="2587713"/>
          </a:xfrm>
          <a:prstGeom prst="rect">
            <a:avLst/>
          </a:prstGeom>
        </p:spPr>
      </p:pic>
      <p:pic>
        <p:nvPicPr>
          <p:cNvPr id="5" name="Picture 4" descr="POSA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35" y="2066401"/>
            <a:ext cx="2002396" cy="25877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44846" y="2843126"/>
            <a:ext cx="1556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POSA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Vol. 1 – 2</a:t>
            </a:r>
            <a:br>
              <a:rPr lang="en-US" sz="2400" dirty="0" smtClean="0"/>
            </a:br>
            <a:r>
              <a:rPr lang="en-US" sz="2400" dirty="0" smtClean="0"/>
              <a:t>(3 –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9524" y="5093594"/>
            <a:ext cx="235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System of Patterns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54143" y="4908928"/>
            <a:ext cx="2583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Patterns for Concurrent</a:t>
            </a:r>
            <a:br>
              <a:rPr lang="en-US" dirty="0" smtClean="0"/>
            </a:br>
            <a:r>
              <a:rPr lang="en-US" dirty="0" smtClean="0"/>
              <a:t>and Networked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 descr="ques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01" y="3446269"/>
            <a:ext cx="3175000" cy="294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21328" y="3446269"/>
            <a:ext cx="295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…any questions?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19125" y="1600200"/>
            <a:ext cx="7878763" cy="1406525"/>
          </a:xfrm>
        </p:spPr>
        <p:txBody>
          <a:bodyPr/>
          <a:lstStyle/>
          <a:p>
            <a:pPr eaLnBrk="1" hangingPunct="1"/>
            <a:r>
              <a:rPr lang="en-US" smtClean="0"/>
              <a:t>Compose objects into tree structures…</a:t>
            </a:r>
          </a:p>
          <a:p>
            <a:pPr eaLnBrk="1" hangingPunct="1"/>
            <a:r>
              <a:rPr lang="en-US" smtClean="0"/>
              <a:t>…and treat “branches” and “leaves” identically!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74297" y="3232136"/>
            <a:ext cx="4988381" cy="2312363"/>
            <a:chOff x="1774297" y="3232136"/>
            <a:chExt cx="4988381" cy="2312363"/>
          </a:xfrm>
        </p:grpSpPr>
        <p:sp>
          <p:nvSpPr>
            <p:cNvPr id="5" name="Rectangle 4"/>
            <p:cNvSpPr/>
            <p:nvPr/>
          </p:nvSpPr>
          <p:spPr>
            <a:xfrm>
              <a:off x="4244626" y="3232136"/>
              <a:ext cx="1054220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Picture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47892" y="4141172"/>
              <a:ext cx="1054220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8692" y="4141172"/>
              <a:ext cx="1054220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Picture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13069" y="4141172"/>
              <a:ext cx="1249609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Rectangle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28866" y="5088564"/>
              <a:ext cx="1054220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74297" y="5088564"/>
              <a:ext cx="1054220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Text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5" idx="2"/>
              <a:endCxn id="7" idx="0"/>
            </p:cNvCxnSpPr>
            <p:nvPr/>
          </p:nvCxnSpPr>
          <p:spPr>
            <a:xfrm rot="5400000">
              <a:off x="3937219" y="3306654"/>
              <a:ext cx="453101" cy="1215934"/>
            </a:xfrm>
            <a:prstGeom prst="line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2"/>
              <a:endCxn id="6" idx="0"/>
            </p:cNvCxnSpPr>
            <p:nvPr/>
          </p:nvCxnSpPr>
          <p:spPr>
            <a:xfrm rot="16200000" flipH="1">
              <a:off x="4546819" y="3912988"/>
              <a:ext cx="453101" cy="3266"/>
            </a:xfrm>
            <a:prstGeom prst="line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2"/>
              <a:endCxn id="8" idx="0"/>
            </p:cNvCxnSpPr>
            <p:nvPr/>
          </p:nvCxnSpPr>
          <p:spPr>
            <a:xfrm rot="16200000" flipH="1">
              <a:off x="5228255" y="3231552"/>
              <a:ext cx="453101" cy="1366138"/>
            </a:xfrm>
            <a:prstGeom prst="line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10" idx="0"/>
            </p:cNvCxnSpPr>
            <p:nvPr/>
          </p:nvCxnSpPr>
          <p:spPr>
            <a:xfrm rot="5400000">
              <a:off x="2682877" y="4215638"/>
              <a:ext cx="491457" cy="1254395"/>
            </a:xfrm>
            <a:prstGeom prst="line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2"/>
              <a:endCxn id="9" idx="0"/>
            </p:cNvCxnSpPr>
            <p:nvPr/>
          </p:nvCxnSpPr>
          <p:spPr>
            <a:xfrm rot="16200000" flipH="1">
              <a:off x="3310161" y="4842748"/>
              <a:ext cx="491457" cy="174"/>
            </a:xfrm>
            <a:prstGeom prst="line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69959" y="5088564"/>
              <a:ext cx="1249609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Rectangle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7" idx="2"/>
              <a:endCxn id="19" idx="0"/>
            </p:cNvCxnSpPr>
            <p:nvPr/>
          </p:nvCxnSpPr>
          <p:spPr>
            <a:xfrm rot="16200000" flipH="1">
              <a:off x="3979555" y="4173354"/>
              <a:ext cx="491457" cy="1338962"/>
            </a:xfrm>
            <a:prstGeom prst="line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Composite</a:t>
            </a: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1193800" y="1866900"/>
            <a:ext cx="6881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Abstract class that represents both primitives and their containers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03514" y="2616074"/>
            <a:ext cx="6670492" cy="3311069"/>
            <a:chOff x="303514" y="2616074"/>
            <a:chExt cx="6670492" cy="3311069"/>
          </a:xfrm>
        </p:grpSpPr>
        <p:sp>
          <p:nvSpPr>
            <p:cNvPr id="18" name="Rectangle 17"/>
            <p:cNvSpPr/>
            <p:nvPr/>
          </p:nvSpPr>
          <p:spPr>
            <a:xfrm>
              <a:off x="4754498" y="4787309"/>
              <a:ext cx="1879632" cy="11398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draw()</a:t>
              </a:r>
            </a:p>
            <a:p>
              <a:r>
                <a:rPr lang="en-US" dirty="0" smtClean="0"/>
                <a:t>+ add()</a:t>
              </a:r>
            </a:p>
            <a:p>
              <a:r>
                <a:rPr lang="en-US" dirty="0" smtClean="0"/>
                <a:t>+ remove()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47956" y="4331375"/>
              <a:ext cx="1281749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Rectangle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54498" y="4331374"/>
              <a:ext cx="1879632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Picture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3733685" y="3832032"/>
              <a:ext cx="499355" cy="499331"/>
            </a:xfrm>
            <a:prstGeom prst="straightConnector1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V="1">
              <a:off x="5025432" y="3886307"/>
              <a:ext cx="499357" cy="390781"/>
            </a:xfrm>
            <a:prstGeom prst="straightConnector1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733697" y="3256674"/>
              <a:ext cx="1890061" cy="57534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i="1" dirty="0" smtClean="0"/>
                <a:t>draw()</a:t>
              </a:r>
              <a:endParaRPr lang="en-US" i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47955" y="4787309"/>
              <a:ext cx="1281749" cy="57534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draw()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33697" y="2800740"/>
              <a:ext cx="1890061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Graphic Object</a:t>
              </a:r>
              <a:endParaRPr lang="en-US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16843" y="2616074"/>
              <a:ext cx="105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graphics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3515" y="4331376"/>
              <a:ext cx="1281749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Text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3514" y="4787310"/>
              <a:ext cx="1281749" cy="57534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draw()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19607" y="4331374"/>
              <a:ext cx="1281749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Line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19606" y="4787308"/>
              <a:ext cx="1281749" cy="57534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draw()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4" idx="0"/>
            </p:cNvCxnSpPr>
            <p:nvPr/>
          </p:nvCxnSpPr>
          <p:spPr>
            <a:xfrm rot="5400000" flipH="1" flipV="1">
              <a:off x="2797413" y="3395089"/>
              <a:ext cx="499355" cy="1373217"/>
            </a:xfrm>
            <a:prstGeom prst="straightConnector1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0"/>
              <a:endCxn id="14" idx="1"/>
            </p:cNvCxnSpPr>
            <p:nvPr/>
          </p:nvCxnSpPr>
          <p:spPr>
            <a:xfrm rot="5400000" flipH="1" flipV="1">
              <a:off x="1945529" y="2543209"/>
              <a:ext cx="787029" cy="2789307"/>
            </a:xfrm>
            <a:prstGeom prst="straightConnector1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 descr="orange_key_c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512" y="3360427"/>
            <a:ext cx="1726201" cy="943182"/>
          </a:xfrm>
          <a:prstGeom prst="rect">
            <a:avLst/>
          </a:prstGeom>
        </p:spPr>
      </p:pic>
      <p:cxnSp>
        <p:nvCxnSpPr>
          <p:cNvPr id="19" name="Elbow Connector 18"/>
          <p:cNvCxnSpPr>
            <a:stCxn id="10" idx="3"/>
            <a:endCxn id="16" idx="3"/>
          </p:cNvCxnSpPr>
          <p:nvPr/>
        </p:nvCxnSpPr>
        <p:spPr>
          <a:xfrm flipH="1" flipV="1">
            <a:off x="5623758" y="3028707"/>
            <a:ext cx="1010372" cy="1530635"/>
          </a:xfrm>
          <a:prstGeom prst="bentConnector3">
            <a:avLst>
              <a:gd name="adj1" fmla="val -22625"/>
            </a:avLst>
          </a:prstGeom>
          <a:ln w="28575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diamond" w="lg" len="lg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B1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Composite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6241" y="1856178"/>
            <a:ext cx="4359801" cy="2746579"/>
            <a:chOff x="226241" y="1856178"/>
            <a:chExt cx="4359801" cy="2746579"/>
          </a:xfrm>
        </p:grpSpPr>
        <p:sp>
          <p:nvSpPr>
            <p:cNvPr id="5" name="Rectangle 4"/>
            <p:cNvSpPr/>
            <p:nvPr/>
          </p:nvSpPr>
          <p:spPr>
            <a:xfrm>
              <a:off x="226241" y="3571479"/>
              <a:ext cx="1879633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Leaf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0667" y="3571478"/>
              <a:ext cx="1879632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1409854" y="3072136"/>
              <a:ext cx="499355" cy="499331"/>
            </a:xfrm>
            <a:prstGeom prst="straightConnector1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200000" flipV="1">
              <a:off x="2701601" y="3126411"/>
              <a:ext cx="499357" cy="390781"/>
            </a:xfrm>
            <a:prstGeom prst="straightConnector1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409866" y="2496778"/>
              <a:ext cx="1890061" cy="57534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i="1" dirty="0" smtClean="0"/>
                <a:t>operation()</a:t>
              </a:r>
              <a:endParaRPr lang="en-US" i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242" y="4027413"/>
              <a:ext cx="1879632" cy="57534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operation()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09866" y="2040844"/>
              <a:ext cx="1890061" cy="45593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Component</a:t>
              </a:r>
              <a:endParaRPr lang="en-US" i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0667" y="4027413"/>
              <a:ext cx="1879632" cy="57534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operation()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012" y="1856178"/>
              <a:ext cx="99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children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6" idx="3"/>
              <a:endCxn id="12" idx="3"/>
            </p:cNvCxnSpPr>
            <p:nvPr/>
          </p:nvCxnSpPr>
          <p:spPr>
            <a:xfrm flipH="1" flipV="1">
              <a:off x="3299927" y="2268811"/>
              <a:ext cx="1010372" cy="1530635"/>
            </a:xfrm>
            <a:prstGeom prst="bentConnector3">
              <a:avLst>
                <a:gd name="adj1" fmla="val -22625"/>
              </a:avLst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diamond" w="lg" len="lg"/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299978" y="4602757"/>
            <a:ext cx="3713705" cy="1400370"/>
            <a:chOff x="2299978" y="4602757"/>
            <a:chExt cx="3713705" cy="1400370"/>
          </a:xfrm>
        </p:grpSpPr>
        <p:sp>
          <p:nvSpPr>
            <p:cNvPr id="16" name="Snip Single Corner Rectangle 15"/>
            <p:cNvSpPr/>
            <p:nvPr/>
          </p:nvSpPr>
          <p:spPr>
            <a:xfrm>
              <a:off x="2299978" y="5210669"/>
              <a:ext cx="3713705" cy="792458"/>
            </a:xfrm>
            <a:prstGeom prst="snip1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latin typeface="Lucida Console"/>
                  <a:cs typeface="Lucida Console"/>
                </a:rPr>
                <a:t>for each </a:t>
              </a:r>
              <a:r>
                <a:rPr lang="en-US" dirty="0" err="1" smtClean="0">
                  <a:latin typeface="Lucida Console"/>
                  <a:cs typeface="Lucida Console"/>
                </a:rPr>
                <a:t>c</a:t>
              </a:r>
              <a:r>
                <a:rPr lang="en-US" dirty="0" smtClean="0">
                  <a:latin typeface="Lucida Console"/>
                  <a:cs typeface="Lucida Console"/>
                </a:rPr>
                <a:t> in children:</a:t>
              </a:r>
            </a:p>
            <a:p>
              <a:r>
                <a:rPr lang="en-US" dirty="0" smtClean="0">
                  <a:latin typeface="Lucida Console"/>
                  <a:cs typeface="Lucida Console"/>
                </a:rPr>
                <a:t>    </a:t>
              </a:r>
              <a:r>
                <a:rPr lang="en-US" dirty="0" err="1" smtClean="0">
                  <a:latin typeface="Lucida Console"/>
                  <a:cs typeface="Lucida Console"/>
                </a:rPr>
                <a:t>c.operation</a:t>
              </a:r>
              <a:r>
                <a:rPr lang="en-US" dirty="0" smtClean="0">
                  <a:latin typeface="Lucida Console"/>
                  <a:cs typeface="Lucida Console"/>
                </a:rPr>
                <a:t>()</a:t>
              </a:r>
            </a:p>
          </p:txBody>
        </p:sp>
        <p:cxnSp>
          <p:nvCxnSpPr>
            <p:cNvPr id="17" name="Straight Connector 16"/>
            <p:cNvCxnSpPr>
              <a:stCxn id="16" idx="3"/>
              <a:endCxn id="13" idx="2"/>
            </p:cNvCxnSpPr>
            <p:nvPr/>
          </p:nvCxnSpPr>
          <p:spPr>
            <a:xfrm rot="16200000" flipV="1">
              <a:off x="3459701" y="4513539"/>
              <a:ext cx="607912" cy="786348"/>
            </a:xfrm>
            <a:prstGeom prst="line">
              <a:avLst/>
            </a:prstGeom>
            <a:ln w="19050" cap="flat" cmpd="sng" algn="ctr">
              <a:solidFill>
                <a:srgbClr val="FFFFFF">
                  <a:alpha val="95000"/>
                </a:srgb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818175" y="2431660"/>
            <a:ext cx="4065708" cy="2149523"/>
            <a:chOff x="4818175" y="2431660"/>
            <a:chExt cx="4065708" cy="2149523"/>
          </a:xfrm>
        </p:grpSpPr>
        <p:sp>
          <p:nvSpPr>
            <p:cNvPr id="26" name="Rectangle 25"/>
            <p:cNvSpPr/>
            <p:nvPr/>
          </p:nvSpPr>
          <p:spPr>
            <a:xfrm>
              <a:off x="6040179" y="2431660"/>
              <a:ext cx="1054220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564485" y="3286416"/>
              <a:ext cx="1054220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45285" y="3286416"/>
              <a:ext cx="1054220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29663" y="3286416"/>
              <a:ext cx="1054220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Leaf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40179" y="4125248"/>
              <a:ext cx="1054220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Leaf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18175" y="4125248"/>
              <a:ext cx="1054220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Leaf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02553" y="4125248"/>
              <a:ext cx="1054220" cy="45593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Leaf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26" idx="2"/>
              <a:endCxn id="28" idx="0"/>
            </p:cNvCxnSpPr>
            <p:nvPr/>
          </p:nvCxnSpPr>
          <p:spPr>
            <a:xfrm rot="5400000">
              <a:off x="6020432" y="2739558"/>
              <a:ext cx="398821" cy="694894"/>
            </a:xfrm>
            <a:prstGeom prst="line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6" idx="2"/>
              <a:endCxn id="27" idx="0"/>
            </p:cNvCxnSpPr>
            <p:nvPr/>
          </p:nvCxnSpPr>
          <p:spPr>
            <a:xfrm rot="16200000" flipH="1">
              <a:off x="6630032" y="2824852"/>
              <a:ext cx="398821" cy="524306"/>
            </a:xfrm>
            <a:prstGeom prst="line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6" idx="2"/>
              <a:endCxn id="29" idx="0"/>
            </p:cNvCxnSpPr>
            <p:nvPr/>
          </p:nvCxnSpPr>
          <p:spPr>
            <a:xfrm rot="16200000" flipH="1">
              <a:off x="7262621" y="2192263"/>
              <a:ext cx="398821" cy="1789484"/>
            </a:xfrm>
            <a:prstGeom prst="line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8" idx="2"/>
              <a:endCxn id="31" idx="0"/>
            </p:cNvCxnSpPr>
            <p:nvPr/>
          </p:nvCxnSpPr>
          <p:spPr>
            <a:xfrm rot="5400000">
              <a:off x="5417392" y="3670244"/>
              <a:ext cx="382897" cy="527110"/>
            </a:xfrm>
            <a:prstGeom prst="line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8" idx="2"/>
              <a:endCxn id="30" idx="0"/>
            </p:cNvCxnSpPr>
            <p:nvPr/>
          </p:nvCxnSpPr>
          <p:spPr>
            <a:xfrm rot="16200000" flipH="1">
              <a:off x="6028394" y="3586352"/>
              <a:ext cx="382897" cy="694894"/>
            </a:xfrm>
            <a:prstGeom prst="line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7" idx="2"/>
              <a:endCxn id="32" idx="0"/>
            </p:cNvCxnSpPr>
            <p:nvPr/>
          </p:nvCxnSpPr>
          <p:spPr>
            <a:xfrm rot="16200000" flipH="1">
              <a:off x="7269181" y="3564765"/>
              <a:ext cx="382897" cy="738068"/>
            </a:xfrm>
            <a:prstGeom prst="line">
              <a:avLst/>
            </a:prstGeom>
            <a:ln w="28575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709986" y="1671512"/>
            <a:ext cx="1714607" cy="760149"/>
            <a:chOff x="5709986" y="1671512"/>
            <a:chExt cx="1714607" cy="760149"/>
          </a:xfrm>
        </p:grpSpPr>
        <p:sp>
          <p:nvSpPr>
            <p:cNvPr id="52" name="TextBox 51"/>
            <p:cNvSpPr txBox="1"/>
            <p:nvPr/>
          </p:nvSpPr>
          <p:spPr>
            <a:xfrm>
              <a:off x="5709986" y="1671512"/>
              <a:ext cx="171460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>
                  <a:latin typeface="Lucida Console"/>
                  <a:cs typeface="Lucida Console"/>
                </a:rPr>
                <a:t>operation()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cxnSp>
          <p:nvCxnSpPr>
            <p:cNvPr id="54" name="Straight Connector 53"/>
            <p:cNvCxnSpPr>
              <a:stCxn id="52" idx="2"/>
              <a:endCxn id="26" idx="0"/>
            </p:cNvCxnSpPr>
            <p:nvPr/>
          </p:nvCxnSpPr>
          <p:spPr>
            <a:xfrm rot="5400000">
              <a:off x="6371882" y="2236252"/>
              <a:ext cx="390816" cy="1"/>
            </a:xfrm>
            <a:prstGeom prst="line">
              <a:avLst/>
            </a:prstGeom>
            <a:ln w="28575" cap="flat" cmpd="sng" algn="ctr">
              <a:solidFill>
                <a:schemeClr val="tx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Composite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1423" y="2737330"/>
            <a:ext cx="3885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pc="600" dirty="0" smtClean="0">
                <a:solidFill>
                  <a:srgbClr val="FFC762"/>
                </a:solidFill>
                <a:effectLst>
                  <a:glow rad="101600">
                    <a:srgbClr val="FF6600">
                      <a:alpha val="75000"/>
                    </a:srgbClr>
                  </a:glow>
                  <a:reflection stA="0" endPos="0" dir="5400000" sy="-100000" algn="bl" rotWithShape="0"/>
                </a:effectLst>
                <a:latin typeface="Calibri"/>
                <a:cs typeface="Calibri"/>
              </a:rPr>
              <a:t>DEMO</a:t>
            </a:r>
            <a:endParaRPr lang="en-US" sz="9600" spc="600" dirty="0">
              <a:solidFill>
                <a:srgbClr val="FFC762"/>
              </a:solidFill>
              <a:effectLst>
                <a:glow rad="101600">
                  <a:srgbClr val="FF6600">
                    <a:alpha val="75000"/>
                  </a:srgbClr>
                </a:glow>
                <a:reflection stA="0" endPos="0" dir="5400000" sy="-100000" algn="bl" rotWithShape="0"/>
              </a:effectLst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Double Dispatch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69611" y="1769456"/>
            <a:ext cx="1736803" cy="72732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&lt;&lt;abstract&gt;&gt;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Event</a:t>
            </a:r>
            <a:endParaRPr lang="en-US" i="1" dirty="0"/>
          </a:p>
        </p:txBody>
      </p:sp>
      <p:sp>
        <p:nvSpPr>
          <p:cNvPr id="15" name="Rectangle 14"/>
          <p:cNvSpPr/>
          <p:nvPr/>
        </p:nvSpPr>
        <p:spPr>
          <a:xfrm>
            <a:off x="400779" y="3734313"/>
            <a:ext cx="1736803" cy="45593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SystemEvent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9982" y="3734312"/>
            <a:ext cx="1736803" cy="45593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UserEvent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1269169" y="3234970"/>
            <a:ext cx="499355" cy="499331"/>
          </a:xfrm>
          <a:prstGeom prst="straightConnector1">
            <a:avLst/>
          </a:prstGeom>
          <a:ln w="28575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2560916" y="3289245"/>
            <a:ext cx="499357" cy="390781"/>
          </a:xfrm>
          <a:prstGeom prst="straightConnector1">
            <a:avLst/>
          </a:prstGeom>
          <a:ln w="28575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69611" y="2496779"/>
            <a:ext cx="1736803" cy="73817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 </a:t>
            </a:r>
            <a:r>
              <a:rPr lang="en-US" i="1" dirty="0" smtClean="0"/>
              <a:t>handle()</a:t>
            </a:r>
            <a:br>
              <a:rPr lang="en-US" i="1" dirty="0" smtClean="0"/>
            </a:br>
            <a:r>
              <a:rPr lang="en-US" dirty="0" smtClean="0"/>
              <a:t>+ </a:t>
            </a:r>
            <a:r>
              <a:rPr lang="en-US" i="1" dirty="0" err="1" smtClean="0"/>
              <a:t>toString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31" name="Rectangle 30"/>
          <p:cNvSpPr/>
          <p:nvPr/>
        </p:nvSpPr>
        <p:spPr>
          <a:xfrm>
            <a:off x="401209" y="4190247"/>
            <a:ext cx="1736803" cy="73817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 handle()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89982" y="4190247"/>
            <a:ext cx="1736803" cy="73817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 handle()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0226" y="1910579"/>
            <a:ext cx="2800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Lucida Console"/>
                <a:cs typeface="Lucida Console"/>
              </a:rPr>
              <a:t>sysEvt.handle</a:t>
            </a:r>
            <a:r>
              <a:rPr lang="en-US" dirty="0" smtClean="0">
                <a:latin typeface="Lucida Console"/>
                <a:cs typeface="Lucida Console"/>
              </a:rPr>
              <a:t>();</a:t>
            </a:r>
          </a:p>
          <a:p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 err="1" smtClean="0">
                <a:latin typeface="Lucida Console"/>
                <a:cs typeface="Lucida Console"/>
              </a:rPr>
              <a:t>usrEvt.handle</a:t>
            </a:r>
            <a:r>
              <a:rPr lang="en-US" dirty="0" smtClean="0">
                <a:latin typeface="Lucida Console"/>
                <a:cs typeface="Lucida Console"/>
              </a:rPr>
              <a:t>();</a:t>
            </a:r>
          </a:p>
          <a:p>
            <a:endParaRPr lang="en-US" dirty="0" smtClean="0">
              <a:latin typeface="Lucida Console"/>
              <a:cs typeface="Lucida Console"/>
            </a:endParaRPr>
          </a:p>
          <a:p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 err="1" smtClean="0">
                <a:latin typeface="Lucida Console"/>
                <a:cs typeface="Lucida Console"/>
              </a:rPr>
              <a:t>sysEvt.toString</a:t>
            </a:r>
            <a:r>
              <a:rPr lang="en-US" dirty="0" smtClean="0">
                <a:latin typeface="Lucida Console"/>
                <a:cs typeface="Lucida Console"/>
              </a:rPr>
              <a:t>();</a:t>
            </a:r>
          </a:p>
          <a:p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 err="1" smtClean="0">
                <a:latin typeface="Lucida Console"/>
                <a:cs typeface="Lucida Console"/>
              </a:rPr>
              <a:t>usrEvt.toString</a:t>
            </a:r>
            <a:r>
              <a:rPr lang="en-US" dirty="0" smtClean="0">
                <a:latin typeface="Lucida Console"/>
                <a:cs typeface="Lucida Console"/>
              </a:rPr>
              <a:t>();</a:t>
            </a:r>
            <a:endParaRPr lang="en-US" dirty="0">
              <a:latin typeface="Lucida Console"/>
              <a:cs typeface="Lucida Console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10800000" flipV="1">
            <a:off x="1584834" y="2160256"/>
            <a:ext cx="3115393" cy="2323090"/>
          </a:xfrm>
          <a:prstGeom prst="straightConnector1">
            <a:avLst/>
          </a:prstGeom>
          <a:ln w="38100" cap="flat" cmpd="sng" algn="ctr">
            <a:solidFill>
              <a:schemeClr val="accent3">
                <a:lumMod val="75000"/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1737236" y="3473778"/>
            <a:ext cx="2962993" cy="1302668"/>
          </a:xfrm>
          <a:prstGeom prst="straightConnector1">
            <a:avLst/>
          </a:prstGeom>
          <a:ln w="38100" cap="flat" cmpd="sng" algn="ctr">
            <a:solidFill>
              <a:schemeClr val="accent3">
                <a:lumMod val="75000"/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3175050" y="2958168"/>
            <a:ext cx="1834590" cy="1215766"/>
          </a:xfrm>
          <a:prstGeom prst="straightConnector1">
            <a:avLst/>
          </a:prstGeom>
          <a:ln w="38100" cap="flat" cmpd="sng" algn="ctr">
            <a:solidFill>
              <a:schemeClr val="accent6">
                <a:lumMod val="60000"/>
                <a:lumOff val="40000"/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3484462" y="4027412"/>
            <a:ext cx="1215764" cy="749034"/>
          </a:xfrm>
          <a:prstGeom prst="straightConnector1">
            <a:avLst/>
          </a:prstGeom>
          <a:ln w="38100" cap="flat" cmpd="sng" algn="ctr">
            <a:solidFill>
              <a:schemeClr val="accent6">
                <a:lumMod val="60000"/>
                <a:lumOff val="40000"/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700226" y="1910579"/>
            <a:ext cx="1052937" cy="37995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700226" y="2458781"/>
            <a:ext cx="1052937" cy="37995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4700226" y="3283803"/>
            <a:ext cx="1052937" cy="37995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700226" y="3838953"/>
            <a:ext cx="1052937" cy="37995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495311" y="4574482"/>
            <a:ext cx="1475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Receiver type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753164" y="1910579"/>
            <a:ext cx="1128922" cy="37995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753163" y="2458781"/>
            <a:ext cx="1128923" cy="37995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53163" y="3283803"/>
            <a:ext cx="1400297" cy="37995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53163" y="3838953"/>
            <a:ext cx="1552267" cy="37995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30051" y="4574482"/>
            <a:ext cx="1475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Request name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99098" y="5595616"/>
            <a:ext cx="339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Single Dispatch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5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Exhibit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3399FF"/>
      </a:accent1>
      <a:accent2>
        <a:srgbClr val="69FFFF"/>
      </a:accent2>
      <a:accent3>
        <a:srgbClr val="CCFF33"/>
      </a:accent3>
      <a:accent4>
        <a:srgbClr val="3333FF"/>
      </a:accent4>
      <a:accent5>
        <a:srgbClr val="9933FF"/>
      </a:accent5>
      <a:accent6>
        <a:srgbClr val="FF33FF"/>
      </a:accent6>
      <a:hlink>
        <a:srgbClr val="6699FF"/>
      </a:hlink>
      <a:folHlink>
        <a:srgbClr val="9999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Exhibit.thmx</Template>
  <TotalTime>1389</TotalTime>
  <Words>2067</Words>
  <Application>Microsoft Macintosh PowerPoint</Application>
  <PresentationFormat>On-screen Show (4:3)</PresentationFormat>
  <Paragraphs>576</Paragraphs>
  <Slides>45</Slides>
  <Notes>0</Notes>
  <HiddenSlides>6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Exhibit</vt:lpstr>
      <vt:lpstr>Design Patterns</vt:lpstr>
      <vt:lpstr>Why Design Patterns?</vt:lpstr>
      <vt:lpstr>State</vt:lpstr>
      <vt:lpstr>State</vt:lpstr>
      <vt:lpstr>Composite</vt:lpstr>
      <vt:lpstr>Composite</vt:lpstr>
      <vt:lpstr>Composite</vt:lpstr>
      <vt:lpstr>Composite</vt:lpstr>
      <vt:lpstr>Double Dispatch</vt:lpstr>
      <vt:lpstr>Double Dispatch</vt:lpstr>
      <vt:lpstr>Visitor</vt:lpstr>
      <vt:lpstr>Visitor</vt:lpstr>
      <vt:lpstr>Visitor + Composite</vt:lpstr>
      <vt:lpstr>Visitor + Composite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Communications</vt:lpstr>
      <vt:lpstr>Communications</vt:lpstr>
      <vt:lpstr>Communications</vt:lpstr>
      <vt:lpstr>Communications</vt:lpstr>
      <vt:lpstr>Communications</vt:lpstr>
      <vt:lpstr>Event Notifier</vt:lpstr>
      <vt:lpstr>Event Notifier</vt:lpstr>
      <vt:lpstr>Active Object</vt:lpstr>
      <vt:lpstr>Active Object</vt:lpstr>
      <vt:lpstr>Active Object</vt:lpstr>
      <vt:lpstr>Half-Sync/Half-Async</vt:lpstr>
      <vt:lpstr>Half-Sync/Half-Async</vt:lpstr>
      <vt:lpstr>Half-Sync/Half-Async</vt:lpstr>
      <vt:lpstr>Half-Sync/Half-Async</vt:lpstr>
      <vt:lpstr>Half-Sync/Half-Async</vt:lpstr>
      <vt:lpstr>Anti-patterns</vt:lpstr>
      <vt:lpstr>Anti-patterns</vt:lpstr>
      <vt:lpstr>Anti-patterns</vt:lpstr>
      <vt:lpstr>Anti-patterns</vt:lpstr>
      <vt:lpstr>So what’s the point?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Piero</dc:creator>
  <cp:lastModifiedBy>Piero</cp:lastModifiedBy>
  <cp:revision>249</cp:revision>
  <dcterms:created xsi:type="dcterms:W3CDTF">2012-11-10T18:45:06Z</dcterms:created>
  <dcterms:modified xsi:type="dcterms:W3CDTF">2012-11-10T19:19:23Z</dcterms:modified>
</cp:coreProperties>
</file>