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18288000" cy="10287000"/>
  <p:notesSz cx="6858000" cy="9144000"/>
  <p:embeddedFontLst>
    <p:embeddedFont>
      <p:font typeface="Times New Roman Bold Italics" charset="1" panose="02030802070405090303"/>
      <p:regular r:id="rId42"/>
    </p:embeddedFont>
    <p:embeddedFont>
      <p:font typeface="Times New Roman Bold" charset="1" panose="02030802070405020303"/>
      <p:regular r:id="rId43"/>
    </p:embeddedFont>
    <p:embeddedFont>
      <p:font typeface="Times New Roman" charset="1" panose="02030502070405020303"/>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9.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0.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https://orcid.org/0009-0003-6091-1332" TargetMode="External" Type="http://schemas.openxmlformats.org/officeDocument/2006/relationships/hyperlink"/><Relationship Id="rId7" Target="https://orcid.org/0009-0009-7963-6901" TargetMode="External" Type="http://schemas.openxmlformats.org/officeDocument/2006/relationships/hyperlink"/></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1.jpe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2.jpe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jpe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1.jpe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jpe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3.jpe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0" r="0" b="0"/>
              </a:stretch>
            </a:blipFill>
          </p:spPr>
        </p:sp>
      </p:grpSp>
      <p:grpSp>
        <p:nvGrpSpPr>
          <p:cNvPr name="Group 4" id="4"/>
          <p:cNvGrpSpPr/>
          <p:nvPr/>
        </p:nvGrpSpPr>
        <p:grpSpPr>
          <a:xfrm rot="0">
            <a:off x="1600200" y="2825901"/>
            <a:ext cx="15087600" cy="4304994"/>
            <a:chOff x="0" y="0"/>
            <a:chExt cx="20116800" cy="5739992"/>
          </a:xfrm>
        </p:grpSpPr>
        <p:sp>
          <p:nvSpPr>
            <p:cNvPr name="Freeform 5" id="5"/>
            <p:cNvSpPr/>
            <p:nvPr/>
          </p:nvSpPr>
          <p:spPr>
            <a:xfrm flipH="false" flipV="false" rot="0">
              <a:off x="0" y="0"/>
              <a:ext cx="20116800" cy="5740019"/>
            </a:xfrm>
            <a:custGeom>
              <a:avLst/>
              <a:gdLst/>
              <a:ahLst/>
              <a:cxnLst/>
              <a:rect r="r" b="b" t="t" l="l"/>
              <a:pathLst>
                <a:path h="5740019" w="20116800">
                  <a:moveTo>
                    <a:pt x="0" y="0"/>
                  </a:moveTo>
                  <a:lnTo>
                    <a:pt x="20116800" y="0"/>
                  </a:lnTo>
                  <a:lnTo>
                    <a:pt x="20116800" y="5740019"/>
                  </a:lnTo>
                  <a:lnTo>
                    <a:pt x="0" y="5740019"/>
                  </a:lnTo>
                  <a:lnTo>
                    <a:pt x="0" y="0"/>
                  </a:lnTo>
                  <a:close/>
                </a:path>
              </a:pathLst>
            </a:custGeom>
            <a:blipFill>
              <a:blip r:embed="rId3"/>
              <a:stretch>
                <a:fillRect l="0" t="0" r="0" b="0"/>
              </a:stretch>
            </a:blipFill>
          </p:spPr>
        </p:sp>
      </p:grpSp>
      <p:sp>
        <p:nvSpPr>
          <p:cNvPr name="TextBox 6" id="6"/>
          <p:cNvSpPr txBox="true"/>
          <p:nvPr/>
        </p:nvSpPr>
        <p:spPr>
          <a:xfrm rot="0">
            <a:off x="3406140" y="7024215"/>
            <a:ext cx="10980420" cy="753458"/>
          </a:xfrm>
          <a:prstGeom prst="rect">
            <a:avLst/>
          </a:prstGeom>
        </p:spPr>
        <p:txBody>
          <a:bodyPr anchor="t" rtlCol="false" tIns="0" lIns="0" bIns="0" rIns="0">
            <a:spAutoFit/>
          </a:bodyPr>
          <a:lstStyle/>
          <a:p>
            <a:pPr algn="ctr">
              <a:lnSpc>
                <a:spcPts val="4320"/>
              </a:lnSpc>
            </a:pPr>
            <a:r>
              <a:rPr lang="en-US" b="true" sz="3600" i="true">
                <a:solidFill>
                  <a:srgbClr val="C00000"/>
                </a:solidFill>
                <a:latin typeface="Times New Roman Bold Italics"/>
                <a:ea typeface="Times New Roman Bold Italics"/>
                <a:cs typeface="Times New Roman Bold Italics"/>
                <a:sym typeface="Times New Roman Bold Italics"/>
              </a:rPr>
              <a:t>“Ciencia y Tecnología al Servicio del País”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3101732" y="284012"/>
            <a:ext cx="4157568" cy="819277"/>
          </a:xfrm>
          <a:prstGeom prst="rect">
            <a:avLst/>
          </a:prstGeom>
        </p:spPr>
        <p:txBody>
          <a:bodyPr anchor="t" rtlCol="false" tIns="0" lIns="0" bIns="0" rIns="0">
            <a:spAutoFit/>
          </a:bodyPr>
          <a:lstStyle/>
          <a:p>
            <a:pPr algn="ctr">
              <a:lnSpc>
                <a:spcPts val="5759"/>
              </a:lnSpc>
            </a:pPr>
            <a:r>
              <a:rPr lang="en-US" sz="4800" b="true">
                <a:solidFill>
                  <a:srgbClr val="C00000"/>
                </a:solidFill>
                <a:latin typeface="Times New Roman Bold"/>
                <a:ea typeface="Times New Roman Bold"/>
                <a:cs typeface="Times New Roman Bold"/>
                <a:sym typeface="Times New Roman Bold"/>
              </a:rPr>
              <a:t>Caso de uso 1</a:t>
            </a:r>
          </a:p>
        </p:txBody>
      </p:sp>
      <p:sp>
        <p:nvSpPr>
          <p:cNvPr name="TextBox 7" id="7"/>
          <p:cNvSpPr txBox="true"/>
          <p:nvPr/>
        </p:nvSpPr>
        <p:spPr>
          <a:xfrm rot="0">
            <a:off x="917368" y="1638168"/>
            <a:ext cx="12507218" cy="781050"/>
          </a:xfrm>
          <a:prstGeom prst="rect">
            <a:avLst/>
          </a:prstGeom>
        </p:spPr>
        <p:txBody>
          <a:bodyPr anchor="t" rtlCol="false" tIns="0" lIns="0" bIns="0" rIns="0">
            <a:spAutoFit/>
          </a:bodyPr>
          <a:lstStyle/>
          <a:p>
            <a:pPr algn="l">
              <a:lnSpc>
                <a:spcPts val="5400"/>
              </a:lnSpc>
            </a:pPr>
            <a:r>
              <a:rPr lang="en-US" sz="4500" b="true">
                <a:solidFill>
                  <a:srgbClr val="C00000"/>
                </a:solidFill>
                <a:latin typeface="Times New Roman Bold"/>
                <a:ea typeface="Times New Roman Bold"/>
                <a:cs typeface="Times New Roman Bold"/>
                <a:sym typeface="Times New Roman Bold"/>
              </a:rPr>
              <a:t>CU01 - REGISTRO DE PEDIDO</a:t>
            </a:r>
          </a:p>
        </p:txBody>
      </p:sp>
      <p:sp>
        <p:nvSpPr>
          <p:cNvPr name="TextBox 8" id="8"/>
          <p:cNvSpPr txBox="true"/>
          <p:nvPr/>
        </p:nvSpPr>
        <p:spPr>
          <a:xfrm rot="0">
            <a:off x="859592" y="2433505"/>
            <a:ext cx="16115048" cy="1885950"/>
          </a:xfrm>
          <a:prstGeom prst="rect">
            <a:avLst/>
          </a:prstGeom>
        </p:spPr>
        <p:txBody>
          <a:bodyPr anchor="t" rtlCol="false" tIns="0" lIns="0" bIns="0" rIns="0">
            <a:spAutoFit/>
          </a:bodyPr>
          <a:lstStyle/>
          <a:p>
            <a:pPr algn="l">
              <a:lnSpc>
                <a:spcPts val="4800"/>
              </a:lnSpc>
            </a:pPr>
            <a:r>
              <a:rPr lang="en-US" sz="4000">
                <a:solidFill>
                  <a:srgbClr val="000000"/>
                </a:solidFill>
                <a:latin typeface="Times New Roman"/>
                <a:ea typeface="Times New Roman"/>
                <a:cs typeface="Times New Roman"/>
                <a:sym typeface="Times New Roman"/>
              </a:rPr>
              <a:t>Este caso de uso permite que el jefe de taller registre un nuevo pedido en el sistema MECAFAB, generando un código único y almacenando los datos del cliente, descripción del producto, tipo de trabajo y fechas relevantes.</a:t>
            </a:r>
          </a:p>
        </p:txBody>
      </p:sp>
      <p:sp>
        <p:nvSpPr>
          <p:cNvPr name="TextBox 9" id="9"/>
          <p:cNvSpPr txBox="true"/>
          <p:nvPr/>
        </p:nvSpPr>
        <p:spPr>
          <a:xfrm rot="0">
            <a:off x="801816" y="4333743"/>
            <a:ext cx="16230600" cy="6172200"/>
          </a:xfrm>
          <a:prstGeom prst="rect">
            <a:avLst/>
          </a:prstGeom>
        </p:spPr>
        <p:txBody>
          <a:bodyPr anchor="t" rtlCol="false" tIns="0" lIns="0" bIns="0" rIns="0">
            <a:spAutoFit/>
          </a:bodyPr>
          <a:lstStyle/>
          <a:p>
            <a:pPr algn="l">
              <a:lnSpc>
                <a:spcPts val="4800"/>
              </a:lnSpc>
            </a:pPr>
            <a:r>
              <a:rPr lang="en-US" sz="4000" b="true">
                <a:solidFill>
                  <a:srgbClr val="000000"/>
                </a:solidFill>
                <a:latin typeface="Times New Roman Bold"/>
                <a:ea typeface="Times New Roman Bold"/>
                <a:cs typeface="Times New Roman Bold"/>
                <a:sym typeface="Times New Roman Bold"/>
              </a:rPr>
              <a:t>Actores de uso: </a:t>
            </a:r>
            <a:r>
              <a:rPr lang="en-US" sz="4000">
                <a:solidFill>
                  <a:srgbClr val="000000"/>
                </a:solidFill>
                <a:latin typeface="Times New Roman"/>
                <a:ea typeface="Times New Roman"/>
                <a:cs typeface="Times New Roman"/>
                <a:sym typeface="Times New Roman"/>
              </a:rPr>
              <a:t>Jefe de Taller (usuario con rol autorizado)</a:t>
            </a:r>
          </a:p>
          <a:p>
            <a:pPr algn="l">
              <a:lnSpc>
                <a:spcPts val="4799"/>
              </a:lnSpc>
            </a:pPr>
            <a:r>
              <a:rPr lang="en-US" sz="3999" b="true">
                <a:solidFill>
                  <a:srgbClr val="000000"/>
                </a:solidFill>
                <a:latin typeface="Times New Roman Bold"/>
                <a:ea typeface="Times New Roman Bold"/>
                <a:cs typeface="Times New Roman Bold"/>
                <a:sym typeface="Times New Roman Bold"/>
              </a:rPr>
              <a:t>Requerimientos involucrados:</a:t>
            </a:r>
          </a:p>
          <a:p>
            <a:pPr algn="l" marL="863599" indent="-431800" lvl="1">
              <a:lnSpc>
                <a:spcPts val="4799"/>
              </a:lnSpc>
              <a:buFont typeface="Arial"/>
              <a:buChar char="•"/>
            </a:pPr>
            <a:r>
              <a:rPr lang="en-US" sz="3999">
                <a:solidFill>
                  <a:srgbClr val="000000"/>
                </a:solidFill>
                <a:latin typeface="Times New Roman"/>
                <a:ea typeface="Times New Roman"/>
                <a:cs typeface="Times New Roman"/>
                <a:sym typeface="Times New Roman"/>
              </a:rPr>
              <a:t>Validación de existencia del cliente</a:t>
            </a:r>
          </a:p>
          <a:p>
            <a:pPr algn="l" marL="863599" indent="-431800" lvl="1">
              <a:lnSpc>
                <a:spcPts val="4799"/>
              </a:lnSpc>
              <a:buFont typeface="Arial"/>
              <a:buChar char="•"/>
            </a:pPr>
            <a:r>
              <a:rPr lang="en-US" sz="3999">
                <a:solidFill>
                  <a:srgbClr val="000000"/>
                </a:solidFill>
                <a:latin typeface="Times New Roman"/>
                <a:ea typeface="Times New Roman"/>
                <a:cs typeface="Times New Roman"/>
                <a:sym typeface="Times New Roman"/>
              </a:rPr>
              <a:t>Generación automática de código de pedido</a:t>
            </a:r>
          </a:p>
          <a:p>
            <a:pPr algn="l" marL="863599" indent="-431800" lvl="1">
              <a:lnSpc>
                <a:spcPts val="4799"/>
              </a:lnSpc>
              <a:buFont typeface="Arial"/>
              <a:buChar char="•"/>
            </a:pPr>
            <a:r>
              <a:rPr lang="en-US" sz="3999">
                <a:solidFill>
                  <a:srgbClr val="000000"/>
                </a:solidFill>
                <a:latin typeface="Times New Roman"/>
                <a:ea typeface="Times New Roman"/>
                <a:cs typeface="Times New Roman"/>
                <a:sym typeface="Times New Roman"/>
              </a:rPr>
              <a:t>R</a:t>
            </a:r>
            <a:r>
              <a:rPr lang="en-US" sz="3999">
                <a:solidFill>
                  <a:srgbClr val="000000"/>
                </a:solidFill>
                <a:latin typeface="Times New Roman"/>
                <a:ea typeface="Times New Roman"/>
                <a:cs typeface="Times New Roman"/>
                <a:sym typeface="Times New Roman"/>
              </a:rPr>
              <a:t>egistro de estado inicial en la tabla HistorialEstadoPedido</a:t>
            </a:r>
          </a:p>
          <a:p>
            <a:pPr algn="l">
              <a:lnSpc>
                <a:spcPts val="4799"/>
              </a:lnSpc>
            </a:pPr>
            <a:r>
              <a:rPr lang="en-US" sz="3999" b="true">
                <a:solidFill>
                  <a:srgbClr val="000000"/>
                </a:solidFill>
                <a:latin typeface="Times New Roman Bold"/>
                <a:ea typeface="Times New Roman Bold"/>
                <a:cs typeface="Times New Roman Bold"/>
                <a:sym typeface="Times New Roman Bold"/>
              </a:rPr>
              <a:t>Precondiciones: </a:t>
            </a:r>
          </a:p>
          <a:p>
            <a:pPr algn="l" marL="863599" indent="-431800" lvl="1">
              <a:lnSpc>
                <a:spcPts val="4799"/>
              </a:lnSpc>
              <a:buFont typeface="Arial"/>
              <a:buChar char="•"/>
            </a:pPr>
            <a:r>
              <a:rPr lang="en-US" sz="3999">
                <a:solidFill>
                  <a:srgbClr val="000000"/>
                </a:solidFill>
                <a:latin typeface="Times New Roman"/>
                <a:ea typeface="Times New Roman"/>
                <a:cs typeface="Times New Roman"/>
                <a:sym typeface="Times New Roman"/>
              </a:rPr>
              <a:t>El jefe debe estar autenticado en el sistema</a:t>
            </a:r>
          </a:p>
          <a:p>
            <a:pPr algn="l" marL="863599" indent="-431800" lvl="1">
              <a:lnSpc>
                <a:spcPts val="4799"/>
              </a:lnSpc>
              <a:buFont typeface="Arial"/>
              <a:buChar char="•"/>
            </a:pPr>
            <a:r>
              <a:rPr lang="en-US" sz="3999">
                <a:solidFill>
                  <a:srgbClr val="000000"/>
                </a:solidFill>
                <a:latin typeface="Times New Roman"/>
                <a:ea typeface="Times New Roman"/>
                <a:cs typeface="Times New Roman"/>
                <a:sym typeface="Times New Roman"/>
              </a:rPr>
              <a:t>El cliente debe existir previamente en la base de datos</a:t>
            </a:r>
          </a:p>
          <a:p>
            <a:pPr algn="l" marL="863599" indent="-431800" lvl="1">
              <a:lnSpc>
                <a:spcPts val="4799"/>
              </a:lnSpc>
              <a:buFont typeface="Arial"/>
              <a:buChar char="•"/>
            </a:pPr>
            <a:r>
              <a:rPr lang="en-US" sz="3999">
                <a:solidFill>
                  <a:srgbClr val="000000"/>
                </a:solidFill>
                <a:latin typeface="Times New Roman"/>
                <a:ea typeface="Times New Roman"/>
                <a:cs typeface="Times New Roman"/>
                <a:sym typeface="Times New Roman"/>
              </a:rPr>
              <a:t>La fecha de entrega debe ser futura respecto a la fecha de solicitud</a:t>
            </a:r>
          </a:p>
          <a:p>
            <a:pPr algn="l">
              <a:lnSpc>
                <a:spcPts val="479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Freeform 6" id="6"/>
          <p:cNvSpPr/>
          <p:nvPr/>
        </p:nvSpPr>
        <p:spPr>
          <a:xfrm flipH="false" flipV="false" rot="0">
            <a:off x="1514688" y="1733418"/>
            <a:ext cx="15258623" cy="8433431"/>
          </a:xfrm>
          <a:custGeom>
            <a:avLst/>
            <a:gdLst/>
            <a:ahLst/>
            <a:cxnLst/>
            <a:rect r="r" b="b" t="t" l="l"/>
            <a:pathLst>
              <a:path h="8433431" w="15258623">
                <a:moveTo>
                  <a:pt x="0" y="0"/>
                </a:moveTo>
                <a:lnTo>
                  <a:pt x="15258624" y="0"/>
                </a:lnTo>
                <a:lnTo>
                  <a:pt x="15258624" y="8433431"/>
                </a:lnTo>
                <a:lnTo>
                  <a:pt x="0" y="8433431"/>
                </a:lnTo>
                <a:lnTo>
                  <a:pt x="0" y="0"/>
                </a:lnTo>
                <a:close/>
              </a:path>
            </a:pathLst>
          </a:custGeom>
          <a:blipFill>
            <a:blip r:embed="rId3"/>
            <a:stretch>
              <a:fillRect l="0" t="-886" r="0" b="-886"/>
            </a:stretch>
          </a:blipFill>
        </p:spPr>
      </p:sp>
      <p:sp>
        <p:nvSpPr>
          <p:cNvPr name="TextBox 7" id="7"/>
          <p:cNvSpPr txBox="true"/>
          <p:nvPr/>
        </p:nvSpPr>
        <p:spPr>
          <a:xfrm rot="0">
            <a:off x="10385113" y="284012"/>
            <a:ext cx="6890981" cy="914400"/>
          </a:xfrm>
          <a:prstGeom prst="rect">
            <a:avLst/>
          </a:prstGeom>
        </p:spPr>
        <p:txBody>
          <a:bodyPr anchor="t" rtlCol="false" tIns="0" lIns="0" bIns="0" rIns="0">
            <a:spAutoFit/>
          </a:bodyPr>
          <a:lstStyle/>
          <a:p>
            <a:pPr algn="r">
              <a:lnSpc>
                <a:spcPts val="5759"/>
              </a:lnSpc>
            </a:pPr>
            <a:r>
              <a:rPr lang="en-US" sz="4800" b="true">
                <a:solidFill>
                  <a:srgbClr val="C00000"/>
                </a:solidFill>
                <a:latin typeface="Times New Roman Bold"/>
                <a:ea typeface="Times New Roman Bold"/>
                <a:cs typeface="Times New Roman Bold"/>
                <a:sym typeface="Times New Roman Bold"/>
              </a:rPr>
              <a:t>Modelo de Base de Datos 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4996166" y="284012"/>
            <a:ext cx="2279928" cy="819277"/>
          </a:xfrm>
          <a:prstGeom prst="rect">
            <a:avLst/>
          </a:prstGeom>
        </p:spPr>
        <p:txBody>
          <a:bodyPr anchor="t" rtlCol="false" tIns="0" lIns="0" bIns="0" rIns="0">
            <a:spAutoFit/>
          </a:bodyPr>
          <a:lstStyle/>
          <a:p>
            <a:pPr algn="r">
              <a:lnSpc>
                <a:spcPts val="5759"/>
              </a:lnSpc>
            </a:pPr>
            <a:r>
              <a:rPr lang="en-US" sz="4800" b="true">
                <a:solidFill>
                  <a:srgbClr val="C00000"/>
                </a:solidFill>
                <a:latin typeface="Times New Roman Bold"/>
                <a:ea typeface="Times New Roman Bold"/>
                <a:cs typeface="Times New Roman Bold"/>
                <a:sym typeface="Times New Roman Bold"/>
              </a:rPr>
              <a:t>Código 1</a:t>
            </a:r>
          </a:p>
        </p:txBody>
      </p:sp>
      <p:sp>
        <p:nvSpPr>
          <p:cNvPr name="TextBox 7" id="7"/>
          <p:cNvSpPr txBox="true"/>
          <p:nvPr/>
        </p:nvSpPr>
        <p:spPr>
          <a:xfrm rot="0">
            <a:off x="595275" y="2592843"/>
            <a:ext cx="17097449" cy="7372350"/>
          </a:xfrm>
          <a:prstGeom prst="rect">
            <a:avLst/>
          </a:prstGeom>
        </p:spPr>
        <p:txBody>
          <a:bodyPr anchor="t" rtlCol="false" tIns="0" lIns="0" bIns="0" rIns="0">
            <a:spAutoFit/>
          </a:bodyPr>
          <a:lstStyle/>
          <a:p>
            <a:pPr algn="l" marL="800102" indent="-266701" lvl="2">
              <a:lnSpc>
                <a:spcPts val="5250"/>
              </a:lnSpc>
              <a:buAutoNum type="arabicPeriod" startAt="1"/>
            </a:pPr>
            <a:r>
              <a:rPr lang="en-US" sz="3500">
                <a:solidFill>
                  <a:srgbClr val="000000"/>
                </a:solidFill>
                <a:latin typeface="Times New Roman"/>
                <a:ea typeface="Times New Roman"/>
                <a:cs typeface="Times New Roman"/>
                <a:sym typeface="Times New Roman"/>
              </a:rPr>
              <a:t>El jefe de taller llena el formulario con los datos del pedido: cliente, tipo de trabajo, descripción del producto y fecha de entrega comprometida.</a:t>
            </a:r>
          </a:p>
          <a:p>
            <a:pPr algn="l" marL="800102" indent="-266701" lvl="2">
              <a:lnSpc>
                <a:spcPts val="5250"/>
              </a:lnSpc>
              <a:buAutoNum type="arabicPeriod" startAt="1"/>
            </a:pPr>
            <a:r>
              <a:rPr lang="en-US" sz="3500">
                <a:solidFill>
                  <a:srgbClr val="000000"/>
                </a:solidFill>
                <a:latin typeface="Times New Roman"/>
                <a:ea typeface="Times New Roman"/>
                <a:cs typeface="Times New Roman"/>
                <a:sym typeface="Times New Roman"/>
              </a:rPr>
              <a:t>El sistema valida que el cliente exista. Si no lo encuentra, muestra un mensaje de error.</a:t>
            </a:r>
          </a:p>
          <a:p>
            <a:pPr algn="l" marL="800102" indent="-266701" lvl="2">
              <a:lnSpc>
                <a:spcPts val="5250"/>
              </a:lnSpc>
              <a:buAutoNum type="arabicPeriod" startAt="1"/>
            </a:pPr>
            <a:r>
              <a:rPr lang="en-US" sz="3500">
                <a:solidFill>
                  <a:srgbClr val="000000"/>
                </a:solidFill>
                <a:latin typeface="Times New Roman"/>
                <a:ea typeface="Times New Roman"/>
                <a:cs typeface="Times New Roman"/>
                <a:sym typeface="Times New Roman"/>
              </a:rPr>
              <a:t>Se genera automáticamente un código único para el pedido con el formato: PED-YYYYMM-XXX</a:t>
            </a:r>
          </a:p>
          <a:p>
            <a:pPr algn="l" marL="800102" indent="-266701" lvl="2">
              <a:lnSpc>
                <a:spcPts val="5250"/>
              </a:lnSpc>
              <a:buAutoNum type="arabicPeriod" startAt="1"/>
            </a:pPr>
            <a:r>
              <a:rPr lang="en-US" sz="3500">
                <a:solidFill>
                  <a:srgbClr val="000000"/>
                </a:solidFill>
                <a:latin typeface="Times New Roman"/>
                <a:ea typeface="Times New Roman"/>
                <a:cs typeface="Times New Roman"/>
                <a:sym typeface="Times New Roman"/>
              </a:rPr>
              <a:t>El pedido se registra en la base de datos, con estado inicial “Registrado” y la fecha actual como fecha de creación.</a:t>
            </a:r>
          </a:p>
          <a:p>
            <a:pPr algn="l" marL="800102" indent="-266701" lvl="2">
              <a:lnSpc>
                <a:spcPts val="5250"/>
              </a:lnSpc>
              <a:buAutoNum type="arabicPeriod" startAt="1"/>
            </a:pPr>
            <a:r>
              <a:rPr lang="en-US" sz="3500">
                <a:solidFill>
                  <a:srgbClr val="000000"/>
                </a:solidFill>
                <a:latin typeface="Times New Roman"/>
                <a:ea typeface="Times New Roman"/>
                <a:cs typeface="Times New Roman"/>
                <a:sym typeface="Times New Roman"/>
              </a:rPr>
              <a:t>Se guarda un historial que indica que el pedido fue creado y se encuentra en estado “Registrado”.</a:t>
            </a:r>
          </a:p>
          <a:p>
            <a:pPr algn="l" marL="800102" indent="-266701" lvl="2">
              <a:lnSpc>
                <a:spcPts val="5250"/>
              </a:lnSpc>
              <a:buAutoNum type="arabicPeriod" startAt="1"/>
            </a:pPr>
            <a:r>
              <a:rPr lang="en-US" sz="3500">
                <a:solidFill>
                  <a:srgbClr val="000000"/>
                </a:solidFill>
                <a:latin typeface="Times New Roman"/>
                <a:ea typeface="Times New Roman"/>
                <a:cs typeface="Times New Roman"/>
                <a:sym typeface="Times New Roman"/>
              </a:rPr>
              <a:t>Finalmente, el sistema muestra un mensaje de confirmación indicando que el pedido fue registrado correctamente.</a:t>
            </a:r>
          </a:p>
        </p:txBody>
      </p:sp>
      <p:sp>
        <p:nvSpPr>
          <p:cNvPr name="TextBox 8" id="8"/>
          <p:cNvSpPr txBox="true"/>
          <p:nvPr/>
        </p:nvSpPr>
        <p:spPr>
          <a:xfrm rot="0">
            <a:off x="1028700" y="1849893"/>
            <a:ext cx="4452580" cy="819277"/>
          </a:xfrm>
          <a:prstGeom prst="rect">
            <a:avLst/>
          </a:prstGeom>
        </p:spPr>
        <p:txBody>
          <a:bodyPr anchor="t" rtlCol="false" tIns="0" lIns="0" bIns="0" rIns="0">
            <a:spAutoFit/>
          </a:bodyPr>
          <a:lstStyle/>
          <a:p>
            <a:pPr algn="ctr">
              <a:lnSpc>
                <a:spcPts val="5759"/>
              </a:lnSpc>
            </a:pPr>
            <a:r>
              <a:rPr lang="en-US" sz="4800" b="true">
                <a:solidFill>
                  <a:srgbClr val="000000"/>
                </a:solidFill>
                <a:latin typeface="Times New Roman Bold"/>
                <a:ea typeface="Times New Roman Bold"/>
                <a:cs typeface="Times New Roman Bold"/>
                <a:sym typeface="Times New Roman Bold"/>
              </a:rPr>
              <a:t>Secuencia normal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2778570" y="284012"/>
            <a:ext cx="3936352" cy="819277"/>
          </a:xfrm>
          <a:prstGeom prst="rect">
            <a:avLst/>
          </a:prstGeom>
        </p:spPr>
        <p:txBody>
          <a:bodyPr anchor="t" rtlCol="false" tIns="0" lIns="0" bIns="0" rIns="0">
            <a:spAutoFit/>
          </a:bodyPr>
          <a:lstStyle/>
          <a:p>
            <a:pPr algn="ctr">
              <a:lnSpc>
                <a:spcPts val="5759"/>
              </a:lnSpc>
            </a:pPr>
            <a:r>
              <a:rPr lang="en-US" sz="4800" b="true">
                <a:solidFill>
                  <a:srgbClr val="C00000"/>
                </a:solidFill>
                <a:latin typeface="Times New Roman Bold"/>
                <a:ea typeface="Times New Roman Bold"/>
                <a:cs typeface="Times New Roman Bold"/>
                <a:sym typeface="Times New Roman Bold"/>
              </a:rPr>
              <a:t>Caso de uso 2</a:t>
            </a:r>
          </a:p>
        </p:txBody>
      </p:sp>
      <p:sp>
        <p:nvSpPr>
          <p:cNvPr name="TextBox 7" id="7"/>
          <p:cNvSpPr txBox="true"/>
          <p:nvPr/>
        </p:nvSpPr>
        <p:spPr>
          <a:xfrm rot="0">
            <a:off x="1144253" y="1657218"/>
            <a:ext cx="12507218" cy="781050"/>
          </a:xfrm>
          <a:prstGeom prst="rect">
            <a:avLst/>
          </a:prstGeom>
        </p:spPr>
        <p:txBody>
          <a:bodyPr anchor="t" rtlCol="false" tIns="0" lIns="0" bIns="0" rIns="0">
            <a:spAutoFit/>
          </a:bodyPr>
          <a:lstStyle/>
          <a:p>
            <a:pPr algn="l">
              <a:lnSpc>
                <a:spcPts val="5400"/>
              </a:lnSpc>
            </a:pPr>
            <a:r>
              <a:rPr lang="en-US" b="true" sz="4500">
                <a:solidFill>
                  <a:srgbClr val="C00000"/>
                </a:solidFill>
                <a:latin typeface="Times New Roman Bold"/>
                <a:ea typeface="Times New Roman Bold"/>
                <a:cs typeface="Times New Roman Bold"/>
                <a:sym typeface="Times New Roman Bold"/>
              </a:rPr>
              <a:t>CU02 - ASIGNAR OPERARIO A PEDIDO</a:t>
            </a:r>
          </a:p>
        </p:txBody>
      </p:sp>
      <p:sp>
        <p:nvSpPr>
          <p:cNvPr name="TextBox 8" id="8"/>
          <p:cNvSpPr txBox="true"/>
          <p:nvPr/>
        </p:nvSpPr>
        <p:spPr>
          <a:xfrm rot="0">
            <a:off x="1144252" y="2562093"/>
            <a:ext cx="16115048" cy="1876425"/>
          </a:xfrm>
          <a:prstGeom prst="rect">
            <a:avLst/>
          </a:prstGeom>
        </p:spPr>
        <p:txBody>
          <a:bodyPr anchor="t" rtlCol="false" tIns="0" lIns="0" bIns="0" rIns="0">
            <a:spAutoFit/>
          </a:bodyPr>
          <a:lstStyle/>
          <a:p>
            <a:pPr algn="l">
              <a:lnSpc>
                <a:spcPts val="4799"/>
              </a:lnSpc>
            </a:pPr>
            <a:r>
              <a:rPr lang="en-US" sz="3999">
                <a:solidFill>
                  <a:srgbClr val="000000"/>
                </a:solidFill>
                <a:latin typeface="Times New Roman"/>
                <a:ea typeface="Times New Roman"/>
                <a:cs typeface="Times New Roman"/>
                <a:sym typeface="Times New Roman"/>
              </a:rPr>
              <a:t>Este caso de uso permite al Jefe de Taller asignar un pedido existente a un operario específico, lo que implica cambiar el estado del pedido a "En Producción" y registrar la fecha de inicio del trabajo.</a:t>
            </a:r>
          </a:p>
        </p:txBody>
      </p:sp>
      <p:sp>
        <p:nvSpPr>
          <p:cNvPr name="TextBox 9" id="9"/>
          <p:cNvSpPr txBox="true"/>
          <p:nvPr/>
        </p:nvSpPr>
        <p:spPr>
          <a:xfrm rot="0">
            <a:off x="1144253" y="4562343"/>
            <a:ext cx="16230600" cy="4876800"/>
          </a:xfrm>
          <a:prstGeom prst="rect">
            <a:avLst/>
          </a:prstGeom>
        </p:spPr>
        <p:txBody>
          <a:bodyPr anchor="t" rtlCol="false" tIns="0" lIns="0" bIns="0" rIns="0">
            <a:spAutoFit/>
          </a:bodyPr>
          <a:lstStyle/>
          <a:p>
            <a:pPr algn="l">
              <a:lnSpc>
                <a:spcPts val="4799"/>
              </a:lnSpc>
            </a:pPr>
            <a:r>
              <a:rPr lang="en-US" sz="3999" b="true">
                <a:solidFill>
                  <a:srgbClr val="000000"/>
                </a:solidFill>
                <a:latin typeface="Times New Roman Bold"/>
                <a:ea typeface="Times New Roman Bold"/>
                <a:cs typeface="Times New Roman Bold"/>
                <a:sym typeface="Times New Roman Bold"/>
              </a:rPr>
              <a:t>Actores de uso: </a:t>
            </a:r>
            <a:r>
              <a:rPr lang="en-US" sz="3999">
                <a:solidFill>
                  <a:srgbClr val="000000"/>
                </a:solidFill>
                <a:latin typeface="Times New Roman"/>
                <a:ea typeface="Times New Roman"/>
                <a:cs typeface="Times New Roman"/>
                <a:sym typeface="Times New Roman"/>
              </a:rPr>
              <a:t>Jefe de Taller (usuario con rol autorizado)</a:t>
            </a:r>
          </a:p>
          <a:p>
            <a:pPr algn="l">
              <a:lnSpc>
                <a:spcPts val="4799"/>
              </a:lnSpc>
            </a:pPr>
            <a:r>
              <a:rPr lang="en-US" sz="3999" b="true">
                <a:solidFill>
                  <a:srgbClr val="000000"/>
                </a:solidFill>
                <a:latin typeface="Times New Roman Bold"/>
                <a:ea typeface="Times New Roman Bold"/>
                <a:cs typeface="Times New Roman Bold"/>
                <a:sym typeface="Times New Roman Bold"/>
              </a:rPr>
              <a:t>Requerimiento asociado: </a:t>
            </a:r>
          </a:p>
          <a:p>
            <a:pPr algn="just" marL="863599" indent="-431800" lvl="1">
              <a:lnSpc>
                <a:spcPts val="4799"/>
              </a:lnSpc>
              <a:buFont typeface="Arial"/>
              <a:buChar char="•"/>
            </a:pPr>
            <a:r>
              <a:rPr lang="en-US" sz="3999">
                <a:solidFill>
                  <a:srgbClr val="000000"/>
                </a:solidFill>
                <a:latin typeface="Times New Roman"/>
                <a:ea typeface="Times New Roman"/>
                <a:cs typeface="Times New Roman"/>
                <a:sym typeface="Times New Roman"/>
              </a:rPr>
              <a:t>El sistema debe permitir asignar un pedido a un operario.</a:t>
            </a:r>
          </a:p>
          <a:p>
            <a:pPr algn="just" marL="863599" indent="-431800" lvl="1">
              <a:lnSpc>
                <a:spcPts val="4799"/>
              </a:lnSpc>
              <a:buFont typeface="Arial"/>
              <a:buChar char="•"/>
            </a:pPr>
            <a:r>
              <a:rPr lang="en-US" sz="3999">
                <a:solidFill>
                  <a:srgbClr val="000000"/>
                </a:solidFill>
                <a:latin typeface="Times New Roman"/>
                <a:ea typeface="Times New Roman"/>
                <a:cs typeface="Times New Roman"/>
                <a:sym typeface="Times New Roman"/>
              </a:rPr>
              <a:t>El sistema debe permitir actualizar el estado de cada pedido a medida que avanza en el taller.</a:t>
            </a:r>
          </a:p>
          <a:p>
            <a:pPr algn="just" marL="863599" indent="-431800" lvl="1">
              <a:lnSpc>
                <a:spcPts val="4799"/>
              </a:lnSpc>
              <a:buFont typeface="Arial"/>
              <a:buChar char="•"/>
            </a:pPr>
            <a:r>
              <a:rPr lang="en-US" sz="3999">
                <a:solidFill>
                  <a:srgbClr val="000000"/>
                </a:solidFill>
                <a:latin typeface="Times New Roman"/>
                <a:ea typeface="Times New Roman"/>
                <a:cs typeface="Times New Roman"/>
                <a:sym typeface="Times New Roman"/>
              </a:rPr>
              <a:t>El sistema requerirá autenticación para acceder y podría implementarse control de roles, de modo que solo supervisores puedan realizar ciertas acciones.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144253" y="3257550"/>
            <a:ext cx="16230600" cy="3686175"/>
          </a:xfrm>
          <a:prstGeom prst="rect">
            <a:avLst/>
          </a:prstGeom>
        </p:spPr>
        <p:txBody>
          <a:bodyPr anchor="t" rtlCol="false" tIns="0" lIns="0" bIns="0" rIns="0">
            <a:spAutoFit/>
          </a:bodyPr>
          <a:lstStyle/>
          <a:p>
            <a:pPr algn="l">
              <a:lnSpc>
                <a:spcPts val="4800"/>
              </a:lnSpc>
            </a:pPr>
            <a:r>
              <a:rPr lang="en-US" sz="4000" b="true">
                <a:solidFill>
                  <a:srgbClr val="000000"/>
                </a:solidFill>
                <a:latin typeface="Times New Roman Bold"/>
                <a:ea typeface="Times New Roman Bold"/>
                <a:cs typeface="Times New Roman Bold"/>
                <a:sym typeface="Times New Roman Bold"/>
              </a:rPr>
              <a:t>Precondiciones: </a:t>
            </a:r>
          </a:p>
          <a:p>
            <a:pPr algn="l" marL="914399" indent="-304800" lvl="2">
              <a:lnSpc>
                <a:spcPts val="4799"/>
              </a:lnSpc>
              <a:buFont typeface="Arial"/>
              <a:buChar char="⚬"/>
            </a:pPr>
            <a:r>
              <a:rPr lang="en-US" sz="3999">
                <a:solidFill>
                  <a:srgbClr val="000000"/>
                </a:solidFill>
                <a:latin typeface="Times New Roman"/>
                <a:ea typeface="Times New Roman"/>
                <a:cs typeface="Times New Roman"/>
                <a:sym typeface="Times New Roman"/>
              </a:rPr>
              <a:t>El Jefe de Taller debe estar autenticado en el sistema.</a:t>
            </a:r>
          </a:p>
          <a:p>
            <a:pPr algn="l" marL="914402" indent="-304801" lvl="2">
              <a:lnSpc>
                <a:spcPts val="4800"/>
              </a:lnSpc>
              <a:buFont typeface="Arial"/>
              <a:buChar char="⚬"/>
            </a:pPr>
            <a:r>
              <a:rPr lang="en-US" sz="4000">
                <a:solidFill>
                  <a:srgbClr val="000000"/>
                </a:solidFill>
                <a:latin typeface="Times New Roman"/>
                <a:ea typeface="Times New Roman"/>
                <a:cs typeface="Times New Roman"/>
                <a:sym typeface="Times New Roman"/>
              </a:rPr>
              <a:t>El pedido a asignar debe existir y no estar en un estado final.</a:t>
            </a:r>
          </a:p>
          <a:p>
            <a:pPr algn="l" marL="914399" indent="-304800" lvl="2">
              <a:lnSpc>
                <a:spcPts val="4799"/>
              </a:lnSpc>
              <a:buFont typeface="Arial"/>
              <a:buChar char="⚬"/>
            </a:pPr>
            <a:r>
              <a:rPr lang="en-US" sz="3999">
                <a:solidFill>
                  <a:srgbClr val="000000"/>
                </a:solidFill>
                <a:latin typeface="Times New Roman"/>
                <a:ea typeface="Times New Roman"/>
                <a:cs typeface="Times New Roman"/>
                <a:sym typeface="Times New Roman"/>
              </a:rPr>
              <a:t>El operario al que se asignará el pedido debe existir en la base de datos y estar activo.</a:t>
            </a:r>
          </a:p>
          <a:p>
            <a:pPr algn="l" marL="914399" indent="-304800" lvl="2">
              <a:lnSpc>
                <a:spcPts val="4799"/>
              </a:lnSpc>
              <a:buFont typeface="Arial"/>
              <a:buChar char="⚬"/>
            </a:pPr>
            <a:r>
              <a:rPr lang="en-US" sz="3999">
                <a:solidFill>
                  <a:srgbClr val="000000"/>
                </a:solidFill>
                <a:latin typeface="Times New Roman"/>
                <a:ea typeface="Times New Roman"/>
                <a:cs typeface="Times New Roman"/>
                <a:sym typeface="Times New Roman"/>
              </a:rPr>
              <a:t>El estado "En Producción" debe existir en la tabla EstadoPedido</a:t>
            </a:r>
          </a:p>
        </p:txBody>
      </p:sp>
      <p:sp>
        <p:nvSpPr>
          <p:cNvPr name="TextBox 7" id="7"/>
          <p:cNvSpPr txBox="true"/>
          <p:nvPr/>
        </p:nvSpPr>
        <p:spPr>
          <a:xfrm rot="0">
            <a:off x="12778570" y="284012"/>
            <a:ext cx="3936352" cy="819277"/>
          </a:xfrm>
          <a:prstGeom prst="rect">
            <a:avLst/>
          </a:prstGeom>
        </p:spPr>
        <p:txBody>
          <a:bodyPr anchor="t" rtlCol="false" tIns="0" lIns="0" bIns="0" rIns="0">
            <a:spAutoFit/>
          </a:bodyPr>
          <a:lstStyle/>
          <a:p>
            <a:pPr algn="ctr">
              <a:lnSpc>
                <a:spcPts val="5759"/>
              </a:lnSpc>
            </a:pPr>
            <a:r>
              <a:rPr lang="en-US" sz="4800" b="true">
                <a:solidFill>
                  <a:srgbClr val="C00000"/>
                </a:solidFill>
                <a:latin typeface="Times New Roman Bold"/>
                <a:ea typeface="Times New Roman Bold"/>
                <a:cs typeface="Times New Roman Bold"/>
                <a:sym typeface="Times New Roman Bold"/>
              </a:rPr>
              <a:t>Caso </a:t>
            </a:r>
            <a:r>
              <a:rPr lang="en-US" sz="4800" b="true">
                <a:solidFill>
                  <a:srgbClr val="C00000"/>
                </a:solidFill>
                <a:latin typeface="Times New Roman Bold"/>
                <a:ea typeface="Times New Roman Bold"/>
                <a:cs typeface="Times New Roman Bold"/>
                <a:sym typeface="Times New Roman Bold"/>
              </a:rPr>
              <a:t>de uso 2</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Freeform 6" id="6"/>
          <p:cNvSpPr/>
          <p:nvPr/>
        </p:nvSpPr>
        <p:spPr>
          <a:xfrm flipH="false" flipV="false" rot="0">
            <a:off x="1883013" y="1733418"/>
            <a:ext cx="14521974" cy="8168610"/>
          </a:xfrm>
          <a:custGeom>
            <a:avLst/>
            <a:gdLst/>
            <a:ahLst/>
            <a:cxnLst/>
            <a:rect r="r" b="b" t="t" l="l"/>
            <a:pathLst>
              <a:path h="8168610" w="14521974">
                <a:moveTo>
                  <a:pt x="0" y="0"/>
                </a:moveTo>
                <a:lnTo>
                  <a:pt x="14521974" y="0"/>
                </a:lnTo>
                <a:lnTo>
                  <a:pt x="14521974" y="8168610"/>
                </a:lnTo>
                <a:lnTo>
                  <a:pt x="0" y="8168610"/>
                </a:lnTo>
                <a:lnTo>
                  <a:pt x="0" y="0"/>
                </a:lnTo>
                <a:close/>
              </a:path>
            </a:pathLst>
          </a:custGeom>
          <a:blipFill>
            <a:blip r:embed="rId3"/>
            <a:stretch>
              <a:fillRect l="0" t="0" r="0" b="0"/>
            </a:stretch>
          </a:blipFill>
        </p:spPr>
      </p:sp>
      <p:sp>
        <p:nvSpPr>
          <p:cNvPr name="TextBox 7" id="7"/>
          <p:cNvSpPr txBox="true"/>
          <p:nvPr/>
        </p:nvSpPr>
        <p:spPr>
          <a:xfrm rot="0">
            <a:off x="10385113" y="284012"/>
            <a:ext cx="6890981" cy="914400"/>
          </a:xfrm>
          <a:prstGeom prst="rect">
            <a:avLst/>
          </a:prstGeom>
        </p:spPr>
        <p:txBody>
          <a:bodyPr anchor="t" rtlCol="false" tIns="0" lIns="0" bIns="0" rIns="0">
            <a:spAutoFit/>
          </a:bodyPr>
          <a:lstStyle/>
          <a:p>
            <a:pPr algn="r">
              <a:lnSpc>
                <a:spcPts val="5759"/>
              </a:lnSpc>
            </a:pPr>
            <a:r>
              <a:rPr lang="en-US" sz="4800" b="true">
                <a:solidFill>
                  <a:srgbClr val="C00000"/>
                </a:solidFill>
                <a:latin typeface="Times New Roman Bold"/>
                <a:ea typeface="Times New Roman Bold"/>
                <a:cs typeface="Times New Roman Bold"/>
                <a:sym typeface="Times New Roman Bold"/>
              </a:rPr>
              <a:t>Modelo de Base de Datos 2</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4996166" y="284012"/>
            <a:ext cx="2279928" cy="819277"/>
          </a:xfrm>
          <a:prstGeom prst="rect">
            <a:avLst/>
          </a:prstGeom>
        </p:spPr>
        <p:txBody>
          <a:bodyPr anchor="t" rtlCol="false" tIns="0" lIns="0" bIns="0" rIns="0">
            <a:spAutoFit/>
          </a:bodyPr>
          <a:lstStyle/>
          <a:p>
            <a:pPr algn="r">
              <a:lnSpc>
                <a:spcPts val="5759"/>
              </a:lnSpc>
            </a:pPr>
            <a:r>
              <a:rPr lang="en-US" sz="4800" b="true">
                <a:solidFill>
                  <a:srgbClr val="C00000"/>
                </a:solidFill>
                <a:latin typeface="Times New Roman Bold"/>
                <a:ea typeface="Times New Roman Bold"/>
                <a:cs typeface="Times New Roman Bold"/>
                <a:sym typeface="Times New Roman Bold"/>
              </a:rPr>
              <a:t>Código 2</a:t>
            </a:r>
          </a:p>
        </p:txBody>
      </p:sp>
      <p:sp>
        <p:nvSpPr>
          <p:cNvPr name="TextBox 7" id="7"/>
          <p:cNvSpPr txBox="true"/>
          <p:nvPr/>
        </p:nvSpPr>
        <p:spPr>
          <a:xfrm rot="0">
            <a:off x="1028700" y="1380993"/>
            <a:ext cx="4452580" cy="819277"/>
          </a:xfrm>
          <a:prstGeom prst="rect">
            <a:avLst/>
          </a:prstGeom>
        </p:spPr>
        <p:txBody>
          <a:bodyPr anchor="t" rtlCol="false" tIns="0" lIns="0" bIns="0" rIns="0">
            <a:spAutoFit/>
          </a:bodyPr>
          <a:lstStyle/>
          <a:p>
            <a:pPr algn="ctr">
              <a:lnSpc>
                <a:spcPts val="5759"/>
              </a:lnSpc>
            </a:pPr>
            <a:r>
              <a:rPr lang="en-US" sz="4800" b="true">
                <a:solidFill>
                  <a:srgbClr val="000000"/>
                </a:solidFill>
                <a:latin typeface="Times New Roman Bold"/>
                <a:ea typeface="Times New Roman Bold"/>
                <a:cs typeface="Times New Roman Bold"/>
                <a:sym typeface="Times New Roman Bold"/>
              </a:rPr>
              <a:t>Secuencia normal</a:t>
            </a:r>
          </a:p>
        </p:txBody>
      </p:sp>
      <p:sp>
        <p:nvSpPr>
          <p:cNvPr name="TextBox 8" id="8"/>
          <p:cNvSpPr txBox="true"/>
          <p:nvPr/>
        </p:nvSpPr>
        <p:spPr>
          <a:xfrm rot="0">
            <a:off x="595276" y="2105020"/>
            <a:ext cx="17097449" cy="8119491"/>
          </a:xfrm>
          <a:prstGeom prst="rect">
            <a:avLst/>
          </a:prstGeom>
        </p:spPr>
        <p:txBody>
          <a:bodyPr anchor="t" rtlCol="false" tIns="0" lIns="0" bIns="0" rIns="0">
            <a:spAutoFit/>
          </a:bodyPr>
          <a:lstStyle/>
          <a:p>
            <a:pPr algn="l" marL="868681" indent="-289560" lvl="2">
              <a:lnSpc>
                <a:spcPts val="4902"/>
              </a:lnSpc>
              <a:buAutoNum type="arabicPeriod" startAt="1"/>
            </a:pPr>
            <a:r>
              <a:rPr lang="en-US" sz="3800">
                <a:solidFill>
                  <a:srgbClr val="000000"/>
                </a:solidFill>
                <a:latin typeface="Times New Roman"/>
                <a:ea typeface="Times New Roman"/>
                <a:cs typeface="Times New Roman"/>
                <a:sym typeface="Times New Roman"/>
              </a:rPr>
              <a:t>El Jefe de Taller accede a la lista de pedidos y selecciona uno para asignar.</a:t>
            </a:r>
          </a:p>
          <a:p>
            <a:pPr algn="l" marL="868681" indent="-289560" lvl="2">
              <a:lnSpc>
                <a:spcPts val="4902"/>
              </a:lnSpc>
              <a:buAutoNum type="arabicPeriod" startAt="1"/>
            </a:pPr>
            <a:r>
              <a:rPr lang="en-US" sz="3800">
                <a:solidFill>
                  <a:srgbClr val="000000"/>
                </a:solidFill>
                <a:latin typeface="Times New Roman"/>
                <a:ea typeface="Times New Roman"/>
                <a:cs typeface="Times New Roman"/>
                <a:sym typeface="Times New Roman"/>
              </a:rPr>
              <a:t>El sistema presenta una interfaz para la asignación. El Jefe de Taller selecciona al operario.</a:t>
            </a:r>
          </a:p>
          <a:p>
            <a:pPr algn="l" marL="868681" indent="-289560" lvl="2">
              <a:lnSpc>
                <a:spcPts val="4902"/>
              </a:lnSpc>
              <a:buAutoNum type="arabicPeriod" startAt="1"/>
            </a:pPr>
            <a:r>
              <a:rPr lang="en-US" sz="3800">
                <a:solidFill>
                  <a:srgbClr val="000000"/>
                </a:solidFill>
                <a:latin typeface="Times New Roman"/>
                <a:ea typeface="Times New Roman"/>
                <a:cs typeface="Times New Roman"/>
                <a:sym typeface="Times New Roman"/>
              </a:rPr>
              <a:t>El sistema valida la existencia y el estado del pedido y del operario.</a:t>
            </a:r>
          </a:p>
          <a:p>
            <a:pPr algn="l" marL="868681" indent="-289560" lvl="2">
              <a:lnSpc>
                <a:spcPts val="4902"/>
              </a:lnSpc>
              <a:buAutoNum type="arabicPeriod" startAt="1"/>
            </a:pPr>
            <a:r>
              <a:rPr lang="en-US" sz="3800">
                <a:solidFill>
                  <a:srgbClr val="000000"/>
                </a:solidFill>
                <a:latin typeface="Times New Roman"/>
                <a:ea typeface="Times New Roman"/>
                <a:cs typeface="Times New Roman"/>
                <a:sym typeface="Times New Roman"/>
              </a:rPr>
              <a:t>Si las validaciones son exitosas, el sistema:</a:t>
            </a:r>
          </a:p>
          <a:p>
            <a:pPr algn="l" marL="1640841" indent="-546947" lvl="2">
              <a:lnSpc>
                <a:spcPts val="4902"/>
              </a:lnSpc>
              <a:buFont typeface="Arial"/>
              <a:buChar char="⚬"/>
            </a:pPr>
            <a:r>
              <a:rPr lang="en-US" sz="3800">
                <a:solidFill>
                  <a:srgbClr val="000000"/>
                </a:solidFill>
                <a:latin typeface="Times New Roman"/>
                <a:ea typeface="Times New Roman"/>
                <a:cs typeface="Times New Roman"/>
                <a:sym typeface="Times New Roman"/>
              </a:rPr>
              <a:t>Actualiza el pedido asignando el operario y cambiando su estado a "En Producción", registrando la fecha de modificación.</a:t>
            </a:r>
          </a:p>
          <a:p>
            <a:pPr algn="l" marL="1640841" indent="-546947" lvl="2">
              <a:lnSpc>
                <a:spcPts val="4902"/>
              </a:lnSpc>
              <a:buFont typeface="Arial"/>
              <a:buChar char="⚬"/>
            </a:pPr>
            <a:r>
              <a:rPr lang="en-US" sz="3800">
                <a:solidFill>
                  <a:srgbClr val="000000"/>
                </a:solidFill>
                <a:latin typeface="Times New Roman"/>
                <a:ea typeface="Times New Roman"/>
                <a:cs typeface="Times New Roman"/>
                <a:sym typeface="Times New Roman"/>
              </a:rPr>
              <a:t>Inserta un registro en el historial de estados, documentando el cambio de estado y el usuario(operario) responsable.</a:t>
            </a:r>
          </a:p>
          <a:p>
            <a:pPr algn="l" marL="868683" indent="-289561" lvl="2">
              <a:lnSpc>
                <a:spcPts val="4902"/>
              </a:lnSpc>
              <a:buAutoNum type="arabicPeriod" startAt="1"/>
            </a:pPr>
            <a:r>
              <a:rPr lang="en-US" sz="3800">
                <a:solidFill>
                  <a:srgbClr val="000000"/>
                </a:solidFill>
                <a:latin typeface="Times New Roman"/>
                <a:ea typeface="Times New Roman"/>
                <a:cs typeface="Times New Roman"/>
                <a:sym typeface="Times New Roman"/>
              </a:rPr>
              <a:t>El sistema notifica al Jefe de Taller que el pedido ha sido asignado y actualizado exitosamente. </a:t>
            </a:r>
            <a:r>
              <a:rPr lang="en-US" sz="3800">
                <a:solidFill>
                  <a:srgbClr val="000000"/>
                </a:solidFill>
                <a:latin typeface="Times New Roman"/>
                <a:ea typeface="Times New Roman"/>
                <a:cs typeface="Times New Roman"/>
                <a:sym typeface="Times New Roman"/>
              </a:rPr>
              <a:t>Finalmente, el sistema muestra un mensaje de confirmación al Jefe de Taller, indicando que el pedido ha sido asignado y su estado actualizado correctamente.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3101732" y="284012"/>
            <a:ext cx="3765590" cy="819277"/>
          </a:xfrm>
          <a:prstGeom prst="rect">
            <a:avLst/>
          </a:prstGeom>
        </p:spPr>
        <p:txBody>
          <a:bodyPr anchor="t" rtlCol="false" tIns="0" lIns="0" bIns="0" rIns="0">
            <a:spAutoFit/>
          </a:bodyPr>
          <a:lstStyle/>
          <a:p>
            <a:pPr algn="ctr">
              <a:lnSpc>
                <a:spcPts val="5759"/>
              </a:lnSpc>
            </a:pPr>
            <a:r>
              <a:rPr lang="en-US" sz="4800" b="true">
                <a:solidFill>
                  <a:srgbClr val="C00000"/>
                </a:solidFill>
                <a:latin typeface="Times New Roman Bold"/>
                <a:ea typeface="Times New Roman Bold"/>
                <a:cs typeface="Times New Roman Bold"/>
                <a:sym typeface="Times New Roman Bold"/>
              </a:rPr>
              <a:t>Caso </a:t>
            </a:r>
            <a:r>
              <a:rPr lang="en-US" sz="4800" b="true">
                <a:solidFill>
                  <a:srgbClr val="C00000"/>
                </a:solidFill>
                <a:latin typeface="Times New Roman Bold"/>
                <a:ea typeface="Times New Roman Bold"/>
                <a:cs typeface="Times New Roman Bold"/>
                <a:sym typeface="Times New Roman Bold"/>
              </a:rPr>
              <a:t>de uso 3</a:t>
            </a:r>
          </a:p>
        </p:txBody>
      </p:sp>
      <p:sp>
        <p:nvSpPr>
          <p:cNvPr name="TextBox 7" id="7"/>
          <p:cNvSpPr txBox="true"/>
          <p:nvPr/>
        </p:nvSpPr>
        <p:spPr>
          <a:xfrm rot="0">
            <a:off x="1144253" y="1557204"/>
            <a:ext cx="12507218" cy="781050"/>
          </a:xfrm>
          <a:prstGeom prst="rect">
            <a:avLst/>
          </a:prstGeom>
        </p:spPr>
        <p:txBody>
          <a:bodyPr anchor="t" rtlCol="false" tIns="0" lIns="0" bIns="0" rIns="0">
            <a:spAutoFit/>
          </a:bodyPr>
          <a:lstStyle/>
          <a:p>
            <a:pPr algn="l">
              <a:lnSpc>
                <a:spcPts val="5400"/>
              </a:lnSpc>
            </a:pPr>
            <a:r>
              <a:rPr lang="en-US" sz="4500" b="true">
                <a:solidFill>
                  <a:srgbClr val="C00000"/>
                </a:solidFill>
                <a:latin typeface="Times New Roman Bold"/>
                <a:ea typeface="Times New Roman Bold"/>
                <a:cs typeface="Times New Roman Bold"/>
                <a:sym typeface="Times New Roman Bold"/>
              </a:rPr>
              <a:t>CU03 - ACTUALIZAR ESTADO DE PEDIDO</a:t>
            </a:r>
          </a:p>
        </p:txBody>
      </p:sp>
      <p:sp>
        <p:nvSpPr>
          <p:cNvPr name="TextBox 8" id="8"/>
          <p:cNvSpPr txBox="true"/>
          <p:nvPr/>
        </p:nvSpPr>
        <p:spPr>
          <a:xfrm rot="0">
            <a:off x="1144253" y="2357304"/>
            <a:ext cx="16115048" cy="2875280"/>
          </a:xfrm>
          <a:prstGeom prst="rect">
            <a:avLst/>
          </a:prstGeom>
        </p:spPr>
        <p:txBody>
          <a:bodyPr anchor="t" rtlCol="false" tIns="0" lIns="0" bIns="0" rIns="0">
            <a:spAutoFit/>
          </a:bodyPr>
          <a:lstStyle/>
          <a:p>
            <a:pPr algn="l">
              <a:lnSpc>
                <a:spcPts val="5559"/>
              </a:lnSpc>
            </a:pPr>
            <a:r>
              <a:rPr lang="en-US" sz="3999">
                <a:solidFill>
                  <a:srgbClr val="000000"/>
                </a:solidFill>
                <a:latin typeface="Times New Roman"/>
                <a:ea typeface="Times New Roman"/>
                <a:cs typeface="Times New Roman"/>
                <a:sym typeface="Times New Roman"/>
              </a:rPr>
              <a:t>Este caso de uso permite a los operarios ( o al Jefe de Taller, dependiendo del estado y las políticas de rol) actualizar el estado de un pedido a medida que avanza a través de las diferentes etapas de producción (por ejemplo, "En proceso", "En espera de material", "Listo para Entregar”).</a:t>
            </a:r>
          </a:p>
        </p:txBody>
      </p:sp>
      <p:sp>
        <p:nvSpPr>
          <p:cNvPr name="TextBox 9" id="9"/>
          <p:cNvSpPr txBox="true"/>
          <p:nvPr/>
        </p:nvSpPr>
        <p:spPr>
          <a:xfrm rot="0">
            <a:off x="1028700" y="5337359"/>
            <a:ext cx="16230600" cy="4284980"/>
          </a:xfrm>
          <a:prstGeom prst="rect">
            <a:avLst/>
          </a:prstGeom>
        </p:spPr>
        <p:txBody>
          <a:bodyPr anchor="t" rtlCol="false" tIns="0" lIns="0" bIns="0" rIns="0">
            <a:spAutoFit/>
          </a:bodyPr>
          <a:lstStyle/>
          <a:p>
            <a:pPr algn="l">
              <a:lnSpc>
                <a:spcPts val="5559"/>
              </a:lnSpc>
            </a:pPr>
            <a:r>
              <a:rPr lang="en-US" sz="3999" b="true">
                <a:solidFill>
                  <a:srgbClr val="000000"/>
                </a:solidFill>
                <a:latin typeface="Times New Roman Bold"/>
                <a:ea typeface="Times New Roman Bold"/>
                <a:cs typeface="Times New Roman Bold"/>
                <a:sym typeface="Times New Roman Bold"/>
              </a:rPr>
              <a:t>Actores de uso: </a:t>
            </a:r>
            <a:r>
              <a:rPr lang="en-US" sz="3999">
                <a:solidFill>
                  <a:srgbClr val="000000"/>
                </a:solidFill>
                <a:latin typeface="Times New Roman"/>
                <a:ea typeface="Times New Roman"/>
                <a:cs typeface="Times New Roman"/>
                <a:sym typeface="Times New Roman"/>
              </a:rPr>
              <a:t>Operario o Jefe de Taller (usuarios con rol autorizado)</a:t>
            </a:r>
          </a:p>
          <a:p>
            <a:pPr algn="l">
              <a:lnSpc>
                <a:spcPts val="5559"/>
              </a:lnSpc>
            </a:pPr>
            <a:r>
              <a:rPr lang="en-US" sz="3999" b="true">
                <a:solidFill>
                  <a:srgbClr val="000000"/>
                </a:solidFill>
                <a:latin typeface="Times New Roman Bold"/>
                <a:ea typeface="Times New Roman Bold"/>
                <a:cs typeface="Times New Roman Bold"/>
                <a:sym typeface="Times New Roman Bold"/>
              </a:rPr>
              <a:t>Requerimiento asociado:</a:t>
            </a:r>
          </a:p>
          <a:p>
            <a:pPr algn="l" marL="863599" indent="-431800" lvl="1">
              <a:lnSpc>
                <a:spcPts val="5559"/>
              </a:lnSpc>
              <a:buFont typeface="Arial"/>
              <a:buChar char="•"/>
            </a:pPr>
            <a:r>
              <a:rPr lang="en-US" sz="3999">
                <a:solidFill>
                  <a:srgbClr val="000000"/>
                </a:solidFill>
                <a:latin typeface="Times New Roman"/>
                <a:ea typeface="Times New Roman"/>
                <a:cs typeface="Times New Roman"/>
                <a:sym typeface="Times New Roman"/>
              </a:rPr>
              <a:t>El sistema debe permitir al usuario marcar un pedido con estados intermedi</a:t>
            </a:r>
            <a:r>
              <a:rPr lang="en-US" sz="3999">
                <a:solidFill>
                  <a:srgbClr val="000000"/>
                </a:solidFill>
                <a:latin typeface="Times New Roman"/>
                <a:ea typeface="Times New Roman"/>
                <a:cs typeface="Times New Roman"/>
                <a:sym typeface="Times New Roman"/>
              </a:rPr>
              <a:t>os relevantes.</a:t>
            </a:r>
          </a:p>
          <a:p>
            <a:pPr algn="l" marL="863600" indent="-431800" lvl="1">
              <a:lnSpc>
                <a:spcPts val="5559"/>
              </a:lnSpc>
              <a:buFont typeface="Arial"/>
              <a:buChar char="•"/>
            </a:pPr>
            <a:r>
              <a:rPr lang="en-US" sz="4000">
                <a:solidFill>
                  <a:srgbClr val="000000"/>
                </a:solidFill>
                <a:latin typeface="Times New Roman"/>
                <a:ea typeface="Times New Roman"/>
                <a:cs typeface="Times New Roman"/>
                <a:sym typeface="Times New Roman"/>
              </a:rPr>
              <a:t>El sistema registrará el estado final con la fecha de finalización (para el estado "Completado").</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3090673" y="284012"/>
            <a:ext cx="3786174" cy="819277"/>
          </a:xfrm>
          <a:prstGeom prst="rect">
            <a:avLst/>
          </a:prstGeom>
        </p:spPr>
        <p:txBody>
          <a:bodyPr anchor="t" rtlCol="false" tIns="0" lIns="0" bIns="0" rIns="0">
            <a:spAutoFit/>
          </a:bodyPr>
          <a:lstStyle/>
          <a:p>
            <a:pPr algn="ctr">
              <a:lnSpc>
                <a:spcPts val="5759"/>
              </a:lnSpc>
            </a:pPr>
            <a:r>
              <a:rPr lang="en-US" sz="4800" b="true">
                <a:solidFill>
                  <a:srgbClr val="C00000"/>
                </a:solidFill>
                <a:latin typeface="Times New Roman Bold"/>
                <a:ea typeface="Times New Roman Bold"/>
                <a:cs typeface="Times New Roman Bold"/>
                <a:sym typeface="Times New Roman Bold"/>
              </a:rPr>
              <a:t>Caso </a:t>
            </a:r>
            <a:r>
              <a:rPr lang="en-US" sz="4800" b="true">
                <a:solidFill>
                  <a:srgbClr val="C00000"/>
                </a:solidFill>
                <a:latin typeface="Times New Roman Bold"/>
                <a:ea typeface="Times New Roman Bold"/>
                <a:cs typeface="Times New Roman Bold"/>
                <a:sym typeface="Times New Roman Bold"/>
              </a:rPr>
              <a:t>de uso 3</a:t>
            </a:r>
          </a:p>
        </p:txBody>
      </p:sp>
      <p:sp>
        <p:nvSpPr>
          <p:cNvPr name="TextBox 7" id="7"/>
          <p:cNvSpPr txBox="true"/>
          <p:nvPr/>
        </p:nvSpPr>
        <p:spPr>
          <a:xfrm rot="0">
            <a:off x="811134" y="1590543"/>
            <a:ext cx="16931428" cy="7877175"/>
          </a:xfrm>
          <a:prstGeom prst="rect">
            <a:avLst/>
          </a:prstGeom>
        </p:spPr>
        <p:txBody>
          <a:bodyPr anchor="t" rtlCol="false" tIns="0" lIns="0" bIns="0" rIns="0">
            <a:spAutoFit/>
          </a:bodyPr>
          <a:lstStyle/>
          <a:p>
            <a:pPr algn="l" marL="863599" indent="-431800" lvl="1">
              <a:lnSpc>
                <a:spcPts val="4799"/>
              </a:lnSpc>
              <a:buFont typeface="Arial"/>
              <a:buChar char="•"/>
            </a:pPr>
            <a:r>
              <a:rPr lang="en-US" sz="3999">
                <a:solidFill>
                  <a:srgbClr val="000000"/>
                </a:solidFill>
                <a:latin typeface="Times New Roman"/>
                <a:ea typeface="Times New Roman"/>
                <a:cs typeface="Times New Roman"/>
                <a:sym typeface="Times New Roman"/>
              </a:rPr>
              <a:t>El sistema requerirá autenticación para acceder y control de roles para prevenir modificaciones no autorizadas (por ejemplo, Operarios solo actualizan estados intermedios, Jefes de Taller pueden actualizar a "Entregado").</a:t>
            </a:r>
          </a:p>
          <a:p>
            <a:pPr algn="l">
              <a:lnSpc>
                <a:spcPts val="4799"/>
              </a:lnSpc>
            </a:pPr>
          </a:p>
          <a:p>
            <a:pPr algn="l">
              <a:lnSpc>
                <a:spcPts val="4800"/>
              </a:lnSpc>
            </a:pPr>
            <a:r>
              <a:rPr lang="en-US" sz="4000" b="true">
                <a:solidFill>
                  <a:srgbClr val="000000"/>
                </a:solidFill>
                <a:latin typeface="Times New Roman Bold"/>
                <a:ea typeface="Times New Roman Bold"/>
                <a:cs typeface="Times New Roman Bold"/>
                <a:sym typeface="Times New Roman Bold"/>
              </a:rPr>
              <a:t>Precondiciones: </a:t>
            </a:r>
          </a:p>
          <a:p>
            <a:pPr algn="l" marL="914399" indent="-304800" lvl="2">
              <a:lnSpc>
                <a:spcPts val="4799"/>
              </a:lnSpc>
              <a:buFont typeface="Arial"/>
              <a:buChar char="⚬"/>
            </a:pPr>
            <a:r>
              <a:rPr lang="en-US" sz="3999">
                <a:solidFill>
                  <a:srgbClr val="000000"/>
                </a:solidFill>
                <a:latin typeface="Times New Roman"/>
                <a:ea typeface="Times New Roman"/>
                <a:cs typeface="Times New Roman"/>
                <a:sym typeface="Times New Roman"/>
              </a:rPr>
              <a:t>El usuario (Operario o Jefe de Taller) debe estar autenticado en el sistema.</a:t>
            </a:r>
          </a:p>
          <a:p>
            <a:pPr algn="l" marL="914399" indent="-304800" lvl="2">
              <a:lnSpc>
                <a:spcPts val="4799"/>
              </a:lnSpc>
              <a:buFont typeface="Arial"/>
              <a:buChar char="⚬"/>
            </a:pPr>
            <a:r>
              <a:rPr lang="en-US" sz="3999">
                <a:solidFill>
                  <a:srgbClr val="000000"/>
                </a:solidFill>
                <a:latin typeface="Times New Roman"/>
                <a:ea typeface="Times New Roman"/>
                <a:cs typeface="Times New Roman"/>
                <a:sym typeface="Times New Roman"/>
              </a:rPr>
              <a:t>El pedido debe existir y no estar en un estado final.</a:t>
            </a:r>
          </a:p>
          <a:p>
            <a:pPr algn="l" marL="914399" indent="-304800" lvl="2">
              <a:lnSpc>
                <a:spcPts val="4799"/>
              </a:lnSpc>
              <a:buFont typeface="Arial"/>
              <a:buChar char="⚬"/>
            </a:pPr>
            <a:r>
              <a:rPr lang="en-US" sz="3999">
                <a:solidFill>
                  <a:srgbClr val="000000"/>
                </a:solidFill>
                <a:latin typeface="Times New Roman"/>
                <a:ea typeface="Times New Roman"/>
                <a:cs typeface="Times New Roman"/>
                <a:sym typeface="Times New Roman"/>
              </a:rPr>
              <a:t>El nuevo estado seleccionado debe existir en la tabla EstadoPedido.</a:t>
            </a:r>
          </a:p>
          <a:p>
            <a:pPr algn="l" marL="914399" indent="-304800" lvl="2">
              <a:lnSpc>
                <a:spcPts val="4799"/>
              </a:lnSpc>
              <a:buFont typeface="Arial"/>
              <a:buChar char="⚬"/>
            </a:pPr>
            <a:r>
              <a:rPr lang="en-US" sz="3999">
                <a:solidFill>
                  <a:srgbClr val="000000"/>
                </a:solidFill>
                <a:latin typeface="Times New Roman"/>
                <a:ea typeface="Times New Roman"/>
                <a:cs typeface="Times New Roman"/>
                <a:sym typeface="Times New Roman"/>
              </a:rPr>
              <a:t>El usuario debe tener los permisos adecuados para cambiar el pedido al nuevo estado deseado (por ejemplo, un Operario no puede marcar un pedido como "Entregado").</a:t>
            </a:r>
          </a:p>
          <a:p>
            <a:pPr algn="l" marL="914399" indent="-304800" lvl="2">
              <a:lnSpc>
                <a:spcPts val="4799"/>
              </a:lnSpc>
              <a:buFont typeface="Arial"/>
              <a:buChar char="⚬"/>
            </a:pPr>
            <a:r>
              <a:rPr lang="en-US" sz="3999">
                <a:solidFill>
                  <a:srgbClr val="000000"/>
                </a:solidFill>
                <a:latin typeface="Times New Roman"/>
                <a:ea typeface="Times New Roman"/>
                <a:cs typeface="Times New Roman"/>
                <a:sym typeface="Times New Roman"/>
              </a:rPr>
              <a:t>El nuevo estado no debe ser el mismo que el estado actual del pedido.</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Freeform 6" id="6"/>
          <p:cNvSpPr/>
          <p:nvPr/>
        </p:nvSpPr>
        <p:spPr>
          <a:xfrm flipH="false" flipV="false" rot="0">
            <a:off x="1564820" y="1595906"/>
            <a:ext cx="14773551" cy="8310122"/>
          </a:xfrm>
          <a:custGeom>
            <a:avLst/>
            <a:gdLst/>
            <a:ahLst/>
            <a:cxnLst/>
            <a:rect r="r" b="b" t="t" l="l"/>
            <a:pathLst>
              <a:path h="8310122" w="14773551">
                <a:moveTo>
                  <a:pt x="0" y="0"/>
                </a:moveTo>
                <a:lnTo>
                  <a:pt x="14773550" y="0"/>
                </a:lnTo>
                <a:lnTo>
                  <a:pt x="14773550" y="8310123"/>
                </a:lnTo>
                <a:lnTo>
                  <a:pt x="0" y="8310123"/>
                </a:lnTo>
                <a:lnTo>
                  <a:pt x="0" y="0"/>
                </a:lnTo>
                <a:close/>
              </a:path>
            </a:pathLst>
          </a:custGeom>
          <a:blipFill>
            <a:blip r:embed="rId3"/>
            <a:stretch>
              <a:fillRect l="0" t="0" r="0" b="0"/>
            </a:stretch>
          </a:blipFill>
        </p:spPr>
      </p:sp>
      <p:sp>
        <p:nvSpPr>
          <p:cNvPr name="TextBox 7" id="7"/>
          <p:cNvSpPr txBox="true"/>
          <p:nvPr/>
        </p:nvSpPr>
        <p:spPr>
          <a:xfrm rot="0">
            <a:off x="10385113" y="284012"/>
            <a:ext cx="6890981" cy="914400"/>
          </a:xfrm>
          <a:prstGeom prst="rect">
            <a:avLst/>
          </a:prstGeom>
        </p:spPr>
        <p:txBody>
          <a:bodyPr anchor="t" rtlCol="false" tIns="0" lIns="0" bIns="0" rIns="0">
            <a:spAutoFit/>
          </a:bodyPr>
          <a:lstStyle/>
          <a:p>
            <a:pPr algn="r">
              <a:lnSpc>
                <a:spcPts val="5759"/>
              </a:lnSpc>
            </a:pPr>
            <a:r>
              <a:rPr lang="en-US" sz="4800" b="true">
                <a:solidFill>
                  <a:srgbClr val="C00000"/>
                </a:solidFill>
                <a:latin typeface="Times New Roman Bold"/>
                <a:ea typeface="Times New Roman Bold"/>
                <a:cs typeface="Times New Roman Bold"/>
                <a:sym typeface="Times New Roman Bold"/>
              </a:rPr>
              <a:t>Modelo de Base de Datos 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4717"/>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0" r="0" b="0"/>
              </a:stretch>
            </a:blipFill>
          </p:spPr>
        </p:sp>
      </p:grpSp>
      <p:sp>
        <p:nvSpPr>
          <p:cNvPr name="TextBox 4" id="4"/>
          <p:cNvSpPr txBox="true"/>
          <p:nvPr/>
        </p:nvSpPr>
        <p:spPr>
          <a:xfrm rot="0">
            <a:off x="616738" y="2181790"/>
            <a:ext cx="17486176" cy="1162050"/>
          </a:xfrm>
          <a:prstGeom prst="rect">
            <a:avLst/>
          </a:prstGeom>
        </p:spPr>
        <p:txBody>
          <a:bodyPr anchor="t" rtlCol="false" tIns="0" lIns="0" bIns="0" rIns="0">
            <a:spAutoFit/>
          </a:bodyPr>
          <a:lstStyle/>
          <a:p>
            <a:pPr algn="ctr">
              <a:lnSpc>
                <a:spcPts val="7200"/>
              </a:lnSpc>
            </a:pPr>
            <a:r>
              <a:rPr lang="en-US" sz="6000" b="true">
                <a:solidFill>
                  <a:srgbClr val="811818"/>
                </a:solidFill>
                <a:latin typeface="Times New Roman Bold"/>
                <a:ea typeface="Times New Roman Bold"/>
                <a:cs typeface="Times New Roman Bold"/>
                <a:sym typeface="Times New Roman Bold"/>
              </a:rPr>
              <a:t>Facultad de Ingeniería Industrial y de Sistemas</a:t>
            </a:r>
          </a:p>
        </p:txBody>
      </p:sp>
      <p:sp>
        <p:nvSpPr>
          <p:cNvPr name="TextBox 5" id="5"/>
          <p:cNvSpPr txBox="true"/>
          <p:nvPr/>
        </p:nvSpPr>
        <p:spPr>
          <a:xfrm rot="0">
            <a:off x="13891329" y="492475"/>
            <a:ext cx="3594847" cy="466725"/>
          </a:xfrm>
          <a:prstGeom prst="rect">
            <a:avLst/>
          </a:prstGeom>
        </p:spPr>
        <p:txBody>
          <a:bodyPr anchor="t" rtlCol="false" tIns="0" lIns="0" bIns="0" rIns="0">
            <a:spAutoFit/>
          </a:bodyPr>
          <a:lstStyle/>
          <a:p>
            <a:pPr algn="r">
              <a:lnSpc>
                <a:spcPts val="3240"/>
              </a:lnSpc>
            </a:pPr>
            <a:r>
              <a:rPr lang="en-US" sz="2700" b="true">
                <a:solidFill>
                  <a:srgbClr val="811818"/>
                </a:solidFill>
                <a:latin typeface="Times New Roman Bold"/>
                <a:ea typeface="Times New Roman Bold"/>
                <a:cs typeface="Times New Roman Bold"/>
                <a:sym typeface="Times New Roman Bold"/>
              </a:rPr>
              <a:t>25-I</a:t>
            </a:r>
          </a:p>
        </p:txBody>
      </p:sp>
      <p:grpSp>
        <p:nvGrpSpPr>
          <p:cNvPr name="Group 6" id="6"/>
          <p:cNvGrpSpPr/>
          <p:nvPr/>
        </p:nvGrpSpPr>
        <p:grpSpPr>
          <a:xfrm rot="0">
            <a:off x="5724702" y="332584"/>
            <a:ext cx="6838595" cy="1951278"/>
            <a:chOff x="0" y="0"/>
            <a:chExt cx="9118127" cy="2601704"/>
          </a:xfrm>
        </p:grpSpPr>
        <p:sp>
          <p:nvSpPr>
            <p:cNvPr name="Freeform 7" id="7"/>
            <p:cNvSpPr/>
            <p:nvPr/>
          </p:nvSpPr>
          <p:spPr>
            <a:xfrm flipH="false" flipV="false" rot="0">
              <a:off x="0" y="0"/>
              <a:ext cx="9118092" cy="2601722"/>
            </a:xfrm>
            <a:custGeom>
              <a:avLst/>
              <a:gdLst/>
              <a:ahLst/>
              <a:cxnLst/>
              <a:rect r="r" b="b" t="t" l="l"/>
              <a:pathLst>
                <a:path h="2601722" w="9118092">
                  <a:moveTo>
                    <a:pt x="0" y="0"/>
                  </a:moveTo>
                  <a:lnTo>
                    <a:pt x="9118092" y="0"/>
                  </a:lnTo>
                  <a:lnTo>
                    <a:pt x="9118092" y="2601722"/>
                  </a:lnTo>
                  <a:lnTo>
                    <a:pt x="0" y="2601722"/>
                  </a:lnTo>
                  <a:lnTo>
                    <a:pt x="0" y="0"/>
                  </a:lnTo>
                  <a:close/>
                </a:path>
              </a:pathLst>
            </a:custGeom>
            <a:blipFill>
              <a:blip r:embed="rId3"/>
              <a:stretch>
                <a:fillRect l="0" t="0" r="0" b="0"/>
              </a:stretch>
            </a:blipFill>
          </p:spPr>
        </p:sp>
      </p:grpSp>
      <p:sp>
        <p:nvSpPr>
          <p:cNvPr name="TextBox 8" id="8"/>
          <p:cNvSpPr txBox="true"/>
          <p:nvPr/>
        </p:nvSpPr>
        <p:spPr>
          <a:xfrm rot="0">
            <a:off x="446631" y="6088613"/>
            <a:ext cx="8913195" cy="3312033"/>
          </a:xfrm>
          <a:prstGeom prst="rect">
            <a:avLst/>
          </a:prstGeom>
        </p:spPr>
        <p:txBody>
          <a:bodyPr anchor="t" rtlCol="false" tIns="0" lIns="0" bIns="0" rIns="0">
            <a:spAutoFit/>
          </a:bodyPr>
          <a:lstStyle/>
          <a:p>
            <a:pPr algn="just" marL="754380" indent="-251460" lvl="2">
              <a:lnSpc>
                <a:spcPts val="5181"/>
              </a:lnSpc>
              <a:buFont typeface="Arial"/>
              <a:buChar char="⚬"/>
            </a:pPr>
            <a:r>
              <a:rPr lang="en-US" sz="3300">
                <a:solidFill>
                  <a:srgbClr val="000000"/>
                </a:solidFill>
                <a:latin typeface="Times New Roman"/>
                <a:ea typeface="Times New Roman"/>
                <a:cs typeface="Times New Roman"/>
                <a:sym typeface="Times New Roman"/>
              </a:rPr>
              <a:t>Chicmana Arias Piero Alejandro</a:t>
            </a:r>
          </a:p>
          <a:p>
            <a:pPr algn="just" marL="754380" indent="-251460" lvl="2">
              <a:lnSpc>
                <a:spcPts val="5181"/>
              </a:lnSpc>
              <a:buFont typeface="Arial"/>
              <a:buChar char="⚬"/>
            </a:pPr>
            <a:r>
              <a:rPr lang="en-US" sz="3300">
                <a:solidFill>
                  <a:srgbClr val="000000"/>
                </a:solidFill>
                <a:latin typeface="Times New Roman"/>
                <a:ea typeface="Times New Roman"/>
                <a:cs typeface="Times New Roman"/>
                <a:sym typeface="Times New Roman"/>
              </a:rPr>
              <a:t>Chuctaya Quispe Frank Daniel</a:t>
            </a:r>
          </a:p>
          <a:p>
            <a:pPr algn="just" marL="754380" indent="-251460" lvl="2">
              <a:lnSpc>
                <a:spcPts val="5181"/>
              </a:lnSpc>
              <a:buFont typeface="Arial"/>
              <a:buChar char="⚬"/>
            </a:pPr>
            <a:r>
              <a:rPr lang="en-US" sz="3300">
                <a:solidFill>
                  <a:srgbClr val="000000"/>
                </a:solidFill>
                <a:latin typeface="Times New Roman"/>
                <a:ea typeface="Times New Roman"/>
                <a:cs typeface="Times New Roman"/>
                <a:sym typeface="Times New Roman"/>
              </a:rPr>
              <a:t>Espinoza Ponte Joseph Javier</a:t>
            </a:r>
          </a:p>
          <a:p>
            <a:pPr algn="just" marL="754380" indent="-251460" lvl="2">
              <a:lnSpc>
                <a:spcPts val="5181"/>
              </a:lnSpc>
              <a:buFont typeface="Arial"/>
              <a:buChar char="⚬"/>
            </a:pPr>
            <a:r>
              <a:rPr lang="en-US" sz="3300">
                <a:solidFill>
                  <a:srgbClr val="000000"/>
                </a:solidFill>
                <a:latin typeface="Times New Roman"/>
                <a:ea typeface="Times New Roman"/>
                <a:cs typeface="Times New Roman"/>
                <a:sym typeface="Times New Roman"/>
              </a:rPr>
              <a:t>Carlos Falcón, Enrique Armando</a:t>
            </a:r>
          </a:p>
          <a:p>
            <a:pPr algn="just" marL="754384" indent="-251461" lvl="2">
              <a:lnSpc>
                <a:spcPts val="5181"/>
              </a:lnSpc>
              <a:buFont typeface="Arial"/>
              <a:buChar char="⚬"/>
            </a:pPr>
            <a:r>
              <a:rPr lang="en-US" sz="3300">
                <a:solidFill>
                  <a:srgbClr val="000000"/>
                </a:solidFill>
                <a:latin typeface="Times New Roman"/>
                <a:ea typeface="Times New Roman"/>
                <a:cs typeface="Times New Roman"/>
                <a:sym typeface="Times New Roman"/>
              </a:rPr>
              <a:t>Cruzado Vilca Jean Paul</a:t>
            </a:r>
            <a:r>
              <a:rPr lang="en-US" sz="3300">
                <a:solidFill>
                  <a:srgbClr val="000000"/>
                </a:solidFill>
                <a:latin typeface="Times New Roman"/>
                <a:ea typeface="Times New Roman"/>
                <a:cs typeface="Times New Roman"/>
                <a:sym typeface="Times New Roman"/>
              </a:rPr>
              <a:t>        </a:t>
            </a:r>
          </a:p>
        </p:txBody>
      </p:sp>
      <p:sp>
        <p:nvSpPr>
          <p:cNvPr name="TextBox 9" id="9"/>
          <p:cNvSpPr txBox="true"/>
          <p:nvPr/>
        </p:nvSpPr>
        <p:spPr>
          <a:xfrm rot="0">
            <a:off x="786845" y="5260957"/>
            <a:ext cx="7882426" cy="885825"/>
          </a:xfrm>
          <a:prstGeom prst="rect">
            <a:avLst/>
          </a:prstGeom>
        </p:spPr>
        <p:txBody>
          <a:bodyPr anchor="t" rtlCol="false" tIns="0" lIns="0" bIns="0" rIns="0">
            <a:spAutoFit/>
          </a:bodyPr>
          <a:lstStyle/>
          <a:p>
            <a:pPr algn="ctr">
              <a:lnSpc>
                <a:spcPts val="5520"/>
              </a:lnSpc>
            </a:pPr>
            <a:r>
              <a:rPr lang="en-US" sz="4600" b="true">
                <a:solidFill>
                  <a:srgbClr val="811818"/>
                </a:solidFill>
                <a:latin typeface="Times New Roman Bold"/>
                <a:ea typeface="Times New Roman Bold"/>
                <a:cs typeface="Times New Roman Bold"/>
                <a:sym typeface="Times New Roman Bold"/>
              </a:rPr>
              <a:t>Alumnos:</a:t>
            </a:r>
          </a:p>
        </p:txBody>
      </p:sp>
      <p:sp>
        <p:nvSpPr>
          <p:cNvPr name="TextBox 10" id="10"/>
          <p:cNvSpPr txBox="true"/>
          <p:nvPr/>
        </p:nvSpPr>
        <p:spPr>
          <a:xfrm rot="0">
            <a:off x="9359826" y="8717513"/>
            <a:ext cx="7882652" cy="683133"/>
          </a:xfrm>
          <a:prstGeom prst="rect">
            <a:avLst/>
          </a:prstGeom>
        </p:spPr>
        <p:txBody>
          <a:bodyPr anchor="t" rtlCol="false" tIns="0" lIns="0" bIns="0" rIns="0">
            <a:spAutoFit/>
          </a:bodyPr>
          <a:lstStyle/>
          <a:p>
            <a:pPr algn="just">
              <a:lnSpc>
                <a:spcPts val="5181"/>
              </a:lnSpc>
            </a:pPr>
            <a:r>
              <a:rPr lang="en-US" sz="3300">
                <a:solidFill>
                  <a:srgbClr val="000000"/>
                </a:solidFill>
                <a:latin typeface="Times New Roman"/>
                <a:ea typeface="Times New Roman"/>
                <a:cs typeface="Times New Roman"/>
                <a:sym typeface="Times New Roman"/>
              </a:rPr>
              <a:t>(0009-0000-4904-9575  / 20232582C)</a:t>
            </a:r>
          </a:p>
        </p:txBody>
      </p:sp>
      <p:sp>
        <p:nvSpPr>
          <p:cNvPr name="TextBox 11" id="11"/>
          <p:cNvSpPr txBox="true"/>
          <p:nvPr/>
        </p:nvSpPr>
        <p:spPr>
          <a:xfrm rot="0">
            <a:off x="8669271" y="5294294"/>
            <a:ext cx="8120807" cy="790575"/>
          </a:xfrm>
          <a:prstGeom prst="rect">
            <a:avLst/>
          </a:prstGeom>
        </p:spPr>
        <p:txBody>
          <a:bodyPr anchor="t" rtlCol="false" tIns="0" lIns="0" bIns="0" rIns="0">
            <a:spAutoFit/>
          </a:bodyPr>
          <a:lstStyle/>
          <a:p>
            <a:pPr algn="ctr">
              <a:lnSpc>
                <a:spcPts val="5520"/>
              </a:lnSpc>
            </a:pPr>
            <a:r>
              <a:rPr lang="en-US" sz="4600" b="true">
                <a:solidFill>
                  <a:srgbClr val="811818"/>
                </a:solidFill>
                <a:latin typeface="Times New Roman Bold"/>
                <a:ea typeface="Times New Roman Bold"/>
                <a:cs typeface="Times New Roman Bold"/>
                <a:sym typeface="Times New Roman Bold"/>
              </a:rPr>
              <a:t>Código (orcid.orgORCID/UNI):</a:t>
            </a:r>
          </a:p>
        </p:txBody>
      </p:sp>
      <p:grpSp>
        <p:nvGrpSpPr>
          <p:cNvPr name="Group 12" id="12"/>
          <p:cNvGrpSpPr/>
          <p:nvPr/>
        </p:nvGrpSpPr>
        <p:grpSpPr>
          <a:xfrm rot="0">
            <a:off x="6358558" y="5784832"/>
            <a:ext cx="2358339" cy="95250"/>
            <a:chOff x="0" y="0"/>
            <a:chExt cx="3144452" cy="127000"/>
          </a:xfrm>
        </p:grpSpPr>
        <p:sp>
          <p:nvSpPr>
            <p:cNvPr name="Freeform 13" id="13"/>
            <p:cNvSpPr/>
            <p:nvPr/>
          </p:nvSpPr>
          <p:spPr>
            <a:xfrm flipH="false" flipV="false" rot="0">
              <a:off x="63500" y="0"/>
              <a:ext cx="3017393" cy="127000"/>
            </a:xfrm>
            <a:custGeom>
              <a:avLst/>
              <a:gdLst/>
              <a:ahLst/>
              <a:cxnLst/>
              <a:rect r="r" b="b" t="t" l="l"/>
              <a:pathLst>
                <a:path h="127000" w="3017393">
                  <a:moveTo>
                    <a:pt x="0" y="0"/>
                  </a:moveTo>
                  <a:lnTo>
                    <a:pt x="3017393" y="0"/>
                  </a:lnTo>
                  <a:lnTo>
                    <a:pt x="3017393" y="127000"/>
                  </a:lnTo>
                  <a:lnTo>
                    <a:pt x="0" y="127000"/>
                  </a:lnTo>
                  <a:close/>
                </a:path>
              </a:pathLst>
            </a:custGeom>
            <a:solidFill>
              <a:srgbClr val="C00000"/>
            </a:solidFill>
          </p:spPr>
        </p:sp>
      </p:grpSp>
      <p:grpSp>
        <p:nvGrpSpPr>
          <p:cNvPr name="Group 14" id="14"/>
          <p:cNvGrpSpPr/>
          <p:nvPr/>
        </p:nvGrpSpPr>
        <p:grpSpPr>
          <a:xfrm rot="0">
            <a:off x="-815163" y="5746732"/>
            <a:ext cx="4070182" cy="114300"/>
            <a:chOff x="0" y="0"/>
            <a:chExt cx="5426909" cy="152400"/>
          </a:xfrm>
        </p:grpSpPr>
        <p:sp>
          <p:nvSpPr>
            <p:cNvPr name="Freeform 15" id="15"/>
            <p:cNvSpPr/>
            <p:nvPr/>
          </p:nvSpPr>
          <p:spPr>
            <a:xfrm flipH="false" flipV="false" rot="0">
              <a:off x="63246" y="0"/>
              <a:ext cx="5300472" cy="152400"/>
            </a:xfrm>
            <a:custGeom>
              <a:avLst/>
              <a:gdLst/>
              <a:ahLst/>
              <a:cxnLst/>
              <a:rect r="r" b="b" t="t" l="l"/>
              <a:pathLst>
                <a:path h="152400" w="5300472">
                  <a:moveTo>
                    <a:pt x="508" y="0"/>
                  </a:moveTo>
                  <a:lnTo>
                    <a:pt x="5300472" y="25400"/>
                  </a:lnTo>
                  <a:lnTo>
                    <a:pt x="5299837" y="152400"/>
                  </a:lnTo>
                  <a:lnTo>
                    <a:pt x="0" y="127000"/>
                  </a:lnTo>
                  <a:close/>
                </a:path>
              </a:pathLst>
            </a:custGeom>
            <a:solidFill>
              <a:srgbClr val="C00000"/>
            </a:solidFill>
          </p:spPr>
        </p:sp>
      </p:grpSp>
      <p:grpSp>
        <p:nvGrpSpPr>
          <p:cNvPr name="Group 16" id="16"/>
          <p:cNvGrpSpPr/>
          <p:nvPr/>
        </p:nvGrpSpPr>
        <p:grpSpPr>
          <a:xfrm rot="0">
            <a:off x="16742453" y="5746732"/>
            <a:ext cx="6587490" cy="95250"/>
            <a:chOff x="0" y="0"/>
            <a:chExt cx="8783320" cy="127000"/>
          </a:xfrm>
        </p:grpSpPr>
        <p:sp>
          <p:nvSpPr>
            <p:cNvPr name="Freeform 17" id="17"/>
            <p:cNvSpPr/>
            <p:nvPr/>
          </p:nvSpPr>
          <p:spPr>
            <a:xfrm flipH="false" flipV="false" rot="0">
              <a:off x="63500" y="0"/>
              <a:ext cx="8656320" cy="127000"/>
            </a:xfrm>
            <a:custGeom>
              <a:avLst/>
              <a:gdLst/>
              <a:ahLst/>
              <a:cxnLst/>
              <a:rect r="r" b="b" t="t" l="l"/>
              <a:pathLst>
                <a:path h="127000" w="8656320">
                  <a:moveTo>
                    <a:pt x="0" y="0"/>
                  </a:moveTo>
                  <a:lnTo>
                    <a:pt x="8656320" y="0"/>
                  </a:lnTo>
                  <a:lnTo>
                    <a:pt x="8656320" y="127000"/>
                  </a:lnTo>
                  <a:lnTo>
                    <a:pt x="0" y="127000"/>
                  </a:lnTo>
                  <a:close/>
                </a:path>
              </a:pathLst>
            </a:custGeom>
            <a:solidFill>
              <a:srgbClr val="C00000"/>
            </a:solidFill>
          </p:spPr>
        </p:sp>
      </p:grpSp>
      <p:sp>
        <p:nvSpPr>
          <p:cNvPr name="TextBox 18" id="18"/>
          <p:cNvSpPr txBox="true"/>
          <p:nvPr/>
        </p:nvSpPr>
        <p:spPr>
          <a:xfrm rot="0">
            <a:off x="4482372" y="3910275"/>
            <a:ext cx="9323255" cy="628650"/>
          </a:xfrm>
          <a:prstGeom prst="rect">
            <a:avLst/>
          </a:prstGeom>
        </p:spPr>
        <p:txBody>
          <a:bodyPr anchor="t" rtlCol="false" tIns="0" lIns="0" bIns="0" rIns="0">
            <a:spAutoFit/>
          </a:bodyPr>
          <a:lstStyle/>
          <a:p>
            <a:pPr algn="ctr">
              <a:lnSpc>
                <a:spcPts val="3960"/>
              </a:lnSpc>
            </a:pPr>
            <a:r>
              <a:rPr lang="en-US" sz="3300" b="true">
                <a:solidFill>
                  <a:srgbClr val="000000"/>
                </a:solidFill>
                <a:latin typeface="Times New Roman Bold"/>
                <a:ea typeface="Times New Roman Bold"/>
                <a:cs typeface="Times New Roman Bold"/>
                <a:sym typeface="Times New Roman Bold"/>
              </a:rPr>
              <a:t>Curso: </a:t>
            </a:r>
            <a:r>
              <a:rPr lang="en-US" sz="3300">
                <a:solidFill>
                  <a:srgbClr val="000000"/>
                </a:solidFill>
                <a:latin typeface="Times New Roman"/>
                <a:ea typeface="Times New Roman"/>
                <a:cs typeface="Times New Roman"/>
                <a:sym typeface="Times New Roman"/>
              </a:rPr>
              <a:t>Programación Orientada a Objetos</a:t>
            </a:r>
          </a:p>
        </p:txBody>
      </p:sp>
      <p:sp>
        <p:nvSpPr>
          <p:cNvPr name="TextBox 19" id="19"/>
          <p:cNvSpPr txBox="true"/>
          <p:nvPr/>
        </p:nvSpPr>
        <p:spPr>
          <a:xfrm rot="0">
            <a:off x="5135722" y="4453220"/>
            <a:ext cx="8234601" cy="628650"/>
          </a:xfrm>
          <a:prstGeom prst="rect">
            <a:avLst/>
          </a:prstGeom>
        </p:spPr>
        <p:txBody>
          <a:bodyPr anchor="t" rtlCol="false" tIns="0" lIns="0" bIns="0" rIns="0">
            <a:spAutoFit/>
          </a:bodyPr>
          <a:lstStyle/>
          <a:p>
            <a:pPr algn="ctr">
              <a:lnSpc>
                <a:spcPts val="3960"/>
              </a:lnSpc>
            </a:pPr>
            <a:r>
              <a:rPr lang="en-US" sz="3300" b="true">
                <a:solidFill>
                  <a:srgbClr val="000000"/>
                </a:solidFill>
                <a:latin typeface="Times New Roman Bold"/>
                <a:ea typeface="Times New Roman Bold"/>
                <a:cs typeface="Times New Roman Bold"/>
                <a:sym typeface="Times New Roman Bold"/>
              </a:rPr>
              <a:t>Docente: </a:t>
            </a:r>
            <a:r>
              <a:rPr lang="en-US" sz="3300">
                <a:solidFill>
                  <a:srgbClr val="000000"/>
                </a:solidFill>
                <a:latin typeface="Times New Roman"/>
                <a:ea typeface="Times New Roman"/>
                <a:cs typeface="Times New Roman"/>
                <a:sym typeface="Times New Roman"/>
              </a:rPr>
              <a:t>Mag. Coronel Castillo, Eric Gustavo</a:t>
            </a:r>
          </a:p>
        </p:txBody>
      </p:sp>
      <p:sp>
        <p:nvSpPr>
          <p:cNvPr name="Freeform 20" id="20"/>
          <p:cNvSpPr/>
          <p:nvPr/>
        </p:nvSpPr>
        <p:spPr>
          <a:xfrm flipH="false" flipV="false" rot="0">
            <a:off x="-815163" y="4538925"/>
            <a:ext cx="20616892" cy="95250"/>
          </a:xfrm>
          <a:custGeom>
            <a:avLst/>
            <a:gdLst/>
            <a:ahLst/>
            <a:cxnLst/>
            <a:rect r="r" b="b" t="t" l="l"/>
            <a:pathLst>
              <a:path h="95250" w="20616892">
                <a:moveTo>
                  <a:pt x="0" y="0"/>
                </a:moveTo>
                <a:lnTo>
                  <a:pt x="20616892" y="0"/>
                </a:lnTo>
                <a:lnTo>
                  <a:pt x="20616892" y="95250"/>
                </a:lnTo>
                <a:lnTo>
                  <a:pt x="0" y="952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1" id="21"/>
          <p:cNvSpPr txBox="true"/>
          <p:nvPr/>
        </p:nvSpPr>
        <p:spPr>
          <a:xfrm rot="0">
            <a:off x="9376648" y="6771746"/>
            <a:ext cx="7882652" cy="683133"/>
          </a:xfrm>
          <a:prstGeom prst="rect">
            <a:avLst/>
          </a:prstGeom>
        </p:spPr>
        <p:txBody>
          <a:bodyPr anchor="t" rtlCol="false" tIns="0" lIns="0" bIns="0" rIns="0">
            <a:spAutoFit/>
          </a:bodyPr>
          <a:lstStyle/>
          <a:p>
            <a:pPr algn="just">
              <a:lnSpc>
                <a:spcPts val="5181"/>
              </a:lnSpc>
            </a:pPr>
            <a:r>
              <a:rPr lang="en-US" sz="3300">
                <a:solidFill>
                  <a:srgbClr val="000000"/>
                </a:solidFill>
                <a:latin typeface="Times New Roman"/>
                <a:ea typeface="Times New Roman"/>
                <a:cs typeface="Times New Roman"/>
                <a:sym typeface="Times New Roman"/>
              </a:rPr>
              <a:t>(</a:t>
            </a:r>
            <a:r>
              <a:rPr lang="en-US" sz="3300">
                <a:solidFill>
                  <a:srgbClr val="000000"/>
                </a:solidFill>
                <a:latin typeface="Times New Roman"/>
                <a:ea typeface="Times New Roman"/>
                <a:cs typeface="Times New Roman"/>
                <a:sym typeface="Times New Roman"/>
              </a:rPr>
              <a:t>0009-0005-4351-1809 / 20240172E)</a:t>
            </a:r>
          </a:p>
        </p:txBody>
      </p:sp>
      <p:sp>
        <p:nvSpPr>
          <p:cNvPr name="TextBox 22" id="22"/>
          <p:cNvSpPr txBox="true"/>
          <p:nvPr/>
        </p:nvSpPr>
        <p:spPr>
          <a:xfrm rot="0">
            <a:off x="9359826" y="7403063"/>
            <a:ext cx="7882652" cy="683133"/>
          </a:xfrm>
          <a:prstGeom prst="rect">
            <a:avLst/>
          </a:prstGeom>
        </p:spPr>
        <p:txBody>
          <a:bodyPr anchor="t" rtlCol="false" tIns="0" lIns="0" bIns="0" rIns="0">
            <a:spAutoFit/>
          </a:bodyPr>
          <a:lstStyle/>
          <a:p>
            <a:pPr algn="just">
              <a:lnSpc>
                <a:spcPts val="5181"/>
              </a:lnSpc>
            </a:pPr>
            <a:r>
              <a:rPr lang="en-US" sz="3300">
                <a:solidFill>
                  <a:srgbClr val="000000"/>
                </a:solidFill>
                <a:latin typeface="Times New Roman"/>
                <a:ea typeface="Times New Roman"/>
                <a:cs typeface="Times New Roman"/>
                <a:sym typeface="Times New Roman"/>
              </a:rPr>
              <a:t>(</a:t>
            </a:r>
            <a:r>
              <a:rPr lang="en-US" sz="3300">
                <a:solidFill>
                  <a:srgbClr val="000000"/>
                </a:solidFill>
                <a:latin typeface="Times New Roman"/>
                <a:ea typeface="Times New Roman"/>
                <a:cs typeface="Times New Roman"/>
                <a:sym typeface="Times New Roman"/>
              </a:rPr>
              <a:t>0009-0000-5041-6125 / 20240096G)</a:t>
            </a:r>
          </a:p>
        </p:txBody>
      </p:sp>
      <p:sp>
        <p:nvSpPr>
          <p:cNvPr name="TextBox 23" id="23"/>
          <p:cNvSpPr txBox="true"/>
          <p:nvPr/>
        </p:nvSpPr>
        <p:spPr>
          <a:xfrm rot="0">
            <a:off x="9359826" y="8038571"/>
            <a:ext cx="7882652" cy="683133"/>
          </a:xfrm>
          <a:prstGeom prst="rect">
            <a:avLst/>
          </a:prstGeom>
        </p:spPr>
        <p:txBody>
          <a:bodyPr anchor="t" rtlCol="false" tIns="0" lIns="0" bIns="0" rIns="0">
            <a:spAutoFit/>
          </a:bodyPr>
          <a:lstStyle/>
          <a:p>
            <a:pPr algn="just">
              <a:lnSpc>
                <a:spcPts val="5181"/>
              </a:lnSpc>
            </a:pPr>
            <a:r>
              <a:rPr lang="en-US" sz="3300">
                <a:solidFill>
                  <a:srgbClr val="000000"/>
                </a:solidFill>
                <a:latin typeface="Times New Roman"/>
                <a:ea typeface="Times New Roman"/>
                <a:cs typeface="Times New Roman"/>
                <a:sym typeface="Times New Roman"/>
              </a:rPr>
              <a:t>(</a:t>
            </a:r>
            <a:r>
              <a:rPr lang="en-US" sz="3300">
                <a:solidFill>
                  <a:srgbClr val="000000"/>
                </a:solidFill>
                <a:latin typeface="Times New Roman"/>
                <a:ea typeface="Times New Roman"/>
                <a:cs typeface="Times New Roman"/>
                <a:sym typeface="Times New Roman"/>
                <a:hlinkClick r:id="rId6" tooltip="https://orcid.org/0009-0003-6091-1332"/>
              </a:rPr>
              <a:t>0009-0003-6091-1332</a:t>
            </a:r>
            <a:r>
              <a:rPr lang="en-US" sz="3300">
                <a:solidFill>
                  <a:srgbClr val="000000"/>
                </a:solidFill>
                <a:latin typeface="Times New Roman"/>
                <a:ea typeface="Times New Roman"/>
                <a:cs typeface="Times New Roman"/>
                <a:sym typeface="Times New Roman"/>
              </a:rPr>
              <a:t> / 20232554J )</a:t>
            </a:r>
          </a:p>
        </p:txBody>
      </p:sp>
      <p:sp>
        <p:nvSpPr>
          <p:cNvPr name="TextBox 24" id="24"/>
          <p:cNvSpPr txBox="true"/>
          <p:nvPr/>
        </p:nvSpPr>
        <p:spPr>
          <a:xfrm rot="0">
            <a:off x="9359826" y="6086741"/>
            <a:ext cx="7882652" cy="683133"/>
          </a:xfrm>
          <a:prstGeom prst="rect">
            <a:avLst/>
          </a:prstGeom>
        </p:spPr>
        <p:txBody>
          <a:bodyPr anchor="t" rtlCol="false" tIns="0" lIns="0" bIns="0" rIns="0">
            <a:spAutoFit/>
          </a:bodyPr>
          <a:lstStyle/>
          <a:p>
            <a:pPr algn="just">
              <a:lnSpc>
                <a:spcPts val="5181"/>
              </a:lnSpc>
            </a:pPr>
            <a:r>
              <a:rPr lang="en-US" sz="3300">
                <a:solidFill>
                  <a:srgbClr val="000000"/>
                </a:solidFill>
                <a:latin typeface="Times New Roman"/>
                <a:ea typeface="Times New Roman"/>
                <a:cs typeface="Times New Roman"/>
                <a:sym typeface="Times New Roman"/>
              </a:rPr>
              <a:t>(</a:t>
            </a:r>
            <a:r>
              <a:rPr lang="en-US" sz="3300">
                <a:solidFill>
                  <a:srgbClr val="000000"/>
                </a:solidFill>
                <a:latin typeface="Times New Roman"/>
                <a:ea typeface="Times New Roman"/>
                <a:cs typeface="Times New Roman"/>
                <a:sym typeface="Times New Roman"/>
                <a:hlinkClick r:id="rId7" tooltip="https://orcid.org/0009-0009-7963-6901"/>
              </a:rPr>
              <a:t>0009-0009-7963-6901</a:t>
            </a:r>
            <a:r>
              <a:rPr lang="en-US" sz="3300">
                <a:solidFill>
                  <a:srgbClr val="000000"/>
                </a:solidFill>
                <a:latin typeface="Times New Roman"/>
                <a:ea typeface="Times New Roman"/>
                <a:cs typeface="Times New Roman"/>
                <a:sym typeface="Times New Roman"/>
              </a:rPr>
              <a:t> / 20231050H)</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4996166" y="284012"/>
            <a:ext cx="2279928" cy="819277"/>
          </a:xfrm>
          <a:prstGeom prst="rect">
            <a:avLst/>
          </a:prstGeom>
        </p:spPr>
        <p:txBody>
          <a:bodyPr anchor="t" rtlCol="false" tIns="0" lIns="0" bIns="0" rIns="0">
            <a:spAutoFit/>
          </a:bodyPr>
          <a:lstStyle/>
          <a:p>
            <a:pPr algn="r">
              <a:lnSpc>
                <a:spcPts val="5759"/>
              </a:lnSpc>
            </a:pPr>
            <a:r>
              <a:rPr lang="en-US" sz="4800" b="true">
                <a:solidFill>
                  <a:srgbClr val="C00000"/>
                </a:solidFill>
                <a:latin typeface="Times New Roman Bold"/>
                <a:ea typeface="Times New Roman Bold"/>
                <a:cs typeface="Times New Roman Bold"/>
                <a:sym typeface="Times New Roman Bold"/>
              </a:rPr>
              <a:t>Código 3</a:t>
            </a:r>
          </a:p>
        </p:txBody>
      </p:sp>
      <p:sp>
        <p:nvSpPr>
          <p:cNvPr name="TextBox 7" id="7"/>
          <p:cNvSpPr txBox="true"/>
          <p:nvPr/>
        </p:nvSpPr>
        <p:spPr>
          <a:xfrm rot="0">
            <a:off x="1028700" y="1380993"/>
            <a:ext cx="4452580" cy="819277"/>
          </a:xfrm>
          <a:prstGeom prst="rect">
            <a:avLst/>
          </a:prstGeom>
        </p:spPr>
        <p:txBody>
          <a:bodyPr anchor="t" rtlCol="false" tIns="0" lIns="0" bIns="0" rIns="0">
            <a:spAutoFit/>
          </a:bodyPr>
          <a:lstStyle/>
          <a:p>
            <a:pPr algn="ctr">
              <a:lnSpc>
                <a:spcPts val="5759"/>
              </a:lnSpc>
            </a:pPr>
            <a:r>
              <a:rPr lang="en-US" sz="4800" b="true">
                <a:solidFill>
                  <a:srgbClr val="000000"/>
                </a:solidFill>
                <a:latin typeface="Times New Roman Bold"/>
                <a:ea typeface="Times New Roman Bold"/>
                <a:cs typeface="Times New Roman Bold"/>
                <a:sym typeface="Times New Roman Bold"/>
              </a:rPr>
              <a:t>Secuencia normal</a:t>
            </a:r>
          </a:p>
        </p:txBody>
      </p:sp>
      <p:sp>
        <p:nvSpPr>
          <p:cNvPr name="TextBox 8" id="8"/>
          <p:cNvSpPr txBox="true"/>
          <p:nvPr/>
        </p:nvSpPr>
        <p:spPr>
          <a:xfrm rot="0">
            <a:off x="595276" y="2047870"/>
            <a:ext cx="17097449" cy="7699375"/>
          </a:xfrm>
          <a:prstGeom prst="rect">
            <a:avLst/>
          </a:prstGeom>
        </p:spPr>
        <p:txBody>
          <a:bodyPr anchor="t" rtlCol="false" tIns="0" lIns="0" bIns="0" rIns="0">
            <a:spAutoFit/>
          </a:bodyPr>
          <a:lstStyle/>
          <a:p>
            <a:pPr algn="l" marL="868681" indent="-289560" lvl="2">
              <a:lnSpc>
                <a:spcPts val="5510"/>
              </a:lnSpc>
              <a:buAutoNum type="arabicPeriod" startAt="1"/>
            </a:pPr>
            <a:r>
              <a:rPr lang="en-US" sz="3800">
                <a:solidFill>
                  <a:srgbClr val="000000"/>
                </a:solidFill>
                <a:latin typeface="Times New Roman"/>
                <a:ea typeface="Times New Roman"/>
                <a:cs typeface="Times New Roman"/>
                <a:sym typeface="Times New Roman"/>
              </a:rPr>
              <a:t>El usuario busca y selecciona el pedido cuyo estado desea actualizar.</a:t>
            </a:r>
          </a:p>
          <a:p>
            <a:pPr algn="l" marL="868681" indent="-289560" lvl="2">
              <a:lnSpc>
                <a:spcPts val="5510"/>
              </a:lnSpc>
              <a:buAutoNum type="arabicPeriod" startAt="1"/>
            </a:pPr>
            <a:r>
              <a:rPr lang="en-US" sz="3800">
                <a:solidFill>
                  <a:srgbClr val="000000"/>
                </a:solidFill>
                <a:latin typeface="Times New Roman"/>
                <a:ea typeface="Times New Roman"/>
                <a:cs typeface="Times New Roman"/>
                <a:sym typeface="Times New Roman"/>
              </a:rPr>
              <a:t>El sistema presenta las opciones de cambio de estado. El usuario selecciona el nuevo estado.</a:t>
            </a:r>
          </a:p>
          <a:p>
            <a:pPr algn="l" marL="868681" indent="-289560" lvl="2">
              <a:lnSpc>
                <a:spcPts val="5510"/>
              </a:lnSpc>
              <a:buAutoNum type="arabicPeriod" startAt="1"/>
            </a:pPr>
            <a:r>
              <a:rPr lang="en-US" sz="3800">
                <a:solidFill>
                  <a:srgbClr val="000000"/>
                </a:solidFill>
                <a:latin typeface="Times New Roman"/>
                <a:ea typeface="Times New Roman"/>
                <a:cs typeface="Times New Roman"/>
                <a:sym typeface="Times New Roman"/>
              </a:rPr>
              <a:t>El sistema valida la existencia, el estado del pedido, el nuevo estado y los permisos del usuario.</a:t>
            </a:r>
          </a:p>
          <a:p>
            <a:pPr algn="l" marL="868681" indent="-289560" lvl="2">
              <a:lnSpc>
                <a:spcPts val="5510"/>
              </a:lnSpc>
              <a:buAutoNum type="arabicPeriod" startAt="1"/>
            </a:pPr>
            <a:r>
              <a:rPr lang="en-US" sz="3800">
                <a:solidFill>
                  <a:srgbClr val="000000"/>
                </a:solidFill>
                <a:latin typeface="Times New Roman"/>
                <a:ea typeface="Times New Roman"/>
                <a:cs typeface="Times New Roman"/>
                <a:sym typeface="Times New Roman"/>
              </a:rPr>
              <a:t>Si las validaciones son correctas, el sistema:</a:t>
            </a:r>
          </a:p>
          <a:p>
            <a:pPr algn="l" marL="1640841" indent="-546947" lvl="2">
              <a:lnSpc>
                <a:spcPts val="5510"/>
              </a:lnSpc>
              <a:buFont typeface="Arial"/>
              <a:buChar char="⚬"/>
            </a:pPr>
            <a:r>
              <a:rPr lang="en-US" sz="3800">
                <a:solidFill>
                  <a:srgbClr val="000000"/>
                </a:solidFill>
                <a:latin typeface="Times New Roman"/>
                <a:ea typeface="Times New Roman"/>
                <a:cs typeface="Times New Roman"/>
                <a:sym typeface="Times New Roman"/>
              </a:rPr>
              <a:t>Actualiza el </a:t>
            </a:r>
            <a:r>
              <a:rPr lang="en-US" b="true" sz="3800">
                <a:solidFill>
                  <a:srgbClr val="000000"/>
                </a:solidFill>
                <a:latin typeface="Times New Roman Bold"/>
                <a:ea typeface="Times New Roman Bold"/>
                <a:cs typeface="Times New Roman Bold"/>
                <a:sym typeface="Times New Roman Bold"/>
              </a:rPr>
              <a:t>estado_id</a:t>
            </a:r>
            <a:r>
              <a:rPr lang="en-US" sz="3800">
                <a:solidFill>
                  <a:srgbClr val="000000"/>
                </a:solidFill>
                <a:latin typeface="Times New Roman"/>
                <a:ea typeface="Times New Roman"/>
                <a:cs typeface="Times New Roman"/>
                <a:sym typeface="Times New Roman"/>
              </a:rPr>
              <a:t> y la </a:t>
            </a:r>
            <a:r>
              <a:rPr lang="en-US" b="true" sz="3800">
                <a:solidFill>
                  <a:srgbClr val="000000"/>
                </a:solidFill>
                <a:latin typeface="Times New Roman Bold"/>
                <a:ea typeface="Times New Roman Bold"/>
                <a:cs typeface="Times New Roman Bold"/>
                <a:sym typeface="Times New Roman Bold"/>
              </a:rPr>
              <a:t>fecha_modificacion</a:t>
            </a:r>
            <a:r>
              <a:rPr lang="en-US" sz="3800">
                <a:solidFill>
                  <a:srgbClr val="000000"/>
                </a:solidFill>
                <a:latin typeface="Times New Roman"/>
                <a:ea typeface="Times New Roman"/>
                <a:cs typeface="Times New Roman"/>
                <a:sym typeface="Times New Roman"/>
              </a:rPr>
              <a:t> del pedido.</a:t>
            </a:r>
          </a:p>
          <a:p>
            <a:pPr algn="l" marL="1640841" indent="-546947" lvl="2">
              <a:lnSpc>
                <a:spcPts val="5510"/>
              </a:lnSpc>
              <a:buFont typeface="Arial"/>
              <a:buChar char="⚬"/>
            </a:pPr>
            <a:r>
              <a:rPr lang="en-US" sz="3800">
                <a:solidFill>
                  <a:srgbClr val="000000"/>
                </a:solidFill>
                <a:latin typeface="Times New Roman"/>
                <a:ea typeface="Times New Roman"/>
                <a:cs typeface="Times New Roman"/>
                <a:sym typeface="Times New Roman"/>
              </a:rPr>
              <a:t>Si el nuevo estado es "Entregado", registra la </a:t>
            </a:r>
            <a:r>
              <a:rPr lang="en-US" b="true" sz="3800">
                <a:solidFill>
                  <a:srgbClr val="000000"/>
                </a:solidFill>
                <a:latin typeface="Times New Roman Bold"/>
                <a:ea typeface="Times New Roman Bold"/>
                <a:cs typeface="Times New Roman Bold"/>
                <a:sym typeface="Times New Roman Bold"/>
              </a:rPr>
              <a:t>fecha_entrega_real</a:t>
            </a:r>
            <a:r>
              <a:rPr lang="en-US" sz="3800">
                <a:solidFill>
                  <a:srgbClr val="000000"/>
                </a:solidFill>
                <a:latin typeface="Times New Roman"/>
                <a:ea typeface="Times New Roman"/>
                <a:cs typeface="Times New Roman"/>
                <a:sym typeface="Times New Roman"/>
              </a:rPr>
              <a:t>.</a:t>
            </a:r>
          </a:p>
          <a:p>
            <a:pPr algn="l" marL="1640841" indent="-546947" lvl="2">
              <a:lnSpc>
                <a:spcPts val="5510"/>
              </a:lnSpc>
              <a:buFont typeface="Arial"/>
              <a:buChar char="⚬"/>
            </a:pPr>
            <a:r>
              <a:rPr lang="en-US" sz="3800">
                <a:solidFill>
                  <a:srgbClr val="000000"/>
                </a:solidFill>
                <a:latin typeface="Times New Roman"/>
                <a:ea typeface="Times New Roman"/>
                <a:cs typeface="Times New Roman"/>
                <a:sym typeface="Times New Roman"/>
              </a:rPr>
              <a:t>Inserta un nuevo registro en el </a:t>
            </a:r>
            <a:r>
              <a:rPr lang="en-US" b="true" sz="3800">
                <a:solidFill>
                  <a:srgbClr val="000000"/>
                </a:solidFill>
                <a:latin typeface="Times New Roman Bold"/>
                <a:ea typeface="Times New Roman Bold"/>
                <a:cs typeface="Times New Roman Bold"/>
                <a:sym typeface="Times New Roman Bold"/>
              </a:rPr>
              <a:t>HistorialEstadoPedido </a:t>
            </a:r>
            <a:r>
              <a:rPr lang="en-US" sz="3800">
                <a:solidFill>
                  <a:srgbClr val="000000"/>
                </a:solidFill>
                <a:latin typeface="Times New Roman"/>
                <a:ea typeface="Times New Roman"/>
                <a:cs typeface="Times New Roman"/>
                <a:sym typeface="Times New Roman"/>
              </a:rPr>
              <a:t>con el detalle del cambio.</a:t>
            </a:r>
          </a:p>
          <a:p>
            <a:pPr algn="l" marL="868681" indent="-289560" lvl="2">
              <a:lnSpc>
                <a:spcPts val="5510"/>
              </a:lnSpc>
              <a:buAutoNum type="arabicPeriod" startAt="1"/>
            </a:pPr>
            <a:r>
              <a:rPr lang="en-US" sz="3800">
                <a:solidFill>
                  <a:srgbClr val="000000"/>
                </a:solidFill>
                <a:latin typeface="Times New Roman"/>
                <a:ea typeface="Times New Roman"/>
                <a:cs typeface="Times New Roman"/>
                <a:sym typeface="Times New Roman"/>
              </a:rPr>
              <a:t>El sistema confirma al usuario qu</a:t>
            </a:r>
            <a:r>
              <a:rPr lang="en-US" sz="3800">
                <a:solidFill>
                  <a:srgbClr val="000000"/>
                </a:solidFill>
                <a:latin typeface="Times New Roman"/>
                <a:ea typeface="Times New Roman"/>
                <a:cs typeface="Times New Roman"/>
                <a:sym typeface="Times New Roman"/>
              </a:rPr>
              <a:t>e el estado del pedido ha sido actualizado.</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3101732" y="284012"/>
            <a:ext cx="4424256" cy="819277"/>
          </a:xfrm>
          <a:prstGeom prst="rect">
            <a:avLst/>
          </a:prstGeom>
        </p:spPr>
        <p:txBody>
          <a:bodyPr anchor="t" rtlCol="false" tIns="0" lIns="0" bIns="0" rIns="0">
            <a:spAutoFit/>
          </a:bodyPr>
          <a:lstStyle/>
          <a:p>
            <a:pPr algn="ctr">
              <a:lnSpc>
                <a:spcPts val="5759"/>
              </a:lnSpc>
            </a:pPr>
            <a:r>
              <a:rPr lang="en-US" sz="4800" b="true">
                <a:solidFill>
                  <a:srgbClr val="C00000"/>
                </a:solidFill>
                <a:latin typeface="Times New Roman Bold"/>
                <a:ea typeface="Times New Roman Bold"/>
                <a:cs typeface="Times New Roman Bold"/>
                <a:sym typeface="Times New Roman Bold"/>
              </a:rPr>
              <a:t>Caso </a:t>
            </a:r>
            <a:r>
              <a:rPr lang="en-US" sz="4800" b="true">
                <a:solidFill>
                  <a:srgbClr val="C00000"/>
                </a:solidFill>
                <a:latin typeface="Times New Roman Bold"/>
                <a:ea typeface="Times New Roman Bold"/>
                <a:cs typeface="Times New Roman Bold"/>
                <a:sym typeface="Times New Roman Bold"/>
              </a:rPr>
              <a:t>de uso 4</a:t>
            </a:r>
          </a:p>
        </p:txBody>
      </p:sp>
      <p:sp>
        <p:nvSpPr>
          <p:cNvPr name="TextBox 7" id="7"/>
          <p:cNvSpPr txBox="true"/>
          <p:nvPr/>
        </p:nvSpPr>
        <p:spPr>
          <a:xfrm rot="0">
            <a:off x="950324" y="1361941"/>
            <a:ext cx="14049883" cy="800100"/>
          </a:xfrm>
          <a:prstGeom prst="rect">
            <a:avLst/>
          </a:prstGeom>
        </p:spPr>
        <p:txBody>
          <a:bodyPr anchor="t" rtlCol="false" tIns="0" lIns="0" bIns="0" rIns="0">
            <a:spAutoFit/>
          </a:bodyPr>
          <a:lstStyle/>
          <a:p>
            <a:pPr algn="l">
              <a:lnSpc>
                <a:spcPts val="5400"/>
              </a:lnSpc>
            </a:pPr>
            <a:r>
              <a:rPr lang="en-US" sz="4500" b="true">
                <a:solidFill>
                  <a:srgbClr val="C00000"/>
                </a:solidFill>
                <a:latin typeface="Times New Roman Bold"/>
                <a:ea typeface="Times New Roman Bold"/>
                <a:cs typeface="Times New Roman Bold"/>
                <a:sym typeface="Times New Roman Bold"/>
              </a:rPr>
              <a:t>CU04 - GENERAR ALERTAS DE VENCIMIENTO</a:t>
            </a:r>
          </a:p>
        </p:txBody>
      </p:sp>
      <p:sp>
        <p:nvSpPr>
          <p:cNvPr name="TextBox 8" id="8"/>
          <p:cNvSpPr txBox="true"/>
          <p:nvPr/>
        </p:nvSpPr>
        <p:spPr>
          <a:xfrm rot="0">
            <a:off x="541335" y="2285866"/>
            <a:ext cx="17337676" cy="2476500"/>
          </a:xfrm>
          <a:prstGeom prst="rect">
            <a:avLst/>
          </a:prstGeom>
        </p:spPr>
        <p:txBody>
          <a:bodyPr anchor="t" rtlCol="false" tIns="0" lIns="0" bIns="0" rIns="0">
            <a:spAutoFit/>
          </a:bodyPr>
          <a:lstStyle/>
          <a:p>
            <a:pPr algn="l">
              <a:lnSpc>
                <a:spcPts val="4799"/>
              </a:lnSpc>
            </a:pPr>
            <a:r>
              <a:rPr lang="en-US" sz="3999">
                <a:solidFill>
                  <a:srgbClr val="000000"/>
                </a:solidFill>
                <a:latin typeface="Times New Roman"/>
                <a:ea typeface="Times New Roman"/>
                <a:cs typeface="Times New Roman"/>
                <a:sym typeface="Times New Roman"/>
              </a:rPr>
              <a:t>Este caso de uso permite al sistema identificar de forma proactiva y listar los pedidos que están próximos a su fecha de entrega comprometida o que ya se encuentran vencidos, facilitando la toma de decisiones preventivas por parte del Jefe de Taller.</a:t>
            </a:r>
          </a:p>
        </p:txBody>
      </p:sp>
      <p:sp>
        <p:nvSpPr>
          <p:cNvPr name="TextBox 9" id="9"/>
          <p:cNvSpPr txBox="true"/>
          <p:nvPr/>
        </p:nvSpPr>
        <p:spPr>
          <a:xfrm rot="0">
            <a:off x="501184" y="4886191"/>
            <a:ext cx="17597362" cy="5476875"/>
          </a:xfrm>
          <a:prstGeom prst="rect">
            <a:avLst/>
          </a:prstGeom>
        </p:spPr>
        <p:txBody>
          <a:bodyPr anchor="t" rtlCol="false" tIns="0" lIns="0" bIns="0" rIns="0">
            <a:spAutoFit/>
          </a:bodyPr>
          <a:lstStyle/>
          <a:p>
            <a:pPr algn="l">
              <a:lnSpc>
                <a:spcPts val="4799"/>
              </a:lnSpc>
            </a:pPr>
            <a:r>
              <a:rPr lang="en-US" sz="3999" b="true">
                <a:solidFill>
                  <a:srgbClr val="000000"/>
                </a:solidFill>
                <a:latin typeface="Times New Roman Bold"/>
                <a:ea typeface="Times New Roman Bold"/>
                <a:cs typeface="Times New Roman Bold"/>
                <a:sym typeface="Times New Roman Bold"/>
              </a:rPr>
              <a:t>Actores involucrados: Sistema (actor principal), Jefe de taller (visualiza las alertas). </a:t>
            </a:r>
          </a:p>
          <a:p>
            <a:pPr algn="l">
              <a:lnSpc>
                <a:spcPts val="4799"/>
              </a:lnSpc>
            </a:pPr>
            <a:r>
              <a:rPr lang="en-US" sz="3999" b="true">
                <a:solidFill>
                  <a:srgbClr val="000000"/>
                </a:solidFill>
                <a:latin typeface="Times New Roman Bold"/>
                <a:ea typeface="Times New Roman Bold"/>
                <a:cs typeface="Times New Roman Bold"/>
                <a:sym typeface="Times New Roman Bold"/>
              </a:rPr>
              <a:t>Requisitos involucrados:</a:t>
            </a:r>
          </a:p>
          <a:p>
            <a:pPr algn="l" marL="863599" indent="-431800" lvl="1">
              <a:lnSpc>
                <a:spcPts val="4799"/>
              </a:lnSpc>
              <a:buFont typeface="Arial"/>
              <a:buChar char="•"/>
            </a:pPr>
            <a:r>
              <a:rPr lang="en-US" sz="3999">
                <a:solidFill>
                  <a:srgbClr val="000000"/>
                </a:solidFill>
                <a:latin typeface="Times New Roman"/>
                <a:ea typeface="Times New Roman"/>
                <a:cs typeface="Times New Roman"/>
                <a:sym typeface="Times New Roman"/>
              </a:rPr>
              <a:t>Identificación automática de pedidos con plazo de entrega comprometida a punto de vencer (por defecto, ≤2 días) o ya vencidos. </a:t>
            </a:r>
          </a:p>
          <a:p>
            <a:pPr algn="l" marL="863599" indent="-431800" lvl="1">
              <a:lnSpc>
                <a:spcPts val="4799"/>
              </a:lnSpc>
              <a:buFont typeface="Arial"/>
              <a:buChar char="•"/>
            </a:pPr>
            <a:r>
              <a:rPr lang="en-US" sz="3999">
                <a:solidFill>
                  <a:srgbClr val="000000"/>
                </a:solidFill>
                <a:latin typeface="Times New Roman"/>
                <a:ea typeface="Times New Roman"/>
                <a:cs typeface="Times New Roman"/>
                <a:sym typeface="Times New Roman"/>
              </a:rPr>
              <a:t>Exclusión de pedidos que ya fueron entregados para enfocar la atención en el trabajo pendiente. </a:t>
            </a:r>
          </a:p>
          <a:p>
            <a:pPr algn="l" marL="863599" indent="-431800" lvl="1">
              <a:lnSpc>
                <a:spcPts val="4799"/>
              </a:lnSpc>
              <a:buFont typeface="Arial"/>
              <a:buChar char="•"/>
            </a:pPr>
            <a:r>
              <a:rPr lang="en-US" sz="3999">
                <a:solidFill>
                  <a:srgbClr val="000000"/>
                </a:solidFill>
                <a:latin typeface="Times New Roman"/>
                <a:ea typeface="Times New Roman"/>
                <a:cs typeface="Times New Roman"/>
                <a:sym typeface="Times New Roman"/>
              </a:rPr>
              <a:t>Presentación de un listado claro con los pedidos filtrados, mostrando sus fechas y los responsables asignados. </a:t>
            </a:r>
          </a:p>
          <a:p>
            <a:pPr algn="l" marL="914399" indent="-304800" lvl="2">
              <a:lnSpc>
                <a:spcPts val="4799"/>
              </a:lnSpc>
              <a:buFont typeface="Arial"/>
              <a:buChar char="⚬"/>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3101732" y="284012"/>
            <a:ext cx="4424256" cy="819277"/>
          </a:xfrm>
          <a:prstGeom prst="rect">
            <a:avLst/>
          </a:prstGeom>
        </p:spPr>
        <p:txBody>
          <a:bodyPr anchor="t" rtlCol="false" tIns="0" lIns="0" bIns="0" rIns="0">
            <a:spAutoFit/>
          </a:bodyPr>
          <a:lstStyle/>
          <a:p>
            <a:pPr algn="ctr">
              <a:lnSpc>
                <a:spcPts val="5759"/>
              </a:lnSpc>
            </a:pPr>
            <a:r>
              <a:rPr lang="en-US" sz="4800" b="true">
                <a:solidFill>
                  <a:srgbClr val="C00000"/>
                </a:solidFill>
                <a:latin typeface="Times New Roman Bold"/>
                <a:ea typeface="Times New Roman Bold"/>
                <a:cs typeface="Times New Roman Bold"/>
                <a:sym typeface="Times New Roman Bold"/>
              </a:rPr>
              <a:t>Caso </a:t>
            </a:r>
            <a:r>
              <a:rPr lang="en-US" sz="4800" b="true">
                <a:solidFill>
                  <a:srgbClr val="C00000"/>
                </a:solidFill>
                <a:latin typeface="Times New Roman Bold"/>
                <a:ea typeface="Times New Roman Bold"/>
                <a:cs typeface="Times New Roman Bold"/>
                <a:sym typeface="Times New Roman Bold"/>
              </a:rPr>
              <a:t>de uso 4</a:t>
            </a:r>
          </a:p>
        </p:txBody>
      </p:sp>
      <p:sp>
        <p:nvSpPr>
          <p:cNvPr name="TextBox 7" id="7"/>
          <p:cNvSpPr txBox="true"/>
          <p:nvPr/>
        </p:nvSpPr>
        <p:spPr>
          <a:xfrm rot="0">
            <a:off x="744651" y="2748323"/>
            <a:ext cx="16798698" cy="4819650"/>
          </a:xfrm>
          <a:prstGeom prst="rect">
            <a:avLst/>
          </a:prstGeom>
        </p:spPr>
        <p:txBody>
          <a:bodyPr anchor="t" rtlCol="false" tIns="0" lIns="0" bIns="0" rIns="0">
            <a:spAutoFit/>
          </a:bodyPr>
          <a:lstStyle/>
          <a:p>
            <a:pPr algn="l">
              <a:lnSpc>
                <a:spcPts val="5399"/>
              </a:lnSpc>
            </a:pPr>
            <a:r>
              <a:rPr lang="en-US" sz="4499" b="true">
                <a:solidFill>
                  <a:srgbClr val="000000"/>
                </a:solidFill>
                <a:latin typeface="Times New Roman Bold"/>
                <a:ea typeface="Times New Roman Bold"/>
                <a:cs typeface="Times New Roman Bold"/>
                <a:sym typeface="Times New Roman Bold"/>
              </a:rPr>
              <a:t>P</a:t>
            </a:r>
            <a:r>
              <a:rPr lang="en-US" sz="4499" b="true">
                <a:solidFill>
                  <a:srgbClr val="000000"/>
                </a:solidFill>
                <a:latin typeface="Times New Roman Bold"/>
                <a:ea typeface="Times New Roman Bold"/>
                <a:cs typeface="Times New Roman Bold"/>
                <a:sym typeface="Times New Roman Bold"/>
              </a:rPr>
              <a:t>recondiciones:</a:t>
            </a:r>
          </a:p>
          <a:p>
            <a:pPr algn="l" marL="1028697" indent="-342899" lvl="2">
              <a:lnSpc>
                <a:spcPts val="5399"/>
              </a:lnSpc>
              <a:buFont typeface="Arial"/>
              <a:buChar char="⚬"/>
            </a:pPr>
            <a:r>
              <a:rPr lang="en-US" sz="4499">
                <a:solidFill>
                  <a:srgbClr val="000000"/>
                </a:solidFill>
                <a:latin typeface="Times New Roman"/>
                <a:ea typeface="Times New Roman"/>
                <a:cs typeface="Times New Roman"/>
                <a:sym typeface="Times New Roman"/>
              </a:rPr>
              <a:t>Deben existir pedidos en la base de datos que no se encuentren en un estado final (es decir, que no estén marcados como "Entregado"). </a:t>
            </a:r>
          </a:p>
          <a:p>
            <a:pPr algn="l" marL="1028697" indent="-342899" lvl="2">
              <a:lnSpc>
                <a:spcPts val="5399"/>
              </a:lnSpc>
              <a:buFont typeface="Arial"/>
              <a:buChar char="⚬"/>
            </a:pPr>
            <a:r>
              <a:rPr lang="en-US" sz="4499">
                <a:solidFill>
                  <a:srgbClr val="000000"/>
                </a:solidFill>
                <a:latin typeface="Times New Roman"/>
                <a:ea typeface="Times New Roman"/>
                <a:cs typeface="Times New Roman"/>
                <a:sym typeface="Times New Roman"/>
              </a:rPr>
              <a:t>Al menos un pedido debe tener una fecha de entrega comprometida que cumpla con el criterio de alerta (próximo a vencer o ya vencido).</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0385113" y="284012"/>
            <a:ext cx="6890981" cy="914400"/>
          </a:xfrm>
          <a:prstGeom prst="rect">
            <a:avLst/>
          </a:prstGeom>
        </p:spPr>
        <p:txBody>
          <a:bodyPr anchor="t" rtlCol="false" tIns="0" lIns="0" bIns="0" rIns="0">
            <a:spAutoFit/>
          </a:bodyPr>
          <a:lstStyle/>
          <a:p>
            <a:pPr algn="r">
              <a:lnSpc>
                <a:spcPts val="5759"/>
              </a:lnSpc>
            </a:pPr>
            <a:r>
              <a:rPr lang="en-US" sz="4800" b="true">
                <a:solidFill>
                  <a:srgbClr val="C00000"/>
                </a:solidFill>
                <a:latin typeface="Times New Roman Bold"/>
                <a:ea typeface="Times New Roman Bold"/>
                <a:cs typeface="Times New Roman Bold"/>
                <a:sym typeface="Times New Roman Bold"/>
              </a:rPr>
              <a:t>Modelo de Base de Datos 4</a:t>
            </a:r>
          </a:p>
        </p:txBody>
      </p:sp>
      <p:sp>
        <p:nvSpPr>
          <p:cNvPr name="Freeform 7" id="7"/>
          <p:cNvSpPr/>
          <p:nvPr/>
        </p:nvSpPr>
        <p:spPr>
          <a:xfrm flipH="false" flipV="false" rot="0">
            <a:off x="6526053" y="1800093"/>
            <a:ext cx="4102469" cy="7293279"/>
          </a:xfrm>
          <a:custGeom>
            <a:avLst/>
            <a:gdLst/>
            <a:ahLst/>
            <a:cxnLst/>
            <a:rect r="r" b="b" t="t" l="l"/>
            <a:pathLst>
              <a:path h="7293279" w="4102469">
                <a:moveTo>
                  <a:pt x="0" y="0"/>
                </a:moveTo>
                <a:lnTo>
                  <a:pt x="4102469" y="0"/>
                </a:lnTo>
                <a:lnTo>
                  <a:pt x="4102469" y="7293279"/>
                </a:lnTo>
                <a:lnTo>
                  <a:pt x="0" y="7293279"/>
                </a:lnTo>
                <a:lnTo>
                  <a:pt x="0" y="0"/>
                </a:lnTo>
                <a:close/>
              </a:path>
            </a:pathLst>
          </a:custGeom>
          <a:blipFill>
            <a:blip r:embed="rId3"/>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4996166" y="284012"/>
            <a:ext cx="2279928" cy="847852"/>
          </a:xfrm>
          <a:prstGeom prst="rect">
            <a:avLst/>
          </a:prstGeom>
        </p:spPr>
        <p:txBody>
          <a:bodyPr anchor="t" rtlCol="false" tIns="0" lIns="0" bIns="0" rIns="0">
            <a:spAutoFit/>
          </a:bodyPr>
          <a:lstStyle/>
          <a:p>
            <a:pPr algn="r">
              <a:lnSpc>
                <a:spcPts val="5759"/>
              </a:lnSpc>
            </a:pPr>
            <a:r>
              <a:rPr lang="en-US" sz="4800" b="true">
                <a:solidFill>
                  <a:srgbClr val="C00000"/>
                </a:solidFill>
                <a:latin typeface="Times New Roman Bold"/>
                <a:ea typeface="Times New Roman Bold"/>
                <a:cs typeface="Times New Roman Bold"/>
                <a:sym typeface="Times New Roman Bold"/>
              </a:rPr>
              <a:t>Código 4</a:t>
            </a:r>
          </a:p>
        </p:txBody>
      </p:sp>
      <p:sp>
        <p:nvSpPr>
          <p:cNvPr name="TextBox 7" id="7"/>
          <p:cNvSpPr txBox="true"/>
          <p:nvPr/>
        </p:nvSpPr>
        <p:spPr>
          <a:xfrm rot="0">
            <a:off x="1028700" y="1380993"/>
            <a:ext cx="4452580" cy="819277"/>
          </a:xfrm>
          <a:prstGeom prst="rect">
            <a:avLst/>
          </a:prstGeom>
        </p:spPr>
        <p:txBody>
          <a:bodyPr anchor="t" rtlCol="false" tIns="0" lIns="0" bIns="0" rIns="0">
            <a:spAutoFit/>
          </a:bodyPr>
          <a:lstStyle/>
          <a:p>
            <a:pPr algn="ctr">
              <a:lnSpc>
                <a:spcPts val="5759"/>
              </a:lnSpc>
            </a:pPr>
            <a:r>
              <a:rPr lang="en-US" sz="4800" b="true">
                <a:solidFill>
                  <a:srgbClr val="000000"/>
                </a:solidFill>
                <a:latin typeface="Times New Roman Bold"/>
                <a:ea typeface="Times New Roman Bold"/>
                <a:cs typeface="Times New Roman Bold"/>
                <a:sym typeface="Times New Roman Bold"/>
              </a:rPr>
              <a:t>Secuencia normal</a:t>
            </a:r>
          </a:p>
        </p:txBody>
      </p:sp>
      <p:sp>
        <p:nvSpPr>
          <p:cNvPr name="TextBox 8" id="8"/>
          <p:cNvSpPr txBox="true"/>
          <p:nvPr/>
        </p:nvSpPr>
        <p:spPr>
          <a:xfrm rot="0">
            <a:off x="595276" y="2105020"/>
            <a:ext cx="17097449" cy="6881241"/>
          </a:xfrm>
          <a:prstGeom prst="rect">
            <a:avLst/>
          </a:prstGeom>
        </p:spPr>
        <p:txBody>
          <a:bodyPr anchor="t" rtlCol="false" tIns="0" lIns="0" bIns="0" rIns="0">
            <a:spAutoFit/>
          </a:bodyPr>
          <a:lstStyle/>
          <a:p>
            <a:pPr algn="l" marL="868681" indent="-289560" lvl="2">
              <a:lnSpc>
                <a:spcPts val="4902"/>
              </a:lnSpc>
              <a:buAutoNum type="arabicPeriod" startAt="1"/>
            </a:pPr>
            <a:r>
              <a:rPr lang="en-US" sz="3800">
                <a:solidFill>
                  <a:srgbClr val="000000"/>
                </a:solidFill>
                <a:latin typeface="Times New Roman"/>
                <a:ea typeface="Times New Roman"/>
                <a:cs typeface="Times New Roman"/>
                <a:sym typeface="Times New Roman"/>
              </a:rPr>
              <a:t>El Jefe de Taller accede a la función de "Alertas de Vencimiento" en el sistema. </a:t>
            </a:r>
          </a:p>
          <a:p>
            <a:pPr algn="l" marL="868681" indent="-289560" lvl="2">
              <a:lnSpc>
                <a:spcPts val="4902"/>
              </a:lnSpc>
              <a:buAutoNum type="arabicPeriod" startAt="1"/>
            </a:pPr>
            <a:r>
              <a:rPr lang="en-US" sz="3800">
                <a:solidFill>
                  <a:srgbClr val="000000"/>
                </a:solidFill>
                <a:latin typeface="Times New Roman"/>
                <a:ea typeface="Times New Roman"/>
                <a:cs typeface="Times New Roman"/>
                <a:sym typeface="Times New Roman"/>
              </a:rPr>
              <a:t>El sistema, de forma automática, utiliza un parámetro de anticipación (por defecto 2 días) para buscar los pedidos</a:t>
            </a:r>
            <a:r>
              <a:rPr lang="en-US" sz="3800">
                <a:solidFill>
                  <a:srgbClr val="000000"/>
                </a:solidFill>
                <a:latin typeface="Times New Roman"/>
                <a:ea typeface="Times New Roman"/>
                <a:cs typeface="Times New Roman"/>
                <a:sym typeface="Times New Roman"/>
              </a:rPr>
              <a:t> críticos. </a:t>
            </a:r>
          </a:p>
          <a:p>
            <a:pPr algn="l" marL="868681" indent="-289560" lvl="2">
              <a:lnSpc>
                <a:spcPts val="4902"/>
              </a:lnSpc>
              <a:buAutoNum type="arabicPeriod" startAt="1"/>
            </a:pPr>
            <a:r>
              <a:rPr lang="en-US" sz="3800">
                <a:solidFill>
                  <a:srgbClr val="000000"/>
                </a:solidFill>
                <a:latin typeface="Times New Roman"/>
                <a:ea typeface="Times New Roman"/>
                <a:cs typeface="Times New Roman"/>
                <a:sym typeface="Times New Roman"/>
              </a:rPr>
              <a:t>Se realiza una consulta a la base de datos, filtrando únicamente los pedidos que aún</a:t>
            </a:r>
            <a:r>
              <a:rPr lang="en-US" sz="3800">
                <a:solidFill>
                  <a:srgbClr val="000000"/>
                </a:solidFill>
                <a:latin typeface="Times New Roman"/>
                <a:ea typeface="Times New Roman"/>
                <a:cs typeface="Times New Roman"/>
                <a:sym typeface="Times New Roman"/>
              </a:rPr>
              <a:t> no han sido entregados (es_entregado = 0). </a:t>
            </a:r>
          </a:p>
          <a:p>
            <a:pPr algn="l" marL="868681" indent="-289560" lvl="2">
              <a:lnSpc>
                <a:spcPts val="4902"/>
              </a:lnSpc>
              <a:buAutoNum type="arabicPeriod" startAt="1"/>
            </a:pPr>
            <a:r>
              <a:rPr lang="en-US" sz="3800">
                <a:solidFill>
                  <a:srgbClr val="000000"/>
                </a:solidFill>
                <a:latin typeface="Times New Roman"/>
                <a:ea typeface="Times New Roman"/>
                <a:cs typeface="Times New Roman"/>
                <a:sym typeface="Times New Roman"/>
              </a:rPr>
              <a:t>La </a:t>
            </a:r>
            <a:r>
              <a:rPr lang="en-US" sz="3800">
                <a:solidFill>
                  <a:srgbClr val="000000"/>
                </a:solidFill>
                <a:latin typeface="Times New Roman"/>
                <a:ea typeface="Times New Roman"/>
                <a:cs typeface="Times New Roman"/>
                <a:sym typeface="Times New Roman"/>
              </a:rPr>
              <a:t>consulta identifica qué pedidos tienen una fecha_entrega_comprometida dentro del rango de alerta (entre la fecha actual y los próximos 2 días) o cuya fecha ya pasó. </a:t>
            </a:r>
          </a:p>
          <a:p>
            <a:pPr algn="l" marL="868681" indent="-289560" lvl="2">
              <a:lnSpc>
                <a:spcPts val="4902"/>
              </a:lnSpc>
              <a:buAutoNum type="arabicPeriod" startAt="1"/>
            </a:pPr>
            <a:r>
              <a:rPr lang="en-US" sz="3800">
                <a:solidFill>
                  <a:srgbClr val="000000"/>
                </a:solidFill>
                <a:latin typeface="Times New Roman"/>
                <a:ea typeface="Times New Roman"/>
                <a:cs typeface="Times New Roman"/>
                <a:sym typeface="Times New Roman"/>
              </a:rPr>
              <a:t>El sistema presenta al Jefe de Taller un listado con los pedidos encontrados, destacando su código, descripc</a:t>
            </a:r>
            <a:r>
              <a:rPr lang="en-US" sz="3800">
                <a:solidFill>
                  <a:srgbClr val="000000"/>
                </a:solidFill>
                <a:latin typeface="Times New Roman"/>
                <a:ea typeface="Times New Roman"/>
                <a:cs typeface="Times New Roman"/>
                <a:sym typeface="Times New Roman"/>
              </a:rPr>
              <a:t>ión, fecha de entrega y el operario asignado, para que pueda realizar el seguimiento correspondiente. </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3101732" y="284012"/>
            <a:ext cx="4805589" cy="819277"/>
          </a:xfrm>
          <a:prstGeom prst="rect">
            <a:avLst/>
          </a:prstGeom>
        </p:spPr>
        <p:txBody>
          <a:bodyPr anchor="t" rtlCol="false" tIns="0" lIns="0" bIns="0" rIns="0">
            <a:spAutoFit/>
          </a:bodyPr>
          <a:lstStyle/>
          <a:p>
            <a:pPr algn="ctr">
              <a:lnSpc>
                <a:spcPts val="5759"/>
              </a:lnSpc>
            </a:pPr>
            <a:r>
              <a:rPr lang="en-US" sz="4800" b="true">
                <a:solidFill>
                  <a:srgbClr val="C00000"/>
                </a:solidFill>
                <a:latin typeface="Times New Roman Bold"/>
                <a:ea typeface="Times New Roman Bold"/>
                <a:cs typeface="Times New Roman Bold"/>
                <a:sym typeface="Times New Roman Bold"/>
              </a:rPr>
              <a:t>Caso de Uso 5</a:t>
            </a:r>
          </a:p>
        </p:txBody>
      </p:sp>
      <p:sp>
        <p:nvSpPr>
          <p:cNvPr name="TextBox 7" id="7"/>
          <p:cNvSpPr txBox="true"/>
          <p:nvPr/>
        </p:nvSpPr>
        <p:spPr>
          <a:xfrm rot="0">
            <a:off x="410482" y="1490530"/>
            <a:ext cx="14795215" cy="781050"/>
          </a:xfrm>
          <a:prstGeom prst="rect">
            <a:avLst/>
          </a:prstGeom>
        </p:spPr>
        <p:txBody>
          <a:bodyPr anchor="t" rtlCol="false" tIns="0" lIns="0" bIns="0" rIns="0">
            <a:spAutoFit/>
          </a:bodyPr>
          <a:lstStyle/>
          <a:p>
            <a:pPr algn="l">
              <a:lnSpc>
                <a:spcPts val="5400"/>
              </a:lnSpc>
            </a:pPr>
            <a:r>
              <a:rPr lang="en-US" sz="4500" b="true">
                <a:solidFill>
                  <a:srgbClr val="C00000"/>
                </a:solidFill>
                <a:latin typeface="Times New Roman Bold"/>
                <a:ea typeface="Times New Roman Bold"/>
                <a:cs typeface="Times New Roman Bold"/>
                <a:sym typeface="Times New Roman Bold"/>
              </a:rPr>
              <a:t>CU05 - CONFIRMAR ENTREGA Y GENERAR BOLETA</a:t>
            </a:r>
          </a:p>
        </p:txBody>
      </p:sp>
      <p:sp>
        <p:nvSpPr>
          <p:cNvPr name="TextBox 8" id="8"/>
          <p:cNvSpPr txBox="true"/>
          <p:nvPr/>
        </p:nvSpPr>
        <p:spPr>
          <a:xfrm rot="0">
            <a:off x="950324" y="2304918"/>
            <a:ext cx="16115048" cy="2476500"/>
          </a:xfrm>
          <a:prstGeom prst="rect">
            <a:avLst/>
          </a:prstGeom>
        </p:spPr>
        <p:txBody>
          <a:bodyPr anchor="t" rtlCol="false" tIns="0" lIns="0" bIns="0" rIns="0">
            <a:spAutoFit/>
          </a:bodyPr>
          <a:lstStyle/>
          <a:p>
            <a:pPr algn="l">
              <a:lnSpc>
                <a:spcPts val="4799"/>
              </a:lnSpc>
            </a:pPr>
            <a:r>
              <a:rPr lang="en-US" sz="3999">
                <a:solidFill>
                  <a:srgbClr val="000000"/>
                </a:solidFill>
                <a:latin typeface="Times New Roman"/>
                <a:ea typeface="Times New Roman"/>
                <a:cs typeface="Times New Roman"/>
                <a:sym typeface="Times New Roman"/>
              </a:rPr>
              <a:t>Este caso de uso permite al jefe de taller registrar la culminación y entrega de un pedido a un cliente. El sistema actualiza el estado del pedido a "Entregado", registra la fecha real de la entrega y genera un comprobante digital (boleta) que queda almacenado para futuras consultas.</a:t>
            </a:r>
          </a:p>
        </p:txBody>
      </p:sp>
      <p:sp>
        <p:nvSpPr>
          <p:cNvPr name="TextBox 9" id="9"/>
          <p:cNvSpPr txBox="true"/>
          <p:nvPr/>
        </p:nvSpPr>
        <p:spPr>
          <a:xfrm rot="0">
            <a:off x="410482" y="5291889"/>
            <a:ext cx="16848818" cy="4276725"/>
          </a:xfrm>
          <a:prstGeom prst="rect">
            <a:avLst/>
          </a:prstGeom>
        </p:spPr>
        <p:txBody>
          <a:bodyPr anchor="t" rtlCol="false" tIns="0" lIns="0" bIns="0" rIns="0">
            <a:spAutoFit/>
          </a:bodyPr>
          <a:lstStyle/>
          <a:p>
            <a:pPr algn="l">
              <a:lnSpc>
                <a:spcPts val="4799"/>
              </a:lnSpc>
            </a:pPr>
            <a:r>
              <a:rPr lang="en-US" sz="3999" b="true">
                <a:solidFill>
                  <a:srgbClr val="000000"/>
                </a:solidFill>
                <a:latin typeface="Times New Roman Bold"/>
                <a:ea typeface="Times New Roman Bold"/>
                <a:cs typeface="Times New Roman Bold"/>
                <a:sym typeface="Times New Roman Bold"/>
              </a:rPr>
              <a:t>Actores de uso: Jefe de taller (usuario con rol autorizado)</a:t>
            </a:r>
          </a:p>
          <a:p>
            <a:pPr algn="l">
              <a:lnSpc>
                <a:spcPts val="4799"/>
              </a:lnSpc>
            </a:pPr>
            <a:r>
              <a:rPr lang="en-US" sz="3999" b="true">
                <a:solidFill>
                  <a:srgbClr val="000000"/>
                </a:solidFill>
                <a:latin typeface="Times New Roman Bold"/>
                <a:ea typeface="Times New Roman Bold"/>
                <a:cs typeface="Times New Roman Bold"/>
                <a:sym typeface="Times New Roman Bold"/>
              </a:rPr>
              <a:t>Requisitos involucrados:</a:t>
            </a:r>
          </a:p>
          <a:p>
            <a:pPr algn="l" marL="863599" indent="-431800" lvl="1">
              <a:lnSpc>
                <a:spcPts val="4799"/>
              </a:lnSpc>
              <a:buFont typeface="Arial"/>
              <a:buChar char="•"/>
            </a:pPr>
            <a:r>
              <a:rPr lang="en-US" sz="3999">
                <a:solidFill>
                  <a:srgbClr val="000000"/>
                </a:solidFill>
                <a:latin typeface="Times New Roman"/>
                <a:ea typeface="Times New Roman"/>
                <a:cs typeface="Times New Roman"/>
                <a:sym typeface="Times New Roman"/>
              </a:rPr>
              <a:t>Validación de que el pedido no haya sido entregado previamente.</a:t>
            </a:r>
          </a:p>
          <a:p>
            <a:pPr algn="l" marL="863599" indent="-431800" lvl="1">
              <a:lnSpc>
                <a:spcPts val="4799"/>
              </a:lnSpc>
              <a:buFont typeface="Arial"/>
              <a:buChar char="•"/>
            </a:pPr>
            <a:r>
              <a:rPr lang="en-US" sz="3999">
                <a:solidFill>
                  <a:srgbClr val="000000"/>
                </a:solidFill>
                <a:latin typeface="Times New Roman"/>
                <a:ea typeface="Times New Roman"/>
                <a:cs typeface="Times New Roman"/>
                <a:sym typeface="Times New Roman"/>
              </a:rPr>
              <a:t>Actualización del estado del pedido a "Entregado".</a:t>
            </a:r>
          </a:p>
          <a:p>
            <a:pPr algn="l" marL="863599" indent="-431800" lvl="1">
              <a:lnSpc>
                <a:spcPts val="4799"/>
              </a:lnSpc>
              <a:buFont typeface="Arial"/>
              <a:buChar char="•"/>
            </a:pPr>
            <a:r>
              <a:rPr lang="en-US" sz="3999">
                <a:solidFill>
                  <a:srgbClr val="000000"/>
                </a:solidFill>
                <a:latin typeface="Times New Roman"/>
                <a:ea typeface="Times New Roman"/>
                <a:cs typeface="Times New Roman"/>
                <a:sym typeface="Times New Roman"/>
              </a:rPr>
              <a:t>Registro de la fecha y hora exacta de la confirmación de entrega.</a:t>
            </a:r>
          </a:p>
          <a:p>
            <a:pPr algn="l" marL="863599" indent="-431800" lvl="1">
              <a:lnSpc>
                <a:spcPts val="4799"/>
              </a:lnSpc>
              <a:buFont typeface="Arial"/>
              <a:buChar char="•"/>
            </a:pPr>
            <a:r>
              <a:rPr lang="en-US" sz="3999">
                <a:solidFill>
                  <a:srgbClr val="000000"/>
                </a:solidFill>
                <a:latin typeface="Times New Roman"/>
                <a:ea typeface="Times New Roman"/>
                <a:cs typeface="Times New Roman"/>
                <a:sym typeface="Times New Roman"/>
              </a:rPr>
              <a:t>Inserción de un nuevo registro en la tabla ComprobanteEntrega con los detalles de la boleta.</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3101732" y="284012"/>
            <a:ext cx="4805589" cy="819277"/>
          </a:xfrm>
          <a:prstGeom prst="rect">
            <a:avLst/>
          </a:prstGeom>
        </p:spPr>
        <p:txBody>
          <a:bodyPr anchor="t" rtlCol="false" tIns="0" lIns="0" bIns="0" rIns="0">
            <a:spAutoFit/>
          </a:bodyPr>
          <a:lstStyle/>
          <a:p>
            <a:pPr algn="ctr">
              <a:lnSpc>
                <a:spcPts val="5759"/>
              </a:lnSpc>
            </a:pPr>
            <a:r>
              <a:rPr lang="en-US" sz="4800" b="true">
                <a:solidFill>
                  <a:srgbClr val="C00000"/>
                </a:solidFill>
                <a:latin typeface="Times New Roman Bold"/>
                <a:ea typeface="Times New Roman Bold"/>
                <a:cs typeface="Times New Roman Bold"/>
                <a:sym typeface="Times New Roman Bold"/>
              </a:rPr>
              <a:t>Caso </a:t>
            </a:r>
            <a:r>
              <a:rPr lang="en-US" sz="4800" b="true">
                <a:solidFill>
                  <a:srgbClr val="C00000"/>
                </a:solidFill>
                <a:latin typeface="Times New Roman Bold"/>
                <a:ea typeface="Times New Roman Bold"/>
                <a:cs typeface="Times New Roman Bold"/>
                <a:sym typeface="Times New Roman Bold"/>
              </a:rPr>
              <a:t>de uso 5</a:t>
            </a:r>
          </a:p>
        </p:txBody>
      </p:sp>
      <p:sp>
        <p:nvSpPr>
          <p:cNvPr name="TextBox 7" id="7"/>
          <p:cNvSpPr txBox="true"/>
          <p:nvPr/>
        </p:nvSpPr>
        <p:spPr>
          <a:xfrm rot="0">
            <a:off x="1727212" y="2802753"/>
            <a:ext cx="14833575" cy="3899536"/>
          </a:xfrm>
          <a:prstGeom prst="rect">
            <a:avLst/>
          </a:prstGeom>
        </p:spPr>
        <p:txBody>
          <a:bodyPr anchor="t" rtlCol="false" tIns="0" lIns="0" bIns="0" rIns="0">
            <a:spAutoFit/>
          </a:bodyPr>
          <a:lstStyle/>
          <a:p>
            <a:pPr algn="l">
              <a:lnSpc>
                <a:spcPts val="7694"/>
              </a:lnSpc>
            </a:pPr>
            <a:r>
              <a:rPr lang="en-US" sz="4499" b="true">
                <a:solidFill>
                  <a:srgbClr val="000000"/>
                </a:solidFill>
                <a:latin typeface="Times New Roman Bold"/>
                <a:ea typeface="Times New Roman Bold"/>
                <a:cs typeface="Times New Roman Bold"/>
                <a:sym typeface="Times New Roman Bold"/>
              </a:rPr>
              <a:t>P</a:t>
            </a:r>
            <a:r>
              <a:rPr lang="en-US" sz="4499" b="true">
                <a:solidFill>
                  <a:srgbClr val="000000"/>
                </a:solidFill>
                <a:latin typeface="Times New Roman Bold"/>
                <a:ea typeface="Times New Roman Bold"/>
                <a:cs typeface="Times New Roman Bold"/>
                <a:sym typeface="Times New Roman Bold"/>
              </a:rPr>
              <a:t>recondiciones:</a:t>
            </a:r>
          </a:p>
          <a:p>
            <a:pPr algn="l" marL="971547" indent="-485773" lvl="1">
              <a:lnSpc>
                <a:spcPts val="7694"/>
              </a:lnSpc>
              <a:buFont typeface="Arial"/>
              <a:buChar char="•"/>
            </a:pPr>
            <a:r>
              <a:rPr lang="en-US" sz="4499">
                <a:solidFill>
                  <a:srgbClr val="000000"/>
                </a:solidFill>
                <a:latin typeface="Times New Roman"/>
                <a:ea typeface="Times New Roman"/>
                <a:cs typeface="Times New Roman"/>
                <a:sym typeface="Times New Roman"/>
              </a:rPr>
              <a:t>El jefe de taller debe estar autenticado en el sistema.</a:t>
            </a:r>
          </a:p>
          <a:p>
            <a:pPr algn="l" marL="971547" indent="-485773" lvl="1">
              <a:lnSpc>
                <a:spcPts val="7694"/>
              </a:lnSpc>
              <a:buFont typeface="Arial"/>
              <a:buChar char="•"/>
            </a:pPr>
            <a:r>
              <a:rPr lang="en-US" sz="4499">
                <a:solidFill>
                  <a:srgbClr val="000000"/>
                </a:solidFill>
                <a:latin typeface="Times New Roman"/>
                <a:ea typeface="Times New Roman"/>
                <a:cs typeface="Times New Roman"/>
                <a:sym typeface="Times New Roman"/>
              </a:rPr>
              <a:t>El pedido debe existir en la base de datos.</a:t>
            </a:r>
          </a:p>
          <a:p>
            <a:pPr algn="l" marL="971547" indent="-485773" lvl="1">
              <a:lnSpc>
                <a:spcPts val="7694"/>
              </a:lnSpc>
              <a:buFont typeface="Arial"/>
              <a:buChar char="•"/>
            </a:pPr>
            <a:r>
              <a:rPr lang="en-US" sz="4499">
                <a:solidFill>
                  <a:srgbClr val="000000"/>
                </a:solidFill>
                <a:latin typeface="Times New Roman"/>
                <a:ea typeface="Times New Roman"/>
                <a:cs typeface="Times New Roman"/>
                <a:sym typeface="Times New Roman"/>
              </a:rPr>
              <a:t>El pedido no debe tener el estado "Entregado".</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0385113" y="284012"/>
            <a:ext cx="6890981" cy="847852"/>
          </a:xfrm>
          <a:prstGeom prst="rect">
            <a:avLst/>
          </a:prstGeom>
        </p:spPr>
        <p:txBody>
          <a:bodyPr anchor="t" rtlCol="false" tIns="0" lIns="0" bIns="0" rIns="0">
            <a:spAutoFit/>
          </a:bodyPr>
          <a:lstStyle/>
          <a:p>
            <a:pPr algn="r">
              <a:lnSpc>
                <a:spcPts val="5759"/>
              </a:lnSpc>
            </a:pPr>
            <a:r>
              <a:rPr lang="en-US" sz="4800" b="true">
                <a:solidFill>
                  <a:srgbClr val="C00000"/>
                </a:solidFill>
                <a:latin typeface="Times New Roman Bold"/>
                <a:ea typeface="Times New Roman Bold"/>
                <a:cs typeface="Times New Roman Bold"/>
                <a:sym typeface="Times New Roman Bold"/>
              </a:rPr>
              <a:t>Modelo de Base de Datos 5</a:t>
            </a:r>
          </a:p>
        </p:txBody>
      </p:sp>
      <p:sp>
        <p:nvSpPr>
          <p:cNvPr name="Freeform 7" id="7"/>
          <p:cNvSpPr/>
          <p:nvPr/>
        </p:nvSpPr>
        <p:spPr>
          <a:xfrm flipH="false" flipV="false" rot="0">
            <a:off x="1811427" y="1676268"/>
            <a:ext cx="14665146" cy="8249145"/>
          </a:xfrm>
          <a:custGeom>
            <a:avLst/>
            <a:gdLst/>
            <a:ahLst/>
            <a:cxnLst/>
            <a:rect r="r" b="b" t="t" l="l"/>
            <a:pathLst>
              <a:path h="8249145" w="14665146">
                <a:moveTo>
                  <a:pt x="0" y="0"/>
                </a:moveTo>
                <a:lnTo>
                  <a:pt x="14665146" y="0"/>
                </a:lnTo>
                <a:lnTo>
                  <a:pt x="14665146" y="8249145"/>
                </a:lnTo>
                <a:lnTo>
                  <a:pt x="0" y="8249145"/>
                </a:lnTo>
                <a:lnTo>
                  <a:pt x="0" y="0"/>
                </a:lnTo>
                <a:close/>
              </a:path>
            </a:pathLst>
          </a:custGeom>
          <a:blipFill>
            <a:blip r:embed="rId3"/>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4261373" y="284012"/>
            <a:ext cx="3014721" cy="819277"/>
          </a:xfrm>
          <a:prstGeom prst="rect">
            <a:avLst/>
          </a:prstGeom>
        </p:spPr>
        <p:txBody>
          <a:bodyPr anchor="t" rtlCol="false" tIns="0" lIns="0" bIns="0" rIns="0">
            <a:spAutoFit/>
          </a:bodyPr>
          <a:lstStyle/>
          <a:p>
            <a:pPr algn="r">
              <a:lnSpc>
                <a:spcPts val="5759"/>
              </a:lnSpc>
            </a:pPr>
            <a:r>
              <a:rPr lang="en-US" sz="4800" b="true">
                <a:solidFill>
                  <a:srgbClr val="C00000"/>
                </a:solidFill>
                <a:latin typeface="Times New Roman Bold"/>
                <a:ea typeface="Times New Roman Bold"/>
                <a:cs typeface="Times New Roman Bold"/>
                <a:sym typeface="Times New Roman Bold"/>
              </a:rPr>
              <a:t>Secuencia 5</a:t>
            </a:r>
          </a:p>
        </p:txBody>
      </p:sp>
      <p:sp>
        <p:nvSpPr>
          <p:cNvPr name="TextBox 7" id="7"/>
          <p:cNvSpPr txBox="true"/>
          <p:nvPr/>
        </p:nvSpPr>
        <p:spPr>
          <a:xfrm rot="0">
            <a:off x="734034" y="1380085"/>
            <a:ext cx="4452580" cy="704956"/>
          </a:xfrm>
          <a:prstGeom prst="rect">
            <a:avLst/>
          </a:prstGeom>
        </p:spPr>
        <p:txBody>
          <a:bodyPr anchor="t" rtlCol="false" tIns="0" lIns="0" bIns="0" rIns="0">
            <a:spAutoFit/>
          </a:bodyPr>
          <a:lstStyle/>
          <a:p>
            <a:pPr algn="ctr">
              <a:lnSpc>
                <a:spcPts val="4799"/>
              </a:lnSpc>
            </a:pPr>
            <a:r>
              <a:rPr lang="en-US" sz="4000" b="true">
                <a:solidFill>
                  <a:srgbClr val="000000"/>
                </a:solidFill>
                <a:latin typeface="Times New Roman Bold"/>
                <a:ea typeface="Times New Roman Bold"/>
                <a:cs typeface="Times New Roman Bold"/>
                <a:sym typeface="Times New Roman Bold"/>
              </a:rPr>
              <a:t>Secuencia normal</a:t>
            </a:r>
          </a:p>
        </p:txBody>
      </p:sp>
      <p:sp>
        <p:nvSpPr>
          <p:cNvPr name="TextBox 8" id="8"/>
          <p:cNvSpPr txBox="true"/>
          <p:nvPr/>
        </p:nvSpPr>
        <p:spPr>
          <a:xfrm rot="0">
            <a:off x="0" y="2123141"/>
            <a:ext cx="18485923" cy="8837295"/>
          </a:xfrm>
          <a:prstGeom prst="rect">
            <a:avLst/>
          </a:prstGeom>
        </p:spPr>
        <p:txBody>
          <a:bodyPr anchor="t" rtlCol="false" tIns="0" lIns="0" bIns="0" rIns="0">
            <a:spAutoFit/>
          </a:bodyPr>
          <a:lstStyle/>
          <a:p>
            <a:pPr algn="l" marL="754383" indent="-251461" lvl="2">
              <a:lnSpc>
                <a:spcPts val="4950"/>
              </a:lnSpc>
              <a:buAutoNum type="arabicPeriod" startAt="1"/>
            </a:pPr>
            <a:r>
              <a:rPr lang="en-US" sz="3300">
                <a:solidFill>
                  <a:srgbClr val="000000"/>
                </a:solidFill>
                <a:latin typeface="Times New Roman"/>
                <a:ea typeface="Times New Roman"/>
                <a:cs typeface="Times New Roman"/>
                <a:sym typeface="Times New Roman"/>
              </a:rPr>
              <a:t>El jefe de taller selecciona un pedido finalizado y elige la opción para confirmar su entrega. Proporciona los datos para el comprobante, como el tipo (Boleta/Factura) y una descripción o contenido.</a:t>
            </a:r>
          </a:p>
          <a:p>
            <a:pPr algn="l" marL="754383" indent="-251461" lvl="2">
              <a:lnSpc>
                <a:spcPts val="4950"/>
              </a:lnSpc>
              <a:buAutoNum type="arabicPeriod" startAt="1"/>
            </a:pPr>
            <a:r>
              <a:rPr lang="en-US" sz="3300">
                <a:solidFill>
                  <a:srgbClr val="000000"/>
                </a:solidFill>
                <a:latin typeface="Times New Roman"/>
                <a:ea typeface="Times New Roman"/>
                <a:cs typeface="Times New Roman"/>
                <a:sym typeface="Times New Roman"/>
              </a:rPr>
              <a:t>El sistema valida que el pedido exista y que no se encuentre ya en estado "Entregado". Si ya fue entregado, muestra un mensaje de error.</a:t>
            </a:r>
          </a:p>
          <a:p>
            <a:pPr algn="l" marL="754382" indent="-251461" lvl="2">
              <a:lnSpc>
                <a:spcPts val="4950"/>
              </a:lnSpc>
              <a:buAutoNum type="arabicPeriod" startAt="1"/>
            </a:pPr>
            <a:r>
              <a:rPr lang="en-US" sz="3300">
                <a:solidFill>
                  <a:srgbClr val="000000"/>
                </a:solidFill>
                <a:latin typeface="Times New Roman"/>
                <a:ea typeface="Times New Roman"/>
                <a:cs typeface="Times New Roman"/>
                <a:sym typeface="Times New Roman"/>
              </a:rPr>
              <a:t>Se actualiza el estado del pedido en la base de datos a "Entregado" y se activa la bandera es_entregado.</a:t>
            </a:r>
          </a:p>
          <a:p>
            <a:pPr algn="l" marL="754383" indent="-251461" lvl="2">
              <a:lnSpc>
                <a:spcPts val="4950"/>
              </a:lnSpc>
              <a:buAutoNum type="arabicPeriod" startAt="1"/>
            </a:pPr>
            <a:r>
              <a:rPr lang="en-US" sz="3300">
                <a:solidFill>
                  <a:srgbClr val="000000"/>
                </a:solidFill>
                <a:latin typeface="Times New Roman"/>
                <a:ea typeface="Times New Roman"/>
                <a:cs typeface="Times New Roman"/>
                <a:sym typeface="Times New Roman"/>
              </a:rPr>
              <a:t>El sistema guarda la fecha y hora actual como la fecha_entrega_real, reflejando el momento exacto de la operación.</a:t>
            </a:r>
          </a:p>
          <a:p>
            <a:pPr algn="l" marL="754382" indent="-251461" lvl="2">
              <a:lnSpc>
                <a:spcPts val="4950"/>
              </a:lnSpc>
              <a:buAutoNum type="arabicPeriod" startAt="1"/>
            </a:pPr>
            <a:r>
              <a:rPr lang="en-US" sz="3300">
                <a:solidFill>
                  <a:srgbClr val="000000"/>
                </a:solidFill>
                <a:latin typeface="Times New Roman"/>
                <a:ea typeface="Times New Roman"/>
                <a:cs typeface="Times New Roman"/>
                <a:sym typeface="Times New Roman"/>
              </a:rPr>
              <a:t>Se crea un nuevo registro en la tabla ComprobanteEntrega, asociándolo al pedido y almacenando los datos de la boleta generada.</a:t>
            </a:r>
          </a:p>
          <a:p>
            <a:pPr algn="l" marL="754382" indent="-251461" lvl="2">
              <a:lnSpc>
                <a:spcPts val="4950"/>
              </a:lnSpc>
              <a:buAutoNum type="arabicPeriod" startAt="1"/>
            </a:pPr>
            <a:r>
              <a:rPr lang="en-US" sz="3300">
                <a:solidFill>
                  <a:srgbClr val="000000"/>
                </a:solidFill>
                <a:latin typeface="Times New Roman"/>
                <a:ea typeface="Times New Roman"/>
                <a:cs typeface="Times New Roman"/>
                <a:sym typeface="Times New Roman"/>
              </a:rPr>
              <a:t>Finalmente, el sistema muestra un mensaje de confirmación: "Entrega registrada y comprobante generado".</a:t>
            </a:r>
          </a:p>
          <a:p>
            <a:pPr algn="l">
              <a:lnSpc>
                <a:spcPts val="4950"/>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3101732" y="284012"/>
            <a:ext cx="4805589" cy="819277"/>
          </a:xfrm>
          <a:prstGeom prst="rect">
            <a:avLst/>
          </a:prstGeom>
        </p:spPr>
        <p:txBody>
          <a:bodyPr anchor="t" rtlCol="false" tIns="0" lIns="0" bIns="0" rIns="0">
            <a:spAutoFit/>
          </a:bodyPr>
          <a:lstStyle/>
          <a:p>
            <a:pPr algn="ctr">
              <a:lnSpc>
                <a:spcPts val="5759"/>
              </a:lnSpc>
            </a:pPr>
            <a:r>
              <a:rPr lang="en-US" sz="4800" b="true">
                <a:solidFill>
                  <a:srgbClr val="C00000"/>
                </a:solidFill>
                <a:latin typeface="Times New Roman Bold"/>
                <a:ea typeface="Times New Roman Bold"/>
                <a:cs typeface="Times New Roman Bold"/>
                <a:sym typeface="Times New Roman Bold"/>
              </a:rPr>
              <a:t>Caso de uso 6</a:t>
            </a:r>
          </a:p>
        </p:txBody>
      </p:sp>
      <p:sp>
        <p:nvSpPr>
          <p:cNvPr name="TextBox 7" id="7"/>
          <p:cNvSpPr txBox="true"/>
          <p:nvPr/>
        </p:nvSpPr>
        <p:spPr>
          <a:xfrm rot="0">
            <a:off x="801816" y="1380993"/>
            <a:ext cx="14795215" cy="781050"/>
          </a:xfrm>
          <a:prstGeom prst="rect">
            <a:avLst/>
          </a:prstGeom>
        </p:spPr>
        <p:txBody>
          <a:bodyPr anchor="t" rtlCol="false" tIns="0" lIns="0" bIns="0" rIns="0">
            <a:spAutoFit/>
          </a:bodyPr>
          <a:lstStyle/>
          <a:p>
            <a:pPr algn="l">
              <a:lnSpc>
                <a:spcPts val="5400"/>
              </a:lnSpc>
            </a:pPr>
            <a:r>
              <a:rPr lang="en-US" sz="4500" b="true">
                <a:solidFill>
                  <a:srgbClr val="C00000"/>
                </a:solidFill>
                <a:latin typeface="Times New Roman Bold"/>
                <a:ea typeface="Times New Roman Bold"/>
                <a:cs typeface="Times New Roman Bold"/>
                <a:sym typeface="Times New Roman Bold"/>
              </a:rPr>
              <a:t>CU06 – Consultar Pedidos</a:t>
            </a:r>
          </a:p>
        </p:txBody>
      </p:sp>
      <p:sp>
        <p:nvSpPr>
          <p:cNvPr name="TextBox 8" id="8"/>
          <p:cNvSpPr txBox="true"/>
          <p:nvPr/>
        </p:nvSpPr>
        <p:spPr>
          <a:xfrm rot="0">
            <a:off x="801816" y="2095368"/>
            <a:ext cx="16115048" cy="3952875"/>
          </a:xfrm>
          <a:prstGeom prst="rect">
            <a:avLst/>
          </a:prstGeom>
        </p:spPr>
        <p:txBody>
          <a:bodyPr anchor="t" rtlCol="false" tIns="0" lIns="0" bIns="0" rIns="0">
            <a:spAutoFit/>
          </a:bodyPr>
          <a:lstStyle/>
          <a:p>
            <a:pPr algn="l">
              <a:lnSpc>
                <a:spcPts val="3840"/>
              </a:lnSpc>
            </a:pPr>
            <a:r>
              <a:rPr lang="en-US" sz="3200">
                <a:solidFill>
                  <a:srgbClr val="000000"/>
                </a:solidFill>
                <a:latin typeface="Times New Roman"/>
                <a:ea typeface="Times New Roman"/>
                <a:cs typeface="Times New Roman"/>
                <a:sym typeface="Times New Roman"/>
              </a:rPr>
              <a:t>Este caso de uso permite que el jefe de taller registre un nuevo pedido en el sistema MECAFAB, generando un código único y almacenando los datos del cliente, descripción del producto, tipo de trabajo y fechas relevantes. Actores de uso: Jefe de Taller (usuario con rol autorizado) Requerimientos involucrados: Validación de existencia del cliente Generación automática de código de pedido Registro de estado inicial en la tabla HistorialEstadoPedido Precondiciones: El jefe debe estar autenticado en el sistema El cliente debe existir previamente en la base de datos La fecha de entrega debe ser futura respecto a la fecha de solicitud</a:t>
            </a:r>
          </a:p>
        </p:txBody>
      </p:sp>
      <p:sp>
        <p:nvSpPr>
          <p:cNvPr name="TextBox 9" id="9"/>
          <p:cNvSpPr txBox="true"/>
          <p:nvPr/>
        </p:nvSpPr>
        <p:spPr>
          <a:xfrm rot="0">
            <a:off x="801816" y="5981568"/>
            <a:ext cx="16230600" cy="4438650"/>
          </a:xfrm>
          <a:prstGeom prst="rect">
            <a:avLst/>
          </a:prstGeom>
        </p:spPr>
        <p:txBody>
          <a:bodyPr anchor="t" rtlCol="false" tIns="0" lIns="0" bIns="0" rIns="0">
            <a:spAutoFit/>
          </a:bodyPr>
          <a:lstStyle/>
          <a:p>
            <a:pPr algn="l">
              <a:lnSpc>
                <a:spcPts val="3840"/>
              </a:lnSpc>
            </a:pPr>
            <a:r>
              <a:rPr lang="en-US" sz="3200" b="true">
                <a:solidFill>
                  <a:srgbClr val="000000"/>
                </a:solidFill>
                <a:latin typeface="Times New Roman Bold"/>
                <a:ea typeface="Times New Roman Bold"/>
                <a:cs typeface="Times New Roman Bold"/>
                <a:sym typeface="Times New Roman Bold"/>
              </a:rPr>
              <a:t>Actores de uso: Jefe de Taller / Cliente REST</a:t>
            </a:r>
          </a:p>
          <a:p>
            <a:pPr algn="l">
              <a:lnSpc>
                <a:spcPts val="3840"/>
              </a:lnSpc>
            </a:pPr>
            <a:r>
              <a:rPr lang="en-US" sz="3200" b="true">
                <a:solidFill>
                  <a:srgbClr val="000000"/>
                </a:solidFill>
                <a:latin typeface="Times New Roman Bold"/>
                <a:ea typeface="Times New Roman Bold"/>
                <a:cs typeface="Times New Roman Bold"/>
                <a:sym typeface="Times New Roman Bold"/>
              </a:rPr>
              <a:t>Requerimientos involucrados:</a:t>
            </a:r>
          </a:p>
          <a:p>
            <a:pPr algn="l" marL="690884" indent="-345442" lvl="1">
              <a:lnSpc>
                <a:spcPts val="3840"/>
              </a:lnSpc>
              <a:buFont typeface="Arial"/>
              <a:buChar char="•"/>
            </a:pPr>
            <a:r>
              <a:rPr lang="en-US" sz="3200">
                <a:solidFill>
                  <a:srgbClr val="000000"/>
                </a:solidFill>
                <a:latin typeface="Times New Roman"/>
                <a:ea typeface="Times New Roman"/>
                <a:cs typeface="Times New Roman"/>
                <a:sym typeface="Times New Roman"/>
              </a:rPr>
              <a:t>Filtrado dinámico de pedidos (estadoId, operarioId, clienteId, fechaDesde–fechaHasta)</a:t>
            </a:r>
          </a:p>
          <a:p>
            <a:pPr algn="l" marL="690884" indent="-345442" lvl="1">
              <a:lnSpc>
                <a:spcPts val="3840"/>
              </a:lnSpc>
              <a:buFont typeface="Arial"/>
              <a:buChar char="•"/>
            </a:pPr>
            <a:r>
              <a:rPr lang="en-US" sz="3200">
                <a:solidFill>
                  <a:srgbClr val="000000"/>
                </a:solidFill>
                <a:latin typeface="Times New Roman"/>
                <a:ea typeface="Times New Roman"/>
                <a:cs typeface="Times New Roman"/>
                <a:sym typeface="Times New Roman"/>
              </a:rPr>
              <a:t>Generación automática de código de pedido</a:t>
            </a:r>
          </a:p>
          <a:p>
            <a:pPr algn="l" marL="690884" indent="-345442" lvl="1">
              <a:lnSpc>
                <a:spcPts val="3840"/>
              </a:lnSpc>
              <a:buFont typeface="Arial"/>
              <a:buChar char="•"/>
            </a:pPr>
            <a:r>
              <a:rPr lang="en-US" sz="3200">
                <a:solidFill>
                  <a:srgbClr val="000000"/>
                </a:solidFill>
                <a:latin typeface="Times New Roman"/>
                <a:ea typeface="Times New Roman"/>
                <a:cs typeface="Times New Roman"/>
                <a:sym typeface="Times New Roman"/>
              </a:rPr>
              <a:t>R</a:t>
            </a:r>
            <a:r>
              <a:rPr lang="en-US" sz="3200">
                <a:solidFill>
                  <a:srgbClr val="000000"/>
                </a:solidFill>
                <a:latin typeface="Times New Roman"/>
                <a:ea typeface="Times New Roman"/>
                <a:cs typeface="Times New Roman"/>
                <a:sym typeface="Times New Roman"/>
              </a:rPr>
              <a:t>espuesta en formato JSON con los campos más relevantes de cada pedido</a:t>
            </a:r>
          </a:p>
          <a:p>
            <a:pPr algn="l">
              <a:lnSpc>
                <a:spcPts val="3840"/>
              </a:lnSpc>
            </a:pPr>
            <a:r>
              <a:rPr lang="en-US" sz="3200" b="true">
                <a:solidFill>
                  <a:srgbClr val="000000"/>
                </a:solidFill>
                <a:latin typeface="Times New Roman Bold"/>
                <a:ea typeface="Times New Roman Bold"/>
                <a:cs typeface="Times New Roman Bold"/>
                <a:sym typeface="Times New Roman Bold"/>
              </a:rPr>
              <a:t>Precondiciones: </a:t>
            </a:r>
          </a:p>
          <a:p>
            <a:pPr algn="l" marL="690884" indent="-345442" lvl="1">
              <a:lnSpc>
                <a:spcPts val="3840"/>
              </a:lnSpc>
              <a:buFont typeface="Arial"/>
              <a:buChar char="•"/>
            </a:pPr>
            <a:r>
              <a:rPr lang="en-US" sz="3200">
                <a:solidFill>
                  <a:srgbClr val="000000"/>
                </a:solidFill>
                <a:latin typeface="Times New Roman"/>
                <a:ea typeface="Times New Roman"/>
                <a:cs typeface="Times New Roman"/>
                <a:sym typeface="Times New Roman"/>
              </a:rPr>
              <a:t>El usuario debe estar autenticado en el sistema</a:t>
            </a:r>
          </a:p>
          <a:p>
            <a:pPr algn="l" marL="690884" indent="-345442" lvl="1">
              <a:lnSpc>
                <a:spcPts val="3840"/>
              </a:lnSpc>
              <a:buFont typeface="Arial"/>
              <a:buChar char="•"/>
            </a:pPr>
            <a:r>
              <a:rPr lang="en-US" sz="3200">
                <a:solidFill>
                  <a:srgbClr val="000000"/>
                </a:solidFill>
                <a:latin typeface="Times New Roman"/>
                <a:ea typeface="Times New Roman"/>
                <a:cs typeface="Times New Roman"/>
                <a:sym typeface="Times New Roman"/>
              </a:rPr>
              <a:t>A</a:t>
            </a:r>
            <a:r>
              <a:rPr lang="en-US" sz="3200">
                <a:solidFill>
                  <a:srgbClr val="000000"/>
                </a:solidFill>
                <a:latin typeface="Times New Roman"/>
                <a:ea typeface="Times New Roman"/>
                <a:cs typeface="Times New Roman"/>
                <a:sym typeface="Times New Roman"/>
              </a:rPr>
              <a:t>l menos uno de los parámetros de consulta (estadoId, operarioId, clienteId o rango de fechas) debe estar presente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 y="0"/>
            <a:ext cx="3803073" cy="10301778"/>
          </a:xfrm>
          <a:custGeom>
            <a:avLst/>
            <a:gdLst/>
            <a:ahLst/>
            <a:cxnLst/>
            <a:rect r="r" b="b" t="t" l="l"/>
            <a:pathLst>
              <a:path h="10301778" w="3803073">
                <a:moveTo>
                  <a:pt x="0" y="0"/>
                </a:moveTo>
                <a:lnTo>
                  <a:pt x="3803073" y="0"/>
                </a:lnTo>
                <a:lnTo>
                  <a:pt x="3803073" y="10301778"/>
                </a:lnTo>
                <a:lnTo>
                  <a:pt x="0" y="10301778"/>
                </a:lnTo>
                <a:lnTo>
                  <a:pt x="0" y="0"/>
                </a:lnTo>
                <a:close/>
              </a:path>
            </a:pathLst>
          </a:custGeom>
          <a:blipFill>
            <a:blip r:embed="rId2">
              <a:extLst>
                <a:ext uri="{96DAC541-7B7A-43D3-8B79-37D633B846F1}">
                  <asvg:svgBlip xmlns:asvg="http://schemas.microsoft.com/office/drawing/2016/SVG/main" r:embed="rId3"/>
                </a:ext>
              </a:extLst>
            </a:blip>
            <a:stretch>
              <a:fillRect l="-70" t="0" r="-70" b="0"/>
            </a:stretch>
          </a:blipFill>
        </p:spPr>
      </p:sp>
      <p:grpSp>
        <p:nvGrpSpPr>
          <p:cNvPr name="Group 3" id="3"/>
          <p:cNvGrpSpPr/>
          <p:nvPr/>
        </p:nvGrpSpPr>
        <p:grpSpPr>
          <a:xfrm rot="5400000">
            <a:off x="3500366" y="3868915"/>
            <a:ext cx="1098232" cy="492729"/>
            <a:chOff x="0" y="0"/>
            <a:chExt cx="1464309" cy="656972"/>
          </a:xfrm>
        </p:grpSpPr>
        <p:sp>
          <p:nvSpPr>
            <p:cNvPr name="Freeform 4" id="4"/>
            <p:cNvSpPr/>
            <p:nvPr/>
          </p:nvSpPr>
          <p:spPr>
            <a:xfrm flipH="false" flipV="false" rot="0">
              <a:off x="0" y="0"/>
              <a:ext cx="1464310" cy="656971"/>
            </a:xfrm>
            <a:custGeom>
              <a:avLst/>
              <a:gdLst/>
              <a:ahLst/>
              <a:cxnLst/>
              <a:rect r="r" b="b" t="t" l="l"/>
              <a:pathLst>
                <a:path h="656971" w="1464310">
                  <a:moveTo>
                    <a:pt x="0" y="656971"/>
                  </a:moveTo>
                  <a:lnTo>
                    <a:pt x="732155" y="0"/>
                  </a:lnTo>
                  <a:lnTo>
                    <a:pt x="1464310" y="656971"/>
                  </a:lnTo>
                  <a:close/>
                </a:path>
              </a:pathLst>
            </a:custGeom>
            <a:solidFill>
              <a:srgbClr val="EEE3C8"/>
            </a:solidFill>
          </p:spPr>
        </p:sp>
      </p:grpSp>
      <p:grpSp>
        <p:nvGrpSpPr>
          <p:cNvPr name="Group 5" id="5"/>
          <p:cNvGrpSpPr/>
          <p:nvPr/>
        </p:nvGrpSpPr>
        <p:grpSpPr>
          <a:xfrm rot="0">
            <a:off x="0" y="0"/>
            <a:ext cx="3803071" cy="10287000"/>
            <a:chOff x="0" y="0"/>
            <a:chExt cx="5070761" cy="13716000"/>
          </a:xfrm>
        </p:grpSpPr>
        <p:sp>
          <p:nvSpPr>
            <p:cNvPr name="Freeform 6" id="6"/>
            <p:cNvSpPr/>
            <p:nvPr/>
          </p:nvSpPr>
          <p:spPr>
            <a:xfrm flipH="false" flipV="false" rot="0">
              <a:off x="0" y="0"/>
              <a:ext cx="5070729" cy="13716000"/>
            </a:xfrm>
            <a:custGeom>
              <a:avLst/>
              <a:gdLst/>
              <a:ahLst/>
              <a:cxnLst/>
              <a:rect r="r" b="b" t="t" l="l"/>
              <a:pathLst>
                <a:path h="13716000" w="5070729">
                  <a:moveTo>
                    <a:pt x="0" y="0"/>
                  </a:moveTo>
                  <a:lnTo>
                    <a:pt x="5070729" y="0"/>
                  </a:lnTo>
                  <a:lnTo>
                    <a:pt x="5070729" y="13716000"/>
                  </a:lnTo>
                  <a:lnTo>
                    <a:pt x="0" y="13716000"/>
                  </a:lnTo>
                  <a:lnTo>
                    <a:pt x="0" y="0"/>
                  </a:lnTo>
                  <a:close/>
                </a:path>
              </a:pathLst>
            </a:custGeom>
            <a:blipFill>
              <a:blip r:embed="rId4"/>
              <a:stretch>
                <a:fillRect l="-190438" t="0" r="-190439" b="0"/>
              </a:stretch>
            </a:blipFill>
          </p:spPr>
        </p:sp>
      </p:grpSp>
      <p:sp>
        <p:nvSpPr>
          <p:cNvPr name="TextBox 7" id="7"/>
          <p:cNvSpPr txBox="true"/>
          <p:nvPr/>
        </p:nvSpPr>
        <p:spPr>
          <a:xfrm rot="0">
            <a:off x="4845014" y="2433661"/>
            <a:ext cx="12414286" cy="5210128"/>
          </a:xfrm>
          <a:prstGeom prst="rect">
            <a:avLst/>
          </a:prstGeom>
        </p:spPr>
        <p:txBody>
          <a:bodyPr anchor="t" rtlCol="false" tIns="0" lIns="0" bIns="0" rIns="0">
            <a:spAutoFit/>
          </a:bodyPr>
          <a:lstStyle/>
          <a:p>
            <a:pPr algn="l">
              <a:lnSpc>
                <a:spcPts val="13198"/>
              </a:lnSpc>
            </a:pPr>
            <a:r>
              <a:rPr lang="en-US" sz="10998" b="true">
                <a:solidFill>
                  <a:srgbClr val="C00000"/>
                </a:solidFill>
                <a:latin typeface="Times New Roman Bold"/>
                <a:ea typeface="Times New Roman Bold"/>
                <a:cs typeface="Times New Roman Bold"/>
                <a:sym typeface="Times New Roman Bold"/>
              </a:rPr>
              <a:t>Si</a:t>
            </a:r>
            <a:r>
              <a:rPr lang="en-US" sz="10998" b="true">
                <a:solidFill>
                  <a:srgbClr val="C00000"/>
                </a:solidFill>
                <a:latin typeface="Times New Roman Bold"/>
                <a:ea typeface="Times New Roman Bold"/>
                <a:cs typeface="Times New Roman Bold"/>
                <a:sym typeface="Times New Roman Bold"/>
              </a:rPr>
              <a:t>stema de control de pedidos en un taller de manufactura</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0385113" y="284012"/>
            <a:ext cx="6890981" cy="819277"/>
          </a:xfrm>
          <a:prstGeom prst="rect">
            <a:avLst/>
          </a:prstGeom>
        </p:spPr>
        <p:txBody>
          <a:bodyPr anchor="t" rtlCol="false" tIns="0" lIns="0" bIns="0" rIns="0">
            <a:spAutoFit/>
          </a:bodyPr>
          <a:lstStyle/>
          <a:p>
            <a:pPr algn="r">
              <a:lnSpc>
                <a:spcPts val="5759"/>
              </a:lnSpc>
            </a:pPr>
            <a:r>
              <a:rPr lang="en-US" sz="4800" b="true">
                <a:solidFill>
                  <a:srgbClr val="C00000"/>
                </a:solidFill>
                <a:latin typeface="Times New Roman Bold"/>
                <a:ea typeface="Times New Roman Bold"/>
                <a:cs typeface="Times New Roman Bold"/>
                <a:sym typeface="Times New Roman Bold"/>
              </a:rPr>
              <a:t>Caso de uso 6</a:t>
            </a:r>
          </a:p>
        </p:txBody>
      </p:sp>
      <p:sp>
        <p:nvSpPr>
          <p:cNvPr name="TextBox 7" id="7"/>
          <p:cNvSpPr txBox="true"/>
          <p:nvPr/>
        </p:nvSpPr>
        <p:spPr>
          <a:xfrm rot="0">
            <a:off x="1144253" y="3257550"/>
            <a:ext cx="16230600" cy="2486025"/>
          </a:xfrm>
          <a:prstGeom prst="rect">
            <a:avLst/>
          </a:prstGeom>
        </p:spPr>
        <p:txBody>
          <a:bodyPr anchor="t" rtlCol="false" tIns="0" lIns="0" bIns="0" rIns="0">
            <a:spAutoFit/>
          </a:bodyPr>
          <a:lstStyle/>
          <a:p>
            <a:pPr algn="l">
              <a:lnSpc>
                <a:spcPts val="4800"/>
              </a:lnSpc>
            </a:pPr>
            <a:r>
              <a:rPr lang="en-US" sz="4000" b="true">
                <a:solidFill>
                  <a:srgbClr val="000000"/>
                </a:solidFill>
                <a:latin typeface="Times New Roman Bold"/>
                <a:ea typeface="Times New Roman Bold"/>
                <a:cs typeface="Times New Roman Bold"/>
                <a:sym typeface="Times New Roman Bold"/>
              </a:rPr>
              <a:t>Precondiciones: </a:t>
            </a:r>
          </a:p>
          <a:p>
            <a:pPr algn="l" marL="914399" indent="-304800" lvl="2">
              <a:lnSpc>
                <a:spcPts val="4799"/>
              </a:lnSpc>
              <a:buFont typeface="Arial"/>
              <a:buChar char="⚬"/>
            </a:pPr>
            <a:r>
              <a:rPr lang="en-US" sz="3999">
                <a:solidFill>
                  <a:srgbClr val="000000"/>
                </a:solidFill>
                <a:latin typeface="Times New Roman"/>
                <a:ea typeface="Times New Roman"/>
                <a:cs typeface="Times New Roman"/>
                <a:sym typeface="Times New Roman"/>
              </a:rPr>
              <a:t>El usuario debe estar autenticado en el sistema</a:t>
            </a:r>
          </a:p>
          <a:p>
            <a:pPr algn="l" marL="914399" indent="-304800" lvl="2">
              <a:lnSpc>
                <a:spcPts val="4799"/>
              </a:lnSpc>
              <a:buFont typeface="Arial"/>
              <a:buChar char="⚬"/>
            </a:pPr>
            <a:r>
              <a:rPr lang="en-US" sz="3999">
                <a:solidFill>
                  <a:srgbClr val="000000"/>
                </a:solidFill>
                <a:latin typeface="Times New Roman"/>
                <a:ea typeface="Times New Roman"/>
                <a:cs typeface="Times New Roman"/>
                <a:sym typeface="Times New Roman"/>
              </a:rPr>
              <a:t>Al menos uno de los parámetros de consulta (estadoId, operarioId, clienteId o rango de fechas) debe estar presente</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Freeform 6" id="6"/>
          <p:cNvSpPr/>
          <p:nvPr/>
        </p:nvSpPr>
        <p:spPr>
          <a:xfrm flipH="false" flipV="false" rot="0">
            <a:off x="6526053" y="1800093"/>
            <a:ext cx="4102469" cy="7293279"/>
          </a:xfrm>
          <a:custGeom>
            <a:avLst/>
            <a:gdLst/>
            <a:ahLst/>
            <a:cxnLst/>
            <a:rect r="r" b="b" t="t" l="l"/>
            <a:pathLst>
              <a:path h="7293279" w="4102469">
                <a:moveTo>
                  <a:pt x="0" y="0"/>
                </a:moveTo>
                <a:lnTo>
                  <a:pt x="4102469" y="0"/>
                </a:lnTo>
                <a:lnTo>
                  <a:pt x="4102469" y="7293279"/>
                </a:lnTo>
                <a:lnTo>
                  <a:pt x="0" y="7293279"/>
                </a:lnTo>
                <a:lnTo>
                  <a:pt x="0" y="0"/>
                </a:lnTo>
                <a:close/>
              </a:path>
            </a:pathLst>
          </a:custGeom>
          <a:blipFill>
            <a:blip r:embed="rId3"/>
            <a:stretch>
              <a:fillRect l="0" t="0" r="0" b="0"/>
            </a:stretch>
          </a:blipFill>
        </p:spPr>
      </p:sp>
      <p:sp>
        <p:nvSpPr>
          <p:cNvPr name="TextBox 7" id="7"/>
          <p:cNvSpPr txBox="true"/>
          <p:nvPr/>
        </p:nvSpPr>
        <p:spPr>
          <a:xfrm rot="0">
            <a:off x="10385113" y="284012"/>
            <a:ext cx="6890981" cy="819277"/>
          </a:xfrm>
          <a:prstGeom prst="rect">
            <a:avLst/>
          </a:prstGeom>
        </p:spPr>
        <p:txBody>
          <a:bodyPr anchor="t" rtlCol="false" tIns="0" lIns="0" bIns="0" rIns="0">
            <a:spAutoFit/>
          </a:bodyPr>
          <a:lstStyle/>
          <a:p>
            <a:pPr algn="r">
              <a:lnSpc>
                <a:spcPts val="5759"/>
              </a:lnSpc>
            </a:pPr>
            <a:r>
              <a:rPr lang="en-US" sz="4800" b="true">
                <a:solidFill>
                  <a:srgbClr val="C00000"/>
                </a:solidFill>
                <a:latin typeface="Times New Roman Bold"/>
                <a:ea typeface="Times New Roman Bold"/>
                <a:cs typeface="Times New Roman Bold"/>
                <a:sym typeface="Times New Roman Bold"/>
              </a:rPr>
              <a:t>Modelo de Base de Datos 6</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0385113" y="284012"/>
            <a:ext cx="6890981" cy="819277"/>
          </a:xfrm>
          <a:prstGeom prst="rect">
            <a:avLst/>
          </a:prstGeom>
        </p:spPr>
        <p:txBody>
          <a:bodyPr anchor="t" rtlCol="false" tIns="0" lIns="0" bIns="0" rIns="0">
            <a:spAutoFit/>
          </a:bodyPr>
          <a:lstStyle/>
          <a:p>
            <a:pPr algn="r">
              <a:lnSpc>
                <a:spcPts val="5759"/>
              </a:lnSpc>
            </a:pPr>
            <a:r>
              <a:rPr lang="en-US" sz="4800" b="true">
                <a:solidFill>
                  <a:srgbClr val="C00000"/>
                </a:solidFill>
                <a:latin typeface="Times New Roman Bold"/>
                <a:ea typeface="Times New Roman Bold"/>
                <a:cs typeface="Times New Roman Bold"/>
                <a:sym typeface="Times New Roman Bold"/>
              </a:rPr>
              <a:t>S</a:t>
            </a:r>
            <a:r>
              <a:rPr lang="en-US" sz="4800" b="true">
                <a:solidFill>
                  <a:srgbClr val="C00000"/>
                </a:solidFill>
                <a:latin typeface="Times New Roman Bold"/>
                <a:ea typeface="Times New Roman Bold"/>
                <a:cs typeface="Times New Roman Bold"/>
                <a:sym typeface="Times New Roman Bold"/>
              </a:rPr>
              <a:t>ecuencia 6</a:t>
            </a:r>
          </a:p>
        </p:txBody>
      </p:sp>
      <p:sp>
        <p:nvSpPr>
          <p:cNvPr name="TextBox 7" id="7"/>
          <p:cNvSpPr txBox="true"/>
          <p:nvPr/>
        </p:nvSpPr>
        <p:spPr>
          <a:xfrm rot="0">
            <a:off x="734034" y="1536264"/>
            <a:ext cx="4452580" cy="704956"/>
          </a:xfrm>
          <a:prstGeom prst="rect">
            <a:avLst/>
          </a:prstGeom>
        </p:spPr>
        <p:txBody>
          <a:bodyPr anchor="t" rtlCol="false" tIns="0" lIns="0" bIns="0" rIns="0">
            <a:spAutoFit/>
          </a:bodyPr>
          <a:lstStyle/>
          <a:p>
            <a:pPr algn="ctr">
              <a:lnSpc>
                <a:spcPts val="4799"/>
              </a:lnSpc>
            </a:pPr>
            <a:r>
              <a:rPr lang="en-US" sz="4000" b="true">
                <a:solidFill>
                  <a:srgbClr val="000000"/>
                </a:solidFill>
                <a:latin typeface="Times New Roman Bold"/>
                <a:ea typeface="Times New Roman Bold"/>
                <a:cs typeface="Times New Roman Bold"/>
                <a:sym typeface="Times New Roman Bold"/>
              </a:rPr>
              <a:t>Secuencia normal</a:t>
            </a:r>
          </a:p>
        </p:txBody>
      </p:sp>
      <p:sp>
        <p:nvSpPr>
          <p:cNvPr name="TextBox 8" id="8"/>
          <p:cNvSpPr txBox="true"/>
          <p:nvPr/>
        </p:nvSpPr>
        <p:spPr>
          <a:xfrm rot="0">
            <a:off x="734034" y="2215515"/>
            <a:ext cx="16969128" cy="5694045"/>
          </a:xfrm>
          <a:prstGeom prst="rect">
            <a:avLst/>
          </a:prstGeom>
        </p:spPr>
        <p:txBody>
          <a:bodyPr anchor="t" rtlCol="false" tIns="0" lIns="0" bIns="0" rIns="0">
            <a:spAutoFit/>
          </a:bodyPr>
          <a:lstStyle/>
          <a:p>
            <a:pPr algn="l" marL="754383" indent="-251461" lvl="2">
              <a:lnSpc>
                <a:spcPts val="4950"/>
              </a:lnSpc>
              <a:buAutoNum type="arabicPeriod" startAt="1"/>
            </a:pPr>
            <a:r>
              <a:rPr lang="en-US" sz="3300">
                <a:solidFill>
                  <a:srgbClr val="000000"/>
                </a:solidFill>
                <a:latin typeface="Times New Roman"/>
                <a:ea typeface="Times New Roman"/>
                <a:cs typeface="Times New Roman"/>
                <a:sym typeface="Times New Roman"/>
              </a:rPr>
              <a:t> </a:t>
            </a:r>
            <a:r>
              <a:rPr lang="en-US" sz="3300">
                <a:solidFill>
                  <a:srgbClr val="000000"/>
                </a:solidFill>
                <a:latin typeface="Times New Roman"/>
                <a:ea typeface="Times New Roman"/>
                <a:cs typeface="Times New Roman"/>
                <a:sym typeface="Times New Roman"/>
              </a:rPr>
              <a:t>El usuario solicita al sistema el listado de pedidos, especificando uno o varios filtros (estado, operario, cliente o rango de fechas).</a:t>
            </a:r>
          </a:p>
          <a:p>
            <a:pPr algn="l" marL="754383" indent="-251461" lvl="2">
              <a:lnSpc>
                <a:spcPts val="4950"/>
              </a:lnSpc>
              <a:buAutoNum type="arabicPeriod" startAt="1"/>
            </a:pPr>
            <a:r>
              <a:rPr lang="en-US" sz="3300">
                <a:solidFill>
                  <a:srgbClr val="000000"/>
                </a:solidFill>
                <a:latin typeface="Times New Roman"/>
                <a:ea typeface="Times New Roman"/>
                <a:cs typeface="Times New Roman"/>
                <a:sym typeface="Times New Roman"/>
              </a:rPr>
              <a:t> El sistema comprueba que los valores recibidos para cada filtro sean numéricos y válidos.</a:t>
            </a:r>
          </a:p>
          <a:p>
            <a:pPr algn="l" marL="754382" indent="-251461" lvl="2">
              <a:lnSpc>
                <a:spcPts val="4950"/>
              </a:lnSpc>
              <a:buAutoNum type="arabicPeriod" startAt="1"/>
            </a:pPr>
            <a:r>
              <a:rPr lang="en-US" sz="3300">
                <a:solidFill>
                  <a:srgbClr val="000000"/>
                </a:solidFill>
                <a:latin typeface="Times New Roman"/>
                <a:ea typeface="Times New Roman"/>
                <a:cs typeface="Times New Roman"/>
                <a:sym typeface="Times New Roman"/>
              </a:rPr>
              <a:t> El controlador envía los filtros al servicio </a:t>
            </a:r>
            <a:r>
              <a:rPr lang="en-US" b="true" sz="3300">
                <a:solidFill>
                  <a:srgbClr val="000000"/>
                </a:solidFill>
                <a:latin typeface="Times New Roman Bold"/>
                <a:ea typeface="Times New Roman Bold"/>
                <a:cs typeface="Times New Roman Bold"/>
                <a:sym typeface="Times New Roman Bold"/>
              </a:rPr>
              <a:t>listarPedidos</a:t>
            </a:r>
            <a:r>
              <a:rPr lang="en-US" sz="3300">
                <a:solidFill>
                  <a:srgbClr val="000000"/>
                </a:solidFill>
                <a:latin typeface="Times New Roman"/>
                <a:ea typeface="Times New Roman"/>
                <a:cs typeface="Times New Roman"/>
                <a:sym typeface="Times New Roman"/>
              </a:rPr>
              <a:t>.</a:t>
            </a:r>
          </a:p>
          <a:p>
            <a:pPr algn="l" marL="754383" indent="-251461" lvl="2">
              <a:lnSpc>
                <a:spcPts val="4950"/>
              </a:lnSpc>
              <a:buAutoNum type="arabicPeriod" startAt="1"/>
            </a:pPr>
            <a:r>
              <a:rPr lang="en-US" sz="3300">
                <a:solidFill>
                  <a:srgbClr val="000000"/>
                </a:solidFill>
                <a:latin typeface="Times New Roman"/>
                <a:ea typeface="Times New Roman"/>
                <a:cs typeface="Times New Roman"/>
                <a:sym typeface="Times New Roman"/>
              </a:rPr>
              <a:t> </a:t>
            </a:r>
            <a:r>
              <a:rPr lang="en-US" sz="3300">
                <a:solidFill>
                  <a:srgbClr val="000000"/>
                </a:solidFill>
                <a:latin typeface="Times New Roman"/>
                <a:ea typeface="Times New Roman"/>
                <a:cs typeface="Times New Roman"/>
                <a:sym typeface="Times New Roman"/>
              </a:rPr>
              <a:t>El repositorio genera y ejecuta la consulta SQL incluyendo únicamente los criterios proporcionados.</a:t>
            </a:r>
          </a:p>
          <a:p>
            <a:pPr algn="l" marL="754382" indent="-251461" lvl="2">
              <a:lnSpc>
                <a:spcPts val="4950"/>
              </a:lnSpc>
              <a:buAutoNum type="arabicPeriod" startAt="1"/>
            </a:pPr>
            <a:r>
              <a:rPr lang="en-US" sz="3300">
                <a:solidFill>
                  <a:srgbClr val="000000"/>
                </a:solidFill>
                <a:latin typeface="Times New Roman"/>
                <a:ea typeface="Times New Roman"/>
                <a:cs typeface="Times New Roman"/>
                <a:sym typeface="Times New Roman"/>
              </a:rPr>
              <a:t>Se recuperan los registros de </a:t>
            </a:r>
            <a:r>
              <a:rPr lang="en-US" b="true" sz="3300">
                <a:solidFill>
                  <a:srgbClr val="000000"/>
                </a:solidFill>
                <a:latin typeface="Times New Roman Bold"/>
                <a:ea typeface="Times New Roman Bold"/>
                <a:cs typeface="Times New Roman Bold"/>
                <a:sym typeface="Times New Roman Bold"/>
              </a:rPr>
              <a:t>Pedido </a:t>
            </a:r>
            <a:r>
              <a:rPr lang="en-US" sz="3300">
                <a:solidFill>
                  <a:srgbClr val="000000"/>
                </a:solidFill>
                <a:latin typeface="Times New Roman"/>
                <a:ea typeface="Times New Roman"/>
                <a:cs typeface="Times New Roman"/>
                <a:sym typeface="Times New Roman"/>
              </a:rPr>
              <a:t>que satisfacen las condiciones.</a:t>
            </a:r>
          </a:p>
          <a:p>
            <a:pPr algn="l" marL="754382" indent="-251461" lvl="2">
              <a:lnSpc>
                <a:spcPts val="4950"/>
              </a:lnSpc>
              <a:buAutoNum type="arabicPeriod" startAt="1"/>
            </a:pPr>
            <a:r>
              <a:rPr lang="en-US" sz="3300">
                <a:solidFill>
                  <a:srgbClr val="000000"/>
                </a:solidFill>
                <a:latin typeface="Times New Roman"/>
                <a:ea typeface="Times New Roman"/>
                <a:cs typeface="Times New Roman"/>
                <a:sym typeface="Times New Roman"/>
              </a:rPr>
              <a:t>El sistema devuelve 200 OK con el arreglo JSON de pedidos filtrados.</a:t>
            </a:r>
          </a:p>
          <a:p>
            <a:pPr algn="l">
              <a:lnSpc>
                <a:spcPts val="4950"/>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 y="0"/>
            <a:ext cx="3803073" cy="10301778"/>
          </a:xfrm>
          <a:custGeom>
            <a:avLst/>
            <a:gdLst/>
            <a:ahLst/>
            <a:cxnLst/>
            <a:rect r="r" b="b" t="t" l="l"/>
            <a:pathLst>
              <a:path h="10301778" w="3803073">
                <a:moveTo>
                  <a:pt x="0" y="0"/>
                </a:moveTo>
                <a:lnTo>
                  <a:pt x="3803073" y="0"/>
                </a:lnTo>
                <a:lnTo>
                  <a:pt x="3803073" y="10301778"/>
                </a:lnTo>
                <a:lnTo>
                  <a:pt x="0" y="10301778"/>
                </a:lnTo>
                <a:lnTo>
                  <a:pt x="0" y="0"/>
                </a:lnTo>
                <a:close/>
              </a:path>
            </a:pathLst>
          </a:custGeom>
          <a:blipFill>
            <a:blip r:embed="rId2">
              <a:extLst>
                <a:ext uri="{96DAC541-7B7A-43D3-8B79-37D633B846F1}">
                  <asvg:svgBlip xmlns:asvg="http://schemas.microsoft.com/office/drawing/2016/SVG/main" r:embed="rId3"/>
                </a:ext>
              </a:extLst>
            </a:blip>
            <a:stretch>
              <a:fillRect l="-70" t="0" r="-70" b="0"/>
            </a:stretch>
          </a:blipFill>
        </p:spPr>
      </p:sp>
      <p:grpSp>
        <p:nvGrpSpPr>
          <p:cNvPr name="Group 3" id="3"/>
          <p:cNvGrpSpPr/>
          <p:nvPr/>
        </p:nvGrpSpPr>
        <p:grpSpPr>
          <a:xfrm rot="5400000">
            <a:off x="3500366" y="3868915"/>
            <a:ext cx="1098232" cy="492729"/>
            <a:chOff x="0" y="0"/>
            <a:chExt cx="1464309" cy="656972"/>
          </a:xfrm>
        </p:grpSpPr>
        <p:sp>
          <p:nvSpPr>
            <p:cNvPr name="Freeform 4" id="4"/>
            <p:cNvSpPr/>
            <p:nvPr/>
          </p:nvSpPr>
          <p:spPr>
            <a:xfrm flipH="false" flipV="false" rot="0">
              <a:off x="0" y="0"/>
              <a:ext cx="1464310" cy="656971"/>
            </a:xfrm>
            <a:custGeom>
              <a:avLst/>
              <a:gdLst/>
              <a:ahLst/>
              <a:cxnLst/>
              <a:rect r="r" b="b" t="t" l="l"/>
              <a:pathLst>
                <a:path h="656971" w="1464310">
                  <a:moveTo>
                    <a:pt x="0" y="656971"/>
                  </a:moveTo>
                  <a:lnTo>
                    <a:pt x="732155" y="0"/>
                  </a:lnTo>
                  <a:lnTo>
                    <a:pt x="1464310" y="656971"/>
                  </a:lnTo>
                  <a:close/>
                </a:path>
              </a:pathLst>
            </a:custGeom>
            <a:solidFill>
              <a:srgbClr val="EEE3C8"/>
            </a:solidFill>
          </p:spPr>
        </p:sp>
      </p:grpSp>
      <p:grpSp>
        <p:nvGrpSpPr>
          <p:cNvPr name="Group 5" id="5"/>
          <p:cNvGrpSpPr/>
          <p:nvPr/>
        </p:nvGrpSpPr>
        <p:grpSpPr>
          <a:xfrm rot="0">
            <a:off x="0" y="0"/>
            <a:ext cx="3803071" cy="10287000"/>
            <a:chOff x="0" y="0"/>
            <a:chExt cx="5070761" cy="13716000"/>
          </a:xfrm>
        </p:grpSpPr>
        <p:sp>
          <p:nvSpPr>
            <p:cNvPr name="Freeform 6" id="6"/>
            <p:cNvSpPr/>
            <p:nvPr/>
          </p:nvSpPr>
          <p:spPr>
            <a:xfrm flipH="false" flipV="false" rot="0">
              <a:off x="0" y="0"/>
              <a:ext cx="5070729" cy="13716000"/>
            </a:xfrm>
            <a:custGeom>
              <a:avLst/>
              <a:gdLst/>
              <a:ahLst/>
              <a:cxnLst/>
              <a:rect r="r" b="b" t="t" l="l"/>
              <a:pathLst>
                <a:path h="13716000" w="5070729">
                  <a:moveTo>
                    <a:pt x="0" y="0"/>
                  </a:moveTo>
                  <a:lnTo>
                    <a:pt x="5070729" y="0"/>
                  </a:lnTo>
                  <a:lnTo>
                    <a:pt x="5070729" y="13716000"/>
                  </a:lnTo>
                  <a:lnTo>
                    <a:pt x="0" y="13716000"/>
                  </a:lnTo>
                  <a:lnTo>
                    <a:pt x="0" y="0"/>
                  </a:lnTo>
                  <a:close/>
                </a:path>
              </a:pathLst>
            </a:custGeom>
            <a:blipFill>
              <a:blip r:embed="rId4"/>
              <a:stretch>
                <a:fillRect l="-190438" t="0" r="-190439" b="0"/>
              </a:stretch>
            </a:blipFill>
          </p:spPr>
        </p:sp>
      </p:grpSp>
      <p:sp>
        <p:nvSpPr>
          <p:cNvPr name="TextBox 7" id="7"/>
          <p:cNvSpPr txBox="true"/>
          <p:nvPr/>
        </p:nvSpPr>
        <p:spPr>
          <a:xfrm rot="0">
            <a:off x="4604526" y="2700366"/>
            <a:ext cx="8330731" cy="3848049"/>
          </a:xfrm>
          <a:prstGeom prst="rect">
            <a:avLst/>
          </a:prstGeom>
        </p:spPr>
        <p:txBody>
          <a:bodyPr anchor="t" rtlCol="false" tIns="0" lIns="0" bIns="0" rIns="0">
            <a:spAutoFit/>
          </a:bodyPr>
          <a:lstStyle/>
          <a:p>
            <a:pPr algn="l">
              <a:lnSpc>
                <a:spcPts val="14278"/>
              </a:lnSpc>
            </a:pPr>
            <a:r>
              <a:rPr lang="en-US" sz="11897" b="true">
                <a:solidFill>
                  <a:srgbClr val="C00000"/>
                </a:solidFill>
                <a:latin typeface="Times New Roman Bold"/>
                <a:ea typeface="Times New Roman Bold"/>
                <a:cs typeface="Times New Roman Bold"/>
                <a:sym typeface="Times New Roman Bold"/>
              </a:rPr>
              <a:t>Base de datos</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3979968" y="284012"/>
            <a:ext cx="3296126" cy="914400"/>
          </a:xfrm>
          <a:prstGeom prst="rect">
            <a:avLst/>
          </a:prstGeom>
        </p:spPr>
        <p:txBody>
          <a:bodyPr anchor="t" rtlCol="false" tIns="0" lIns="0" bIns="0" rIns="0">
            <a:spAutoFit/>
          </a:bodyPr>
          <a:lstStyle/>
          <a:p>
            <a:pPr algn="r">
              <a:lnSpc>
                <a:spcPts val="5759"/>
              </a:lnSpc>
            </a:pPr>
            <a:r>
              <a:rPr lang="en-US" sz="4800" b="true">
                <a:solidFill>
                  <a:srgbClr val="C00000"/>
                </a:solidFill>
                <a:latin typeface="Times New Roman Bold"/>
                <a:ea typeface="Times New Roman Bold"/>
                <a:cs typeface="Times New Roman Bold"/>
                <a:sym typeface="Times New Roman Bold"/>
              </a:rPr>
              <a:t>Conclusiones</a:t>
            </a:r>
          </a:p>
        </p:txBody>
      </p:sp>
      <p:sp>
        <p:nvSpPr>
          <p:cNvPr name="TextBox 7" id="7"/>
          <p:cNvSpPr txBox="true"/>
          <p:nvPr/>
        </p:nvSpPr>
        <p:spPr>
          <a:xfrm rot="0">
            <a:off x="950324" y="1676268"/>
            <a:ext cx="16172824" cy="8453501"/>
          </a:xfrm>
          <a:prstGeom prst="rect">
            <a:avLst/>
          </a:prstGeom>
        </p:spPr>
        <p:txBody>
          <a:bodyPr anchor="t" rtlCol="false" tIns="0" lIns="0" bIns="0" rIns="0">
            <a:spAutoFit/>
          </a:bodyPr>
          <a:lstStyle/>
          <a:p>
            <a:pPr algn="l" marL="640120" indent="-213373" lvl="2">
              <a:lnSpc>
                <a:spcPts val="3360"/>
              </a:lnSpc>
              <a:buFont typeface="Arial"/>
              <a:buChar char="⚬"/>
            </a:pPr>
            <a:r>
              <a:rPr lang="en-US" sz="2800">
                <a:solidFill>
                  <a:srgbClr val="000000"/>
                </a:solidFill>
                <a:latin typeface="Times New Roman"/>
                <a:ea typeface="Times New Roman"/>
                <a:cs typeface="Times New Roman"/>
                <a:sym typeface="Times New Roman"/>
              </a:rPr>
              <a:t>El diseño de la base de datos de MECAFAB resultó clave: una estructura bien normalizada y restricciones (CHECK, relaciones FK) garantizan transacciones y consultas coherentes, facilitando la gestión y la toma de decisiones.</a:t>
            </a:r>
          </a:p>
          <a:p>
            <a:pPr algn="l" marL="640120" indent="-213373" lvl="2">
              <a:lnSpc>
                <a:spcPts val="3360"/>
              </a:lnSpc>
            </a:pPr>
          </a:p>
          <a:p>
            <a:pPr algn="l" marL="640120" indent="-213373" lvl="2">
              <a:lnSpc>
                <a:spcPts val="3360"/>
              </a:lnSpc>
              <a:buFont typeface="Arial"/>
              <a:buChar char="⚬"/>
            </a:pPr>
            <a:r>
              <a:rPr lang="en-US" sz="2800">
                <a:solidFill>
                  <a:srgbClr val="000000"/>
                </a:solidFill>
                <a:latin typeface="Times New Roman"/>
                <a:ea typeface="Times New Roman"/>
                <a:cs typeface="Times New Roman"/>
                <a:sym typeface="Times New Roman"/>
              </a:rPr>
              <a:t>La implementación de validaciones en los DTOs (Bean Validation) y el manejo centralizado de excepciones aseguran la integridad de los datos y una API REST confiable, evitando registros inválidos y mostrando errores claros.</a:t>
            </a:r>
          </a:p>
          <a:p>
            <a:pPr algn="l" marL="640120" indent="-213373" lvl="2">
              <a:lnSpc>
                <a:spcPts val="3360"/>
              </a:lnSpc>
            </a:pPr>
          </a:p>
          <a:p>
            <a:pPr algn="l" marL="640120" indent="-213373" lvl="2">
              <a:lnSpc>
                <a:spcPts val="3360"/>
              </a:lnSpc>
              <a:buFont typeface="Arial"/>
              <a:buChar char="⚬"/>
            </a:pPr>
            <a:r>
              <a:rPr lang="en-US" sz="2800">
                <a:solidFill>
                  <a:srgbClr val="000000"/>
                </a:solidFill>
                <a:latin typeface="Times New Roman"/>
                <a:ea typeface="Times New Roman"/>
                <a:cs typeface="Times New Roman"/>
                <a:sym typeface="Times New Roman"/>
              </a:rPr>
              <a:t>L</a:t>
            </a:r>
            <a:r>
              <a:rPr lang="en-US" sz="2800">
                <a:solidFill>
                  <a:srgbClr val="000000"/>
                </a:solidFill>
                <a:latin typeface="Times New Roman"/>
                <a:ea typeface="Times New Roman"/>
                <a:cs typeface="Times New Roman"/>
                <a:sym typeface="Times New Roman"/>
              </a:rPr>
              <a:t>as pruebas de extremo a extremo (registro, asignación, cambios de estado, alertas y entregas) confirman la solidez del módulo backend, detectando excepciones de negocio y asegurando flujos transaccionales completos.</a:t>
            </a:r>
          </a:p>
          <a:p>
            <a:pPr algn="l" marL="640120" indent="-213373" lvl="2">
              <a:lnSpc>
                <a:spcPts val="3360"/>
              </a:lnSpc>
            </a:pPr>
          </a:p>
          <a:p>
            <a:pPr algn="l" marL="640081" indent="-213360" lvl="2">
              <a:lnSpc>
                <a:spcPts val="3360"/>
              </a:lnSpc>
              <a:buFont typeface="Arial"/>
              <a:buChar char="⚬"/>
            </a:pPr>
            <a:r>
              <a:rPr lang="en-US" sz="2800">
                <a:solidFill>
                  <a:srgbClr val="000000"/>
                </a:solidFill>
                <a:latin typeface="Times New Roman"/>
                <a:ea typeface="Times New Roman"/>
                <a:cs typeface="Times New Roman"/>
                <a:sym typeface="Times New Roman"/>
              </a:rPr>
              <a:t>Grac</a:t>
            </a:r>
            <a:r>
              <a:rPr lang="en-US" sz="2800">
                <a:solidFill>
                  <a:srgbClr val="000000"/>
                </a:solidFill>
                <a:latin typeface="Times New Roman"/>
                <a:ea typeface="Times New Roman"/>
                <a:cs typeface="Times New Roman"/>
                <a:sym typeface="Times New Roman"/>
              </a:rPr>
              <a:t>ias a la separación en capas (controller–service–repository) con Spring Boot y JdbcTemplate, el código es mantenible y escalable, permitiendo incorporar fácilmente nuevas funcionalidades (notificaciones, dashboards, autenticación JWT) en futuras fases.</a:t>
            </a:r>
          </a:p>
          <a:p>
            <a:pPr algn="l">
              <a:lnSpc>
                <a:spcPts val="3360"/>
              </a:lnSpc>
            </a:pPr>
          </a:p>
          <a:p>
            <a:pPr algn="l" marL="640081" indent="-213360" lvl="2">
              <a:lnSpc>
                <a:spcPts val="3360"/>
              </a:lnSpc>
              <a:buFont typeface="Arial"/>
              <a:buChar char="⚬"/>
            </a:pPr>
            <a:r>
              <a:rPr lang="en-US" sz="2800">
                <a:solidFill>
                  <a:srgbClr val="000000"/>
                </a:solidFill>
                <a:latin typeface="Times New Roman"/>
                <a:ea typeface="Times New Roman"/>
                <a:cs typeface="Times New Roman"/>
                <a:sym typeface="Times New Roman"/>
              </a:rPr>
              <a:t>El trabajo colaborativo y la documentación detallada (casos de uso, criterios de aceptación, modelo relacional) crean una base sólida para la evolución del sistema, reforzando la calidad y facilitando su adopción en entornos productivos.</a:t>
            </a:r>
          </a:p>
          <a:p>
            <a:pPr algn="l">
              <a:lnSpc>
                <a:spcPts val="3584"/>
              </a:lnSpc>
            </a:pP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Freeform 6" id="6"/>
          <p:cNvSpPr/>
          <p:nvPr/>
        </p:nvSpPr>
        <p:spPr>
          <a:xfrm flipH="false" flipV="false" rot="0">
            <a:off x="1490016" y="1476243"/>
            <a:ext cx="15307968" cy="8610732"/>
          </a:xfrm>
          <a:custGeom>
            <a:avLst/>
            <a:gdLst/>
            <a:ahLst/>
            <a:cxnLst/>
            <a:rect r="r" b="b" t="t" l="l"/>
            <a:pathLst>
              <a:path h="8610732" w="15307968">
                <a:moveTo>
                  <a:pt x="0" y="0"/>
                </a:moveTo>
                <a:lnTo>
                  <a:pt x="15307968" y="0"/>
                </a:lnTo>
                <a:lnTo>
                  <a:pt x="15307968" y="8610732"/>
                </a:lnTo>
                <a:lnTo>
                  <a:pt x="0" y="8610732"/>
                </a:lnTo>
                <a:lnTo>
                  <a:pt x="0" y="0"/>
                </a:lnTo>
                <a:close/>
              </a:path>
            </a:pathLst>
          </a:custGeom>
          <a:blipFill>
            <a:blip r:embed="rId3"/>
            <a:stretch>
              <a:fillRect l="0" t="0" r="0" b="0"/>
            </a:stretch>
          </a:blipFill>
        </p:spPr>
      </p:sp>
      <p:sp>
        <p:nvSpPr>
          <p:cNvPr name="TextBox 7" id="7"/>
          <p:cNvSpPr txBox="true"/>
          <p:nvPr/>
        </p:nvSpPr>
        <p:spPr>
          <a:xfrm rot="0">
            <a:off x="10619290" y="284012"/>
            <a:ext cx="6656804" cy="819277"/>
          </a:xfrm>
          <a:prstGeom prst="rect">
            <a:avLst/>
          </a:prstGeom>
        </p:spPr>
        <p:txBody>
          <a:bodyPr anchor="t" rtlCol="false" tIns="0" lIns="0" bIns="0" rIns="0">
            <a:spAutoFit/>
          </a:bodyPr>
          <a:lstStyle/>
          <a:p>
            <a:pPr algn="r">
              <a:lnSpc>
                <a:spcPts val="5759"/>
              </a:lnSpc>
            </a:pPr>
            <a:r>
              <a:rPr lang="en-US" sz="4800" b="true">
                <a:solidFill>
                  <a:srgbClr val="C00000"/>
                </a:solidFill>
                <a:latin typeface="Times New Roman Bold"/>
                <a:ea typeface="Times New Roman Bold"/>
                <a:cs typeface="Times New Roman Bold"/>
                <a:sym typeface="Times New Roman Bold"/>
              </a:rPr>
              <a:t>Modelo de Base de datos</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301764"/>
            <a:chOff x="0" y="0"/>
            <a:chExt cx="24384001" cy="13735686"/>
          </a:xfrm>
        </p:grpSpPr>
        <p:sp>
          <p:nvSpPr>
            <p:cNvPr name="Freeform 3" id="3"/>
            <p:cNvSpPr/>
            <p:nvPr/>
          </p:nvSpPr>
          <p:spPr>
            <a:xfrm flipH="false" flipV="false" rot="0">
              <a:off x="0" y="0"/>
              <a:ext cx="24384000" cy="13735686"/>
            </a:xfrm>
            <a:custGeom>
              <a:avLst/>
              <a:gdLst/>
              <a:ahLst/>
              <a:cxnLst/>
              <a:rect r="r" b="b" t="t" l="l"/>
              <a:pathLst>
                <a:path h="13735686" w="24384000">
                  <a:moveTo>
                    <a:pt x="0" y="0"/>
                  </a:moveTo>
                  <a:lnTo>
                    <a:pt x="24384000" y="0"/>
                  </a:lnTo>
                  <a:lnTo>
                    <a:pt x="24384000" y="13735686"/>
                  </a:lnTo>
                  <a:lnTo>
                    <a:pt x="0" y="13735686"/>
                  </a:lnTo>
                  <a:close/>
                </a:path>
              </a:pathLst>
            </a:custGeom>
            <a:gradFill rotWithShape="true">
              <a:gsLst>
                <a:gs pos="0">
                  <a:srgbClr val="ECE0C1">
                    <a:alpha val="100000"/>
                  </a:srgbClr>
                </a:gs>
                <a:gs pos="50000">
                  <a:srgbClr val="F3EAD9">
                    <a:alpha val="100000"/>
                  </a:srgbClr>
                </a:gs>
                <a:gs pos="100000">
                  <a:srgbClr val="FFF2CC">
                    <a:alpha val="100000"/>
                  </a:srgbClr>
                </a:gs>
              </a:gsLst>
              <a:lin ang="10800000"/>
            </a:gradFill>
          </p:spPr>
        </p:sp>
      </p:grpSp>
      <p:sp>
        <p:nvSpPr>
          <p:cNvPr name="TextBox 4" id="4"/>
          <p:cNvSpPr txBox="true"/>
          <p:nvPr/>
        </p:nvSpPr>
        <p:spPr>
          <a:xfrm rot="0">
            <a:off x="3497802" y="5372538"/>
            <a:ext cx="11609291" cy="1794004"/>
          </a:xfrm>
          <a:prstGeom prst="rect">
            <a:avLst/>
          </a:prstGeom>
        </p:spPr>
        <p:txBody>
          <a:bodyPr anchor="t" rtlCol="false" tIns="0" lIns="0" bIns="0" rIns="0">
            <a:spAutoFit/>
          </a:bodyPr>
          <a:lstStyle/>
          <a:p>
            <a:pPr algn="l">
              <a:lnSpc>
                <a:spcPts val="10800"/>
              </a:lnSpc>
            </a:pPr>
            <a:r>
              <a:rPr lang="en-US" b="true" sz="9000" i="true">
                <a:solidFill>
                  <a:srgbClr val="C00000"/>
                </a:solidFill>
                <a:latin typeface="Times New Roman Bold Italics"/>
                <a:ea typeface="Times New Roman Bold Italics"/>
                <a:cs typeface="Times New Roman Bold Italics"/>
                <a:sym typeface="Times New Roman Bold Italics"/>
              </a:rPr>
              <a:t>¡MUCHAS GRACIAS!</a:t>
            </a:r>
          </a:p>
        </p:txBody>
      </p:sp>
      <p:grpSp>
        <p:nvGrpSpPr>
          <p:cNvPr name="Group 5" id="5"/>
          <p:cNvGrpSpPr/>
          <p:nvPr/>
        </p:nvGrpSpPr>
        <p:grpSpPr>
          <a:xfrm rot="0">
            <a:off x="4942910" y="2946242"/>
            <a:ext cx="8366760" cy="2387314"/>
            <a:chOff x="0" y="0"/>
            <a:chExt cx="11155680" cy="3183085"/>
          </a:xfrm>
        </p:grpSpPr>
        <p:sp>
          <p:nvSpPr>
            <p:cNvPr name="Freeform 6" id="6"/>
            <p:cNvSpPr/>
            <p:nvPr/>
          </p:nvSpPr>
          <p:spPr>
            <a:xfrm flipH="false" flipV="false" rot="0">
              <a:off x="0" y="0"/>
              <a:ext cx="11155680" cy="3183128"/>
            </a:xfrm>
            <a:custGeom>
              <a:avLst/>
              <a:gdLst/>
              <a:ahLst/>
              <a:cxnLst/>
              <a:rect r="r" b="b" t="t" l="l"/>
              <a:pathLst>
                <a:path h="3183128" w="11155680">
                  <a:moveTo>
                    <a:pt x="0" y="0"/>
                  </a:moveTo>
                  <a:lnTo>
                    <a:pt x="11155680" y="0"/>
                  </a:lnTo>
                  <a:lnTo>
                    <a:pt x="11155680" y="3183128"/>
                  </a:lnTo>
                  <a:lnTo>
                    <a:pt x="0" y="3183128"/>
                  </a:lnTo>
                  <a:lnTo>
                    <a:pt x="0" y="0"/>
                  </a:lnTo>
                  <a:close/>
                </a:path>
              </a:pathLst>
            </a:custGeom>
            <a:blipFill>
              <a:blip r:embed="rId2"/>
              <a:stretch>
                <a:fillRect l="0" t="0" r="0" b="1"/>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3384327" y="284012"/>
            <a:ext cx="3200400" cy="914400"/>
          </a:xfrm>
          <a:prstGeom prst="rect">
            <a:avLst/>
          </a:prstGeom>
        </p:spPr>
        <p:txBody>
          <a:bodyPr anchor="t" rtlCol="false" tIns="0" lIns="0" bIns="0" rIns="0">
            <a:spAutoFit/>
          </a:bodyPr>
          <a:lstStyle/>
          <a:p>
            <a:pPr algn="ctr">
              <a:lnSpc>
                <a:spcPts val="5759"/>
              </a:lnSpc>
            </a:pPr>
            <a:r>
              <a:rPr lang="en-US" sz="4800" b="true">
                <a:solidFill>
                  <a:srgbClr val="C00000"/>
                </a:solidFill>
                <a:latin typeface="Times New Roman Bold"/>
                <a:ea typeface="Times New Roman Bold"/>
                <a:cs typeface="Times New Roman Bold"/>
                <a:sym typeface="Times New Roman Bold"/>
              </a:rPr>
              <a:t>Introducción</a:t>
            </a:r>
          </a:p>
        </p:txBody>
      </p:sp>
      <p:sp>
        <p:nvSpPr>
          <p:cNvPr name="TextBox 7" id="7"/>
          <p:cNvSpPr txBox="true"/>
          <p:nvPr/>
        </p:nvSpPr>
        <p:spPr>
          <a:xfrm rot="0">
            <a:off x="1144252" y="2895854"/>
            <a:ext cx="15622084" cy="5314975"/>
          </a:xfrm>
          <a:prstGeom prst="rect">
            <a:avLst/>
          </a:prstGeom>
        </p:spPr>
        <p:txBody>
          <a:bodyPr anchor="t" rtlCol="false" tIns="0" lIns="0" bIns="0" rIns="0">
            <a:spAutoFit/>
          </a:bodyPr>
          <a:lstStyle/>
          <a:p>
            <a:pPr algn="just">
              <a:lnSpc>
                <a:spcPts val="4141"/>
              </a:lnSpc>
            </a:pPr>
            <a:r>
              <a:rPr lang="en-US" sz="3451">
                <a:solidFill>
                  <a:srgbClr val="000000"/>
                </a:solidFill>
                <a:latin typeface="Times New Roman"/>
                <a:ea typeface="Times New Roman"/>
                <a:cs typeface="Times New Roman"/>
                <a:sym typeface="Times New Roman"/>
              </a:rPr>
              <a:t>En la actualidad, el taller de fabricación MECAFAB gestiona sus pedidos mediante formularios físicos y anotaciones en pizarras, lo cual genera desorganización, pérdida de información y dificultades para realizar un seguimiento adecuado del estado de cada solicitud. Esta situación ha evidenciado la necesidad de modernizar la gestión de pedidos, especialmente en contextos donde los retrasos en producción afectan directamente a la satisfacción del cliente. Frente a ello, se propone el desarrollo de un sistema de control de pedidos basado en la arquitectura Spring Boot, integrando una API RESTful y una base de datos SQL Server. Este sistema permitirá registrar pedidos, monitorear su estado y mejorar la trazabilidad de los procesos, contribuyendo significativamente a la eficiencia operativa del taller.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13685725" y="284012"/>
            <a:ext cx="2597604" cy="914400"/>
          </a:xfrm>
          <a:prstGeom prst="rect">
            <a:avLst/>
          </a:prstGeom>
        </p:spPr>
        <p:txBody>
          <a:bodyPr anchor="t" rtlCol="false" tIns="0" lIns="0" bIns="0" rIns="0">
            <a:spAutoFit/>
          </a:bodyPr>
          <a:lstStyle/>
          <a:p>
            <a:pPr algn="ctr">
              <a:lnSpc>
                <a:spcPts val="5759"/>
              </a:lnSpc>
            </a:pPr>
            <a:r>
              <a:rPr lang="en-US" sz="4800" b="true">
                <a:solidFill>
                  <a:srgbClr val="C00000"/>
                </a:solidFill>
                <a:latin typeface="Times New Roman Bold"/>
                <a:ea typeface="Times New Roman Bold"/>
                <a:cs typeface="Times New Roman Bold"/>
                <a:sym typeface="Times New Roman Bold"/>
              </a:rPr>
              <a:t>Contenido</a:t>
            </a:r>
          </a:p>
        </p:txBody>
      </p:sp>
      <p:sp>
        <p:nvSpPr>
          <p:cNvPr name="TextBox 7" id="7"/>
          <p:cNvSpPr txBox="true"/>
          <p:nvPr/>
        </p:nvSpPr>
        <p:spPr>
          <a:xfrm rot="0">
            <a:off x="1028700" y="2198811"/>
            <a:ext cx="15622084" cy="6467500"/>
          </a:xfrm>
          <a:prstGeom prst="rect">
            <a:avLst/>
          </a:prstGeom>
        </p:spPr>
        <p:txBody>
          <a:bodyPr anchor="t" rtlCol="false" tIns="0" lIns="0" bIns="0" rIns="0">
            <a:spAutoFit/>
          </a:bodyPr>
          <a:lstStyle/>
          <a:p>
            <a:pPr algn="just" marL="697460" indent="-232487" lvl="2">
              <a:lnSpc>
                <a:spcPts val="3660"/>
              </a:lnSpc>
              <a:buFont typeface="Arial"/>
              <a:buChar char="⚬"/>
            </a:pPr>
            <a:r>
              <a:rPr lang="en-US" sz="3051">
                <a:solidFill>
                  <a:srgbClr val="000000"/>
                </a:solidFill>
                <a:latin typeface="Times New Roman"/>
                <a:ea typeface="Times New Roman"/>
                <a:cs typeface="Times New Roman"/>
                <a:sym typeface="Times New Roman"/>
              </a:rPr>
              <a:t>El proyecto se centra en el desarrollo de un sistema backend para la gestión de pedidos del taller de fabricación MECAFAB, usando Spring Boot como framework principal, SQL Server como motor de base de datos y Postman para realizar las pruebas de los servicios REST implementados.</a:t>
            </a:r>
          </a:p>
          <a:p>
            <a:pPr algn="just" marL="697460" indent="-232487" lvl="2">
              <a:lnSpc>
                <a:spcPts val="3660"/>
              </a:lnSpc>
            </a:pPr>
          </a:p>
          <a:p>
            <a:pPr algn="just" marL="697460" indent="-232487" lvl="2">
              <a:lnSpc>
                <a:spcPts val="3660"/>
              </a:lnSpc>
              <a:buFont typeface="Arial"/>
              <a:buChar char="⚬"/>
            </a:pPr>
            <a:r>
              <a:rPr lang="en-US" sz="3051">
                <a:solidFill>
                  <a:srgbClr val="000000"/>
                </a:solidFill>
                <a:latin typeface="Times New Roman"/>
                <a:ea typeface="Times New Roman"/>
                <a:cs typeface="Times New Roman"/>
                <a:sym typeface="Times New Roman"/>
              </a:rPr>
              <a:t>Du</a:t>
            </a:r>
            <a:r>
              <a:rPr lang="en-US" sz="3051">
                <a:solidFill>
                  <a:srgbClr val="000000"/>
                </a:solidFill>
                <a:latin typeface="Times New Roman"/>
                <a:ea typeface="Times New Roman"/>
                <a:cs typeface="Times New Roman"/>
                <a:sym typeface="Times New Roman"/>
              </a:rPr>
              <a:t>rante el desarrollo, se priorizaron buenas prácticas de programación, como la estructuración del proyecto en capas, el uso de transacciones para operaciones críticas y la validación de datos en el backend, asegurando así la integridad y consistencia de la información almacenada.</a:t>
            </a:r>
          </a:p>
          <a:p>
            <a:pPr algn="just" marL="697460" indent="-232487" lvl="2">
              <a:lnSpc>
                <a:spcPts val="3660"/>
              </a:lnSpc>
            </a:pPr>
          </a:p>
          <a:p>
            <a:pPr algn="just" marL="697460" indent="-232487" lvl="2">
              <a:lnSpc>
                <a:spcPts val="3660"/>
              </a:lnSpc>
              <a:buFont typeface="Arial"/>
              <a:buChar char="⚬"/>
            </a:pPr>
            <a:r>
              <a:rPr lang="en-US" sz="3051">
                <a:solidFill>
                  <a:srgbClr val="000000"/>
                </a:solidFill>
                <a:latin typeface="Times New Roman"/>
                <a:ea typeface="Times New Roman"/>
                <a:cs typeface="Times New Roman"/>
                <a:sym typeface="Times New Roman"/>
              </a:rPr>
              <a:t>E</a:t>
            </a:r>
            <a:r>
              <a:rPr lang="en-US" sz="3051">
                <a:solidFill>
                  <a:srgbClr val="000000"/>
                </a:solidFill>
                <a:latin typeface="Times New Roman"/>
                <a:ea typeface="Times New Roman"/>
                <a:cs typeface="Times New Roman"/>
                <a:sym typeface="Times New Roman"/>
              </a:rPr>
              <a:t>l sistema realizado permite registrar nuevos pedidos, consultar el estado de avance por cada pedido, realizar seguimiento a través de los estados registrados, y generar reportes que brindan mayor trazabilidad al proceso productivo del taller, mejorando la planificación y reduciendo errores manuales.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graphicFrame>
        <p:nvGraphicFramePr>
          <p:cNvPr name="Table 6" id="6"/>
          <p:cNvGraphicFramePr>
            <a:graphicFrameLocks noGrp="true"/>
          </p:cNvGraphicFramePr>
          <p:nvPr/>
        </p:nvGraphicFramePr>
        <p:xfrm>
          <a:off x="3875692" y="2566854"/>
          <a:ext cx="10536616" cy="6691446"/>
        </p:xfrm>
        <a:graphic>
          <a:graphicData uri="http://schemas.openxmlformats.org/drawingml/2006/table">
            <a:tbl>
              <a:tblPr/>
              <a:tblGrid>
                <a:gridCol w="2453683"/>
                <a:gridCol w="2929520"/>
                <a:gridCol w="5153413"/>
              </a:tblGrid>
              <a:tr h="1046658">
                <a:tc>
                  <a:txBody>
                    <a:bodyPr anchor="t" rtlCol="false"/>
                    <a:lstStyle/>
                    <a:p>
                      <a:pPr algn="ctr">
                        <a:lnSpc>
                          <a:spcPts val="3219"/>
                        </a:lnSpc>
                        <a:defRPr/>
                      </a:pPr>
                      <a:r>
                        <a:rPr lang="en-US" sz="2299" b="true">
                          <a:solidFill>
                            <a:srgbClr val="000000"/>
                          </a:solidFill>
                          <a:latin typeface="Times New Roman Bold"/>
                          <a:ea typeface="Times New Roman Bold"/>
                          <a:cs typeface="Times New Roman Bold"/>
                          <a:sym typeface="Times New Roman Bold"/>
                        </a:rPr>
                        <a:t>Código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CE1E6"/>
                    </a:solidFill>
                  </a:tcPr>
                </a:tc>
                <a:tc>
                  <a:txBody>
                    <a:bodyPr anchor="t" rtlCol="false"/>
                    <a:lstStyle/>
                    <a:p>
                      <a:pPr algn="ctr">
                        <a:lnSpc>
                          <a:spcPts val="3219"/>
                        </a:lnSpc>
                        <a:defRPr/>
                      </a:pPr>
                      <a:r>
                        <a:rPr lang="en-US" sz="2299" b="true">
                          <a:solidFill>
                            <a:srgbClr val="000000"/>
                          </a:solidFill>
                          <a:latin typeface="Times New Roman Bold"/>
                          <a:ea typeface="Times New Roman Bold"/>
                          <a:cs typeface="Times New Roman Bold"/>
                          <a:sym typeface="Times New Roman Bold"/>
                        </a:rPr>
                        <a:t>Nombre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CE1E6"/>
                    </a:solidFill>
                  </a:tcPr>
                </a:tc>
                <a:tc>
                  <a:txBody>
                    <a:bodyPr anchor="t" rtlCol="false"/>
                    <a:lstStyle/>
                    <a:p>
                      <a:pPr algn="ctr">
                        <a:lnSpc>
                          <a:spcPts val="3219"/>
                        </a:lnSpc>
                        <a:defRPr/>
                      </a:pPr>
                      <a:r>
                        <a:rPr lang="en-US" sz="2299" b="true">
                          <a:solidFill>
                            <a:srgbClr val="000000"/>
                          </a:solidFill>
                          <a:latin typeface="Times New Roman Bold"/>
                          <a:ea typeface="Times New Roman Bold"/>
                          <a:cs typeface="Times New Roman Bold"/>
                          <a:sym typeface="Times New Roman Bold"/>
                        </a:rPr>
                        <a:t>Descripción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CE1E6"/>
                    </a:solidFill>
                  </a:tcPr>
                </a:tc>
              </a:tr>
              <a:tr h="1733898">
                <a:tc>
                  <a:txBody>
                    <a:bodyPr anchor="t" rtlCol="false"/>
                    <a:lstStyle/>
                    <a:p>
                      <a:pPr algn="ctr">
                        <a:lnSpc>
                          <a:spcPts val="3359"/>
                        </a:lnSpc>
                        <a:defRPr/>
                      </a:pPr>
                      <a:r>
                        <a:rPr lang="en-US" sz="2399">
                          <a:solidFill>
                            <a:srgbClr val="000000"/>
                          </a:solidFill>
                          <a:latin typeface="Times New Roman"/>
                          <a:ea typeface="Times New Roman"/>
                          <a:cs typeface="Times New Roman"/>
                          <a:sym typeface="Times New Roman"/>
                        </a:rPr>
                        <a:t>ACT01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Times New Roman"/>
                          <a:ea typeface="Times New Roman"/>
                          <a:cs typeface="Times New Roman"/>
                          <a:sym typeface="Times New Roman"/>
                        </a:rPr>
                        <a:t>Jefe de taller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3359"/>
                        </a:lnSpc>
                        <a:defRPr/>
                      </a:pPr>
                      <a:r>
                        <a:rPr lang="en-US" sz="2399">
                          <a:solidFill>
                            <a:srgbClr val="000000"/>
                          </a:solidFill>
                          <a:latin typeface="Times New Roman"/>
                          <a:ea typeface="Times New Roman"/>
                          <a:cs typeface="Times New Roman"/>
                          <a:sym typeface="Times New Roman"/>
                        </a:rPr>
                        <a:t>U</a:t>
                      </a:r>
                      <a:r>
                        <a:rPr lang="en-US" sz="2399">
                          <a:solidFill>
                            <a:srgbClr val="000000"/>
                          </a:solidFill>
                          <a:latin typeface="Times New Roman"/>
                          <a:ea typeface="Times New Roman"/>
                          <a:cs typeface="Times New Roman"/>
                          <a:sym typeface="Times New Roman"/>
                        </a:rPr>
                        <a:t>suario con rol “Jefe”. Registra pedidos, asigna operarios, confirma entregas y genera alertas.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155397">
                <a:tc>
                  <a:txBody>
                    <a:bodyPr anchor="t" rtlCol="false"/>
                    <a:lstStyle/>
                    <a:p>
                      <a:pPr algn="ctr">
                        <a:lnSpc>
                          <a:spcPts val="3359"/>
                        </a:lnSpc>
                        <a:defRPr/>
                      </a:pPr>
                      <a:r>
                        <a:rPr lang="en-US" sz="2399">
                          <a:solidFill>
                            <a:srgbClr val="000000"/>
                          </a:solidFill>
                          <a:latin typeface="Times New Roman"/>
                          <a:ea typeface="Times New Roman"/>
                          <a:cs typeface="Times New Roman"/>
                          <a:sym typeface="Times New Roman"/>
                        </a:rPr>
                        <a:t>ACT02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Times New Roman"/>
                          <a:ea typeface="Times New Roman"/>
                          <a:cs typeface="Times New Roman"/>
                          <a:sym typeface="Times New Roman"/>
                        </a:rPr>
                        <a:t>Operarios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3359"/>
                        </a:lnSpc>
                        <a:defRPr/>
                      </a:pPr>
                      <a:r>
                        <a:rPr lang="en-US" sz="2399">
                          <a:solidFill>
                            <a:srgbClr val="000000"/>
                          </a:solidFill>
                          <a:latin typeface="Times New Roman"/>
                          <a:ea typeface="Times New Roman"/>
                          <a:cs typeface="Times New Roman"/>
                          <a:sym typeface="Times New Roman"/>
                        </a:rPr>
                        <a:t>Usua</a:t>
                      </a:r>
                      <a:r>
                        <a:rPr lang="en-US" sz="2399">
                          <a:solidFill>
                            <a:srgbClr val="000000"/>
                          </a:solidFill>
                          <a:latin typeface="Times New Roman"/>
                          <a:ea typeface="Times New Roman"/>
                          <a:cs typeface="Times New Roman"/>
                          <a:sym typeface="Times New Roman"/>
                        </a:rPr>
                        <a:t>rio con rol “Operario”. Actualiza estados intermedios de los pedidos.</a:t>
                      </a:r>
                      <a:endParaRPr lang="en-US" sz="1100"/>
                    </a:p>
                    <a:p>
                      <a:pPr algn="just">
                        <a:lnSpc>
                          <a:spcPts val="335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755493">
                <a:tc>
                  <a:txBody>
                    <a:bodyPr anchor="t" rtlCol="false"/>
                    <a:lstStyle/>
                    <a:p>
                      <a:pPr algn="ctr">
                        <a:lnSpc>
                          <a:spcPts val="3359"/>
                        </a:lnSpc>
                        <a:defRPr/>
                      </a:pPr>
                      <a:r>
                        <a:rPr lang="en-US" sz="2399">
                          <a:solidFill>
                            <a:srgbClr val="000000"/>
                          </a:solidFill>
                          <a:latin typeface="Times New Roman"/>
                          <a:ea typeface="Times New Roman"/>
                          <a:cs typeface="Times New Roman"/>
                          <a:sym typeface="Times New Roman"/>
                        </a:rPr>
                        <a:t>ACT03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Times New Roman"/>
                          <a:ea typeface="Times New Roman"/>
                          <a:cs typeface="Times New Roman"/>
                          <a:sym typeface="Times New Roman"/>
                        </a:rPr>
                        <a:t>Sistema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18"/>
                        </a:lnSpc>
                        <a:defRPr/>
                      </a:pPr>
                      <a:r>
                        <a:rPr lang="en-US" sz="2399">
                          <a:solidFill>
                            <a:srgbClr val="000000"/>
                          </a:solidFill>
                          <a:latin typeface="Times New Roman"/>
                          <a:ea typeface="Times New Roman"/>
                          <a:cs typeface="Times New Roman"/>
                          <a:sym typeface="Times New Roman"/>
                        </a:rPr>
                        <a:t>Acto</a:t>
                      </a:r>
                      <a:r>
                        <a:rPr lang="en-US" sz="2399">
                          <a:solidFill>
                            <a:srgbClr val="000000"/>
                          </a:solidFill>
                          <a:latin typeface="Times New Roman"/>
                          <a:ea typeface="Times New Roman"/>
                          <a:cs typeface="Times New Roman"/>
                          <a:sym typeface="Times New Roman"/>
                        </a:rPr>
                        <a:t>r “automático” que ejecuta la lógica de alertas de vencimiento y expone el endpoint correspondiente.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9443358" y="220800"/>
            <a:ext cx="7832736" cy="914400"/>
          </a:xfrm>
          <a:prstGeom prst="rect">
            <a:avLst/>
          </a:prstGeom>
        </p:spPr>
        <p:txBody>
          <a:bodyPr anchor="t" rtlCol="false" tIns="0" lIns="0" bIns="0" rIns="0">
            <a:spAutoFit/>
          </a:bodyPr>
          <a:lstStyle/>
          <a:p>
            <a:pPr algn="r">
              <a:lnSpc>
                <a:spcPts val="5759"/>
              </a:lnSpc>
            </a:pPr>
            <a:r>
              <a:rPr lang="en-US" sz="4800" b="true">
                <a:solidFill>
                  <a:srgbClr val="C00000"/>
                </a:solidFill>
                <a:latin typeface="Times New Roman Bold"/>
                <a:ea typeface="Times New Roman Bold"/>
                <a:cs typeface="Times New Roman Bold"/>
                <a:sym typeface="Times New Roman Bold"/>
              </a:rPr>
              <a:t>Análisis de requerimientos</a:t>
            </a:r>
          </a:p>
        </p:txBody>
      </p:sp>
      <p:sp>
        <p:nvSpPr>
          <p:cNvPr name="TextBox 8" id="8"/>
          <p:cNvSpPr txBox="true"/>
          <p:nvPr/>
        </p:nvSpPr>
        <p:spPr>
          <a:xfrm rot="0">
            <a:off x="1144253" y="1490529"/>
            <a:ext cx="12507218" cy="876300"/>
          </a:xfrm>
          <a:prstGeom prst="rect">
            <a:avLst/>
          </a:prstGeom>
        </p:spPr>
        <p:txBody>
          <a:bodyPr anchor="t" rtlCol="false" tIns="0" lIns="0" bIns="0" rIns="0">
            <a:spAutoFit/>
          </a:bodyPr>
          <a:lstStyle/>
          <a:p>
            <a:pPr algn="l">
              <a:lnSpc>
                <a:spcPts val="5400"/>
              </a:lnSpc>
            </a:pPr>
            <a:r>
              <a:rPr lang="en-US" sz="4500" b="true">
                <a:solidFill>
                  <a:srgbClr val="C00000"/>
                </a:solidFill>
                <a:latin typeface="Times New Roman Bold"/>
                <a:ea typeface="Times New Roman Bold"/>
                <a:cs typeface="Times New Roman Bold"/>
                <a:sym typeface="Times New Roman Bold"/>
              </a:rPr>
              <a:t>Indentificacion de Actores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graphicFrame>
        <p:nvGraphicFramePr>
          <p:cNvPr name="Table 6" id="6"/>
          <p:cNvGraphicFramePr>
            <a:graphicFrameLocks noGrp="true"/>
          </p:cNvGraphicFramePr>
          <p:nvPr/>
        </p:nvGraphicFramePr>
        <p:xfrm>
          <a:off x="5259078" y="1585779"/>
          <a:ext cx="10536616" cy="8172450"/>
        </p:xfrm>
        <a:graphic>
          <a:graphicData uri="http://schemas.openxmlformats.org/drawingml/2006/table">
            <a:tbl>
              <a:tblPr/>
              <a:tblGrid>
                <a:gridCol w="1919892"/>
                <a:gridCol w="2292211"/>
                <a:gridCol w="2292211"/>
                <a:gridCol w="4032303"/>
              </a:tblGrid>
              <a:tr h="870835">
                <a:tc>
                  <a:txBody>
                    <a:bodyPr anchor="t" rtlCol="false"/>
                    <a:lstStyle/>
                    <a:p>
                      <a:pPr algn="ctr">
                        <a:lnSpc>
                          <a:spcPts val="3219"/>
                        </a:lnSpc>
                        <a:defRPr/>
                      </a:pPr>
                      <a:r>
                        <a:rPr lang="en-US" sz="2299" b="true">
                          <a:solidFill>
                            <a:srgbClr val="000000"/>
                          </a:solidFill>
                          <a:latin typeface="Times New Roman Bold"/>
                          <a:ea typeface="Times New Roman Bold"/>
                          <a:cs typeface="Times New Roman Bold"/>
                          <a:sym typeface="Times New Roman Bold"/>
                        </a:rPr>
                        <a:t>Código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CE1E6"/>
                    </a:solidFill>
                  </a:tcPr>
                </a:tc>
                <a:tc>
                  <a:txBody>
                    <a:bodyPr anchor="t" rtlCol="false"/>
                    <a:lstStyle/>
                    <a:p>
                      <a:pPr algn="ctr">
                        <a:lnSpc>
                          <a:spcPts val="3219"/>
                        </a:lnSpc>
                        <a:defRPr/>
                      </a:pPr>
                      <a:r>
                        <a:rPr lang="en-US" sz="2299" b="true">
                          <a:solidFill>
                            <a:srgbClr val="000000"/>
                          </a:solidFill>
                          <a:latin typeface="Times New Roman Bold"/>
                          <a:ea typeface="Times New Roman Bold"/>
                          <a:cs typeface="Times New Roman Bold"/>
                          <a:sym typeface="Times New Roman Bold"/>
                        </a:rPr>
                        <a:t>Actor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CE1E6"/>
                    </a:solidFill>
                  </a:tcPr>
                </a:tc>
                <a:tc>
                  <a:txBody>
                    <a:bodyPr anchor="t" rtlCol="false"/>
                    <a:lstStyle/>
                    <a:p>
                      <a:pPr algn="ctr">
                        <a:lnSpc>
                          <a:spcPts val="3218"/>
                        </a:lnSpc>
                        <a:defRPr/>
                      </a:pPr>
                      <a:r>
                        <a:rPr lang="en-US" sz="2298" b="true">
                          <a:solidFill>
                            <a:srgbClr val="000000"/>
                          </a:solidFill>
                          <a:latin typeface="Times New Roman Bold"/>
                          <a:ea typeface="Times New Roman Bold"/>
                          <a:cs typeface="Times New Roman Bold"/>
                          <a:sym typeface="Times New Roman Bold"/>
                        </a:rPr>
                        <a:t>Nombre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CE1E6"/>
                    </a:solidFill>
                  </a:tcPr>
                </a:tc>
                <a:tc>
                  <a:txBody>
                    <a:bodyPr anchor="t" rtlCol="false"/>
                    <a:lstStyle/>
                    <a:p>
                      <a:pPr algn="ctr">
                        <a:lnSpc>
                          <a:spcPts val="3219"/>
                        </a:lnSpc>
                        <a:defRPr/>
                      </a:pPr>
                      <a:r>
                        <a:rPr lang="en-US" sz="2299" b="true">
                          <a:solidFill>
                            <a:srgbClr val="000000"/>
                          </a:solidFill>
                          <a:latin typeface="Times New Roman Bold"/>
                          <a:ea typeface="Times New Roman Bold"/>
                          <a:cs typeface="Times New Roman Bold"/>
                          <a:sym typeface="Times New Roman Bold"/>
                        </a:rPr>
                        <a:t>Descripción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CE1E6"/>
                    </a:solidFill>
                  </a:tcPr>
                </a:tc>
              </a:tr>
              <a:tr h="2574226">
                <a:tc>
                  <a:txBody>
                    <a:bodyPr anchor="t" rtlCol="false"/>
                    <a:lstStyle/>
                    <a:p>
                      <a:pPr algn="ctr">
                        <a:lnSpc>
                          <a:spcPts val="3359"/>
                        </a:lnSpc>
                        <a:defRPr/>
                      </a:pPr>
                      <a:r>
                        <a:rPr lang="en-US" sz="2399">
                          <a:solidFill>
                            <a:srgbClr val="000000"/>
                          </a:solidFill>
                          <a:latin typeface="Times New Roman"/>
                          <a:ea typeface="Times New Roman"/>
                          <a:cs typeface="Times New Roman"/>
                          <a:sym typeface="Times New Roman"/>
                        </a:rPr>
                        <a:t>CU01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Times New Roman"/>
                          <a:ea typeface="Times New Roman"/>
                          <a:cs typeface="Times New Roman"/>
                          <a:sym typeface="Times New Roman"/>
                        </a:rPr>
                        <a:t>Jefe de taller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Times New Roman"/>
                          <a:ea typeface="Times New Roman"/>
                          <a:cs typeface="Times New Roman"/>
                          <a:sym typeface="Times New Roman"/>
                        </a:rPr>
                        <a:t>Registrar pedido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3359"/>
                        </a:lnSpc>
                        <a:defRPr/>
                      </a:pPr>
                      <a:r>
                        <a:rPr lang="en-US" sz="2399">
                          <a:solidFill>
                            <a:srgbClr val="000000"/>
                          </a:solidFill>
                          <a:latin typeface="Times New Roman"/>
                          <a:ea typeface="Times New Roman"/>
                          <a:cs typeface="Times New Roman"/>
                          <a:sym typeface="Times New Roman"/>
                        </a:rPr>
                        <a:t>Crea un nuevo pedido con código único y datos de cliente, describe el producto y fechas de solicitud entrega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574226">
                <a:tc>
                  <a:txBody>
                    <a:bodyPr anchor="t" rtlCol="false"/>
                    <a:lstStyle/>
                    <a:p>
                      <a:pPr algn="ctr">
                        <a:lnSpc>
                          <a:spcPts val="3359"/>
                        </a:lnSpc>
                        <a:defRPr/>
                      </a:pPr>
                      <a:r>
                        <a:rPr lang="en-US" sz="2399">
                          <a:solidFill>
                            <a:srgbClr val="000000"/>
                          </a:solidFill>
                          <a:latin typeface="Times New Roman"/>
                          <a:ea typeface="Times New Roman"/>
                          <a:cs typeface="Times New Roman"/>
                          <a:sym typeface="Times New Roman"/>
                        </a:rPr>
                        <a:t>CU</a:t>
                      </a:r>
                      <a:r>
                        <a:rPr lang="en-US" sz="2399">
                          <a:solidFill>
                            <a:srgbClr val="000000"/>
                          </a:solidFill>
                          <a:latin typeface="Times New Roman"/>
                          <a:ea typeface="Times New Roman"/>
                          <a:cs typeface="Times New Roman"/>
                          <a:sym typeface="Times New Roman"/>
                        </a:rPr>
                        <a:t>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Times New Roman"/>
                          <a:ea typeface="Times New Roman"/>
                          <a:cs typeface="Times New Roman"/>
                          <a:sym typeface="Times New Roman"/>
                        </a:rPr>
                        <a:t>Jefe de taller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Times New Roman"/>
                          <a:ea typeface="Times New Roman"/>
                          <a:cs typeface="Times New Roman"/>
                          <a:sym typeface="Times New Roman"/>
                        </a:rPr>
                        <a:t>Asignar operario a Pedido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3359"/>
                        </a:lnSpc>
                        <a:defRPr/>
                      </a:pPr>
                      <a:r>
                        <a:rPr lang="en-US" sz="2399">
                          <a:solidFill>
                            <a:srgbClr val="000000"/>
                          </a:solidFill>
                          <a:latin typeface="Times New Roman"/>
                          <a:ea typeface="Times New Roman"/>
                          <a:cs typeface="Times New Roman"/>
                          <a:sym typeface="Times New Roman"/>
                        </a:rPr>
                        <a:t>Asigna un operario a un pedido existente, cambia estado a “En producción” y registra la fecha de modificación.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153163">
                <a:tc>
                  <a:txBody>
                    <a:bodyPr anchor="t" rtlCol="false"/>
                    <a:lstStyle/>
                    <a:p>
                      <a:pPr algn="ctr">
                        <a:lnSpc>
                          <a:spcPts val="3359"/>
                        </a:lnSpc>
                        <a:defRPr/>
                      </a:pPr>
                      <a:r>
                        <a:rPr lang="en-US" sz="2399">
                          <a:solidFill>
                            <a:srgbClr val="000000"/>
                          </a:solidFill>
                          <a:latin typeface="Times New Roman"/>
                          <a:ea typeface="Times New Roman"/>
                          <a:cs typeface="Times New Roman"/>
                          <a:sym typeface="Times New Roman"/>
                        </a:rPr>
                        <a:t>CU03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Times New Roman"/>
                          <a:ea typeface="Times New Roman"/>
                          <a:cs typeface="Times New Roman"/>
                          <a:sym typeface="Times New Roman"/>
                        </a:rPr>
                        <a:t>Operario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8"/>
                        </a:lnSpc>
                        <a:defRPr/>
                      </a:pPr>
                      <a:r>
                        <a:rPr lang="en-US" sz="2298">
                          <a:solidFill>
                            <a:srgbClr val="000000"/>
                          </a:solidFill>
                          <a:latin typeface="Times New Roman"/>
                          <a:ea typeface="Times New Roman"/>
                          <a:cs typeface="Times New Roman"/>
                          <a:sym typeface="Times New Roman"/>
                        </a:rPr>
                        <a:t>Actualizar Estado de Pedido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18"/>
                        </a:lnSpc>
                        <a:defRPr/>
                      </a:pPr>
                      <a:r>
                        <a:rPr lang="en-US" sz="2399">
                          <a:solidFill>
                            <a:srgbClr val="000000"/>
                          </a:solidFill>
                          <a:latin typeface="Times New Roman"/>
                          <a:ea typeface="Times New Roman"/>
                          <a:cs typeface="Times New Roman"/>
                          <a:sym typeface="Times New Roman"/>
                        </a:rPr>
                        <a:t>Marca un pedido con cualquiera de los estados intermedios ( En Proceso, En Espera, Listo para entregar, etc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9443358" y="220800"/>
            <a:ext cx="7832736" cy="914400"/>
          </a:xfrm>
          <a:prstGeom prst="rect">
            <a:avLst/>
          </a:prstGeom>
        </p:spPr>
        <p:txBody>
          <a:bodyPr anchor="t" rtlCol="false" tIns="0" lIns="0" bIns="0" rIns="0">
            <a:spAutoFit/>
          </a:bodyPr>
          <a:lstStyle/>
          <a:p>
            <a:pPr algn="r">
              <a:lnSpc>
                <a:spcPts val="5759"/>
              </a:lnSpc>
            </a:pPr>
            <a:r>
              <a:rPr lang="en-US" sz="4800" b="true">
                <a:solidFill>
                  <a:srgbClr val="C00000"/>
                </a:solidFill>
                <a:latin typeface="Times New Roman Bold"/>
                <a:ea typeface="Times New Roman Bold"/>
                <a:cs typeface="Times New Roman Bold"/>
                <a:sym typeface="Times New Roman Bold"/>
              </a:rPr>
              <a:t>Análisis de requerimientos</a:t>
            </a:r>
          </a:p>
        </p:txBody>
      </p:sp>
      <p:sp>
        <p:nvSpPr>
          <p:cNvPr name="TextBox 8" id="8"/>
          <p:cNvSpPr txBox="true"/>
          <p:nvPr/>
        </p:nvSpPr>
        <p:spPr>
          <a:xfrm rot="0">
            <a:off x="1144253" y="1490529"/>
            <a:ext cx="12507218" cy="781050"/>
          </a:xfrm>
          <a:prstGeom prst="rect">
            <a:avLst/>
          </a:prstGeom>
        </p:spPr>
        <p:txBody>
          <a:bodyPr anchor="t" rtlCol="false" tIns="0" lIns="0" bIns="0" rIns="0">
            <a:spAutoFit/>
          </a:bodyPr>
          <a:lstStyle/>
          <a:p>
            <a:pPr algn="l">
              <a:lnSpc>
                <a:spcPts val="5400"/>
              </a:lnSpc>
            </a:pPr>
            <a:r>
              <a:rPr lang="en-US" sz="4500" b="true">
                <a:solidFill>
                  <a:srgbClr val="C00000"/>
                </a:solidFill>
                <a:latin typeface="Times New Roman Bold"/>
                <a:ea typeface="Times New Roman Bold"/>
                <a:cs typeface="Times New Roman Bold"/>
                <a:sym typeface="Times New Roman Bold"/>
              </a:rPr>
              <a:t>Casos de Usos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graphicFrame>
        <p:nvGraphicFramePr>
          <p:cNvPr name="Table 6" id="6"/>
          <p:cNvGraphicFramePr>
            <a:graphicFrameLocks noGrp="true"/>
          </p:cNvGraphicFramePr>
          <p:nvPr/>
        </p:nvGraphicFramePr>
        <p:xfrm>
          <a:off x="5259078" y="2247499"/>
          <a:ext cx="10536616" cy="7514355"/>
        </p:xfrm>
        <a:graphic>
          <a:graphicData uri="http://schemas.openxmlformats.org/drawingml/2006/table">
            <a:tbl>
              <a:tblPr/>
              <a:tblGrid>
                <a:gridCol w="1919892"/>
                <a:gridCol w="2292211"/>
                <a:gridCol w="2292211"/>
                <a:gridCol w="4032303"/>
              </a:tblGrid>
              <a:tr h="871192">
                <a:tc>
                  <a:txBody>
                    <a:bodyPr anchor="t" rtlCol="false"/>
                    <a:lstStyle/>
                    <a:p>
                      <a:pPr algn="ctr">
                        <a:lnSpc>
                          <a:spcPts val="3219"/>
                        </a:lnSpc>
                        <a:defRPr/>
                      </a:pPr>
                      <a:r>
                        <a:rPr lang="en-US" sz="2299" b="true">
                          <a:solidFill>
                            <a:srgbClr val="000000"/>
                          </a:solidFill>
                          <a:latin typeface="Times New Roman Bold"/>
                          <a:ea typeface="Times New Roman Bold"/>
                          <a:cs typeface="Times New Roman Bold"/>
                          <a:sym typeface="Times New Roman Bold"/>
                        </a:rPr>
                        <a:t>Código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CE1E6"/>
                    </a:solidFill>
                  </a:tcPr>
                </a:tc>
                <a:tc>
                  <a:txBody>
                    <a:bodyPr anchor="t" rtlCol="false"/>
                    <a:lstStyle/>
                    <a:p>
                      <a:pPr algn="ctr">
                        <a:lnSpc>
                          <a:spcPts val="3219"/>
                        </a:lnSpc>
                        <a:defRPr/>
                      </a:pPr>
                      <a:r>
                        <a:rPr lang="en-US" sz="2299" b="true">
                          <a:solidFill>
                            <a:srgbClr val="000000"/>
                          </a:solidFill>
                          <a:latin typeface="Times New Roman Bold"/>
                          <a:ea typeface="Times New Roman Bold"/>
                          <a:cs typeface="Times New Roman Bold"/>
                          <a:sym typeface="Times New Roman Bold"/>
                        </a:rPr>
                        <a:t>Actor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CE1E6"/>
                    </a:solidFill>
                  </a:tcPr>
                </a:tc>
                <a:tc>
                  <a:txBody>
                    <a:bodyPr anchor="t" rtlCol="false"/>
                    <a:lstStyle/>
                    <a:p>
                      <a:pPr algn="ctr">
                        <a:lnSpc>
                          <a:spcPts val="3218"/>
                        </a:lnSpc>
                        <a:defRPr/>
                      </a:pPr>
                      <a:r>
                        <a:rPr lang="en-US" sz="2298" b="true">
                          <a:solidFill>
                            <a:srgbClr val="000000"/>
                          </a:solidFill>
                          <a:latin typeface="Times New Roman Bold"/>
                          <a:ea typeface="Times New Roman Bold"/>
                          <a:cs typeface="Times New Roman Bold"/>
                          <a:sym typeface="Times New Roman Bold"/>
                        </a:rPr>
                        <a:t>Nombre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CE1E6"/>
                    </a:solidFill>
                  </a:tcPr>
                </a:tc>
                <a:tc>
                  <a:txBody>
                    <a:bodyPr anchor="t" rtlCol="false"/>
                    <a:lstStyle/>
                    <a:p>
                      <a:pPr algn="ctr">
                        <a:lnSpc>
                          <a:spcPts val="3219"/>
                        </a:lnSpc>
                        <a:defRPr/>
                      </a:pPr>
                      <a:r>
                        <a:rPr lang="en-US" sz="2299" b="true">
                          <a:solidFill>
                            <a:srgbClr val="000000"/>
                          </a:solidFill>
                          <a:latin typeface="Times New Roman Bold"/>
                          <a:ea typeface="Times New Roman Bold"/>
                          <a:cs typeface="Times New Roman Bold"/>
                          <a:sym typeface="Times New Roman Bold"/>
                        </a:rPr>
                        <a:t>Descripción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CE1E6"/>
                    </a:solidFill>
                  </a:tcPr>
                </a:tc>
              </a:tr>
              <a:tr h="2575282">
                <a:tc>
                  <a:txBody>
                    <a:bodyPr anchor="t" rtlCol="false"/>
                    <a:lstStyle/>
                    <a:p>
                      <a:pPr algn="ctr">
                        <a:lnSpc>
                          <a:spcPts val="3359"/>
                        </a:lnSpc>
                        <a:defRPr/>
                      </a:pPr>
                      <a:r>
                        <a:rPr lang="en-US" sz="2399">
                          <a:solidFill>
                            <a:srgbClr val="000000"/>
                          </a:solidFill>
                          <a:latin typeface="Times New Roman"/>
                          <a:ea typeface="Times New Roman"/>
                          <a:cs typeface="Times New Roman"/>
                          <a:sym typeface="Times New Roman"/>
                        </a:rPr>
                        <a:t>CU04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Times New Roman"/>
                          <a:ea typeface="Times New Roman"/>
                          <a:cs typeface="Times New Roman"/>
                          <a:sym typeface="Times New Roman"/>
                        </a:rPr>
                        <a:t>Sistema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Times New Roman"/>
                          <a:ea typeface="Times New Roman"/>
                          <a:cs typeface="Times New Roman"/>
                          <a:sym typeface="Times New Roman"/>
                        </a:rPr>
                        <a:t>Generar alertas de vencimiento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3359"/>
                        </a:lnSpc>
                        <a:defRPr/>
                      </a:pPr>
                      <a:r>
                        <a:rPr lang="en-US" sz="2399">
                          <a:solidFill>
                            <a:srgbClr val="000000"/>
                          </a:solidFill>
                          <a:latin typeface="Times New Roman"/>
                          <a:ea typeface="Times New Roman"/>
                          <a:cs typeface="Times New Roman"/>
                          <a:sym typeface="Times New Roman"/>
                        </a:rPr>
                        <a:t>Identifica pedidos con fecha comprometida a &lt;=2 días o vencidos y los expone en un endpoint de alertas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197154">
                <a:tc>
                  <a:txBody>
                    <a:bodyPr anchor="t" rtlCol="false"/>
                    <a:lstStyle/>
                    <a:p>
                      <a:pPr algn="ctr">
                        <a:lnSpc>
                          <a:spcPts val="3359"/>
                        </a:lnSpc>
                        <a:defRPr/>
                      </a:pPr>
                      <a:r>
                        <a:rPr lang="en-US" sz="2399">
                          <a:solidFill>
                            <a:srgbClr val="000000"/>
                          </a:solidFill>
                          <a:latin typeface="Times New Roman"/>
                          <a:ea typeface="Times New Roman"/>
                          <a:cs typeface="Times New Roman"/>
                          <a:sym typeface="Times New Roman"/>
                        </a:rPr>
                        <a:t>CU</a:t>
                      </a:r>
                      <a:r>
                        <a:rPr lang="en-US" sz="2399">
                          <a:solidFill>
                            <a:srgbClr val="000000"/>
                          </a:solidFill>
                          <a:latin typeface="Times New Roman"/>
                          <a:ea typeface="Times New Roman"/>
                          <a:cs typeface="Times New Roman"/>
                          <a:sym typeface="Times New Roman"/>
                        </a:rPr>
                        <a:t>05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Times New Roman"/>
                          <a:ea typeface="Times New Roman"/>
                          <a:cs typeface="Times New Roman"/>
                          <a:sym typeface="Times New Roman"/>
                        </a:rPr>
                        <a:t>Jefe de taller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Times New Roman"/>
                          <a:ea typeface="Times New Roman"/>
                          <a:cs typeface="Times New Roman"/>
                          <a:sym typeface="Times New Roman"/>
                        </a:rPr>
                        <a:t>Confirmar Entrega y Generar Boleta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3359"/>
                        </a:lnSpc>
                        <a:defRPr/>
                      </a:pPr>
                      <a:r>
                        <a:rPr lang="en-US" sz="2399">
                          <a:solidFill>
                            <a:srgbClr val="000000"/>
                          </a:solidFill>
                          <a:latin typeface="Times New Roman"/>
                          <a:ea typeface="Times New Roman"/>
                          <a:cs typeface="Times New Roman"/>
                          <a:sym typeface="Times New Roman"/>
                        </a:rPr>
                        <a:t>Cambia de Estado a “Entregado”, registra fecha real y genera comprobante de entrega.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70727">
                <a:tc>
                  <a:txBody>
                    <a:bodyPr anchor="t" rtlCol="false"/>
                    <a:lstStyle/>
                    <a:p>
                      <a:pPr algn="ctr">
                        <a:lnSpc>
                          <a:spcPts val="3359"/>
                        </a:lnSpc>
                        <a:defRPr/>
                      </a:pPr>
                      <a:r>
                        <a:rPr lang="en-US" sz="2399">
                          <a:solidFill>
                            <a:srgbClr val="000000"/>
                          </a:solidFill>
                          <a:latin typeface="Times New Roman"/>
                          <a:ea typeface="Times New Roman"/>
                          <a:cs typeface="Times New Roman"/>
                          <a:sym typeface="Times New Roman"/>
                        </a:rPr>
                        <a:t>CU06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Times New Roman"/>
                          <a:ea typeface="Times New Roman"/>
                          <a:cs typeface="Times New Roman"/>
                          <a:sym typeface="Times New Roman"/>
                        </a:rPr>
                        <a:t>Jefe de taller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8"/>
                        </a:lnSpc>
                        <a:defRPr/>
                      </a:pPr>
                      <a:r>
                        <a:rPr lang="en-US" sz="2298">
                          <a:solidFill>
                            <a:srgbClr val="000000"/>
                          </a:solidFill>
                          <a:latin typeface="Times New Roman"/>
                          <a:ea typeface="Times New Roman"/>
                          <a:cs typeface="Times New Roman"/>
                          <a:sym typeface="Times New Roman"/>
                        </a:rPr>
                        <a:t>Consultar Pedidos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18"/>
                        </a:lnSpc>
                        <a:defRPr/>
                      </a:pPr>
                      <a:r>
                        <a:rPr lang="en-US" sz="2399">
                          <a:solidFill>
                            <a:srgbClr val="000000"/>
                          </a:solidFill>
                          <a:latin typeface="Times New Roman"/>
                          <a:ea typeface="Times New Roman"/>
                          <a:cs typeface="Times New Roman"/>
                          <a:sym typeface="Times New Roman"/>
                        </a:rPr>
                        <a:t>Filtra y lista pedidos por estado, operario, cliente o rango de fechas (endpoint REST consumible)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9443358" y="220800"/>
            <a:ext cx="7832736" cy="914400"/>
          </a:xfrm>
          <a:prstGeom prst="rect">
            <a:avLst/>
          </a:prstGeom>
        </p:spPr>
        <p:txBody>
          <a:bodyPr anchor="t" rtlCol="false" tIns="0" lIns="0" bIns="0" rIns="0">
            <a:spAutoFit/>
          </a:bodyPr>
          <a:lstStyle/>
          <a:p>
            <a:pPr algn="r">
              <a:lnSpc>
                <a:spcPts val="5759"/>
              </a:lnSpc>
            </a:pPr>
            <a:r>
              <a:rPr lang="en-US" sz="4800" b="true">
                <a:solidFill>
                  <a:srgbClr val="C00000"/>
                </a:solidFill>
                <a:latin typeface="Times New Roman Bold"/>
                <a:ea typeface="Times New Roman Bold"/>
                <a:cs typeface="Times New Roman Bold"/>
                <a:sym typeface="Times New Roman Bold"/>
              </a:rPr>
              <a:t>Análisis de requerimientos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029">
            <a:off x="1139488" y="1461954"/>
            <a:ext cx="16141369" cy="9525"/>
            <a:chOff x="0" y="0"/>
            <a:chExt cx="21521825" cy="12700"/>
          </a:xfrm>
        </p:grpSpPr>
        <p:sp>
          <p:nvSpPr>
            <p:cNvPr name="Freeform 3" id="3"/>
            <p:cNvSpPr/>
            <p:nvPr/>
          </p:nvSpPr>
          <p:spPr>
            <a:xfrm flipH="false" flipV="false" rot="0">
              <a:off x="0" y="0"/>
              <a:ext cx="21521801" cy="12700"/>
            </a:xfrm>
            <a:custGeom>
              <a:avLst/>
              <a:gdLst/>
              <a:ahLst/>
              <a:cxnLst/>
              <a:rect r="r" b="b" t="t" l="l"/>
              <a:pathLst>
                <a:path h="12700" w="21521801">
                  <a:moveTo>
                    <a:pt x="6350" y="0"/>
                  </a:moveTo>
                  <a:lnTo>
                    <a:pt x="21515451" y="0"/>
                  </a:lnTo>
                  <a:cubicBezTo>
                    <a:pt x="21519007" y="0"/>
                    <a:pt x="21521801" y="2794"/>
                    <a:pt x="21521801" y="6350"/>
                  </a:cubicBezTo>
                  <a:cubicBezTo>
                    <a:pt x="21521801" y="9906"/>
                    <a:pt x="21519007" y="12700"/>
                    <a:pt x="21515451" y="12700"/>
                  </a:cubicBezTo>
                  <a:lnTo>
                    <a:pt x="6350" y="12700"/>
                  </a:lnTo>
                  <a:cubicBezTo>
                    <a:pt x="2794" y="12700"/>
                    <a:pt x="0" y="9906"/>
                    <a:pt x="0" y="6350"/>
                  </a:cubicBezTo>
                  <a:cubicBezTo>
                    <a:pt x="0" y="2794"/>
                    <a:pt x="2794" y="0"/>
                    <a:pt x="6350" y="0"/>
                  </a:cubicBezTo>
                  <a:close/>
                </a:path>
              </a:pathLst>
            </a:custGeom>
            <a:solidFill>
              <a:srgbClr val="C00000"/>
            </a:solidFill>
          </p:spPr>
        </p:sp>
      </p:grpSp>
      <p:grpSp>
        <p:nvGrpSpPr>
          <p:cNvPr name="Group 4" id="4"/>
          <p:cNvGrpSpPr/>
          <p:nvPr/>
        </p:nvGrpSpPr>
        <p:grpSpPr>
          <a:xfrm rot="0">
            <a:off x="950324" y="411300"/>
            <a:ext cx="4882244" cy="850325"/>
            <a:chOff x="0" y="0"/>
            <a:chExt cx="6509659" cy="1133767"/>
          </a:xfrm>
        </p:grpSpPr>
        <p:sp>
          <p:nvSpPr>
            <p:cNvPr name="Freeform 5" id="5"/>
            <p:cNvSpPr/>
            <p:nvPr/>
          </p:nvSpPr>
          <p:spPr>
            <a:xfrm flipH="false" flipV="false" rot="0">
              <a:off x="0" y="0"/>
              <a:ext cx="6509639" cy="1133729"/>
            </a:xfrm>
            <a:custGeom>
              <a:avLst/>
              <a:gdLst/>
              <a:ahLst/>
              <a:cxnLst/>
              <a:rect r="r" b="b" t="t" l="l"/>
              <a:pathLst>
                <a:path h="1133729" w="6509639">
                  <a:moveTo>
                    <a:pt x="0" y="0"/>
                  </a:moveTo>
                  <a:lnTo>
                    <a:pt x="6509639" y="0"/>
                  </a:lnTo>
                  <a:lnTo>
                    <a:pt x="6509639" y="1133729"/>
                  </a:lnTo>
                  <a:lnTo>
                    <a:pt x="0" y="1133729"/>
                  </a:lnTo>
                  <a:lnTo>
                    <a:pt x="0" y="0"/>
                  </a:lnTo>
                  <a:close/>
                </a:path>
              </a:pathLst>
            </a:custGeom>
            <a:blipFill>
              <a:blip r:embed="rId2"/>
              <a:stretch>
                <a:fillRect l="-92" t="0" r="-93" b="-3"/>
              </a:stretch>
            </a:blipFill>
          </p:spPr>
        </p:sp>
      </p:grpSp>
      <p:sp>
        <p:nvSpPr>
          <p:cNvPr name="TextBox 6" id="6"/>
          <p:cNvSpPr txBox="true"/>
          <p:nvPr/>
        </p:nvSpPr>
        <p:spPr>
          <a:xfrm rot="0">
            <a:off x="9443358" y="220800"/>
            <a:ext cx="7832736" cy="914400"/>
          </a:xfrm>
          <a:prstGeom prst="rect">
            <a:avLst/>
          </a:prstGeom>
        </p:spPr>
        <p:txBody>
          <a:bodyPr anchor="t" rtlCol="false" tIns="0" lIns="0" bIns="0" rIns="0">
            <a:spAutoFit/>
          </a:bodyPr>
          <a:lstStyle/>
          <a:p>
            <a:pPr algn="r">
              <a:lnSpc>
                <a:spcPts val="5759"/>
              </a:lnSpc>
            </a:pPr>
            <a:r>
              <a:rPr lang="en-US" sz="4800" b="true">
                <a:solidFill>
                  <a:srgbClr val="C00000"/>
                </a:solidFill>
                <a:latin typeface="Times New Roman Bold"/>
                <a:ea typeface="Times New Roman Bold"/>
                <a:cs typeface="Times New Roman Bold"/>
                <a:sym typeface="Times New Roman Bold"/>
              </a:rPr>
              <a:t>Alcances</a:t>
            </a:r>
          </a:p>
        </p:txBody>
      </p:sp>
      <p:sp>
        <p:nvSpPr>
          <p:cNvPr name="TextBox 7" id="7"/>
          <p:cNvSpPr txBox="true"/>
          <p:nvPr/>
        </p:nvSpPr>
        <p:spPr>
          <a:xfrm rot="0">
            <a:off x="796443" y="1576254"/>
            <a:ext cx="5526732" cy="914400"/>
          </a:xfrm>
          <a:prstGeom prst="rect">
            <a:avLst/>
          </a:prstGeom>
        </p:spPr>
        <p:txBody>
          <a:bodyPr anchor="t" rtlCol="false" tIns="0" lIns="0" bIns="0" rIns="0">
            <a:spAutoFit/>
          </a:bodyPr>
          <a:lstStyle/>
          <a:p>
            <a:pPr algn="ctr">
              <a:lnSpc>
                <a:spcPts val="5759"/>
              </a:lnSpc>
            </a:pPr>
            <a:r>
              <a:rPr lang="en-US" sz="4800" b="true">
                <a:solidFill>
                  <a:srgbClr val="C00000"/>
                </a:solidFill>
                <a:latin typeface="Times New Roman Bold"/>
                <a:ea typeface="Times New Roman Bold"/>
                <a:cs typeface="Times New Roman Bold"/>
                <a:sym typeface="Times New Roman Bold"/>
              </a:rPr>
              <a:t>Incluido en el Alcance</a:t>
            </a:r>
          </a:p>
        </p:txBody>
      </p:sp>
      <p:sp>
        <p:nvSpPr>
          <p:cNvPr name="TextBox 8" id="8"/>
          <p:cNvSpPr txBox="true"/>
          <p:nvPr/>
        </p:nvSpPr>
        <p:spPr>
          <a:xfrm rot="0">
            <a:off x="796443" y="2628766"/>
            <a:ext cx="16547478" cy="3190875"/>
          </a:xfrm>
          <a:prstGeom prst="rect">
            <a:avLst/>
          </a:prstGeom>
        </p:spPr>
        <p:txBody>
          <a:bodyPr anchor="t" rtlCol="false" tIns="0" lIns="0" bIns="0" rIns="0">
            <a:spAutoFit/>
          </a:bodyPr>
          <a:lstStyle/>
          <a:p>
            <a:pPr algn="just" marL="647698" indent="-323849" lvl="1">
              <a:lnSpc>
                <a:spcPts val="3599"/>
              </a:lnSpc>
              <a:buFont typeface="Arial"/>
              <a:buChar char="•"/>
            </a:pPr>
            <a:r>
              <a:rPr lang="en-US" sz="2999">
                <a:solidFill>
                  <a:srgbClr val="000000"/>
                </a:solidFill>
                <a:latin typeface="Times New Roman"/>
                <a:ea typeface="Times New Roman"/>
                <a:cs typeface="Times New Roman"/>
                <a:sym typeface="Times New Roman"/>
              </a:rPr>
              <a:t>Desarrollo de un sistema backend para registrar y consultar pedidos de fabricación.</a:t>
            </a:r>
          </a:p>
          <a:p>
            <a:pPr algn="just" marL="647698" indent="-323849" lvl="1">
              <a:lnSpc>
                <a:spcPts val="3599"/>
              </a:lnSpc>
              <a:buFont typeface="Arial"/>
              <a:buChar char="•"/>
            </a:pPr>
            <a:r>
              <a:rPr lang="en-US" sz="2999">
                <a:solidFill>
                  <a:srgbClr val="000000"/>
                </a:solidFill>
                <a:latin typeface="Times New Roman"/>
                <a:ea typeface="Times New Roman"/>
                <a:cs typeface="Times New Roman"/>
                <a:sym typeface="Times New Roman"/>
              </a:rPr>
              <a:t>Implementación de servicios RESTful para gestionar pedidos, clientes y el seguimiento de estados.</a:t>
            </a:r>
          </a:p>
          <a:p>
            <a:pPr algn="just" marL="647698" indent="-323849" lvl="1">
              <a:lnSpc>
                <a:spcPts val="3599"/>
              </a:lnSpc>
              <a:buFont typeface="Arial"/>
              <a:buChar char="•"/>
            </a:pPr>
            <a:r>
              <a:rPr lang="en-US" sz="2999">
                <a:solidFill>
                  <a:srgbClr val="000000"/>
                </a:solidFill>
                <a:latin typeface="Times New Roman"/>
                <a:ea typeface="Times New Roman"/>
                <a:cs typeface="Times New Roman"/>
                <a:sym typeface="Times New Roman"/>
              </a:rPr>
              <a:t>Integración con base de datos SQL Server para persistencia y trazabilidad de la información.</a:t>
            </a:r>
          </a:p>
          <a:p>
            <a:pPr algn="just" marL="647698" indent="-323849" lvl="1">
              <a:lnSpc>
                <a:spcPts val="3599"/>
              </a:lnSpc>
              <a:buFont typeface="Arial"/>
              <a:buChar char="•"/>
            </a:pPr>
            <a:r>
              <a:rPr lang="en-US" sz="2999">
                <a:solidFill>
                  <a:srgbClr val="000000"/>
                </a:solidFill>
                <a:latin typeface="Times New Roman"/>
                <a:ea typeface="Times New Roman"/>
                <a:cs typeface="Times New Roman"/>
                <a:sym typeface="Times New Roman"/>
              </a:rPr>
              <a:t>Uso de Postman para pruebas de endpoints y verificación de flujos funcionales.</a:t>
            </a:r>
          </a:p>
          <a:p>
            <a:pPr algn="just" marL="647698" indent="-323849" lvl="1">
              <a:lnSpc>
                <a:spcPts val="3599"/>
              </a:lnSpc>
              <a:buFont typeface="Arial"/>
              <a:buChar char="•"/>
            </a:pPr>
            <a:r>
              <a:rPr lang="en-US" sz="2999">
                <a:solidFill>
                  <a:srgbClr val="000000"/>
                </a:solidFill>
                <a:latin typeface="Times New Roman"/>
                <a:ea typeface="Times New Roman"/>
                <a:cs typeface="Times New Roman"/>
                <a:sym typeface="Times New Roman"/>
              </a:rPr>
              <a:t>Validación de datos en el backend y manejo de transacciones para mantener la integridad del sistema.</a:t>
            </a:r>
          </a:p>
          <a:p>
            <a:pPr algn="just">
              <a:lnSpc>
                <a:spcPts val="3599"/>
              </a:lnSpc>
            </a:pPr>
          </a:p>
        </p:txBody>
      </p:sp>
      <p:sp>
        <p:nvSpPr>
          <p:cNvPr name="TextBox 9" id="9"/>
          <p:cNvSpPr txBox="true"/>
          <p:nvPr/>
        </p:nvSpPr>
        <p:spPr>
          <a:xfrm rot="0">
            <a:off x="796443" y="5314816"/>
            <a:ext cx="5310932" cy="914400"/>
          </a:xfrm>
          <a:prstGeom prst="rect">
            <a:avLst/>
          </a:prstGeom>
        </p:spPr>
        <p:txBody>
          <a:bodyPr anchor="t" rtlCol="false" tIns="0" lIns="0" bIns="0" rIns="0">
            <a:spAutoFit/>
          </a:bodyPr>
          <a:lstStyle/>
          <a:p>
            <a:pPr algn="ctr">
              <a:lnSpc>
                <a:spcPts val="5759"/>
              </a:lnSpc>
            </a:pPr>
            <a:r>
              <a:rPr lang="en-US" sz="4800" b="true">
                <a:solidFill>
                  <a:srgbClr val="C00000"/>
                </a:solidFill>
                <a:latin typeface="Times New Roman Bold"/>
                <a:ea typeface="Times New Roman Bold"/>
                <a:cs typeface="Times New Roman Bold"/>
                <a:sym typeface="Times New Roman Bold"/>
              </a:rPr>
              <a:t>Excluido del Alcance</a:t>
            </a:r>
          </a:p>
        </p:txBody>
      </p:sp>
      <p:sp>
        <p:nvSpPr>
          <p:cNvPr name="TextBox 10" id="10"/>
          <p:cNvSpPr txBox="true"/>
          <p:nvPr/>
        </p:nvSpPr>
        <p:spPr>
          <a:xfrm rot="0">
            <a:off x="687334" y="6515100"/>
            <a:ext cx="15544149" cy="2743200"/>
          </a:xfrm>
          <a:prstGeom prst="rect">
            <a:avLst/>
          </a:prstGeom>
        </p:spPr>
        <p:txBody>
          <a:bodyPr anchor="t" rtlCol="false" tIns="0" lIns="0" bIns="0" rIns="0">
            <a:spAutoFit/>
          </a:bodyPr>
          <a:lstStyle/>
          <a:p>
            <a:pPr algn="just" marL="647698" indent="-323849" lvl="1">
              <a:lnSpc>
                <a:spcPts val="3599"/>
              </a:lnSpc>
              <a:buFont typeface="Arial"/>
              <a:buChar char="•"/>
            </a:pPr>
            <a:r>
              <a:rPr lang="en-US" sz="2999">
                <a:solidFill>
                  <a:srgbClr val="000000"/>
                </a:solidFill>
                <a:latin typeface="Times New Roman"/>
                <a:ea typeface="Times New Roman"/>
                <a:cs typeface="Times New Roman"/>
                <a:sym typeface="Times New Roman"/>
              </a:rPr>
              <a:t>Desarrollo de una interfaz gráfica web o móvil para usuarios finales.</a:t>
            </a:r>
          </a:p>
          <a:p>
            <a:pPr algn="just" marL="647698" indent="-323849" lvl="1">
              <a:lnSpc>
                <a:spcPts val="3599"/>
              </a:lnSpc>
              <a:buFont typeface="Arial"/>
              <a:buChar char="•"/>
            </a:pPr>
            <a:r>
              <a:rPr lang="en-US" sz="2999">
                <a:solidFill>
                  <a:srgbClr val="000000"/>
                </a:solidFill>
                <a:latin typeface="Times New Roman"/>
                <a:ea typeface="Times New Roman"/>
                <a:cs typeface="Times New Roman"/>
                <a:sym typeface="Times New Roman"/>
              </a:rPr>
              <a:t>Integración con sistemas externos como ERPs o software de planificación de producción.</a:t>
            </a:r>
          </a:p>
          <a:p>
            <a:pPr algn="just" marL="647698" indent="-323849" lvl="1">
              <a:lnSpc>
                <a:spcPts val="3599"/>
              </a:lnSpc>
              <a:buFont typeface="Arial"/>
              <a:buChar char="•"/>
            </a:pPr>
            <a:r>
              <a:rPr lang="en-US" sz="2999">
                <a:solidFill>
                  <a:srgbClr val="000000"/>
                </a:solidFill>
                <a:latin typeface="Times New Roman"/>
                <a:ea typeface="Times New Roman"/>
                <a:cs typeface="Times New Roman"/>
                <a:sym typeface="Times New Roman"/>
              </a:rPr>
              <a:t>Soporte para múltiples usuarios con roles diferenciados.</a:t>
            </a:r>
          </a:p>
          <a:p>
            <a:pPr algn="just" marL="647698" indent="-323849" lvl="1">
              <a:lnSpc>
                <a:spcPts val="3599"/>
              </a:lnSpc>
              <a:buFont typeface="Arial"/>
              <a:buChar char="•"/>
            </a:pPr>
            <a:r>
              <a:rPr lang="en-US" sz="2999">
                <a:solidFill>
                  <a:srgbClr val="000000"/>
                </a:solidFill>
                <a:latin typeface="Times New Roman"/>
                <a:ea typeface="Times New Roman"/>
                <a:cs typeface="Times New Roman"/>
                <a:sym typeface="Times New Roman"/>
              </a:rPr>
              <a:t>Generación automatizada de reportes gráficos o dashboards.</a:t>
            </a:r>
          </a:p>
          <a:p>
            <a:pPr algn="just" marL="647698" indent="-323849" lvl="1">
              <a:lnSpc>
                <a:spcPts val="3599"/>
              </a:lnSpc>
              <a:buFont typeface="Arial"/>
              <a:buChar char="•"/>
            </a:pPr>
            <a:r>
              <a:rPr lang="en-US" sz="2999">
                <a:solidFill>
                  <a:srgbClr val="000000"/>
                </a:solidFill>
                <a:latin typeface="Times New Roman"/>
                <a:ea typeface="Times New Roman"/>
                <a:cs typeface="Times New Roman"/>
                <a:sym typeface="Times New Roman"/>
              </a:rPr>
              <a:t>Funcionalidades de inteligencia artificial para predicción de retrasos o tiempos de entrega.</a:t>
            </a:r>
          </a:p>
          <a:p>
            <a:pPr algn="just" marL="647698" indent="-323849" lvl="1">
              <a:lnSpc>
                <a:spcPts val="3599"/>
              </a:lnSpc>
              <a:buFont typeface="Arial"/>
              <a:buChar char="•"/>
            </a:pPr>
            <a:r>
              <a:rPr lang="en-US" sz="2999">
                <a:solidFill>
                  <a:srgbClr val="000000"/>
                </a:solidFill>
                <a:latin typeface="Times New Roman"/>
                <a:ea typeface="Times New Roman"/>
                <a:cs typeface="Times New Roman"/>
                <a:sym typeface="Times New Roman"/>
              </a:rPr>
              <a:t>Escalabilidad para múltiples talleres o sedes (fase futura).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DAGqKpdjhRM</dc:identifier>
  <dcterms:modified xsi:type="dcterms:W3CDTF">2011-08-01T06:04:30Z</dcterms:modified>
  <cp:revision>1</cp:revision>
  <dc:title>PPT_PROYECTO_MECAFAB.pptx</dc:title>
</cp:coreProperties>
</file>