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Times New Roman Bold" panose="020B0604020202020204" charset="0"/>
      <p:regular r:id="rId24"/>
    </p:embeddedFont>
    <p:embeddedFont>
      <p:font typeface="Times New Roman Bold Italics"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PE"/>
          </a:p>
        </p:txBody>
      </p:sp>
      <p:sp>
        <p:nvSpPr>
          <p:cNvPr id="3" name="Freeform 3"/>
          <p:cNvSpPr/>
          <p:nvPr/>
        </p:nvSpPr>
        <p:spPr>
          <a:xfrm>
            <a:off x="1600200" y="2825901"/>
            <a:ext cx="15087600" cy="4304994"/>
          </a:xfrm>
          <a:custGeom>
            <a:avLst/>
            <a:gdLst/>
            <a:ahLst/>
            <a:cxnLst/>
            <a:rect l="l" t="t" r="r" b="b"/>
            <a:pathLst>
              <a:path w="15087600" h="4304994">
                <a:moveTo>
                  <a:pt x="0" y="0"/>
                </a:moveTo>
                <a:lnTo>
                  <a:pt x="15087600" y="0"/>
                </a:lnTo>
                <a:lnTo>
                  <a:pt x="15087600" y="4304994"/>
                </a:lnTo>
                <a:lnTo>
                  <a:pt x="0" y="4304994"/>
                </a:lnTo>
                <a:lnTo>
                  <a:pt x="0" y="0"/>
                </a:lnTo>
                <a:close/>
              </a:path>
            </a:pathLst>
          </a:custGeom>
          <a:blipFill>
            <a:blip r:embed="rId3"/>
            <a:stretch>
              <a:fillRect/>
            </a:stretch>
          </a:blipFill>
        </p:spPr>
        <p:txBody>
          <a:bodyPr/>
          <a:lstStyle/>
          <a:p>
            <a:endParaRPr lang="es-PE"/>
          </a:p>
        </p:txBody>
      </p:sp>
      <p:sp>
        <p:nvSpPr>
          <p:cNvPr id="4" name="TextBox 4"/>
          <p:cNvSpPr txBox="1"/>
          <p:nvPr/>
        </p:nvSpPr>
        <p:spPr>
          <a:xfrm>
            <a:off x="3406140" y="7100415"/>
            <a:ext cx="10980420" cy="677258"/>
          </a:xfrm>
          <a:prstGeom prst="rect">
            <a:avLst/>
          </a:prstGeom>
        </p:spPr>
        <p:txBody>
          <a:bodyPr lIns="0" tIns="0" rIns="0" bIns="0" rtlCol="0" anchor="t">
            <a:spAutoFit/>
          </a:bodyPr>
          <a:lstStyle/>
          <a:p>
            <a:pPr algn="ctr">
              <a:lnSpc>
                <a:spcPts val="4320"/>
              </a:lnSpc>
            </a:pPr>
            <a:r>
              <a:rPr lang="en-US" sz="3600" b="1" i="1">
                <a:solidFill>
                  <a:srgbClr val="C00000"/>
                </a:solidFill>
                <a:latin typeface="Times New Roman Bold Italics"/>
                <a:ea typeface="Times New Roman Bold Italics"/>
                <a:cs typeface="Times New Roman Bold Italics"/>
                <a:sym typeface="Times New Roman Bold Italics"/>
              </a:rPr>
              <a:t>“Ciencia y Tecnología al Servicio del País”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3493689" y="1681029"/>
            <a:ext cx="11300621" cy="7935547"/>
          </a:xfrm>
          <a:custGeom>
            <a:avLst/>
            <a:gdLst/>
            <a:ahLst/>
            <a:cxnLst/>
            <a:rect l="l" t="t" r="r" b="b"/>
            <a:pathLst>
              <a:path w="11300621" h="7935547">
                <a:moveTo>
                  <a:pt x="0" y="0"/>
                </a:moveTo>
                <a:lnTo>
                  <a:pt x="11300622" y="0"/>
                </a:lnTo>
                <a:lnTo>
                  <a:pt x="11300622" y="7935547"/>
                </a:lnTo>
                <a:lnTo>
                  <a:pt x="0" y="7935547"/>
                </a:lnTo>
                <a:lnTo>
                  <a:pt x="0" y="0"/>
                </a:lnTo>
                <a:close/>
              </a:path>
            </a:pathLst>
          </a:custGeom>
          <a:blipFill>
            <a:blip r:embed="rId3"/>
            <a:stretch>
              <a:fillRect/>
            </a:stretch>
          </a:blipFill>
        </p:spPr>
        <p:txBody>
          <a:bodyPr/>
          <a:lstStyle/>
          <a:p>
            <a:endParaRPr lang="es-PE"/>
          </a:p>
        </p:txBody>
      </p:sp>
      <p:sp>
        <p:nvSpPr>
          <p:cNvPr id="5" name="TextBox 5"/>
          <p:cNvSpPr txBox="1"/>
          <p:nvPr/>
        </p:nvSpPr>
        <p:spPr>
          <a:xfrm>
            <a:off x="14996166" y="379262"/>
            <a:ext cx="2279928"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Código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254132" y="379262"/>
            <a:ext cx="3460790"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Caso de uso 2</a:t>
            </a:r>
          </a:p>
        </p:txBody>
      </p:sp>
      <p:sp>
        <p:nvSpPr>
          <p:cNvPr id="5" name="TextBox 5"/>
          <p:cNvSpPr txBox="1"/>
          <p:nvPr/>
        </p:nvSpPr>
        <p:spPr>
          <a:xfrm>
            <a:off x="1144253" y="2124462"/>
            <a:ext cx="12507218" cy="781050"/>
          </a:xfrm>
          <a:prstGeom prst="rect">
            <a:avLst/>
          </a:prstGeom>
        </p:spPr>
        <p:txBody>
          <a:bodyPr lIns="0" tIns="0" rIns="0" bIns="0" rtlCol="0" anchor="t">
            <a:spAutoFit/>
          </a:bodyPr>
          <a:lstStyle/>
          <a:p>
            <a:pPr algn="l">
              <a:lnSpc>
                <a:spcPts val="5400"/>
              </a:lnSpc>
              <a:spcBef>
                <a:spcPct val="0"/>
              </a:spcBef>
            </a:pPr>
            <a:r>
              <a:rPr lang="en-US" sz="4500" b="1">
                <a:solidFill>
                  <a:srgbClr val="C00000"/>
                </a:solidFill>
                <a:latin typeface="Times New Roman Bold"/>
                <a:ea typeface="Times New Roman Bold"/>
                <a:cs typeface="Times New Roman Bold"/>
                <a:sym typeface="Times New Roman Bold"/>
              </a:rPr>
              <a:t>CU02 - PROGRAMACIÓN DE VIAJES</a:t>
            </a:r>
          </a:p>
        </p:txBody>
      </p:sp>
      <p:sp>
        <p:nvSpPr>
          <p:cNvPr id="6" name="TextBox 6"/>
          <p:cNvSpPr txBox="1"/>
          <p:nvPr/>
        </p:nvSpPr>
        <p:spPr>
          <a:xfrm>
            <a:off x="1144252" y="3228975"/>
            <a:ext cx="16115048" cy="1914525"/>
          </a:xfrm>
          <a:prstGeom prst="rect">
            <a:avLst/>
          </a:prstGeom>
        </p:spPr>
        <p:txBody>
          <a:bodyPr lIns="0" tIns="0" rIns="0" bIns="0" rtlCol="0" anchor="t">
            <a:spAutoFit/>
          </a:bodyPr>
          <a:lstStyle/>
          <a:p>
            <a:pPr algn="l">
              <a:lnSpc>
                <a:spcPts val="4800"/>
              </a:lnSpc>
              <a:spcBef>
                <a:spcPct val="0"/>
              </a:spcBef>
            </a:pPr>
            <a:r>
              <a:rPr lang="en-US" sz="4000">
                <a:solidFill>
                  <a:srgbClr val="000000"/>
                </a:solidFill>
                <a:latin typeface="Times New Roman"/>
                <a:ea typeface="Times New Roman"/>
                <a:cs typeface="Times New Roman"/>
                <a:sym typeface="Times New Roman"/>
              </a:rPr>
              <a:t>En este caso de uso, los empleados asignarán rutas a vehículos y conductores de manera eficiente, indicando las fechas en las que se inició, se planificó que finalizara y cuando realmente terminó este viaje.</a:t>
            </a:r>
          </a:p>
        </p:txBody>
      </p:sp>
      <p:sp>
        <p:nvSpPr>
          <p:cNvPr id="7" name="TextBox 7"/>
          <p:cNvSpPr txBox="1"/>
          <p:nvPr/>
        </p:nvSpPr>
        <p:spPr>
          <a:xfrm>
            <a:off x="1028700" y="5324475"/>
            <a:ext cx="16230600" cy="4352925"/>
          </a:xfrm>
          <a:prstGeom prst="rect">
            <a:avLst/>
          </a:prstGeom>
        </p:spPr>
        <p:txBody>
          <a:bodyPr lIns="0" tIns="0" rIns="0" bIns="0" rtlCol="0" anchor="t">
            <a:spAutoFit/>
          </a:bodyPr>
          <a:lstStyle/>
          <a:p>
            <a:pPr algn="l">
              <a:lnSpc>
                <a:spcPts val="4800"/>
              </a:lnSpc>
            </a:pPr>
            <a:r>
              <a:rPr lang="en-US" sz="4000" b="1">
                <a:solidFill>
                  <a:srgbClr val="000000"/>
                </a:solidFill>
                <a:latin typeface="Times New Roman Bold"/>
                <a:ea typeface="Times New Roman Bold"/>
                <a:cs typeface="Times New Roman Bold"/>
                <a:sym typeface="Times New Roman Bold"/>
              </a:rPr>
              <a:t>Actores de uso: </a:t>
            </a:r>
            <a:r>
              <a:rPr lang="en-US" sz="4000">
                <a:solidFill>
                  <a:srgbClr val="000000"/>
                </a:solidFill>
                <a:latin typeface="Times New Roman"/>
                <a:ea typeface="Times New Roman"/>
                <a:cs typeface="Times New Roman"/>
                <a:sym typeface="Times New Roman"/>
              </a:rPr>
              <a:t>Empleado</a:t>
            </a:r>
          </a:p>
          <a:p>
            <a:pPr algn="l">
              <a:lnSpc>
                <a:spcPts val="4800"/>
              </a:lnSpc>
            </a:pPr>
            <a:r>
              <a:rPr lang="en-US" sz="4000" b="1">
                <a:solidFill>
                  <a:srgbClr val="000000"/>
                </a:solidFill>
                <a:latin typeface="Times New Roman Bold"/>
                <a:ea typeface="Times New Roman Bold"/>
                <a:cs typeface="Times New Roman Bold"/>
                <a:sym typeface="Times New Roman Bold"/>
              </a:rPr>
              <a:t>Requerimiento asociado: </a:t>
            </a:r>
            <a:r>
              <a:rPr lang="en-US" sz="4000">
                <a:solidFill>
                  <a:srgbClr val="000000"/>
                </a:solidFill>
                <a:latin typeface="Times New Roman"/>
                <a:ea typeface="Times New Roman"/>
                <a:cs typeface="Times New Roman"/>
                <a:sym typeface="Times New Roman"/>
              </a:rPr>
              <a:t>El sistema debe permitir asignar un conductor a un vehículo y a una ruta específica.</a:t>
            </a:r>
          </a:p>
          <a:p>
            <a:pPr algn="l">
              <a:lnSpc>
                <a:spcPts val="4800"/>
              </a:lnSpc>
            </a:pPr>
            <a:r>
              <a:rPr lang="en-US" sz="4000" b="1">
                <a:solidFill>
                  <a:srgbClr val="000000"/>
                </a:solidFill>
                <a:latin typeface="Times New Roman Bold"/>
                <a:ea typeface="Times New Roman Bold"/>
                <a:cs typeface="Times New Roman Bold"/>
                <a:sym typeface="Times New Roman Bold"/>
              </a:rPr>
              <a:t>Precondiciones: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empleado debe estar autenticado en el sistema.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carro, la ruta, el conductor y el empleado deben existir en la base de datos.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743015" y="2225984"/>
            <a:ext cx="16801970" cy="7316800"/>
          </a:xfrm>
          <a:custGeom>
            <a:avLst/>
            <a:gdLst/>
            <a:ahLst/>
            <a:cxnLst/>
            <a:rect l="l" t="t" r="r" b="b"/>
            <a:pathLst>
              <a:path w="16801970" h="7316800">
                <a:moveTo>
                  <a:pt x="0" y="0"/>
                </a:moveTo>
                <a:lnTo>
                  <a:pt x="16801970" y="0"/>
                </a:lnTo>
                <a:lnTo>
                  <a:pt x="16801970" y="7316800"/>
                </a:lnTo>
                <a:lnTo>
                  <a:pt x="0" y="7316800"/>
                </a:lnTo>
                <a:lnTo>
                  <a:pt x="0" y="0"/>
                </a:lnTo>
                <a:close/>
              </a:path>
            </a:pathLst>
          </a:custGeom>
          <a:blipFill>
            <a:blip r:embed="rId3"/>
            <a:stretch>
              <a:fillRect b="-2187"/>
            </a:stretch>
          </a:blipFill>
        </p:spPr>
        <p:txBody>
          <a:bodyPr/>
          <a:lstStyle/>
          <a:p>
            <a:endParaRPr lang="es-PE"/>
          </a:p>
        </p:txBody>
      </p:sp>
      <p:sp>
        <p:nvSpPr>
          <p:cNvPr id="5" name="TextBox 5"/>
          <p:cNvSpPr txBox="1"/>
          <p:nvPr/>
        </p:nvSpPr>
        <p:spPr>
          <a:xfrm>
            <a:off x="10385113" y="379262"/>
            <a:ext cx="6890981"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Modelo de Base de Datos 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4996166" y="379262"/>
            <a:ext cx="2279928"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Código 2</a:t>
            </a:r>
          </a:p>
        </p:txBody>
      </p:sp>
      <p:sp>
        <p:nvSpPr>
          <p:cNvPr id="5" name="TextBox 5"/>
          <p:cNvSpPr txBox="1"/>
          <p:nvPr/>
        </p:nvSpPr>
        <p:spPr>
          <a:xfrm>
            <a:off x="595275" y="3202443"/>
            <a:ext cx="17097449" cy="5779274"/>
          </a:xfrm>
          <a:prstGeom prst="rect">
            <a:avLst/>
          </a:prstGeom>
        </p:spPr>
        <p:txBody>
          <a:bodyPr lIns="0" tIns="0" rIns="0" bIns="0" rtlCol="0" anchor="t">
            <a:spAutoFit/>
          </a:bodyPr>
          <a:lstStyle/>
          <a:p>
            <a:pPr marL="820425" lvl="1" indent="-410213" algn="l">
              <a:lnSpc>
                <a:spcPts val="5700"/>
              </a:lnSpc>
              <a:buAutoNum type="arabicPeriod"/>
            </a:pPr>
            <a:r>
              <a:rPr lang="en-US" sz="3800" dirty="0">
                <a:solidFill>
                  <a:srgbClr val="000000"/>
                </a:solidFill>
                <a:latin typeface="Times New Roman"/>
                <a:ea typeface="Times New Roman"/>
                <a:cs typeface="Times New Roman"/>
                <a:sym typeface="Times New Roman"/>
              </a:rPr>
              <a:t>El </a:t>
            </a:r>
            <a:r>
              <a:rPr lang="en-US" sz="3800" dirty="0" err="1">
                <a:solidFill>
                  <a:srgbClr val="000000"/>
                </a:solidFill>
                <a:latin typeface="Times New Roman"/>
                <a:ea typeface="Times New Roman"/>
                <a:cs typeface="Times New Roman"/>
                <a:sym typeface="Times New Roman"/>
              </a:rPr>
              <a:t>empleado</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inicia</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el</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registro</a:t>
            </a:r>
            <a:r>
              <a:rPr lang="en-US" sz="3800" dirty="0">
                <a:solidFill>
                  <a:srgbClr val="000000"/>
                </a:solidFill>
                <a:latin typeface="Times New Roman"/>
                <a:ea typeface="Times New Roman"/>
                <a:cs typeface="Times New Roman"/>
                <a:sym typeface="Times New Roman"/>
              </a:rPr>
              <a:t> de </a:t>
            </a:r>
            <a:r>
              <a:rPr lang="en-US" sz="3800" dirty="0" err="1">
                <a:solidFill>
                  <a:srgbClr val="000000"/>
                </a:solidFill>
                <a:latin typeface="Times New Roman"/>
                <a:ea typeface="Times New Roman"/>
                <a:cs typeface="Times New Roman"/>
                <a:sym typeface="Times New Roman"/>
              </a:rPr>
              <a:t>una</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programación</a:t>
            </a:r>
            <a:r>
              <a:rPr lang="en-US" sz="3800" dirty="0">
                <a:solidFill>
                  <a:srgbClr val="000000"/>
                </a:solidFill>
                <a:latin typeface="Times New Roman"/>
                <a:ea typeface="Times New Roman"/>
                <a:cs typeface="Times New Roman"/>
                <a:sym typeface="Times New Roman"/>
              </a:rPr>
              <a:t>.</a:t>
            </a:r>
          </a:p>
          <a:p>
            <a:pPr marL="820425" lvl="1" indent="-410213" algn="l">
              <a:lnSpc>
                <a:spcPts val="5700"/>
              </a:lnSpc>
              <a:buAutoNum type="arabicPeriod"/>
            </a:pPr>
            <a:r>
              <a:rPr lang="en-US" sz="3800" dirty="0">
                <a:solidFill>
                  <a:srgbClr val="000000"/>
                </a:solidFill>
                <a:latin typeface="Times New Roman"/>
                <a:ea typeface="Times New Roman"/>
                <a:cs typeface="Times New Roman"/>
                <a:sym typeface="Times New Roman"/>
              </a:rPr>
              <a:t>El </a:t>
            </a:r>
            <a:r>
              <a:rPr lang="en-US" sz="3800" dirty="0" err="1">
                <a:solidFill>
                  <a:srgbClr val="000000"/>
                </a:solidFill>
                <a:latin typeface="Times New Roman"/>
                <a:ea typeface="Times New Roman"/>
                <a:cs typeface="Times New Roman"/>
                <a:sym typeface="Times New Roman"/>
              </a:rPr>
              <a:t>sistema</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valida</a:t>
            </a:r>
            <a:r>
              <a:rPr lang="en-US" sz="3800" dirty="0">
                <a:solidFill>
                  <a:srgbClr val="000000"/>
                </a:solidFill>
                <a:latin typeface="Times New Roman"/>
                <a:ea typeface="Times New Roman"/>
                <a:cs typeface="Times New Roman"/>
                <a:sym typeface="Times New Roman"/>
              </a:rPr>
              <a:t> la </a:t>
            </a:r>
            <a:r>
              <a:rPr lang="en-US" sz="3800" dirty="0" err="1">
                <a:solidFill>
                  <a:srgbClr val="000000"/>
                </a:solidFill>
                <a:latin typeface="Times New Roman"/>
                <a:ea typeface="Times New Roman"/>
                <a:cs typeface="Times New Roman"/>
                <a:sym typeface="Times New Roman"/>
              </a:rPr>
              <a:t>existencia</a:t>
            </a:r>
            <a:r>
              <a:rPr lang="en-US" sz="3800" dirty="0">
                <a:solidFill>
                  <a:srgbClr val="000000"/>
                </a:solidFill>
                <a:latin typeface="Times New Roman"/>
                <a:ea typeface="Times New Roman"/>
                <a:cs typeface="Times New Roman"/>
                <a:sym typeface="Times New Roman"/>
              </a:rPr>
              <a:t> del </a:t>
            </a:r>
            <a:r>
              <a:rPr lang="en-US" sz="3800" dirty="0" err="1">
                <a:solidFill>
                  <a:srgbClr val="000000"/>
                </a:solidFill>
                <a:latin typeface="Times New Roman"/>
                <a:ea typeface="Times New Roman"/>
                <a:cs typeface="Times New Roman"/>
                <a:sym typeface="Times New Roman"/>
              </a:rPr>
              <a:t>empleado</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así</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como</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el</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incidente</a:t>
            </a:r>
            <a:r>
              <a:rPr lang="en-US" sz="3800" dirty="0">
                <a:solidFill>
                  <a:srgbClr val="000000"/>
                </a:solidFill>
                <a:latin typeface="Times New Roman"/>
                <a:ea typeface="Times New Roman"/>
                <a:cs typeface="Times New Roman"/>
                <a:sym typeface="Times New Roman"/>
              </a:rPr>
              <a:t>, taller y conductor a </a:t>
            </a:r>
            <a:r>
              <a:rPr lang="en-US" sz="3800" dirty="0" err="1">
                <a:solidFill>
                  <a:srgbClr val="000000"/>
                </a:solidFill>
                <a:latin typeface="Times New Roman"/>
                <a:ea typeface="Times New Roman"/>
                <a:cs typeface="Times New Roman"/>
                <a:sym typeface="Times New Roman"/>
              </a:rPr>
              <a:t>programar</a:t>
            </a:r>
            <a:r>
              <a:rPr lang="en-US" sz="3800" dirty="0">
                <a:solidFill>
                  <a:srgbClr val="000000"/>
                </a:solidFill>
                <a:latin typeface="Times New Roman"/>
                <a:ea typeface="Times New Roman"/>
                <a:cs typeface="Times New Roman"/>
                <a:sym typeface="Times New Roman"/>
              </a:rPr>
              <a:t>.</a:t>
            </a:r>
          </a:p>
          <a:p>
            <a:pPr marL="820425" lvl="1" indent="-410213" algn="l">
              <a:lnSpc>
                <a:spcPts val="5700"/>
              </a:lnSpc>
              <a:buAutoNum type="arabicPeriod"/>
            </a:pPr>
            <a:r>
              <a:rPr lang="en-US" sz="3800" dirty="0">
                <a:solidFill>
                  <a:srgbClr val="000000"/>
                </a:solidFill>
                <a:latin typeface="Times New Roman"/>
                <a:ea typeface="Times New Roman"/>
                <a:cs typeface="Times New Roman"/>
                <a:sym typeface="Times New Roman"/>
              </a:rPr>
              <a:t>El </a:t>
            </a:r>
            <a:r>
              <a:rPr lang="en-US" sz="3800" dirty="0" err="1">
                <a:solidFill>
                  <a:srgbClr val="000000"/>
                </a:solidFill>
                <a:latin typeface="Times New Roman"/>
                <a:ea typeface="Times New Roman"/>
                <a:cs typeface="Times New Roman"/>
                <a:sym typeface="Times New Roman"/>
              </a:rPr>
              <a:t>sistema</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valida</a:t>
            </a:r>
            <a:r>
              <a:rPr lang="en-US" sz="3800" dirty="0">
                <a:solidFill>
                  <a:srgbClr val="000000"/>
                </a:solidFill>
                <a:latin typeface="Times New Roman"/>
                <a:ea typeface="Times New Roman"/>
                <a:cs typeface="Times New Roman"/>
                <a:sym typeface="Times New Roman"/>
              </a:rPr>
              <a:t> que </a:t>
            </a:r>
            <a:r>
              <a:rPr lang="en-US" sz="3800" dirty="0" err="1">
                <a:solidFill>
                  <a:srgbClr val="000000"/>
                </a:solidFill>
                <a:latin typeface="Times New Roman"/>
                <a:ea typeface="Times New Roman"/>
                <a:cs typeface="Times New Roman"/>
                <a:sym typeface="Times New Roman"/>
              </a:rPr>
              <a:t>el</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carro</a:t>
            </a:r>
            <a:r>
              <a:rPr lang="en-US" sz="3800" dirty="0">
                <a:solidFill>
                  <a:srgbClr val="000000"/>
                </a:solidFill>
                <a:latin typeface="Times New Roman"/>
                <a:ea typeface="Times New Roman"/>
                <a:cs typeface="Times New Roman"/>
                <a:sym typeface="Times New Roman"/>
              </a:rPr>
              <a:t> se </a:t>
            </a:r>
            <a:r>
              <a:rPr lang="en-US" sz="3800" dirty="0" err="1">
                <a:solidFill>
                  <a:srgbClr val="000000"/>
                </a:solidFill>
                <a:latin typeface="Times New Roman"/>
                <a:ea typeface="Times New Roman"/>
                <a:cs typeface="Times New Roman"/>
                <a:sym typeface="Times New Roman"/>
              </a:rPr>
              <a:t>encuentre</a:t>
            </a:r>
            <a:r>
              <a:rPr lang="en-US" sz="3800" dirty="0">
                <a:solidFill>
                  <a:srgbClr val="000000"/>
                </a:solidFill>
                <a:latin typeface="Times New Roman"/>
                <a:ea typeface="Times New Roman"/>
                <a:cs typeface="Times New Roman"/>
                <a:sym typeface="Times New Roman"/>
              </a:rPr>
              <a:t> disponible, </a:t>
            </a:r>
            <a:r>
              <a:rPr lang="en-US" sz="3800" dirty="0" err="1">
                <a:solidFill>
                  <a:srgbClr val="000000"/>
                </a:solidFill>
                <a:latin typeface="Times New Roman"/>
                <a:ea typeface="Times New Roman"/>
                <a:cs typeface="Times New Roman"/>
                <a:sym typeface="Times New Roman"/>
              </a:rPr>
              <a:t>ademas</a:t>
            </a:r>
            <a:r>
              <a:rPr lang="en-US" sz="3800" dirty="0">
                <a:solidFill>
                  <a:srgbClr val="000000"/>
                </a:solidFill>
                <a:latin typeface="Times New Roman"/>
                <a:ea typeface="Times New Roman"/>
                <a:cs typeface="Times New Roman"/>
                <a:sym typeface="Times New Roman"/>
              </a:rPr>
              <a:t> de que </a:t>
            </a:r>
            <a:r>
              <a:rPr lang="en-US" sz="3800" dirty="0" err="1">
                <a:solidFill>
                  <a:srgbClr val="000000"/>
                </a:solidFill>
                <a:latin typeface="Times New Roman"/>
                <a:ea typeface="Times New Roman"/>
                <a:cs typeface="Times New Roman"/>
                <a:sym typeface="Times New Roman"/>
              </a:rPr>
              <a:t>el</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chofer</a:t>
            </a:r>
            <a:r>
              <a:rPr lang="en-US" sz="3800" dirty="0">
                <a:solidFill>
                  <a:srgbClr val="000000"/>
                </a:solidFill>
                <a:latin typeface="Times New Roman"/>
                <a:ea typeface="Times New Roman"/>
                <a:cs typeface="Times New Roman"/>
                <a:sym typeface="Times New Roman"/>
              </a:rPr>
              <a:t> se </a:t>
            </a:r>
            <a:r>
              <a:rPr lang="en-US" sz="3800" dirty="0" err="1">
                <a:solidFill>
                  <a:srgbClr val="000000"/>
                </a:solidFill>
                <a:latin typeface="Times New Roman"/>
                <a:ea typeface="Times New Roman"/>
                <a:cs typeface="Times New Roman"/>
                <a:sym typeface="Times New Roman"/>
              </a:rPr>
              <a:t>encuentre</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en</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ruta</a:t>
            </a:r>
            <a:r>
              <a:rPr lang="en-US" sz="3800" dirty="0">
                <a:solidFill>
                  <a:srgbClr val="000000"/>
                </a:solidFill>
                <a:latin typeface="Times New Roman"/>
                <a:ea typeface="Times New Roman"/>
                <a:cs typeface="Times New Roman"/>
                <a:sym typeface="Times New Roman"/>
              </a:rPr>
              <a:t>. </a:t>
            </a:r>
          </a:p>
          <a:p>
            <a:pPr marL="820425" lvl="1" indent="-410213" algn="l">
              <a:lnSpc>
                <a:spcPts val="5700"/>
              </a:lnSpc>
              <a:buAutoNum type="arabicPeriod"/>
            </a:pPr>
            <a:r>
              <a:rPr lang="en-US" sz="3800" dirty="0">
                <a:solidFill>
                  <a:srgbClr val="000000"/>
                </a:solidFill>
                <a:latin typeface="Times New Roman"/>
                <a:ea typeface="Times New Roman"/>
                <a:cs typeface="Times New Roman"/>
                <a:sym typeface="Times New Roman"/>
              </a:rPr>
              <a:t>El </a:t>
            </a:r>
            <a:r>
              <a:rPr lang="en-US" sz="3800" dirty="0" err="1">
                <a:solidFill>
                  <a:srgbClr val="000000"/>
                </a:solidFill>
                <a:latin typeface="Times New Roman"/>
                <a:ea typeface="Times New Roman"/>
                <a:cs typeface="Times New Roman"/>
                <a:sym typeface="Times New Roman"/>
              </a:rPr>
              <a:t>sistema</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valida</a:t>
            </a:r>
            <a:r>
              <a:rPr lang="en-US" sz="3800" dirty="0">
                <a:solidFill>
                  <a:srgbClr val="000000"/>
                </a:solidFill>
                <a:latin typeface="Times New Roman"/>
                <a:ea typeface="Times New Roman"/>
                <a:cs typeface="Times New Roman"/>
                <a:sym typeface="Times New Roman"/>
              </a:rPr>
              <a:t> que la </a:t>
            </a:r>
            <a:r>
              <a:rPr lang="en-US" sz="3800" dirty="0" err="1">
                <a:solidFill>
                  <a:srgbClr val="000000"/>
                </a:solidFill>
                <a:latin typeface="Times New Roman"/>
                <a:ea typeface="Times New Roman"/>
                <a:cs typeface="Times New Roman"/>
                <a:sym typeface="Times New Roman"/>
              </a:rPr>
              <a:t>fecha</a:t>
            </a:r>
            <a:r>
              <a:rPr lang="en-US" sz="3800" dirty="0">
                <a:solidFill>
                  <a:srgbClr val="000000"/>
                </a:solidFill>
                <a:latin typeface="Times New Roman"/>
                <a:ea typeface="Times New Roman"/>
                <a:cs typeface="Times New Roman"/>
                <a:sym typeface="Times New Roman"/>
              </a:rPr>
              <a:t> de </a:t>
            </a:r>
            <a:r>
              <a:rPr lang="en-US" sz="3800" dirty="0" err="1">
                <a:solidFill>
                  <a:srgbClr val="000000"/>
                </a:solidFill>
                <a:latin typeface="Times New Roman"/>
                <a:ea typeface="Times New Roman"/>
                <a:cs typeface="Times New Roman"/>
                <a:sym typeface="Times New Roman"/>
              </a:rPr>
              <a:t>inicio</a:t>
            </a:r>
            <a:r>
              <a:rPr lang="en-US" sz="3800" dirty="0">
                <a:solidFill>
                  <a:srgbClr val="000000"/>
                </a:solidFill>
                <a:latin typeface="Times New Roman"/>
                <a:ea typeface="Times New Roman"/>
                <a:cs typeface="Times New Roman"/>
                <a:sym typeface="Times New Roman"/>
              </a:rPr>
              <a:t> sea posterior a la </a:t>
            </a:r>
            <a:r>
              <a:rPr lang="en-US" sz="3800" dirty="0" err="1">
                <a:solidFill>
                  <a:srgbClr val="000000"/>
                </a:solidFill>
                <a:latin typeface="Times New Roman"/>
                <a:ea typeface="Times New Roman"/>
                <a:cs typeface="Times New Roman"/>
                <a:sym typeface="Times New Roman"/>
              </a:rPr>
              <a:t>fecha</a:t>
            </a:r>
            <a:r>
              <a:rPr lang="en-US" sz="3800" dirty="0">
                <a:solidFill>
                  <a:srgbClr val="000000"/>
                </a:solidFill>
                <a:latin typeface="Times New Roman"/>
                <a:ea typeface="Times New Roman"/>
                <a:cs typeface="Times New Roman"/>
                <a:sym typeface="Times New Roman"/>
              </a:rPr>
              <a:t> final real del </a:t>
            </a:r>
            <a:r>
              <a:rPr lang="en-US" sz="3800" dirty="0" err="1">
                <a:solidFill>
                  <a:srgbClr val="000000"/>
                </a:solidFill>
                <a:latin typeface="Times New Roman"/>
                <a:ea typeface="Times New Roman"/>
                <a:cs typeface="Times New Roman"/>
                <a:sym typeface="Times New Roman"/>
              </a:rPr>
              <a:t>último</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viaje</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realizado</a:t>
            </a:r>
            <a:r>
              <a:rPr lang="en-US" sz="3800" dirty="0">
                <a:solidFill>
                  <a:srgbClr val="000000"/>
                </a:solidFill>
                <a:latin typeface="Times New Roman"/>
                <a:ea typeface="Times New Roman"/>
                <a:cs typeface="Times New Roman"/>
                <a:sym typeface="Times New Roman"/>
              </a:rPr>
              <a:t> con </a:t>
            </a:r>
            <a:r>
              <a:rPr lang="en-US" sz="3800" dirty="0" err="1">
                <a:solidFill>
                  <a:srgbClr val="000000"/>
                </a:solidFill>
                <a:latin typeface="Times New Roman"/>
                <a:ea typeface="Times New Roman"/>
                <a:cs typeface="Times New Roman"/>
                <a:sym typeface="Times New Roman"/>
              </a:rPr>
              <a:t>dicho</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carro</a:t>
            </a:r>
            <a:r>
              <a:rPr lang="en-US" sz="3800" dirty="0">
                <a:solidFill>
                  <a:srgbClr val="000000"/>
                </a:solidFill>
                <a:latin typeface="Times New Roman"/>
                <a:ea typeface="Times New Roman"/>
                <a:cs typeface="Times New Roman"/>
                <a:sym typeface="Times New Roman"/>
              </a:rPr>
              <a:t>.</a:t>
            </a:r>
          </a:p>
          <a:p>
            <a:pPr marL="820425" lvl="1" indent="-410213" algn="l">
              <a:lnSpc>
                <a:spcPts val="5700"/>
              </a:lnSpc>
              <a:buAutoNum type="arabicPeriod"/>
            </a:pPr>
            <a:r>
              <a:rPr lang="en-US" sz="3800" dirty="0">
                <a:solidFill>
                  <a:srgbClr val="000000"/>
                </a:solidFill>
                <a:latin typeface="Times New Roman"/>
                <a:ea typeface="Times New Roman"/>
                <a:cs typeface="Times New Roman"/>
                <a:sym typeface="Times New Roman"/>
              </a:rPr>
              <a:t>El </a:t>
            </a:r>
            <a:r>
              <a:rPr lang="en-US" sz="3800" dirty="0" err="1">
                <a:solidFill>
                  <a:srgbClr val="000000"/>
                </a:solidFill>
                <a:latin typeface="Times New Roman"/>
                <a:ea typeface="Times New Roman"/>
                <a:cs typeface="Times New Roman"/>
                <a:sym typeface="Times New Roman"/>
              </a:rPr>
              <a:t>sistema</a:t>
            </a:r>
            <a:r>
              <a:rPr lang="en-US" sz="3800" dirty="0">
                <a:solidFill>
                  <a:srgbClr val="000000"/>
                </a:solidFill>
                <a:latin typeface="Times New Roman"/>
                <a:ea typeface="Times New Roman"/>
                <a:cs typeface="Times New Roman"/>
                <a:sym typeface="Times New Roman"/>
              </a:rPr>
              <a:t> </a:t>
            </a:r>
            <a:r>
              <a:rPr lang="en-US" sz="3800" dirty="0" err="1">
                <a:solidFill>
                  <a:srgbClr val="000000"/>
                </a:solidFill>
                <a:latin typeface="Times New Roman"/>
                <a:ea typeface="Times New Roman"/>
                <a:cs typeface="Times New Roman"/>
                <a:sym typeface="Times New Roman"/>
              </a:rPr>
              <a:t>valida</a:t>
            </a:r>
            <a:r>
              <a:rPr lang="en-US" sz="3800" dirty="0">
                <a:solidFill>
                  <a:srgbClr val="000000"/>
                </a:solidFill>
                <a:latin typeface="Times New Roman"/>
                <a:ea typeface="Times New Roman"/>
                <a:cs typeface="Times New Roman"/>
                <a:sym typeface="Times New Roman"/>
              </a:rPr>
              <a:t> que la </a:t>
            </a:r>
            <a:r>
              <a:rPr lang="en-US" sz="3800" dirty="0" err="1">
                <a:solidFill>
                  <a:srgbClr val="000000"/>
                </a:solidFill>
                <a:latin typeface="Times New Roman"/>
                <a:ea typeface="Times New Roman"/>
                <a:cs typeface="Times New Roman"/>
                <a:sym typeface="Times New Roman"/>
              </a:rPr>
              <a:t>fecha</a:t>
            </a:r>
            <a:r>
              <a:rPr lang="en-US" sz="3800" dirty="0">
                <a:solidFill>
                  <a:srgbClr val="000000"/>
                </a:solidFill>
                <a:latin typeface="Times New Roman"/>
                <a:ea typeface="Times New Roman"/>
                <a:cs typeface="Times New Roman"/>
                <a:sym typeface="Times New Roman"/>
              </a:rPr>
              <a:t> final </a:t>
            </a:r>
            <a:r>
              <a:rPr lang="en-US" sz="3800" dirty="0" err="1">
                <a:solidFill>
                  <a:srgbClr val="000000"/>
                </a:solidFill>
                <a:latin typeface="Times New Roman"/>
                <a:ea typeface="Times New Roman"/>
                <a:cs typeface="Times New Roman"/>
                <a:sym typeface="Times New Roman"/>
              </a:rPr>
              <a:t>programada</a:t>
            </a:r>
            <a:r>
              <a:rPr lang="en-US" sz="3800" dirty="0">
                <a:solidFill>
                  <a:srgbClr val="000000"/>
                </a:solidFill>
                <a:latin typeface="Times New Roman"/>
                <a:ea typeface="Times New Roman"/>
                <a:cs typeface="Times New Roman"/>
                <a:sym typeface="Times New Roman"/>
              </a:rPr>
              <a:t> sea </a:t>
            </a:r>
            <a:r>
              <a:rPr lang="en-US" sz="3800" dirty="0" err="1">
                <a:solidFill>
                  <a:srgbClr val="000000"/>
                </a:solidFill>
                <a:latin typeface="Times New Roman"/>
                <a:ea typeface="Times New Roman"/>
                <a:cs typeface="Times New Roman"/>
                <a:sym typeface="Times New Roman"/>
              </a:rPr>
              <a:t>después</a:t>
            </a:r>
            <a:r>
              <a:rPr lang="en-US" sz="3800" dirty="0">
                <a:solidFill>
                  <a:srgbClr val="000000"/>
                </a:solidFill>
                <a:latin typeface="Times New Roman"/>
                <a:ea typeface="Times New Roman"/>
                <a:cs typeface="Times New Roman"/>
                <a:sym typeface="Times New Roman"/>
              </a:rPr>
              <a:t> de la </a:t>
            </a:r>
            <a:r>
              <a:rPr lang="en-US" sz="3800" dirty="0" err="1">
                <a:solidFill>
                  <a:srgbClr val="000000"/>
                </a:solidFill>
                <a:latin typeface="Times New Roman"/>
                <a:ea typeface="Times New Roman"/>
                <a:cs typeface="Times New Roman"/>
                <a:sym typeface="Times New Roman"/>
              </a:rPr>
              <a:t>fecha</a:t>
            </a:r>
            <a:r>
              <a:rPr lang="en-US" sz="3800" dirty="0">
                <a:solidFill>
                  <a:srgbClr val="000000"/>
                </a:solidFill>
                <a:latin typeface="Times New Roman"/>
                <a:ea typeface="Times New Roman"/>
                <a:cs typeface="Times New Roman"/>
                <a:sym typeface="Times New Roman"/>
              </a:rPr>
              <a:t> de </a:t>
            </a:r>
            <a:r>
              <a:rPr lang="en-US" sz="3800" dirty="0" err="1">
                <a:solidFill>
                  <a:srgbClr val="000000"/>
                </a:solidFill>
                <a:latin typeface="Times New Roman"/>
                <a:ea typeface="Times New Roman"/>
                <a:cs typeface="Times New Roman"/>
                <a:sym typeface="Times New Roman"/>
              </a:rPr>
              <a:t>inicio</a:t>
            </a:r>
            <a:r>
              <a:rPr lang="en-US" sz="3800">
                <a:solidFill>
                  <a:srgbClr val="000000"/>
                </a:solidFill>
                <a:latin typeface="Times New Roman"/>
                <a:ea typeface="Times New Roman"/>
                <a:cs typeface="Times New Roman"/>
                <a:sym typeface="Times New Roman"/>
              </a:rPr>
              <a:t>.</a:t>
            </a:r>
            <a:endParaRPr lang="en-US" sz="3800" dirty="0">
              <a:solidFill>
                <a:srgbClr val="000000"/>
              </a:solidFill>
              <a:latin typeface="Times New Roman"/>
              <a:ea typeface="Times New Roman"/>
              <a:cs typeface="Times New Roman"/>
              <a:sym typeface="Times New Roman"/>
            </a:endParaRPr>
          </a:p>
        </p:txBody>
      </p:sp>
      <p:sp>
        <p:nvSpPr>
          <p:cNvPr id="6" name="TextBox 6"/>
          <p:cNvSpPr txBox="1"/>
          <p:nvPr/>
        </p:nvSpPr>
        <p:spPr>
          <a:xfrm>
            <a:off x="1028700" y="1945143"/>
            <a:ext cx="4452580" cy="819150"/>
          </a:xfrm>
          <a:prstGeom prst="rect">
            <a:avLst/>
          </a:prstGeom>
        </p:spPr>
        <p:txBody>
          <a:bodyPr lIns="0" tIns="0" rIns="0" bIns="0" rtlCol="0" anchor="t">
            <a:spAutoFit/>
          </a:bodyPr>
          <a:lstStyle/>
          <a:p>
            <a:pPr algn="ctr">
              <a:lnSpc>
                <a:spcPts val="5759"/>
              </a:lnSpc>
              <a:spcBef>
                <a:spcPct val="0"/>
              </a:spcBef>
            </a:pPr>
            <a:r>
              <a:rPr lang="en-US" sz="4800" b="1">
                <a:solidFill>
                  <a:srgbClr val="000000"/>
                </a:solidFill>
                <a:latin typeface="Times New Roman Bold"/>
                <a:ea typeface="Times New Roman Bold"/>
                <a:cs typeface="Times New Roman Bold"/>
                <a:sym typeface="Times New Roman Bold"/>
              </a:rPr>
              <a:t>Secuencia normal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101732" y="379262"/>
            <a:ext cx="3765590"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Causa de uso 3</a:t>
            </a:r>
          </a:p>
        </p:txBody>
      </p:sp>
      <p:sp>
        <p:nvSpPr>
          <p:cNvPr id="5" name="TextBox 5"/>
          <p:cNvSpPr txBox="1"/>
          <p:nvPr/>
        </p:nvSpPr>
        <p:spPr>
          <a:xfrm>
            <a:off x="1144253" y="1652454"/>
            <a:ext cx="12507218" cy="781050"/>
          </a:xfrm>
          <a:prstGeom prst="rect">
            <a:avLst/>
          </a:prstGeom>
        </p:spPr>
        <p:txBody>
          <a:bodyPr lIns="0" tIns="0" rIns="0" bIns="0" rtlCol="0" anchor="t">
            <a:spAutoFit/>
          </a:bodyPr>
          <a:lstStyle/>
          <a:p>
            <a:pPr algn="l">
              <a:lnSpc>
                <a:spcPts val="5400"/>
              </a:lnSpc>
              <a:spcBef>
                <a:spcPct val="0"/>
              </a:spcBef>
            </a:pPr>
            <a:r>
              <a:rPr lang="en-US" sz="4500" b="1">
                <a:solidFill>
                  <a:srgbClr val="C00000"/>
                </a:solidFill>
                <a:latin typeface="Times New Roman Bold"/>
                <a:ea typeface="Times New Roman Bold"/>
                <a:cs typeface="Times New Roman Bold"/>
                <a:sym typeface="Times New Roman Bold"/>
              </a:rPr>
              <a:t>CU03 - PROGRAMACIÓN DE INCIDENTE</a:t>
            </a:r>
          </a:p>
        </p:txBody>
      </p:sp>
      <p:sp>
        <p:nvSpPr>
          <p:cNvPr id="6" name="TextBox 6"/>
          <p:cNvSpPr txBox="1"/>
          <p:nvPr/>
        </p:nvSpPr>
        <p:spPr>
          <a:xfrm>
            <a:off x="1144253" y="2547804"/>
            <a:ext cx="16115048" cy="1914525"/>
          </a:xfrm>
          <a:prstGeom prst="rect">
            <a:avLst/>
          </a:prstGeom>
        </p:spPr>
        <p:txBody>
          <a:bodyPr lIns="0" tIns="0" rIns="0" bIns="0" rtlCol="0" anchor="t">
            <a:spAutoFit/>
          </a:bodyPr>
          <a:lstStyle/>
          <a:p>
            <a:pPr algn="l">
              <a:lnSpc>
                <a:spcPts val="4800"/>
              </a:lnSpc>
              <a:spcBef>
                <a:spcPct val="0"/>
              </a:spcBef>
            </a:pPr>
            <a:r>
              <a:rPr lang="en-US" sz="4000">
                <a:solidFill>
                  <a:srgbClr val="000000"/>
                </a:solidFill>
                <a:latin typeface="Times New Roman"/>
                <a:ea typeface="Times New Roman"/>
                <a:cs typeface="Times New Roman"/>
                <a:sym typeface="Times New Roman"/>
              </a:rPr>
              <a:t>En este caso de uso, los empleados reportaran incidentes que ocurren en el intervalo de una programación, además registraran el tipo de incidente que ocurrió y para más información se detallara con un mensaje.</a:t>
            </a:r>
          </a:p>
        </p:txBody>
      </p:sp>
      <p:sp>
        <p:nvSpPr>
          <p:cNvPr id="7" name="TextBox 7"/>
          <p:cNvSpPr txBox="1"/>
          <p:nvPr/>
        </p:nvSpPr>
        <p:spPr>
          <a:xfrm>
            <a:off x="1028700" y="4576629"/>
            <a:ext cx="16230600" cy="5572125"/>
          </a:xfrm>
          <a:prstGeom prst="rect">
            <a:avLst/>
          </a:prstGeom>
        </p:spPr>
        <p:txBody>
          <a:bodyPr lIns="0" tIns="0" rIns="0" bIns="0" rtlCol="0" anchor="t">
            <a:spAutoFit/>
          </a:bodyPr>
          <a:lstStyle/>
          <a:p>
            <a:pPr algn="l">
              <a:lnSpc>
                <a:spcPts val="4800"/>
              </a:lnSpc>
            </a:pPr>
            <a:r>
              <a:rPr lang="en-US" sz="4000" b="1">
                <a:solidFill>
                  <a:srgbClr val="000000"/>
                </a:solidFill>
                <a:latin typeface="Times New Roman Bold"/>
                <a:ea typeface="Times New Roman Bold"/>
                <a:cs typeface="Times New Roman Bold"/>
                <a:sym typeface="Times New Roman Bold"/>
              </a:rPr>
              <a:t>Actores de uso: </a:t>
            </a:r>
            <a:r>
              <a:rPr lang="en-US" sz="4000">
                <a:solidFill>
                  <a:srgbClr val="000000"/>
                </a:solidFill>
                <a:latin typeface="Times New Roman"/>
                <a:ea typeface="Times New Roman"/>
                <a:cs typeface="Times New Roman"/>
                <a:sym typeface="Times New Roman"/>
              </a:rPr>
              <a:t>Empleado</a:t>
            </a:r>
          </a:p>
          <a:p>
            <a:pPr algn="l">
              <a:lnSpc>
                <a:spcPts val="4800"/>
              </a:lnSpc>
            </a:pPr>
            <a:r>
              <a:rPr lang="en-US" sz="4000" b="1">
                <a:solidFill>
                  <a:srgbClr val="000000"/>
                </a:solidFill>
                <a:latin typeface="Times New Roman Bold"/>
                <a:ea typeface="Times New Roman Bold"/>
                <a:cs typeface="Times New Roman Bold"/>
                <a:sym typeface="Times New Roman Bold"/>
              </a:rPr>
              <a:t>Requerimiento asociado: </a:t>
            </a:r>
            <a:r>
              <a:rPr lang="en-US" sz="4000">
                <a:solidFill>
                  <a:srgbClr val="000000"/>
                </a:solidFill>
                <a:latin typeface="Times New Roman"/>
                <a:ea typeface="Times New Roman"/>
                <a:cs typeface="Times New Roman"/>
                <a:sym typeface="Times New Roman"/>
              </a:rPr>
              <a:t>El sistema debe permitir asignar un incidente que ocurre en el transcurso de un viaje programado</a:t>
            </a:r>
          </a:p>
          <a:p>
            <a:pPr algn="l">
              <a:lnSpc>
                <a:spcPts val="4800"/>
              </a:lnSpc>
            </a:pPr>
            <a:r>
              <a:rPr lang="en-US" sz="4000" b="1">
                <a:solidFill>
                  <a:srgbClr val="000000"/>
                </a:solidFill>
                <a:latin typeface="Times New Roman Bold"/>
                <a:ea typeface="Times New Roman Bold"/>
                <a:cs typeface="Times New Roman Bold"/>
                <a:sym typeface="Times New Roman Bold"/>
              </a:rPr>
              <a:t>Precondiciones: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empleado debe estar autenticado en el sistema.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La programación y el tipo de incidente deben de existir en la base de datos.</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La fecha en la que ocurre el incidente debe estar entre la fecha asignación y la fecha fin programada de la programación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1349620" y="2556173"/>
            <a:ext cx="15588759" cy="6118588"/>
          </a:xfrm>
          <a:custGeom>
            <a:avLst/>
            <a:gdLst/>
            <a:ahLst/>
            <a:cxnLst/>
            <a:rect l="l" t="t" r="r" b="b"/>
            <a:pathLst>
              <a:path w="15588759" h="6118588">
                <a:moveTo>
                  <a:pt x="0" y="0"/>
                </a:moveTo>
                <a:lnTo>
                  <a:pt x="15588760" y="0"/>
                </a:lnTo>
                <a:lnTo>
                  <a:pt x="15588760" y="6118588"/>
                </a:lnTo>
                <a:lnTo>
                  <a:pt x="0" y="6118588"/>
                </a:lnTo>
                <a:lnTo>
                  <a:pt x="0" y="0"/>
                </a:lnTo>
                <a:close/>
              </a:path>
            </a:pathLst>
          </a:custGeom>
          <a:blipFill>
            <a:blip r:embed="rId3"/>
            <a:stretch>
              <a:fillRect/>
            </a:stretch>
          </a:blipFill>
        </p:spPr>
        <p:txBody>
          <a:bodyPr/>
          <a:lstStyle/>
          <a:p>
            <a:endParaRPr lang="es-PE"/>
          </a:p>
        </p:txBody>
      </p:sp>
      <p:sp>
        <p:nvSpPr>
          <p:cNvPr id="5" name="TextBox 5"/>
          <p:cNvSpPr txBox="1"/>
          <p:nvPr/>
        </p:nvSpPr>
        <p:spPr>
          <a:xfrm>
            <a:off x="10385113" y="379262"/>
            <a:ext cx="6890981"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Modelo de Base de Datos 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3391445" y="1479211"/>
            <a:ext cx="9573683" cy="8807789"/>
          </a:xfrm>
          <a:custGeom>
            <a:avLst/>
            <a:gdLst/>
            <a:ahLst/>
            <a:cxnLst/>
            <a:rect l="l" t="t" r="r" b="b"/>
            <a:pathLst>
              <a:path w="9573683" h="8807789">
                <a:moveTo>
                  <a:pt x="0" y="0"/>
                </a:moveTo>
                <a:lnTo>
                  <a:pt x="9573683" y="0"/>
                </a:lnTo>
                <a:lnTo>
                  <a:pt x="9573683" y="8807789"/>
                </a:lnTo>
                <a:lnTo>
                  <a:pt x="0" y="8807789"/>
                </a:lnTo>
                <a:lnTo>
                  <a:pt x="0" y="0"/>
                </a:lnTo>
                <a:close/>
              </a:path>
            </a:pathLst>
          </a:custGeom>
          <a:blipFill>
            <a:blip r:embed="rId3"/>
            <a:stretch>
              <a:fillRect/>
            </a:stretch>
          </a:blipFill>
        </p:spPr>
        <p:txBody>
          <a:bodyPr/>
          <a:lstStyle/>
          <a:p>
            <a:endParaRPr lang="es-PE"/>
          </a:p>
        </p:txBody>
      </p:sp>
      <p:sp>
        <p:nvSpPr>
          <p:cNvPr id="5" name="TextBox 5"/>
          <p:cNvSpPr txBox="1"/>
          <p:nvPr/>
        </p:nvSpPr>
        <p:spPr>
          <a:xfrm>
            <a:off x="14996166" y="379262"/>
            <a:ext cx="2279928"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Código 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101732" y="379262"/>
            <a:ext cx="3765590"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Causa de uso 4</a:t>
            </a:r>
          </a:p>
        </p:txBody>
      </p:sp>
      <p:sp>
        <p:nvSpPr>
          <p:cNvPr id="5" name="TextBox 5"/>
          <p:cNvSpPr txBox="1"/>
          <p:nvPr/>
        </p:nvSpPr>
        <p:spPr>
          <a:xfrm>
            <a:off x="1144253" y="2124462"/>
            <a:ext cx="12507218" cy="781050"/>
          </a:xfrm>
          <a:prstGeom prst="rect">
            <a:avLst/>
          </a:prstGeom>
        </p:spPr>
        <p:txBody>
          <a:bodyPr lIns="0" tIns="0" rIns="0" bIns="0" rtlCol="0" anchor="t">
            <a:spAutoFit/>
          </a:bodyPr>
          <a:lstStyle/>
          <a:p>
            <a:pPr algn="l">
              <a:lnSpc>
                <a:spcPts val="5400"/>
              </a:lnSpc>
              <a:spcBef>
                <a:spcPct val="0"/>
              </a:spcBef>
            </a:pPr>
            <a:r>
              <a:rPr lang="en-US" sz="4500" b="1">
                <a:solidFill>
                  <a:srgbClr val="C00000"/>
                </a:solidFill>
                <a:latin typeface="Times New Roman Bold"/>
                <a:ea typeface="Times New Roman Bold"/>
                <a:cs typeface="Times New Roman Bold"/>
                <a:sym typeface="Times New Roman Bold"/>
              </a:rPr>
              <a:t>CU04 - REPARACIÓN DE CARROS</a:t>
            </a:r>
          </a:p>
        </p:txBody>
      </p:sp>
      <p:sp>
        <p:nvSpPr>
          <p:cNvPr id="6" name="TextBox 6"/>
          <p:cNvSpPr txBox="1"/>
          <p:nvPr/>
        </p:nvSpPr>
        <p:spPr>
          <a:xfrm>
            <a:off x="1144252" y="3228975"/>
            <a:ext cx="16115048" cy="1914525"/>
          </a:xfrm>
          <a:prstGeom prst="rect">
            <a:avLst/>
          </a:prstGeom>
        </p:spPr>
        <p:txBody>
          <a:bodyPr lIns="0" tIns="0" rIns="0" bIns="0" rtlCol="0" anchor="t">
            <a:spAutoFit/>
          </a:bodyPr>
          <a:lstStyle/>
          <a:p>
            <a:pPr algn="l">
              <a:lnSpc>
                <a:spcPts val="4800"/>
              </a:lnSpc>
              <a:spcBef>
                <a:spcPct val="0"/>
              </a:spcBef>
            </a:pPr>
            <a:r>
              <a:rPr lang="en-US" sz="4000">
                <a:solidFill>
                  <a:srgbClr val="000000"/>
                </a:solidFill>
                <a:latin typeface="Times New Roman"/>
                <a:ea typeface="Times New Roman"/>
                <a:cs typeface="Times New Roman"/>
                <a:sym typeface="Times New Roman"/>
              </a:rPr>
              <a:t>En este caso de uso, los empleados asignarán reparaciones a los carros una vez estos sufran un incidente, se le asignara un detalle explicando lo que se esta arreglando.</a:t>
            </a:r>
          </a:p>
        </p:txBody>
      </p:sp>
      <p:sp>
        <p:nvSpPr>
          <p:cNvPr id="7" name="TextBox 7"/>
          <p:cNvSpPr txBox="1"/>
          <p:nvPr/>
        </p:nvSpPr>
        <p:spPr>
          <a:xfrm>
            <a:off x="1028700" y="5257800"/>
            <a:ext cx="16230600" cy="4352925"/>
          </a:xfrm>
          <a:prstGeom prst="rect">
            <a:avLst/>
          </a:prstGeom>
        </p:spPr>
        <p:txBody>
          <a:bodyPr lIns="0" tIns="0" rIns="0" bIns="0" rtlCol="0" anchor="t">
            <a:spAutoFit/>
          </a:bodyPr>
          <a:lstStyle/>
          <a:p>
            <a:pPr algn="l">
              <a:lnSpc>
                <a:spcPts val="4800"/>
              </a:lnSpc>
            </a:pPr>
            <a:r>
              <a:rPr lang="en-US" sz="4000" b="1">
                <a:solidFill>
                  <a:srgbClr val="000000"/>
                </a:solidFill>
                <a:latin typeface="Times New Roman Bold"/>
                <a:ea typeface="Times New Roman Bold"/>
                <a:cs typeface="Times New Roman Bold"/>
                <a:sym typeface="Times New Roman Bold"/>
              </a:rPr>
              <a:t>Actores de uso: </a:t>
            </a:r>
            <a:r>
              <a:rPr lang="en-US" sz="4000">
                <a:solidFill>
                  <a:srgbClr val="000000"/>
                </a:solidFill>
                <a:latin typeface="Times New Roman"/>
                <a:ea typeface="Times New Roman"/>
                <a:cs typeface="Times New Roman"/>
                <a:sym typeface="Times New Roman"/>
              </a:rPr>
              <a:t>Empleado.</a:t>
            </a:r>
          </a:p>
          <a:p>
            <a:pPr algn="l">
              <a:lnSpc>
                <a:spcPts val="4800"/>
              </a:lnSpc>
            </a:pPr>
            <a:r>
              <a:rPr lang="en-US" sz="4000" b="1">
                <a:solidFill>
                  <a:srgbClr val="000000"/>
                </a:solidFill>
                <a:latin typeface="Times New Roman Bold"/>
                <a:ea typeface="Times New Roman Bold"/>
                <a:cs typeface="Times New Roman Bold"/>
                <a:sym typeface="Times New Roman Bold"/>
              </a:rPr>
              <a:t>Requerimiento asociado: </a:t>
            </a:r>
            <a:r>
              <a:rPr lang="en-US" sz="4000">
                <a:solidFill>
                  <a:srgbClr val="000000"/>
                </a:solidFill>
                <a:latin typeface="Times New Roman"/>
                <a:ea typeface="Times New Roman"/>
                <a:cs typeface="Times New Roman"/>
                <a:sym typeface="Times New Roman"/>
              </a:rPr>
              <a:t>El sistema debe permitir asignar una reparación por el surgimiento de un incidente</a:t>
            </a:r>
          </a:p>
          <a:p>
            <a:pPr algn="l">
              <a:lnSpc>
                <a:spcPts val="4800"/>
              </a:lnSpc>
            </a:pPr>
            <a:r>
              <a:rPr lang="en-US" sz="4000" b="1">
                <a:solidFill>
                  <a:srgbClr val="000000"/>
                </a:solidFill>
                <a:latin typeface="Times New Roman Bold"/>
                <a:ea typeface="Times New Roman Bold"/>
                <a:cs typeface="Times New Roman Bold"/>
                <a:sym typeface="Times New Roman Bold"/>
              </a:rPr>
              <a:t>Precondiciones: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empleado debe estar autenticado en el sistema.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incidente, la programación y el taller deben existir en la base de datos.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4156593" y="1681029"/>
            <a:ext cx="10551435" cy="8384257"/>
          </a:xfrm>
          <a:custGeom>
            <a:avLst/>
            <a:gdLst/>
            <a:ahLst/>
            <a:cxnLst/>
            <a:rect l="l" t="t" r="r" b="b"/>
            <a:pathLst>
              <a:path w="10551435" h="8384257">
                <a:moveTo>
                  <a:pt x="0" y="0"/>
                </a:moveTo>
                <a:lnTo>
                  <a:pt x="10551435" y="0"/>
                </a:lnTo>
                <a:lnTo>
                  <a:pt x="10551435" y="8384257"/>
                </a:lnTo>
                <a:lnTo>
                  <a:pt x="0" y="8384257"/>
                </a:lnTo>
                <a:lnTo>
                  <a:pt x="0" y="0"/>
                </a:lnTo>
                <a:close/>
              </a:path>
            </a:pathLst>
          </a:custGeom>
          <a:blipFill>
            <a:blip r:embed="rId3"/>
            <a:stretch>
              <a:fillRect r="-11600"/>
            </a:stretch>
          </a:blipFill>
        </p:spPr>
        <p:txBody>
          <a:bodyPr/>
          <a:lstStyle/>
          <a:p>
            <a:endParaRPr lang="es-PE"/>
          </a:p>
        </p:txBody>
      </p:sp>
      <p:sp>
        <p:nvSpPr>
          <p:cNvPr id="5" name="TextBox 5"/>
          <p:cNvSpPr txBox="1"/>
          <p:nvPr/>
        </p:nvSpPr>
        <p:spPr>
          <a:xfrm>
            <a:off x="10385113" y="379262"/>
            <a:ext cx="6890981"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Modelo de Base de Datos 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4811116" y="1711288"/>
            <a:ext cx="7471589" cy="8575712"/>
          </a:xfrm>
          <a:custGeom>
            <a:avLst/>
            <a:gdLst/>
            <a:ahLst/>
            <a:cxnLst/>
            <a:rect l="l" t="t" r="r" b="b"/>
            <a:pathLst>
              <a:path w="7471589" h="8575712">
                <a:moveTo>
                  <a:pt x="0" y="0"/>
                </a:moveTo>
                <a:lnTo>
                  <a:pt x="7471588" y="0"/>
                </a:lnTo>
                <a:lnTo>
                  <a:pt x="7471588" y="8575712"/>
                </a:lnTo>
                <a:lnTo>
                  <a:pt x="0" y="8575712"/>
                </a:lnTo>
                <a:lnTo>
                  <a:pt x="0" y="0"/>
                </a:lnTo>
                <a:close/>
              </a:path>
            </a:pathLst>
          </a:custGeom>
          <a:blipFill>
            <a:blip r:embed="rId3"/>
            <a:stretch>
              <a:fillRect/>
            </a:stretch>
          </a:blipFill>
        </p:spPr>
        <p:txBody>
          <a:bodyPr/>
          <a:lstStyle/>
          <a:p>
            <a:endParaRPr lang="es-PE"/>
          </a:p>
        </p:txBody>
      </p:sp>
      <p:sp>
        <p:nvSpPr>
          <p:cNvPr id="5" name="TextBox 5"/>
          <p:cNvSpPr txBox="1"/>
          <p:nvPr/>
        </p:nvSpPr>
        <p:spPr>
          <a:xfrm>
            <a:off x="14996166" y="379262"/>
            <a:ext cx="2279928"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Código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71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s-PE"/>
          </a:p>
        </p:txBody>
      </p:sp>
      <p:sp>
        <p:nvSpPr>
          <p:cNvPr id="3" name="TextBox 3"/>
          <p:cNvSpPr txBox="1"/>
          <p:nvPr/>
        </p:nvSpPr>
        <p:spPr>
          <a:xfrm>
            <a:off x="616738" y="2305615"/>
            <a:ext cx="17486176" cy="1038225"/>
          </a:xfrm>
          <a:prstGeom prst="rect">
            <a:avLst/>
          </a:prstGeom>
        </p:spPr>
        <p:txBody>
          <a:bodyPr lIns="0" tIns="0" rIns="0" bIns="0" rtlCol="0" anchor="t">
            <a:spAutoFit/>
          </a:bodyPr>
          <a:lstStyle/>
          <a:p>
            <a:pPr algn="ctr">
              <a:lnSpc>
                <a:spcPts val="7200"/>
              </a:lnSpc>
            </a:pPr>
            <a:r>
              <a:rPr lang="en-US" sz="6000" b="1">
                <a:solidFill>
                  <a:srgbClr val="811818"/>
                </a:solidFill>
                <a:latin typeface="Times New Roman Bold"/>
                <a:ea typeface="Times New Roman Bold"/>
                <a:cs typeface="Times New Roman Bold"/>
                <a:sym typeface="Times New Roman Bold"/>
              </a:rPr>
              <a:t>Facultad de Ingeniería Industrial y de Sistemas</a:t>
            </a:r>
          </a:p>
        </p:txBody>
      </p:sp>
      <p:sp>
        <p:nvSpPr>
          <p:cNvPr id="4" name="TextBox 4"/>
          <p:cNvSpPr txBox="1"/>
          <p:nvPr/>
        </p:nvSpPr>
        <p:spPr>
          <a:xfrm>
            <a:off x="13891329" y="549625"/>
            <a:ext cx="3594847" cy="466725"/>
          </a:xfrm>
          <a:prstGeom prst="rect">
            <a:avLst/>
          </a:prstGeom>
        </p:spPr>
        <p:txBody>
          <a:bodyPr lIns="0" tIns="0" rIns="0" bIns="0" rtlCol="0" anchor="t">
            <a:spAutoFit/>
          </a:bodyPr>
          <a:lstStyle/>
          <a:p>
            <a:pPr algn="r">
              <a:lnSpc>
                <a:spcPts val="3240"/>
              </a:lnSpc>
            </a:pPr>
            <a:r>
              <a:rPr lang="en-US" sz="2700" b="1">
                <a:solidFill>
                  <a:srgbClr val="811818"/>
                </a:solidFill>
                <a:latin typeface="Times New Roman Bold"/>
                <a:ea typeface="Times New Roman Bold"/>
                <a:cs typeface="Times New Roman Bold"/>
                <a:sym typeface="Times New Roman Bold"/>
              </a:rPr>
              <a:t>24-II</a:t>
            </a:r>
          </a:p>
        </p:txBody>
      </p:sp>
      <p:sp>
        <p:nvSpPr>
          <p:cNvPr id="5" name="Freeform 5"/>
          <p:cNvSpPr/>
          <p:nvPr/>
        </p:nvSpPr>
        <p:spPr>
          <a:xfrm>
            <a:off x="5724702" y="332584"/>
            <a:ext cx="6838595" cy="1951278"/>
          </a:xfrm>
          <a:custGeom>
            <a:avLst/>
            <a:gdLst/>
            <a:ahLst/>
            <a:cxnLst/>
            <a:rect l="l" t="t" r="r" b="b"/>
            <a:pathLst>
              <a:path w="6838595" h="1951278">
                <a:moveTo>
                  <a:pt x="0" y="0"/>
                </a:moveTo>
                <a:lnTo>
                  <a:pt x="6838596" y="0"/>
                </a:lnTo>
                <a:lnTo>
                  <a:pt x="6838596" y="1951278"/>
                </a:lnTo>
                <a:lnTo>
                  <a:pt x="0" y="1951278"/>
                </a:lnTo>
                <a:lnTo>
                  <a:pt x="0" y="0"/>
                </a:lnTo>
                <a:close/>
              </a:path>
            </a:pathLst>
          </a:custGeom>
          <a:blipFill>
            <a:blip r:embed="rId3"/>
            <a:stretch>
              <a:fillRect/>
            </a:stretch>
          </a:blipFill>
        </p:spPr>
        <p:txBody>
          <a:bodyPr/>
          <a:lstStyle/>
          <a:p>
            <a:endParaRPr lang="es-PE"/>
          </a:p>
        </p:txBody>
      </p:sp>
      <p:sp>
        <p:nvSpPr>
          <p:cNvPr id="6" name="TextBox 6"/>
          <p:cNvSpPr txBox="1"/>
          <p:nvPr/>
        </p:nvSpPr>
        <p:spPr>
          <a:xfrm>
            <a:off x="446631" y="6269588"/>
            <a:ext cx="8913195" cy="3312031"/>
          </a:xfrm>
          <a:prstGeom prst="rect">
            <a:avLst/>
          </a:prstGeom>
        </p:spPr>
        <p:txBody>
          <a:bodyPr lIns="0" tIns="0" rIns="0" bIns="0" rtlCol="0" anchor="t">
            <a:spAutoFit/>
          </a:bodyPr>
          <a:lstStyle/>
          <a:p>
            <a:pPr marL="712478" lvl="1" indent="-356239" algn="just">
              <a:lnSpc>
                <a:spcPts val="5181"/>
              </a:lnSpc>
              <a:buFont typeface="Arial"/>
              <a:buChar char="•"/>
            </a:pPr>
            <a:r>
              <a:rPr lang="en-US" sz="3300">
                <a:solidFill>
                  <a:srgbClr val="000000"/>
                </a:solidFill>
                <a:latin typeface="Times New Roman"/>
                <a:ea typeface="Times New Roman"/>
                <a:cs typeface="Times New Roman"/>
                <a:sym typeface="Times New Roman"/>
              </a:rPr>
              <a:t>Águila Salvador, Elisson Gabriel</a:t>
            </a:r>
          </a:p>
          <a:p>
            <a:pPr marL="712478" lvl="1" indent="-356239" algn="just">
              <a:lnSpc>
                <a:spcPts val="5181"/>
              </a:lnSpc>
              <a:buFont typeface="Arial"/>
              <a:buChar char="•"/>
            </a:pPr>
            <a:r>
              <a:rPr lang="en-US" sz="3300">
                <a:solidFill>
                  <a:srgbClr val="000000"/>
                </a:solidFill>
                <a:latin typeface="Times New Roman"/>
                <a:ea typeface="Times New Roman"/>
                <a:cs typeface="Times New Roman"/>
                <a:sym typeface="Times New Roman"/>
              </a:rPr>
              <a:t>Huanca Mendez, Luis Abel</a:t>
            </a:r>
          </a:p>
          <a:p>
            <a:pPr marL="712478" lvl="1" indent="-356239" algn="just">
              <a:lnSpc>
                <a:spcPts val="5181"/>
              </a:lnSpc>
              <a:buFont typeface="Arial"/>
              <a:buChar char="•"/>
            </a:pPr>
            <a:r>
              <a:rPr lang="en-US" sz="3300">
                <a:solidFill>
                  <a:srgbClr val="000000"/>
                </a:solidFill>
                <a:latin typeface="Times New Roman"/>
                <a:ea typeface="Times New Roman"/>
                <a:cs typeface="Times New Roman"/>
                <a:sym typeface="Times New Roman"/>
              </a:rPr>
              <a:t>Pinedo Aponte, Diego Alonso</a:t>
            </a:r>
          </a:p>
          <a:p>
            <a:pPr marL="712478" lvl="1" indent="-356239" algn="just">
              <a:lnSpc>
                <a:spcPts val="5181"/>
              </a:lnSpc>
              <a:buFont typeface="Arial"/>
              <a:buChar char="•"/>
            </a:pPr>
            <a:r>
              <a:rPr lang="en-US" sz="3300">
                <a:solidFill>
                  <a:srgbClr val="000000"/>
                </a:solidFill>
                <a:latin typeface="Times New Roman"/>
                <a:ea typeface="Times New Roman"/>
                <a:cs typeface="Times New Roman"/>
                <a:sym typeface="Times New Roman"/>
              </a:rPr>
              <a:t>Samaniego Azañero, David Alexander</a:t>
            </a:r>
          </a:p>
          <a:p>
            <a:pPr marL="712478" lvl="1" indent="-356239" algn="just">
              <a:lnSpc>
                <a:spcPts val="5181"/>
              </a:lnSpc>
              <a:buFont typeface="Arial"/>
              <a:buChar char="•"/>
            </a:pPr>
            <a:r>
              <a:rPr lang="en-US" sz="3300">
                <a:solidFill>
                  <a:srgbClr val="000000"/>
                </a:solidFill>
                <a:latin typeface="Times New Roman"/>
                <a:ea typeface="Times New Roman"/>
                <a:cs typeface="Times New Roman"/>
                <a:sym typeface="Times New Roman"/>
              </a:rPr>
              <a:t>Yaures Casanca, Joel Leonardo              </a:t>
            </a:r>
          </a:p>
        </p:txBody>
      </p:sp>
      <p:sp>
        <p:nvSpPr>
          <p:cNvPr id="7" name="TextBox 7"/>
          <p:cNvSpPr txBox="1"/>
          <p:nvPr/>
        </p:nvSpPr>
        <p:spPr>
          <a:xfrm>
            <a:off x="786845" y="5356207"/>
            <a:ext cx="7882426" cy="790575"/>
          </a:xfrm>
          <a:prstGeom prst="rect">
            <a:avLst/>
          </a:prstGeom>
        </p:spPr>
        <p:txBody>
          <a:bodyPr lIns="0" tIns="0" rIns="0" bIns="0" rtlCol="0" anchor="t">
            <a:spAutoFit/>
          </a:bodyPr>
          <a:lstStyle/>
          <a:p>
            <a:pPr algn="ctr">
              <a:lnSpc>
                <a:spcPts val="5520"/>
              </a:lnSpc>
              <a:spcBef>
                <a:spcPct val="0"/>
              </a:spcBef>
            </a:pPr>
            <a:r>
              <a:rPr lang="en-US" sz="4600" b="1">
                <a:solidFill>
                  <a:srgbClr val="811818"/>
                </a:solidFill>
                <a:latin typeface="Times New Roman Bold"/>
                <a:ea typeface="Times New Roman Bold"/>
                <a:cs typeface="Times New Roman Bold"/>
                <a:sym typeface="Times New Roman Bold"/>
              </a:rPr>
              <a:t>Alumnos:</a:t>
            </a:r>
          </a:p>
        </p:txBody>
      </p:sp>
      <p:sp>
        <p:nvSpPr>
          <p:cNvPr id="8" name="TextBox 8"/>
          <p:cNvSpPr txBox="1"/>
          <p:nvPr/>
        </p:nvSpPr>
        <p:spPr>
          <a:xfrm>
            <a:off x="10220263" y="6142019"/>
            <a:ext cx="7882652" cy="3312031"/>
          </a:xfrm>
          <a:prstGeom prst="rect">
            <a:avLst/>
          </a:prstGeom>
        </p:spPr>
        <p:txBody>
          <a:bodyPr lIns="0" tIns="0" rIns="0" bIns="0" rtlCol="0" anchor="t">
            <a:spAutoFit/>
          </a:bodyPr>
          <a:lstStyle/>
          <a:p>
            <a:pPr algn="just">
              <a:lnSpc>
                <a:spcPts val="5181"/>
              </a:lnSpc>
            </a:pPr>
            <a:r>
              <a:rPr lang="en-US" sz="3300">
                <a:solidFill>
                  <a:srgbClr val="000000"/>
                </a:solidFill>
                <a:latin typeface="Times New Roman"/>
                <a:ea typeface="Times New Roman"/>
                <a:cs typeface="Times New Roman"/>
                <a:sym typeface="Times New Roman"/>
              </a:rPr>
              <a:t>(0009-0002-7792-4845 / 20230046G)</a:t>
            </a:r>
          </a:p>
          <a:p>
            <a:pPr algn="just">
              <a:lnSpc>
                <a:spcPts val="5181"/>
              </a:lnSpc>
            </a:pPr>
            <a:r>
              <a:rPr lang="en-US" sz="3300">
                <a:solidFill>
                  <a:srgbClr val="000000"/>
                </a:solidFill>
                <a:latin typeface="Times New Roman"/>
                <a:ea typeface="Times New Roman"/>
                <a:cs typeface="Times New Roman"/>
                <a:sym typeface="Times New Roman"/>
              </a:rPr>
              <a:t>(0009-0000-2318-1340 / 20231059E)</a:t>
            </a:r>
          </a:p>
          <a:p>
            <a:pPr algn="just">
              <a:lnSpc>
                <a:spcPts val="5181"/>
              </a:lnSpc>
            </a:pPr>
            <a:r>
              <a:rPr lang="en-US" sz="3300">
                <a:solidFill>
                  <a:srgbClr val="000000"/>
                </a:solidFill>
                <a:latin typeface="Times New Roman"/>
                <a:ea typeface="Times New Roman"/>
                <a:cs typeface="Times New Roman"/>
                <a:sym typeface="Times New Roman"/>
              </a:rPr>
              <a:t>(0009-0004-7598-2173 / 20234523D)</a:t>
            </a:r>
          </a:p>
          <a:p>
            <a:pPr algn="just">
              <a:lnSpc>
                <a:spcPts val="5181"/>
              </a:lnSpc>
            </a:pPr>
            <a:r>
              <a:rPr lang="en-US" sz="3300">
                <a:solidFill>
                  <a:srgbClr val="000000"/>
                </a:solidFill>
                <a:latin typeface="Times New Roman"/>
                <a:ea typeface="Times New Roman"/>
                <a:cs typeface="Times New Roman"/>
                <a:sym typeface="Times New Roman"/>
              </a:rPr>
              <a:t>(0009-0000-6663-7387 / 20202100K)</a:t>
            </a:r>
          </a:p>
          <a:p>
            <a:pPr algn="just">
              <a:lnSpc>
                <a:spcPts val="5181"/>
              </a:lnSpc>
            </a:pPr>
            <a:r>
              <a:rPr lang="en-US" sz="3300">
                <a:solidFill>
                  <a:srgbClr val="000000"/>
                </a:solidFill>
                <a:latin typeface="Times New Roman"/>
                <a:ea typeface="Times New Roman"/>
                <a:cs typeface="Times New Roman"/>
                <a:sym typeface="Times New Roman"/>
              </a:rPr>
              <a:t>(0009-0005-7746-4844 / 20232581G)</a:t>
            </a:r>
          </a:p>
        </p:txBody>
      </p:sp>
      <p:sp>
        <p:nvSpPr>
          <p:cNvPr id="9" name="TextBox 9"/>
          <p:cNvSpPr txBox="1"/>
          <p:nvPr/>
        </p:nvSpPr>
        <p:spPr>
          <a:xfrm>
            <a:off x="8669271" y="5389544"/>
            <a:ext cx="8120807" cy="790575"/>
          </a:xfrm>
          <a:prstGeom prst="rect">
            <a:avLst/>
          </a:prstGeom>
        </p:spPr>
        <p:txBody>
          <a:bodyPr lIns="0" tIns="0" rIns="0" bIns="0" rtlCol="0" anchor="t">
            <a:spAutoFit/>
          </a:bodyPr>
          <a:lstStyle/>
          <a:p>
            <a:pPr algn="ctr">
              <a:lnSpc>
                <a:spcPts val="5520"/>
              </a:lnSpc>
              <a:spcBef>
                <a:spcPct val="0"/>
              </a:spcBef>
            </a:pPr>
            <a:r>
              <a:rPr lang="en-US" sz="4600" b="1">
                <a:solidFill>
                  <a:srgbClr val="811818"/>
                </a:solidFill>
                <a:latin typeface="Times New Roman Bold"/>
                <a:ea typeface="Times New Roman Bold"/>
                <a:cs typeface="Times New Roman Bold"/>
                <a:sym typeface="Times New Roman Bold"/>
              </a:rPr>
              <a:t>Código (orcid.orgORCID/UNI):</a:t>
            </a:r>
          </a:p>
        </p:txBody>
      </p:sp>
      <p:sp>
        <p:nvSpPr>
          <p:cNvPr id="10" name="AutoShape 10"/>
          <p:cNvSpPr/>
          <p:nvPr/>
        </p:nvSpPr>
        <p:spPr>
          <a:xfrm>
            <a:off x="6406183" y="5832457"/>
            <a:ext cx="2263089" cy="0"/>
          </a:xfrm>
          <a:prstGeom prst="line">
            <a:avLst/>
          </a:prstGeom>
          <a:ln w="95250" cap="flat">
            <a:solidFill>
              <a:srgbClr val="C00000"/>
            </a:solidFill>
            <a:prstDash val="solid"/>
            <a:headEnd type="none" w="sm" len="sm"/>
            <a:tailEnd type="none" w="sm" len="sm"/>
          </a:ln>
        </p:spPr>
        <p:txBody>
          <a:bodyPr/>
          <a:lstStyle/>
          <a:p>
            <a:endParaRPr lang="es-PE"/>
          </a:p>
        </p:txBody>
      </p:sp>
      <p:sp>
        <p:nvSpPr>
          <p:cNvPr id="11" name="AutoShape 11"/>
          <p:cNvSpPr/>
          <p:nvPr/>
        </p:nvSpPr>
        <p:spPr>
          <a:xfrm>
            <a:off x="-767538" y="5794357"/>
            <a:ext cx="3974932" cy="19050"/>
          </a:xfrm>
          <a:prstGeom prst="line">
            <a:avLst/>
          </a:prstGeom>
          <a:ln w="95250" cap="flat">
            <a:solidFill>
              <a:srgbClr val="C00000"/>
            </a:solidFill>
            <a:prstDash val="solid"/>
            <a:headEnd type="none" w="sm" len="sm"/>
            <a:tailEnd type="none" w="sm" len="sm"/>
          </a:ln>
        </p:spPr>
        <p:txBody>
          <a:bodyPr/>
          <a:lstStyle/>
          <a:p>
            <a:endParaRPr lang="es-PE"/>
          </a:p>
        </p:txBody>
      </p:sp>
      <p:sp>
        <p:nvSpPr>
          <p:cNvPr id="12" name="AutoShape 12"/>
          <p:cNvSpPr/>
          <p:nvPr/>
        </p:nvSpPr>
        <p:spPr>
          <a:xfrm>
            <a:off x="16790078" y="5794357"/>
            <a:ext cx="6492240" cy="0"/>
          </a:xfrm>
          <a:prstGeom prst="line">
            <a:avLst/>
          </a:prstGeom>
          <a:ln w="95250" cap="flat">
            <a:solidFill>
              <a:srgbClr val="C00000"/>
            </a:solidFill>
            <a:prstDash val="solid"/>
            <a:headEnd type="none" w="sm" len="sm"/>
            <a:tailEnd type="none" w="sm" len="sm"/>
          </a:ln>
        </p:spPr>
        <p:txBody>
          <a:bodyPr/>
          <a:lstStyle/>
          <a:p>
            <a:endParaRPr lang="es-PE"/>
          </a:p>
        </p:txBody>
      </p:sp>
      <p:sp>
        <p:nvSpPr>
          <p:cNvPr id="13" name="TextBox 13"/>
          <p:cNvSpPr txBox="1"/>
          <p:nvPr/>
        </p:nvSpPr>
        <p:spPr>
          <a:xfrm>
            <a:off x="4482372" y="3976950"/>
            <a:ext cx="9323255" cy="561975"/>
          </a:xfrm>
          <a:prstGeom prst="rect">
            <a:avLst/>
          </a:prstGeom>
        </p:spPr>
        <p:txBody>
          <a:bodyPr lIns="0" tIns="0" rIns="0" bIns="0" rtlCol="0" anchor="t">
            <a:spAutoFit/>
          </a:bodyPr>
          <a:lstStyle/>
          <a:p>
            <a:pPr algn="ctr">
              <a:lnSpc>
                <a:spcPts val="3960"/>
              </a:lnSpc>
              <a:spcBef>
                <a:spcPct val="0"/>
              </a:spcBef>
            </a:pPr>
            <a:r>
              <a:rPr lang="en-US" sz="3300" b="1">
                <a:solidFill>
                  <a:srgbClr val="000000"/>
                </a:solidFill>
                <a:latin typeface="Times New Roman Bold"/>
                <a:ea typeface="Times New Roman Bold"/>
                <a:cs typeface="Times New Roman Bold"/>
                <a:sym typeface="Times New Roman Bold"/>
              </a:rPr>
              <a:t>Curso: </a:t>
            </a:r>
            <a:r>
              <a:rPr lang="en-US" sz="3300">
                <a:solidFill>
                  <a:srgbClr val="000000"/>
                </a:solidFill>
                <a:latin typeface="Times New Roman"/>
                <a:ea typeface="Times New Roman"/>
                <a:cs typeface="Times New Roman"/>
                <a:sym typeface="Times New Roman"/>
              </a:rPr>
              <a:t>Programación Orientada a Objetos</a:t>
            </a:r>
          </a:p>
        </p:txBody>
      </p:sp>
      <p:sp>
        <p:nvSpPr>
          <p:cNvPr id="14" name="TextBox 14"/>
          <p:cNvSpPr txBox="1"/>
          <p:nvPr/>
        </p:nvSpPr>
        <p:spPr>
          <a:xfrm>
            <a:off x="5135722" y="4519895"/>
            <a:ext cx="8234601" cy="561975"/>
          </a:xfrm>
          <a:prstGeom prst="rect">
            <a:avLst/>
          </a:prstGeom>
        </p:spPr>
        <p:txBody>
          <a:bodyPr lIns="0" tIns="0" rIns="0" bIns="0" rtlCol="0" anchor="t">
            <a:spAutoFit/>
          </a:bodyPr>
          <a:lstStyle/>
          <a:p>
            <a:pPr algn="ctr">
              <a:lnSpc>
                <a:spcPts val="3960"/>
              </a:lnSpc>
              <a:spcBef>
                <a:spcPct val="0"/>
              </a:spcBef>
            </a:pPr>
            <a:r>
              <a:rPr lang="en-US" sz="3300" b="1">
                <a:solidFill>
                  <a:srgbClr val="000000"/>
                </a:solidFill>
                <a:latin typeface="Times New Roman Bold"/>
                <a:ea typeface="Times New Roman Bold"/>
                <a:cs typeface="Times New Roman Bold"/>
                <a:sym typeface="Times New Roman Bold"/>
              </a:rPr>
              <a:t>Docente: </a:t>
            </a:r>
            <a:r>
              <a:rPr lang="en-US" sz="3300">
                <a:solidFill>
                  <a:srgbClr val="000000"/>
                </a:solidFill>
                <a:latin typeface="Times New Roman"/>
                <a:ea typeface="Times New Roman"/>
                <a:cs typeface="Times New Roman"/>
                <a:sym typeface="Times New Roman"/>
              </a:rPr>
              <a:t>Mag. Coronel Castillo, Eric Gustavo</a:t>
            </a:r>
          </a:p>
        </p:txBody>
      </p:sp>
      <p:grpSp>
        <p:nvGrpSpPr>
          <p:cNvPr id="15" name="Group 15"/>
          <p:cNvGrpSpPr/>
          <p:nvPr/>
        </p:nvGrpSpPr>
        <p:grpSpPr>
          <a:xfrm>
            <a:off x="-767538" y="4538925"/>
            <a:ext cx="20521642" cy="95250"/>
            <a:chOff x="0" y="0"/>
            <a:chExt cx="27362190" cy="127000"/>
          </a:xfrm>
        </p:grpSpPr>
        <p:sp>
          <p:nvSpPr>
            <p:cNvPr id="16" name="AutoShape 16"/>
            <p:cNvSpPr/>
            <p:nvPr/>
          </p:nvSpPr>
          <p:spPr>
            <a:xfrm>
              <a:off x="0" y="63500"/>
              <a:ext cx="6999880" cy="0"/>
            </a:xfrm>
            <a:prstGeom prst="line">
              <a:avLst/>
            </a:prstGeom>
            <a:ln w="127000" cap="flat">
              <a:solidFill>
                <a:srgbClr val="C00000"/>
              </a:solidFill>
              <a:prstDash val="solid"/>
              <a:headEnd type="none" w="sm" len="sm"/>
              <a:tailEnd type="none" w="sm" len="sm"/>
            </a:ln>
          </p:spPr>
          <p:txBody>
            <a:bodyPr/>
            <a:lstStyle/>
            <a:p>
              <a:endParaRPr lang="es-PE"/>
            </a:p>
          </p:txBody>
        </p:sp>
        <p:sp>
          <p:nvSpPr>
            <p:cNvPr id="17" name="AutoShape 17"/>
            <p:cNvSpPr/>
            <p:nvPr/>
          </p:nvSpPr>
          <p:spPr>
            <a:xfrm>
              <a:off x="19430887" y="63500"/>
              <a:ext cx="7931303" cy="0"/>
            </a:xfrm>
            <a:prstGeom prst="line">
              <a:avLst/>
            </a:prstGeom>
            <a:ln w="127000" cap="flat">
              <a:solidFill>
                <a:srgbClr val="C00000"/>
              </a:solidFill>
              <a:prstDash val="solid"/>
              <a:headEnd type="none" w="sm" len="sm"/>
              <a:tailEnd type="none" w="sm" len="sm"/>
            </a:ln>
          </p:spPr>
          <p:txBody>
            <a:bodyPr/>
            <a:lstStyle/>
            <a:p>
              <a:endParaRPr lang="es-PE"/>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0"/>
            <a:ext cx="3803073" cy="10301778"/>
          </a:xfrm>
          <a:custGeom>
            <a:avLst/>
            <a:gdLst/>
            <a:ahLst/>
            <a:cxnLst/>
            <a:rect l="l" t="t" r="r" b="b"/>
            <a:pathLst>
              <a:path w="3803073" h="10301778">
                <a:moveTo>
                  <a:pt x="0" y="0"/>
                </a:moveTo>
                <a:lnTo>
                  <a:pt x="3803073" y="0"/>
                </a:lnTo>
                <a:lnTo>
                  <a:pt x="3803073" y="10301778"/>
                </a:lnTo>
                <a:lnTo>
                  <a:pt x="0" y="103017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a:p>
        </p:txBody>
      </p:sp>
      <p:grpSp>
        <p:nvGrpSpPr>
          <p:cNvPr id="3" name="Group 3"/>
          <p:cNvGrpSpPr/>
          <p:nvPr/>
        </p:nvGrpSpPr>
        <p:grpSpPr>
          <a:xfrm rot="5400000">
            <a:off x="3500372" y="3868864"/>
            <a:ext cx="1098175" cy="492773"/>
            <a:chOff x="0" y="0"/>
            <a:chExt cx="1464234" cy="657030"/>
          </a:xfrm>
        </p:grpSpPr>
        <p:sp>
          <p:nvSpPr>
            <p:cNvPr id="4" name="Freeform 4"/>
            <p:cNvSpPr/>
            <p:nvPr/>
          </p:nvSpPr>
          <p:spPr>
            <a:xfrm>
              <a:off x="0" y="0"/>
              <a:ext cx="1464310" cy="656971"/>
            </a:xfrm>
            <a:custGeom>
              <a:avLst/>
              <a:gdLst/>
              <a:ahLst/>
              <a:cxnLst/>
              <a:rect l="l" t="t" r="r" b="b"/>
              <a:pathLst>
                <a:path w="1464310" h="656971">
                  <a:moveTo>
                    <a:pt x="0" y="656971"/>
                  </a:moveTo>
                  <a:lnTo>
                    <a:pt x="732155" y="0"/>
                  </a:lnTo>
                  <a:lnTo>
                    <a:pt x="1464310" y="656971"/>
                  </a:lnTo>
                  <a:close/>
                </a:path>
              </a:pathLst>
            </a:custGeom>
            <a:solidFill>
              <a:srgbClr val="EEE3C8"/>
            </a:solidFill>
          </p:spPr>
          <p:txBody>
            <a:bodyPr/>
            <a:lstStyle/>
            <a:p>
              <a:endParaRPr lang="es-PE"/>
            </a:p>
          </p:txBody>
        </p:sp>
      </p:grpSp>
      <p:sp>
        <p:nvSpPr>
          <p:cNvPr id="5" name="Freeform 5"/>
          <p:cNvSpPr/>
          <p:nvPr/>
        </p:nvSpPr>
        <p:spPr>
          <a:xfrm>
            <a:off x="0" y="0"/>
            <a:ext cx="3803071" cy="10287000"/>
          </a:xfrm>
          <a:custGeom>
            <a:avLst/>
            <a:gdLst/>
            <a:ahLst/>
            <a:cxnLst/>
            <a:rect l="l" t="t" r="r" b="b"/>
            <a:pathLst>
              <a:path w="3803071" h="10287000">
                <a:moveTo>
                  <a:pt x="0" y="0"/>
                </a:moveTo>
                <a:lnTo>
                  <a:pt x="3803071" y="0"/>
                </a:lnTo>
                <a:lnTo>
                  <a:pt x="3803071" y="10287000"/>
                </a:lnTo>
                <a:lnTo>
                  <a:pt x="0" y="10287000"/>
                </a:lnTo>
                <a:lnTo>
                  <a:pt x="0" y="0"/>
                </a:lnTo>
                <a:close/>
              </a:path>
            </a:pathLst>
          </a:custGeom>
          <a:blipFill>
            <a:blip r:embed="rId4"/>
            <a:stretch>
              <a:fillRect l="-190437" r="-190437"/>
            </a:stretch>
          </a:blipFill>
        </p:spPr>
        <p:txBody>
          <a:bodyPr/>
          <a:lstStyle/>
          <a:p>
            <a:endParaRPr lang="es-PE"/>
          </a:p>
        </p:txBody>
      </p:sp>
      <p:sp>
        <p:nvSpPr>
          <p:cNvPr id="6" name="TextBox 6"/>
          <p:cNvSpPr txBox="1"/>
          <p:nvPr/>
        </p:nvSpPr>
        <p:spPr>
          <a:xfrm>
            <a:off x="4604526" y="2928966"/>
            <a:ext cx="8330731" cy="2038350"/>
          </a:xfrm>
          <a:prstGeom prst="rect">
            <a:avLst/>
          </a:prstGeom>
        </p:spPr>
        <p:txBody>
          <a:bodyPr lIns="0" tIns="0" rIns="0" bIns="0" rtlCol="0" anchor="t">
            <a:spAutoFit/>
          </a:bodyPr>
          <a:lstStyle/>
          <a:p>
            <a:pPr algn="l">
              <a:lnSpc>
                <a:spcPts val="14278"/>
              </a:lnSpc>
              <a:spcBef>
                <a:spcPct val="0"/>
              </a:spcBef>
            </a:pPr>
            <a:r>
              <a:rPr lang="en-US" sz="11898" b="1">
                <a:solidFill>
                  <a:srgbClr val="C00000"/>
                </a:solidFill>
                <a:latin typeface="Times New Roman Bold"/>
                <a:ea typeface="Times New Roman Bold"/>
                <a:cs typeface="Times New Roman Bold"/>
                <a:sym typeface="Times New Roman Bold"/>
              </a:rPr>
              <a:t>Script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979968" y="379262"/>
            <a:ext cx="3296126"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Conclusiones</a:t>
            </a:r>
          </a:p>
        </p:txBody>
      </p:sp>
      <p:sp>
        <p:nvSpPr>
          <p:cNvPr id="5" name="TextBox 5"/>
          <p:cNvSpPr txBox="1"/>
          <p:nvPr/>
        </p:nvSpPr>
        <p:spPr>
          <a:xfrm>
            <a:off x="734324" y="1681029"/>
            <a:ext cx="16172824" cy="8324850"/>
          </a:xfrm>
          <a:prstGeom prst="rect">
            <a:avLst/>
          </a:prstGeom>
        </p:spPr>
        <p:txBody>
          <a:bodyPr lIns="0" tIns="0" rIns="0" bIns="0" rtlCol="0" anchor="t">
            <a:spAutoFit/>
          </a:bodyPr>
          <a:lstStyle/>
          <a:p>
            <a:pPr marL="647783" lvl="1" indent="-323891" algn="l">
              <a:lnSpc>
                <a:spcPts val="3600"/>
              </a:lnSpc>
              <a:buFont typeface="Arial"/>
              <a:buChar char="•"/>
            </a:pPr>
            <a:r>
              <a:rPr lang="en-US" sz="3000">
                <a:solidFill>
                  <a:srgbClr val="000000"/>
                </a:solidFill>
                <a:latin typeface="Times New Roman"/>
                <a:ea typeface="Times New Roman"/>
                <a:cs typeface="Times New Roman"/>
                <a:sym typeface="Times New Roman"/>
              </a:rPr>
              <a:t>El diseño de una buena base de datos es fundamental, ya que su estructura permitirá o no realizar correctamente las transacciones y consultas que ayudan a cumplir su propósito de ser una herramienta para la gestión y la buena toma de decisiones.</a:t>
            </a:r>
          </a:p>
          <a:p>
            <a:pPr algn="l">
              <a:lnSpc>
                <a:spcPts val="3600"/>
              </a:lnSpc>
            </a:pPr>
            <a:endParaRPr lang="en-US" sz="3000">
              <a:solidFill>
                <a:srgbClr val="000000"/>
              </a:solidFill>
              <a:latin typeface="Times New Roman"/>
              <a:ea typeface="Times New Roman"/>
              <a:cs typeface="Times New Roman"/>
              <a:sym typeface="Times New Roman"/>
            </a:endParaRPr>
          </a:p>
          <a:p>
            <a:pPr marL="647783" lvl="1" indent="-323891" algn="l">
              <a:lnSpc>
                <a:spcPts val="3600"/>
              </a:lnSpc>
              <a:buFont typeface="Arial"/>
              <a:buChar char="•"/>
            </a:pPr>
            <a:r>
              <a:rPr lang="en-US" sz="3000">
                <a:solidFill>
                  <a:srgbClr val="000000"/>
                </a:solidFill>
                <a:latin typeface="Times New Roman"/>
                <a:ea typeface="Times New Roman"/>
                <a:cs typeface="Times New Roman"/>
                <a:sym typeface="Times New Roman"/>
              </a:rPr>
              <a:t>Las pruebas son una parte fundamental en la programación, no solo para corroborar que funcione el código, si no también, para encontrar errores en el código, excepciones que no se validaron y datos que no deberían registrarse.</a:t>
            </a:r>
          </a:p>
          <a:p>
            <a:pPr algn="l">
              <a:lnSpc>
                <a:spcPts val="3600"/>
              </a:lnSpc>
            </a:pPr>
            <a:endParaRPr lang="en-US" sz="3000">
              <a:solidFill>
                <a:srgbClr val="000000"/>
              </a:solidFill>
              <a:latin typeface="Times New Roman"/>
              <a:ea typeface="Times New Roman"/>
              <a:cs typeface="Times New Roman"/>
              <a:sym typeface="Times New Roman"/>
            </a:endParaRPr>
          </a:p>
          <a:p>
            <a:pPr marL="647783" lvl="1" indent="-323891" algn="l">
              <a:lnSpc>
                <a:spcPts val="3600"/>
              </a:lnSpc>
              <a:buFont typeface="Arial"/>
              <a:buChar char="•"/>
            </a:pPr>
            <a:r>
              <a:rPr lang="en-US" sz="3000">
                <a:solidFill>
                  <a:srgbClr val="000000"/>
                </a:solidFill>
                <a:latin typeface="Times New Roman"/>
                <a:ea typeface="Times New Roman"/>
                <a:cs typeface="Times New Roman"/>
                <a:sym typeface="Times New Roman"/>
              </a:rPr>
              <a:t>Gracias a las validaciones incluidas, el sistema garantiza la integridad de los datos al verificar la existencia de las entidades relacionadas, como empleados, talleres y vehículos, antes de registrar un mantenimiento. Además, la actualización automática del estado de los vehículos y el cálculo dinámico de las calificaciones de los talleres refuerzan la fiabilidad del sistema, asegurando que la información refleje las operaciones en tiempo real.</a:t>
            </a:r>
          </a:p>
          <a:p>
            <a:pPr algn="l">
              <a:lnSpc>
                <a:spcPts val="3600"/>
              </a:lnSpc>
            </a:pPr>
            <a:endParaRPr lang="en-US" sz="3000">
              <a:solidFill>
                <a:srgbClr val="000000"/>
              </a:solidFill>
              <a:latin typeface="Times New Roman"/>
              <a:ea typeface="Times New Roman"/>
              <a:cs typeface="Times New Roman"/>
              <a:sym typeface="Times New Roman"/>
            </a:endParaRPr>
          </a:p>
          <a:p>
            <a:pPr marL="647783" lvl="1" indent="-323891" algn="l">
              <a:lnSpc>
                <a:spcPts val="3600"/>
              </a:lnSpc>
              <a:buFont typeface="Arial"/>
              <a:buChar char="•"/>
            </a:pPr>
            <a:r>
              <a:rPr lang="en-US" sz="3000">
                <a:solidFill>
                  <a:srgbClr val="000000"/>
                </a:solidFill>
                <a:latin typeface="Times New Roman"/>
                <a:ea typeface="Times New Roman"/>
                <a:cs typeface="Times New Roman"/>
                <a:sym typeface="Times New Roman"/>
              </a:rPr>
              <a:t>El sistema del proyecto desarrollado gracias a un buen trabajo en equipo tiene una base sólida para que en un futuro pueda incorporarse nuevas funcionalidades, como la optimización de rutas o generación de reportes avanzados. </a:t>
            </a:r>
          </a:p>
          <a:p>
            <a:pPr algn="l">
              <a:lnSpc>
                <a:spcPts val="3840"/>
              </a:lnSpc>
            </a:pPr>
            <a:endParaRPr lang="en-US" sz="30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2" cy="10301778"/>
            <a:chOff x="0" y="0"/>
            <a:chExt cx="24384002" cy="13735704"/>
          </a:xfrm>
        </p:grpSpPr>
        <p:sp>
          <p:nvSpPr>
            <p:cNvPr id="3" name="Freeform 3"/>
            <p:cNvSpPr/>
            <p:nvPr/>
          </p:nvSpPr>
          <p:spPr>
            <a:xfrm>
              <a:off x="0" y="0"/>
              <a:ext cx="24384000" cy="13735686"/>
            </a:xfrm>
            <a:custGeom>
              <a:avLst/>
              <a:gdLst/>
              <a:ahLst/>
              <a:cxnLst/>
              <a:rect l="l" t="t" r="r" b="b"/>
              <a:pathLst>
                <a:path w="24384000" h="13735686">
                  <a:moveTo>
                    <a:pt x="0" y="0"/>
                  </a:moveTo>
                  <a:lnTo>
                    <a:pt x="24384000" y="0"/>
                  </a:lnTo>
                  <a:lnTo>
                    <a:pt x="24384000" y="13735686"/>
                  </a:lnTo>
                  <a:lnTo>
                    <a:pt x="0" y="13735686"/>
                  </a:lnTo>
                  <a:close/>
                </a:path>
              </a:pathLst>
            </a:custGeom>
            <a:gradFill rotWithShape="1">
              <a:gsLst>
                <a:gs pos="0">
                  <a:srgbClr val="ECE0C1">
                    <a:alpha val="100000"/>
                  </a:srgbClr>
                </a:gs>
                <a:gs pos="50000">
                  <a:srgbClr val="F3EAD9">
                    <a:alpha val="100000"/>
                  </a:srgbClr>
                </a:gs>
                <a:gs pos="100000">
                  <a:srgbClr val="FFF2CC">
                    <a:alpha val="100000"/>
                  </a:srgbClr>
                </a:gs>
              </a:gsLst>
              <a:lin ang="10800000"/>
            </a:gradFill>
          </p:spPr>
          <p:txBody>
            <a:bodyPr/>
            <a:lstStyle/>
            <a:p>
              <a:endParaRPr lang="es-PE"/>
            </a:p>
          </p:txBody>
        </p:sp>
      </p:grpSp>
      <p:sp>
        <p:nvSpPr>
          <p:cNvPr id="4" name="TextBox 4"/>
          <p:cNvSpPr txBox="1"/>
          <p:nvPr/>
        </p:nvSpPr>
        <p:spPr>
          <a:xfrm>
            <a:off x="3497802" y="5553513"/>
            <a:ext cx="11609291" cy="1613029"/>
          </a:xfrm>
          <a:prstGeom prst="rect">
            <a:avLst/>
          </a:prstGeom>
        </p:spPr>
        <p:txBody>
          <a:bodyPr lIns="0" tIns="0" rIns="0" bIns="0" rtlCol="0" anchor="t">
            <a:spAutoFit/>
          </a:bodyPr>
          <a:lstStyle/>
          <a:p>
            <a:pPr algn="l">
              <a:lnSpc>
                <a:spcPts val="10800"/>
              </a:lnSpc>
            </a:pPr>
            <a:r>
              <a:rPr lang="en-US" sz="9000" b="1" i="1">
                <a:solidFill>
                  <a:srgbClr val="C00000"/>
                </a:solidFill>
                <a:latin typeface="Times New Roman Bold Italics"/>
                <a:ea typeface="Times New Roman Bold Italics"/>
                <a:cs typeface="Times New Roman Bold Italics"/>
                <a:sym typeface="Times New Roman Bold Italics"/>
              </a:rPr>
              <a:t>¡MUCHAS GRACIAS!</a:t>
            </a:r>
          </a:p>
        </p:txBody>
      </p:sp>
      <p:sp>
        <p:nvSpPr>
          <p:cNvPr id="5" name="Freeform 5"/>
          <p:cNvSpPr/>
          <p:nvPr/>
        </p:nvSpPr>
        <p:spPr>
          <a:xfrm>
            <a:off x="4942910" y="2946242"/>
            <a:ext cx="8366760" cy="2387314"/>
          </a:xfrm>
          <a:custGeom>
            <a:avLst/>
            <a:gdLst/>
            <a:ahLst/>
            <a:cxnLst/>
            <a:rect l="l" t="t" r="r" b="b"/>
            <a:pathLst>
              <a:path w="8366760" h="2387314">
                <a:moveTo>
                  <a:pt x="0" y="0"/>
                </a:moveTo>
                <a:lnTo>
                  <a:pt x="8366760" y="0"/>
                </a:lnTo>
                <a:lnTo>
                  <a:pt x="8366760" y="2387314"/>
                </a:lnTo>
                <a:lnTo>
                  <a:pt x="0" y="2387314"/>
                </a:lnTo>
                <a:lnTo>
                  <a:pt x="0" y="0"/>
                </a:lnTo>
                <a:close/>
              </a:path>
            </a:pathLst>
          </a:custGeom>
          <a:blipFill>
            <a:blip r:embed="rId2"/>
            <a:stretch>
              <a:fillRect/>
            </a:stretch>
          </a:blipFill>
        </p:spPr>
        <p:txBody>
          <a:bodyPr/>
          <a:lstStyle/>
          <a:p>
            <a:endParaRPr lang="es-P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0"/>
            <a:ext cx="3803073" cy="10301778"/>
          </a:xfrm>
          <a:custGeom>
            <a:avLst/>
            <a:gdLst/>
            <a:ahLst/>
            <a:cxnLst/>
            <a:rect l="l" t="t" r="r" b="b"/>
            <a:pathLst>
              <a:path w="3803073" h="10301778">
                <a:moveTo>
                  <a:pt x="0" y="0"/>
                </a:moveTo>
                <a:lnTo>
                  <a:pt x="3803073" y="0"/>
                </a:lnTo>
                <a:lnTo>
                  <a:pt x="3803073" y="10301778"/>
                </a:lnTo>
                <a:lnTo>
                  <a:pt x="0" y="103017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PE"/>
          </a:p>
        </p:txBody>
      </p:sp>
      <p:grpSp>
        <p:nvGrpSpPr>
          <p:cNvPr id="3" name="Group 3"/>
          <p:cNvGrpSpPr/>
          <p:nvPr/>
        </p:nvGrpSpPr>
        <p:grpSpPr>
          <a:xfrm rot="5400000">
            <a:off x="3500372" y="3868864"/>
            <a:ext cx="1098175" cy="492773"/>
            <a:chOff x="0" y="0"/>
            <a:chExt cx="1464234" cy="657030"/>
          </a:xfrm>
        </p:grpSpPr>
        <p:sp>
          <p:nvSpPr>
            <p:cNvPr id="4" name="Freeform 4"/>
            <p:cNvSpPr/>
            <p:nvPr/>
          </p:nvSpPr>
          <p:spPr>
            <a:xfrm>
              <a:off x="0" y="0"/>
              <a:ext cx="1464310" cy="656971"/>
            </a:xfrm>
            <a:custGeom>
              <a:avLst/>
              <a:gdLst/>
              <a:ahLst/>
              <a:cxnLst/>
              <a:rect l="l" t="t" r="r" b="b"/>
              <a:pathLst>
                <a:path w="1464310" h="656971">
                  <a:moveTo>
                    <a:pt x="0" y="656971"/>
                  </a:moveTo>
                  <a:lnTo>
                    <a:pt x="732155" y="0"/>
                  </a:lnTo>
                  <a:lnTo>
                    <a:pt x="1464310" y="656971"/>
                  </a:lnTo>
                  <a:close/>
                </a:path>
              </a:pathLst>
            </a:custGeom>
            <a:solidFill>
              <a:srgbClr val="EEE3C8"/>
            </a:solidFill>
          </p:spPr>
          <p:txBody>
            <a:bodyPr/>
            <a:lstStyle/>
            <a:p>
              <a:endParaRPr lang="es-PE"/>
            </a:p>
          </p:txBody>
        </p:sp>
      </p:grpSp>
      <p:sp>
        <p:nvSpPr>
          <p:cNvPr id="5" name="Freeform 5"/>
          <p:cNvSpPr/>
          <p:nvPr/>
        </p:nvSpPr>
        <p:spPr>
          <a:xfrm>
            <a:off x="0" y="0"/>
            <a:ext cx="3803071" cy="10287000"/>
          </a:xfrm>
          <a:custGeom>
            <a:avLst/>
            <a:gdLst/>
            <a:ahLst/>
            <a:cxnLst/>
            <a:rect l="l" t="t" r="r" b="b"/>
            <a:pathLst>
              <a:path w="3803071" h="10287000">
                <a:moveTo>
                  <a:pt x="0" y="0"/>
                </a:moveTo>
                <a:lnTo>
                  <a:pt x="3803071" y="0"/>
                </a:lnTo>
                <a:lnTo>
                  <a:pt x="3803071" y="10287000"/>
                </a:lnTo>
                <a:lnTo>
                  <a:pt x="0" y="10287000"/>
                </a:lnTo>
                <a:lnTo>
                  <a:pt x="0" y="0"/>
                </a:lnTo>
                <a:close/>
              </a:path>
            </a:pathLst>
          </a:custGeom>
          <a:blipFill>
            <a:blip r:embed="rId4"/>
            <a:stretch>
              <a:fillRect l="-190437" r="-190437"/>
            </a:stretch>
          </a:blipFill>
        </p:spPr>
        <p:txBody>
          <a:bodyPr/>
          <a:lstStyle/>
          <a:p>
            <a:endParaRPr lang="es-PE"/>
          </a:p>
        </p:txBody>
      </p:sp>
      <p:sp>
        <p:nvSpPr>
          <p:cNvPr id="6" name="TextBox 6"/>
          <p:cNvSpPr txBox="1"/>
          <p:nvPr/>
        </p:nvSpPr>
        <p:spPr>
          <a:xfrm>
            <a:off x="4604526" y="2928966"/>
            <a:ext cx="8330731" cy="3848100"/>
          </a:xfrm>
          <a:prstGeom prst="rect">
            <a:avLst/>
          </a:prstGeom>
        </p:spPr>
        <p:txBody>
          <a:bodyPr lIns="0" tIns="0" rIns="0" bIns="0" rtlCol="0" anchor="t">
            <a:spAutoFit/>
          </a:bodyPr>
          <a:lstStyle/>
          <a:p>
            <a:pPr algn="l">
              <a:lnSpc>
                <a:spcPts val="14278"/>
              </a:lnSpc>
              <a:spcBef>
                <a:spcPct val="0"/>
              </a:spcBef>
            </a:pPr>
            <a:r>
              <a:rPr lang="en-US" sz="11898" b="1">
                <a:solidFill>
                  <a:srgbClr val="C00000"/>
                </a:solidFill>
                <a:latin typeface="Times New Roman Bold"/>
                <a:ea typeface="Times New Roman Bold"/>
                <a:cs typeface="Times New Roman Bold"/>
                <a:sym typeface="Times New Roman Bold"/>
              </a:rPr>
              <a:t>Gestión de Transporte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384327" y="379262"/>
            <a:ext cx="3200400"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Introducción</a:t>
            </a:r>
          </a:p>
        </p:txBody>
      </p:sp>
      <p:sp>
        <p:nvSpPr>
          <p:cNvPr id="5" name="TextBox 5"/>
          <p:cNvSpPr txBox="1"/>
          <p:nvPr/>
        </p:nvSpPr>
        <p:spPr>
          <a:xfrm>
            <a:off x="1144252" y="2972054"/>
            <a:ext cx="15622084" cy="4724991"/>
          </a:xfrm>
          <a:prstGeom prst="rect">
            <a:avLst/>
          </a:prstGeom>
        </p:spPr>
        <p:txBody>
          <a:bodyPr lIns="0" tIns="0" rIns="0" bIns="0" rtlCol="0" anchor="t">
            <a:spAutoFit/>
          </a:bodyPr>
          <a:lstStyle/>
          <a:p>
            <a:pPr marL="0" lvl="0" indent="0" algn="just">
              <a:lnSpc>
                <a:spcPts val="4141"/>
              </a:lnSpc>
              <a:spcBef>
                <a:spcPct val="0"/>
              </a:spcBef>
            </a:pPr>
            <a:r>
              <a:rPr lang="en-US" sz="3451" u="none" strike="noStrike">
                <a:solidFill>
                  <a:srgbClr val="000000"/>
                </a:solidFill>
                <a:latin typeface="Times New Roman"/>
                <a:ea typeface="Times New Roman"/>
                <a:cs typeface="Times New Roman"/>
                <a:sym typeface="Times New Roman"/>
              </a:rPr>
              <a:t>El sector del transporte es un pilar fundamental para la economía global, ya que conecta puntos de origen y destino, permitiendo la movilización de bienes, servicios y personas. En un mundo cada vez más digitalizado, gestionar eficazmente una empresa de transporte implica enfrentar retos complejos relacionados con la organización de rutas, la programación de conductores, el mantenimiento de vehículos, y el control de recursos humanos. Ante estos desafíos, surge la necesidad de una solución tecnológica integral que permita optimizar las operaciones, minimizar los tiempos improductivos y garantizar la seguridad y calidad en el servicio.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685725" y="379262"/>
            <a:ext cx="2597604"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Contenido</a:t>
            </a:r>
          </a:p>
        </p:txBody>
      </p:sp>
      <p:sp>
        <p:nvSpPr>
          <p:cNvPr id="5" name="TextBox 5"/>
          <p:cNvSpPr txBox="1"/>
          <p:nvPr/>
        </p:nvSpPr>
        <p:spPr>
          <a:xfrm>
            <a:off x="1028700" y="2265486"/>
            <a:ext cx="15622084" cy="6467475"/>
          </a:xfrm>
          <a:prstGeom prst="rect">
            <a:avLst/>
          </a:prstGeom>
        </p:spPr>
        <p:txBody>
          <a:bodyPr lIns="0" tIns="0" rIns="0" bIns="0" rtlCol="0" anchor="t">
            <a:spAutoFit/>
          </a:bodyPr>
          <a:lstStyle/>
          <a:p>
            <a:pPr marL="658714" lvl="1" indent="-329357" algn="just">
              <a:lnSpc>
                <a:spcPts val="3661"/>
              </a:lnSpc>
              <a:buFont typeface="Arial"/>
              <a:buChar char="•"/>
            </a:pPr>
            <a:r>
              <a:rPr lang="en-US" sz="3051">
                <a:solidFill>
                  <a:srgbClr val="000000"/>
                </a:solidFill>
                <a:latin typeface="Times New Roman"/>
                <a:ea typeface="Times New Roman"/>
                <a:cs typeface="Times New Roman"/>
                <a:sym typeface="Times New Roman"/>
              </a:rPr>
              <a:t>El proyecto se centra en la creación de un sistema integral de gestión que será usado para el desarrollo de una aplicación web, sobre una empresa de transporte, usando herramientas de trabajo como Spring para hacer la lógica del negocio, SQL Server para la base de datos y Postman para hacer las pruebas.</a:t>
            </a:r>
          </a:p>
          <a:p>
            <a:pPr algn="just">
              <a:lnSpc>
                <a:spcPts val="3661"/>
              </a:lnSpc>
            </a:pPr>
            <a:endParaRPr lang="en-US" sz="3051">
              <a:solidFill>
                <a:srgbClr val="000000"/>
              </a:solidFill>
              <a:latin typeface="Times New Roman"/>
              <a:ea typeface="Times New Roman"/>
              <a:cs typeface="Times New Roman"/>
              <a:sym typeface="Times New Roman"/>
            </a:endParaRPr>
          </a:p>
          <a:p>
            <a:pPr marL="658714" lvl="1" indent="-329357" algn="just">
              <a:lnSpc>
                <a:spcPts val="3661"/>
              </a:lnSpc>
              <a:buFont typeface="Arial"/>
              <a:buChar char="•"/>
            </a:pPr>
            <a:r>
              <a:rPr lang="en-US" sz="3051">
                <a:solidFill>
                  <a:srgbClr val="000000"/>
                </a:solidFill>
                <a:latin typeface="Times New Roman"/>
                <a:ea typeface="Times New Roman"/>
                <a:cs typeface="Times New Roman"/>
                <a:sym typeface="Times New Roman"/>
              </a:rPr>
              <a:t>A lo largo del desarrollo, se hizo hincapié en las buenas prácticas de programación, como la implementación de transacciones seguras en la base de datos y la validación rigurosa de datos para asegurar la integridad de la información.</a:t>
            </a:r>
          </a:p>
          <a:p>
            <a:pPr algn="just">
              <a:lnSpc>
                <a:spcPts val="3661"/>
              </a:lnSpc>
            </a:pPr>
            <a:endParaRPr lang="en-US" sz="3051">
              <a:solidFill>
                <a:srgbClr val="000000"/>
              </a:solidFill>
              <a:latin typeface="Times New Roman"/>
              <a:ea typeface="Times New Roman"/>
              <a:cs typeface="Times New Roman"/>
              <a:sym typeface="Times New Roman"/>
            </a:endParaRPr>
          </a:p>
          <a:p>
            <a:pPr marL="658714" lvl="1" indent="-329357" algn="just">
              <a:lnSpc>
                <a:spcPts val="3661"/>
              </a:lnSpc>
              <a:buFont typeface="Arial"/>
              <a:buChar char="•"/>
            </a:pPr>
            <a:r>
              <a:rPr lang="en-US" sz="3051">
                <a:solidFill>
                  <a:srgbClr val="000000"/>
                </a:solidFill>
                <a:latin typeface="Times New Roman"/>
                <a:ea typeface="Times New Roman"/>
                <a:cs typeface="Times New Roman"/>
                <a:sym typeface="Times New Roman"/>
              </a:rPr>
              <a:t>el sistema realizado para este proyecto permite gestionar de manera correcta la programación de viajes , también permite registrar mantenimientos y otros registro como el incidentes y reparaciones , además también es posible saber el tipo de incidente más frecuente gracias a la generación de reportes sobre los incidentes más frecuentes en un determinado rango de fecha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graphicFrame>
        <p:nvGraphicFramePr>
          <p:cNvPr id="4" name="Table 4"/>
          <p:cNvGraphicFramePr>
            <a:graphicFrameLocks noGrp="1"/>
          </p:cNvGraphicFramePr>
          <p:nvPr/>
        </p:nvGraphicFramePr>
        <p:xfrm>
          <a:off x="4008302" y="2566854"/>
          <a:ext cx="10271395" cy="6536246"/>
        </p:xfrm>
        <a:graphic>
          <a:graphicData uri="http://schemas.openxmlformats.org/drawingml/2006/table">
            <a:tbl>
              <a:tblPr/>
              <a:tblGrid>
                <a:gridCol w="2434731">
                  <a:extLst>
                    <a:ext uri="{9D8B030D-6E8A-4147-A177-3AD203B41FA5}">
                      <a16:colId xmlns:a16="http://schemas.microsoft.com/office/drawing/2014/main" val="20000"/>
                    </a:ext>
                  </a:extLst>
                </a:gridCol>
                <a:gridCol w="2921669">
                  <a:extLst>
                    <a:ext uri="{9D8B030D-6E8A-4147-A177-3AD203B41FA5}">
                      <a16:colId xmlns:a16="http://schemas.microsoft.com/office/drawing/2014/main" val="20001"/>
                    </a:ext>
                  </a:extLst>
                </a:gridCol>
                <a:gridCol w="4914995">
                  <a:extLst>
                    <a:ext uri="{9D8B030D-6E8A-4147-A177-3AD203B41FA5}">
                      <a16:colId xmlns:a16="http://schemas.microsoft.com/office/drawing/2014/main" val="20002"/>
                    </a:ext>
                  </a:extLst>
                </a:gridCol>
              </a:tblGrid>
              <a:tr h="1025151">
                <a:tc>
                  <a:txBody>
                    <a:bodyPr/>
                    <a:lstStyle/>
                    <a:p>
                      <a:pPr algn="ctr">
                        <a:lnSpc>
                          <a:spcPts val="3219"/>
                        </a:lnSpc>
                        <a:defRPr/>
                      </a:pPr>
                      <a:r>
                        <a:rPr lang="en-US" sz="2299" b="1">
                          <a:solidFill>
                            <a:srgbClr val="000000"/>
                          </a:solidFill>
                          <a:latin typeface="Times New Roman Bold"/>
                          <a:ea typeface="Times New Roman Bold"/>
                          <a:cs typeface="Times New Roman Bold"/>
                          <a:sym typeface="Times New Roman Bold"/>
                        </a:rPr>
                        <a:t>Código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3219"/>
                        </a:lnSpc>
                        <a:defRPr/>
                      </a:pPr>
                      <a:r>
                        <a:rPr lang="en-US" sz="2299" b="1">
                          <a:solidFill>
                            <a:srgbClr val="000000"/>
                          </a:solidFill>
                          <a:latin typeface="Times New Roman Bold"/>
                          <a:ea typeface="Times New Roman Bold"/>
                          <a:cs typeface="Times New Roman Bold"/>
                          <a:sym typeface="Times New Roman Bold"/>
                        </a:rPr>
                        <a:t>Nombre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tc>
                  <a:txBody>
                    <a:bodyPr/>
                    <a:lstStyle/>
                    <a:p>
                      <a:pPr algn="ctr">
                        <a:lnSpc>
                          <a:spcPts val="3219"/>
                        </a:lnSpc>
                        <a:defRPr/>
                      </a:pPr>
                      <a:r>
                        <a:rPr lang="en-US" sz="2299" b="1">
                          <a:solidFill>
                            <a:srgbClr val="000000"/>
                          </a:solidFill>
                          <a:latin typeface="Times New Roman Bold"/>
                          <a:ea typeface="Times New Roman Bold"/>
                          <a:cs typeface="Times New Roman Bold"/>
                          <a:sym typeface="Times New Roman Bold"/>
                        </a:rPr>
                        <a:t>Descripción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0"/>
                  </a:ext>
                </a:extLst>
              </a:tr>
              <a:tr h="1312576">
                <a:tc>
                  <a:txBody>
                    <a:bodyPr/>
                    <a:lstStyle/>
                    <a:p>
                      <a:pPr algn="ctr">
                        <a:lnSpc>
                          <a:spcPts val="3359"/>
                        </a:lnSpc>
                        <a:defRPr/>
                      </a:pPr>
                      <a:r>
                        <a:rPr lang="en-US" sz="2399">
                          <a:solidFill>
                            <a:srgbClr val="000000"/>
                          </a:solidFill>
                          <a:latin typeface="Times New Roman"/>
                          <a:ea typeface="Times New Roman"/>
                          <a:cs typeface="Times New Roman"/>
                          <a:sym typeface="Times New Roman"/>
                        </a:rPr>
                        <a:t>ACT01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Times New Roman"/>
                          <a:ea typeface="Times New Roman"/>
                          <a:cs typeface="Times New Roman"/>
                          <a:sym typeface="Times New Roman"/>
                        </a:rPr>
                        <a:t>Empleados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3359"/>
                        </a:lnSpc>
                        <a:defRPr/>
                      </a:pPr>
                      <a:r>
                        <a:rPr lang="en-US" sz="2399">
                          <a:solidFill>
                            <a:srgbClr val="000000"/>
                          </a:solidFill>
                          <a:latin typeface="Times New Roman"/>
                          <a:ea typeface="Times New Roman"/>
                          <a:cs typeface="Times New Roman"/>
                          <a:sym typeface="Times New Roman"/>
                        </a:rPr>
                        <a:t>Personas que registran las actividades y registro del sistema.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57799">
                <a:tc>
                  <a:txBody>
                    <a:bodyPr/>
                    <a:lstStyle/>
                    <a:p>
                      <a:pPr algn="ctr">
                        <a:lnSpc>
                          <a:spcPts val="3359"/>
                        </a:lnSpc>
                        <a:defRPr/>
                      </a:pPr>
                      <a:r>
                        <a:rPr lang="en-US" sz="2399">
                          <a:solidFill>
                            <a:srgbClr val="000000"/>
                          </a:solidFill>
                          <a:latin typeface="Times New Roman"/>
                          <a:ea typeface="Times New Roman"/>
                          <a:cs typeface="Times New Roman"/>
                          <a:sym typeface="Times New Roman"/>
                        </a:rPr>
                        <a:t>ACT02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Times New Roman"/>
                          <a:ea typeface="Times New Roman"/>
                          <a:cs typeface="Times New Roman"/>
                          <a:sym typeface="Times New Roman"/>
                        </a:rPr>
                        <a:t>Administradores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Times New Roman"/>
                          <a:ea typeface="Times New Roman"/>
                          <a:cs typeface="Times New Roman"/>
                          <a:sym typeface="Times New Roman"/>
                        </a:rPr>
                        <a:t>Personas que buscan información para una mejor toma de decisiones.</a:t>
                      </a:r>
                      <a:endParaRPr lang="en-US" sz="1100"/>
                    </a:p>
                    <a:p>
                      <a:pPr algn="ctr">
                        <a:lnSpc>
                          <a:spcPts val="335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040720">
                <a:tc>
                  <a:txBody>
                    <a:bodyPr/>
                    <a:lstStyle/>
                    <a:p>
                      <a:pPr algn="ctr">
                        <a:lnSpc>
                          <a:spcPts val="3359"/>
                        </a:lnSpc>
                        <a:defRPr/>
                      </a:pPr>
                      <a:r>
                        <a:rPr lang="en-US" sz="2399">
                          <a:solidFill>
                            <a:srgbClr val="000000"/>
                          </a:solidFill>
                          <a:latin typeface="Times New Roman"/>
                          <a:ea typeface="Times New Roman"/>
                          <a:cs typeface="Times New Roman"/>
                          <a:sym typeface="Times New Roman"/>
                        </a:rPr>
                        <a:t>ACT03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219"/>
                        </a:lnSpc>
                        <a:defRPr/>
                      </a:pPr>
                      <a:r>
                        <a:rPr lang="en-US" sz="2299">
                          <a:solidFill>
                            <a:srgbClr val="000000"/>
                          </a:solidFill>
                          <a:latin typeface="Times New Roman"/>
                          <a:ea typeface="Times New Roman"/>
                          <a:cs typeface="Times New Roman"/>
                          <a:sym typeface="Times New Roman"/>
                        </a:rPr>
                        <a:t>Conductores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a:solidFill>
                            <a:srgbClr val="000000"/>
                          </a:solidFill>
                          <a:latin typeface="Times New Roman"/>
                          <a:ea typeface="Times New Roman"/>
                          <a:cs typeface="Times New Roman"/>
                          <a:sym typeface="Times New Roman"/>
                        </a:rPr>
                        <a:t>Personas que se encargan de transportar la mercadería con un vehículo.</a:t>
                      </a:r>
                      <a:endParaRPr lang="en-US" sz="1100"/>
                    </a:p>
                    <a:p>
                      <a:pPr algn="ctr">
                        <a:lnSpc>
                          <a:spcPts val="252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9443358" y="316050"/>
            <a:ext cx="7832736"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Análisis de requerimientos</a:t>
            </a:r>
          </a:p>
        </p:txBody>
      </p:sp>
      <p:sp>
        <p:nvSpPr>
          <p:cNvPr id="6" name="TextBox 6"/>
          <p:cNvSpPr txBox="1"/>
          <p:nvPr/>
        </p:nvSpPr>
        <p:spPr>
          <a:xfrm>
            <a:off x="1144253" y="1585779"/>
            <a:ext cx="12507218" cy="781050"/>
          </a:xfrm>
          <a:prstGeom prst="rect">
            <a:avLst/>
          </a:prstGeom>
        </p:spPr>
        <p:txBody>
          <a:bodyPr lIns="0" tIns="0" rIns="0" bIns="0" rtlCol="0" anchor="t">
            <a:spAutoFit/>
          </a:bodyPr>
          <a:lstStyle/>
          <a:p>
            <a:pPr algn="l">
              <a:lnSpc>
                <a:spcPts val="5400"/>
              </a:lnSpc>
              <a:spcBef>
                <a:spcPct val="0"/>
              </a:spcBef>
            </a:pPr>
            <a:r>
              <a:rPr lang="en-US" sz="4500" b="1">
                <a:solidFill>
                  <a:srgbClr val="C00000"/>
                </a:solidFill>
                <a:latin typeface="Times New Roman Bold"/>
                <a:ea typeface="Times New Roman Bold"/>
                <a:cs typeface="Times New Roman Bold"/>
                <a:sym typeface="Times New Roman Bold"/>
              </a:rPr>
              <a:t>Indentificacion de Actores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9443358" y="316050"/>
            <a:ext cx="7832736"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Alcances</a:t>
            </a:r>
          </a:p>
        </p:txBody>
      </p:sp>
      <p:sp>
        <p:nvSpPr>
          <p:cNvPr id="5" name="TextBox 5"/>
          <p:cNvSpPr txBox="1"/>
          <p:nvPr/>
        </p:nvSpPr>
        <p:spPr>
          <a:xfrm>
            <a:off x="1144253" y="1778623"/>
            <a:ext cx="5526732"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Incluido en el Alcance</a:t>
            </a:r>
          </a:p>
        </p:txBody>
      </p:sp>
      <p:sp>
        <p:nvSpPr>
          <p:cNvPr id="6" name="TextBox 6"/>
          <p:cNvSpPr txBox="1"/>
          <p:nvPr/>
        </p:nvSpPr>
        <p:spPr>
          <a:xfrm>
            <a:off x="1028700" y="2740648"/>
            <a:ext cx="16512697" cy="1619250"/>
          </a:xfrm>
          <a:prstGeom prst="rect">
            <a:avLst/>
          </a:prstGeom>
        </p:spPr>
        <p:txBody>
          <a:bodyPr lIns="0" tIns="0" rIns="0" bIns="0" rtlCol="0" anchor="t">
            <a:spAutoFit/>
          </a:bodyPr>
          <a:lstStyle/>
          <a:p>
            <a:pPr algn="just">
              <a:lnSpc>
                <a:spcPts val="3120"/>
              </a:lnSpc>
              <a:spcBef>
                <a:spcPct val="0"/>
              </a:spcBef>
            </a:pPr>
            <a:r>
              <a:rPr lang="en-US" sz="2600">
                <a:solidFill>
                  <a:srgbClr val="000000"/>
                </a:solidFill>
                <a:latin typeface="Times New Roman"/>
                <a:ea typeface="Times New Roman"/>
                <a:cs typeface="Times New Roman"/>
                <a:sym typeface="Times New Roman"/>
              </a:rPr>
              <a:t>- Desarrollo de una aplicación web para gestionar flota de vehículos, asignación de rutas, conductores y vehículos.</a:t>
            </a:r>
          </a:p>
          <a:p>
            <a:pPr algn="just">
              <a:lnSpc>
                <a:spcPts val="3120"/>
              </a:lnSpc>
              <a:spcBef>
                <a:spcPct val="0"/>
              </a:spcBef>
            </a:pPr>
            <a:r>
              <a:rPr lang="en-US" sz="2600">
                <a:solidFill>
                  <a:srgbClr val="000000"/>
                </a:solidFill>
                <a:latin typeface="Times New Roman"/>
                <a:ea typeface="Times New Roman"/>
                <a:cs typeface="Times New Roman"/>
                <a:sym typeface="Times New Roman"/>
              </a:rPr>
              <a:t>- Funcionalidades de mantenimiento, reparaciones, incidentes, y talleres.</a:t>
            </a:r>
          </a:p>
          <a:p>
            <a:pPr algn="just">
              <a:lnSpc>
                <a:spcPts val="3120"/>
              </a:lnSpc>
              <a:spcBef>
                <a:spcPct val="0"/>
              </a:spcBef>
            </a:pPr>
            <a:r>
              <a:rPr lang="en-US" sz="2600">
                <a:solidFill>
                  <a:srgbClr val="000000"/>
                </a:solidFill>
                <a:latin typeface="Times New Roman"/>
                <a:ea typeface="Times New Roman"/>
                <a:cs typeface="Times New Roman"/>
                <a:sym typeface="Times New Roman"/>
              </a:rPr>
              <a:t>- Reportes acerca de la cantidad y tipos de incidentes más frecuentes para la toma de decisiones.</a:t>
            </a:r>
          </a:p>
          <a:p>
            <a:pPr algn="just">
              <a:lnSpc>
                <a:spcPts val="3120"/>
              </a:lnSpc>
              <a:spcBef>
                <a:spcPct val="0"/>
              </a:spcBef>
            </a:pPr>
            <a:r>
              <a:rPr lang="en-US" sz="2600">
                <a:solidFill>
                  <a:srgbClr val="000000"/>
                </a:solidFill>
                <a:latin typeface="Times New Roman"/>
                <a:ea typeface="Times New Roman"/>
                <a:cs typeface="Times New Roman"/>
                <a:sym typeface="Times New Roman"/>
              </a:rPr>
              <a:t>- Interfaz de usuario responsiva y accesible desde navegadores modernos.</a:t>
            </a:r>
          </a:p>
        </p:txBody>
      </p:sp>
      <p:sp>
        <p:nvSpPr>
          <p:cNvPr id="7" name="TextBox 7"/>
          <p:cNvSpPr txBox="1"/>
          <p:nvPr/>
        </p:nvSpPr>
        <p:spPr>
          <a:xfrm>
            <a:off x="1144253" y="4521823"/>
            <a:ext cx="5310932"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Excluido del Alcance</a:t>
            </a:r>
          </a:p>
        </p:txBody>
      </p:sp>
      <p:sp>
        <p:nvSpPr>
          <p:cNvPr id="8" name="TextBox 8"/>
          <p:cNvSpPr txBox="1"/>
          <p:nvPr/>
        </p:nvSpPr>
        <p:spPr>
          <a:xfrm>
            <a:off x="1132718" y="5540998"/>
            <a:ext cx="11457384" cy="3181350"/>
          </a:xfrm>
          <a:prstGeom prst="rect">
            <a:avLst/>
          </a:prstGeom>
        </p:spPr>
        <p:txBody>
          <a:bodyPr lIns="0" tIns="0" rIns="0" bIns="0" rtlCol="0" anchor="t">
            <a:spAutoFit/>
          </a:bodyPr>
          <a:lstStyle/>
          <a:p>
            <a:pPr algn="just">
              <a:lnSpc>
                <a:spcPts val="3120"/>
              </a:lnSpc>
            </a:pPr>
            <a:r>
              <a:rPr lang="en-US" sz="2600">
                <a:solidFill>
                  <a:srgbClr val="000000"/>
                </a:solidFill>
                <a:latin typeface="Times New Roman"/>
                <a:ea typeface="Times New Roman"/>
                <a:cs typeface="Times New Roman"/>
                <a:sym typeface="Times New Roman"/>
              </a:rPr>
              <a:t>- Desarrollo de aplicaciones móviles nativas.</a:t>
            </a:r>
          </a:p>
          <a:p>
            <a:pPr algn="just">
              <a:lnSpc>
                <a:spcPts val="3120"/>
              </a:lnSpc>
            </a:pPr>
            <a:r>
              <a:rPr lang="en-US" sz="2600">
                <a:solidFill>
                  <a:srgbClr val="000000"/>
                </a:solidFill>
                <a:latin typeface="Times New Roman"/>
                <a:ea typeface="Times New Roman"/>
                <a:cs typeface="Times New Roman"/>
                <a:sym typeface="Times New Roman"/>
              </a:rPr>
              <a:t>- Integración con redes sociales o plataformas externas.</a:t>
            </a:r>
          </a:p>
          <a:p>
            <a:pPr algn="just">
              <a:lnSpc>
                <a:spcPts val="3120"/>
              </a:lnSpc>
            </a:pPr>
            <a:r>
              <a:rPr lang="en-US" sz="2600">
                <a:solidFill>
                  <a:srgbClr val="000000"/>
                </a:solidFill>
                <a:latin typeface="Times New Roman"/>
                <a:ea typeface="Times New Roman"/>
                <a:cs typeface="Times New Roman"/>
                <a:sym typeface="Times New Roman"/>
              </a:rPr>
              <a:t>- Funcionalidades de colaboración en equipo.</a:t>
            </a:r>
          </a:p>
          <a:p>
            <a:pPr algn="just">
              <a:lnSpc>
                <a:spcPts val="3120"/>
              </a:lnSpc>
            </a:pPr>
            <a:r>
              <a:rPr lang="en-US" sz="2600">
                <a:solidFill>
                  <a:srgbClr val="000000"/>
                </a:solidFill>
                <a:latin typeface="Times New Roman"/>
                <a:ea typeface="Times New Roman"/>
                <a:cs typeface="Times New Roman"/>
                <a:sym typeface="Times New Roman"/>
              </a:rPr>
              <a:t>- Integraciones externas con GPS o APIs de tráfico.</a:t>
            </a:r>
          </a:p>
          <a:p>
            <a:pPr algn="just">
              <a:lnSpc>
                <a:spcPts val="3120"/>
              </a:lnSpc>
            </a:pPr>
            <a:r>
              <a:rPr lang="en-US" sz="2600">
                <a:solidFill>
                  <a:srgbClr val="000000"/>
                </a:solidFill>
                <a:latin typeface="Times New Roman"/>
                <a:ea typeface="Times New Roman"/>
                <a:cs typeface="Times New Roman"/>
                <a:sym typeface="Times New Roman"/>
              </a:rPr>
              <a:t>- Soporte multilingüe en la fase inicial.</a:t>
            </a:r>
          </a:p>
          <a:p>
            <a:pPr algn="just">
              <a:lnSpc>
                <a:spcPts val="3120"/>
              </a:lnSpc>
            </a:pPr>
            <a:r>
              <a:rPr lang="en-US" sz="2600">
                <a:solidFill>
                  <a:srgbClr val="000000"/>
                </a:solidFill>
                <a:latin typeface="Times New Roman"/>
                <a:ea typeface="Times New Roman"/>
                <a:cs typeface="Times New Roman"/>
                <a:sym typeface="Times New Roman"/>
              </a:rPr>
              <a:t>- Optimización para grandes volúmenes de usuarios o datos (en fases posteriores).</a:t>
            </a:r>
          </a:p>
          <a:p>
            <a:pPr algn="just">
              <a:lnSpc>
                <a:spcPts val="3120"/>
              </a:lnSpc>
            </a:pPr>
            <a:r>
              <a:rPr lang="en-US" sz="2600">
                <a:solidFill>
                  <a:srgbClr val="000000"/>
                </a:solidFill>
                <a:latin typeface="Times New Roman"/>
                <a:ea typeface="Times New Roman"/>
                <a:cs typeface="Times New Roman"/>
                <a:sym typeface="Times New Roman"/>
              </a:rPr>
              <a:t>- Inteligencia artificial o análisis predictivo (en fases posteriores).</a:t>
            </a:r>
          </a:p>
          <a:p>
            <a:pPr algn="ctr">
              <a:lnSpc>
                <a:spcPts val="3120"/>
              </a:lnSpc>
              <a:spcBef>
                <a:spcPct val="0"/>
              </a:spcBef>
            </a:pPr>
            <a:endParaRPr lang="en-US" sz="26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TextBox 4"/>
          <p:cNvSpPr txBox="1"/>
          <p:nvPr/>
        </p:nvSpPr>
        <p:spPr>
          <a:xfrm>
            <a:off x="13101732" y="379262"/>
            <a:ext cx="3765590" cy="819150"/>
          </a:xfrm>
          <a:prstGeom prst="rect">
            <a:avLst/>
          </a:prstGeom>
        </p:spPr>
        <p:txBody>
          <a:bodyPr lIns="0" tIns="0" rIns="0" bIns="0" rtlCol="0" anchor="t">
            <a:spAutoFit/>
          </a:bodyPr>
          <a:lstStyle/>
          <a:p>
            <a:pPr algn="ctr">
              <a:lnSpc>
                <a:spcPts val="5759"/>
              </a:lnSpc>
              <a:spcBef>
                <a:spcPct val="0"/>
              </a:spcBef>
            </a:pPr>
            <a:r>
              <a:rPr lang="en-US" sz="4800" b="1">
                <a:solidFill>
                  <a:srgbClr val="C00000"/>
                </a:solidFill>
                <a:latin typeface="Times New Roman Bold"/>
                <a:ea typeface="Times New Roman Bold"/>
                <a:cs typeface="Times New Roman Bold"/>
                <a:sym typeface="Times New Roman Bold"/>
              </a:rPr>
              <a:t>Causa de uso 1</a:t>
            </a:r>
          </a:p>
        </p:txBody>
      </p:sp>
      <p:sp>
        <p:nvSpPr>
          <p:cNvPr id="5" name="TextBox 5"/>
          <p:cNvSpPr txBox="1"/>
          <p:nvPr/>
        </p:nvSpPr>
        <p:spPr>
          <a:xfrm>
            <a:off x="1144253" y="2124462"/>
            <a:ext cx="12507218" cy="781050"/>
          </a:xfrm>
          <a:prstGeom prst="rect">
            <a:avLst/>
          </a:prstGeom>
        </p:spPr>
        <p:txBody>
          <a:bodyPr lIns="0" tIns="0" rIns="0" bIns="0" rtlCol="0" anchor="t">
            <a:spAutoFit/>
          </a:bodyPr>
          <a:lstStyle/>
          <a:p>
            <a:pPr algn="l">
              <a:lnSpc>
                <a:spcPts val="5400"/>
              </a:lnSpc>
              <a:spcBef>
                <a:spcPct val="0"/>
              </a:spcBef>
            </a:pPr>
            <a:r>
              <a:rPr lang="en-US" sz="4500" b="1">
                <a:solidFill>
                  <a:srgbClr val="C00000"/>
                </a:solidFill>
                <a:latin typeface="Times New Roman Bold"/>
                <a:ea typeface="Times New Roman Bold"/>
                <a:cs typeface="Times New Roman Bold"/>
                <a:sym typeface="Times New Roman Bold"/>
              </a:rPr>
              <a:t>CU01 - REGISTRO DE MANTENIMIENTO</a:t>
            </a:r>
          </a:p>
        </p:txBody>
      </p:sp>
      <p:sp>
        <p:nvSpPr>
          <p:cNvPr id="6" name="TextBox 6"/>
          <p:cNvSpPr txBox="1"/>
          <p:nvPr/>
        </p:nvSpPr>
        <p:spPr>
          <a:xfrm>
            <a:off x="1144252" y="3228975"/>
            <a:ext cx="16115048" cy="2524125"/>
          </a:xfrm>
          <a:prstGeom prst="rect">
            <a:avLst/>
          </a:prstGeom>
        </p:spPr>
        <p:txBody>
          <a:bodyPr lIns="0" tIns="0" rIns="0" bIns="0" rtlCol="0" anchor="t">
            <a:spAutoFit/>
          </a:bodyPr>
          <a:lstStyle/>
          <a:p>
            <a:pPr algn="l">
              <a:lnSpc>
                <a:spcPts val="4800"/>
              </a:lnSpc>
            </a:pPr>
            <a:r>
              <a:rPr lang="en-US" sz="4000">
                <a:solidFill>
                  <a:srgbClr val="000000"/>
                </a:solidFill>
                <a:latin typeface="Times New Roman"/>
                <a:ea typeface="Times New Roman"/>
                <a:cs typeface="Times New Roman"/>
                <a:sym typeface="Times New Roman"/>
              </a:rPr>
              <a:t>Este caso nos permite registrar un mantenimiento para un carro en un taller específico, validando la existencia del empleado, carro y taller, así como las fechas de inicio y fin del mantenimiento.</a:t>
            </a:r>
          </a:p>
          <a:p>
            <a:pPr algn="l">
              <a:lnSpc>
                <a:spcPts val="4800"/>
              </a:lnSpc>
              <a:spcBef>
                <a:spcPct val="0"/>
              </a:spcBef>
            </a:pPr>
            <a:endParaRPr lang="en-US" sz="4000">
              <a:solidFill>
                <a:srgbClr val="000000"/>
              </a:solidFill>
              <a:latin typeface="Times New Roman"/>
              <a:ea typeface="Times New Roman"/>
              <a:cs typeface="Times New Roman"/>
              <a:sym typeface="Times New Roman"/>
            </a:endParaRPr>
          </a:p>
        </p:txBody>
      </p:sp>
      <p:sp>
        <p:nvSpPr>
          <p:cNvPr id="7" name="TextBox 7"/>
          <p:cNvSpPr txBox="1"/>
          <p:nvPr/>
        </p:nvSpPr>
        <p:spPr>
          <a:xfrm>
            <a:off x="1028700" y="5324475"/>
            <a:ext cx="16230600" cy="4352925"/>
          </a:xfrm>
          <a:prstGeom prst="rect">
            <a:avLst/>
          </a:prstGeom>
        </p:spPr>
        <p:txBody>
          <a:bodyPr lIns="0" tIns="0" rIns="0" bIns="0" rtlCol="0" anchor="t">
            <a:spAutoFit/>
          </a:bodyPr>
          <a:lstStyle/>
          <a:p>
            <a:pPr algn="l">
              <a:lnSpc>
                <a:spcPts val="4800"/>
              </a:lnSpc>
            </a:pPr>
            <a:r>
              <a:rPr lang="en-US" sz="4000" b="1">
                <a:solidFill>
                  <a:srgbClr val="000000"/>
                </a:solidFill>
                <a:latin typeface="Times New Roman Bold"/>
                <a:ea typeface="Times New Roman Bold"/>
                <a:cs typeface="Times New Roman Bold"/>
                <a:sym typeface="Times New Roman Bold"/>
              </a:rPr>
              <a:t>Actores de uso: </a:t>
            </a:r>
            <a:r>
              <a:rPr lang="en-US" sz="4000">
                <a:solidFill>
                  <a:srgbClr val="000000"/>
                </a:solidFill>
                <a:latin typeface="Times New Roman"/>
                <a:ea typeface="Times New Roman"/>
                <a:cs typeface="Times New Roman"/>
                <a:sym typeface="Times New Roman"/>
              </a:rPr>
              <a:t>Empleado</a:t>
            </a:r>
          </a:p>
          <a:p>
            <a:pPr algn="l">
              <a:lnSpc>
                <a:spcPts val="4800"/>
              </a:lnSpc>
            </a:pPr>
            <a:r>
              <a:rPr lang="en-US" sz="4000" b="1">
                <a:solidFill>
                  <a:srgbClr val="000000"/>
                </a:solidFill>
                <a:latin typeface="Times New Roman Bold"/>
                <a:ea typeface="Times New Roman Bold"/>
                <a:cs typeface="Times New Roman Bold"/>
                <a:sym typeface="Times New Roman Bold"/>
              </a:rPr>
              <a:t>Requerimiento asociado: </a:t>
            </a:r>
          </a:p>
          <a:p>
            <a:pPr algn="l">
              <a:lnSpc>
                <a:spcPts val="4800"/>
              </a:lnSpc>
            </a:pPr>
            <a:r>
              <a:rPr lang="en-US" sz="4000">
                <a:solidFill>
                  <a:srgbClr val="000000"/>
                </a:solidFill>
                <a:latin typeface="Times New Roman"/>
                <a:ea typeface="Times New Roman"/>
                <a:cs typeface="Times New Roman"/>
                <a:sym typeface="Times New Roman"/>
              </a:rPr>
              <a:t>Validación de datos de mantenimiento </a:t>
            </a:r>
          </a:p>
          <a:p>
            <a:pPr algn="l">
              <a:lnSpc>
                <a:spcPts val="4800"/>
              </a:lnSpc>
            </a:pPr>
            <a:r>
              <a:rPr lang="en-US" sz="4000">
                <a:solidFill>
                  <a:srgbClr val="000000"/>
                </a:solidFill>
                <a:latin typeface="Times New Roman"/>
                <a:ea typeface="Times New Roman"/>
                <a:cs typeface="Times New Roman"/>
                <a:sym typeface="Times New Roman"/>
              </a:rPr>
              <a:t>Actualización de estado del carro</a:t>
            </a:r>
          </a:p>
          <a:p>
            <a:pPr algn="l">
              <a:lnSpc>
                <a:spcPts val="4800"/>
              </a:lnSpc>
            </a:pPr>
            <a:r>
              <a:rPr lang="en-US" sz="4000" b="1">
                <a:solidFill>
                  <a:srgbClr val="000000"/>
                </a:solidFill>
                <a:latin typeface="Times New Roman Bold"/>
                <a:ea typeface="Times New Roman Bold"/>
                <a:cs typeface="Times New Roman Bold"/>
                <a:sym typeface="Times New Roman Bold"/>
              </a:rPr>
              <a:t>Precondiciones: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empleado debe estar autenticado en el sistema. </a:t>
            </a:r>
          </a:p>
          <a:p>
            <a:pPr marL="863604" lvl="1" indent="-431802" algn="l">
              <a:lnSpc>
                <a:spcPts val="4800"/>
              </a:lnSpc>
              <a:buFont typeface="Arial"/>
              <a:buChar char="•"/>
            </a:pPr>
            <a:r>
              <a:rPr lang="en-US" sz="4000">
                <a:solidFill>
                  <a:srgbClr val="000000"/>
                </a:solidFill>
                <a:latin typeface="Times New Roman"/>
                <a:ea typeface="Times New Roman"/>
                <a:cs typeface="Times New Roman"/>
                <a:sym typeface="Times New Roman"/>
              </a:rPr>
              <a:t>El carro, taller y empleado deben existir en la base de datos.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2029">
            <a:off x="1144251" y="1466717"/>
            <a:ext cx="16131844" cy="0"/>
          </a:xfrm>
          <a:prstGeom prst="line">
            <a:avLst/>
          </a:prstGeom>
          <a:ln w="9525" cap="rnd">
            <a:solidFill>
              <a:srgbClr val="C00000"/>
            </a:solidFill>
            <a:prstDash val="solid"/>
            <a:headEnd type="none" w="sm" len="sm"/>
            <a:tailEnd type="none" w="sm" len="sm"/>
          </a:ln>
        </p:spPr>
        <p:txBody>
          <a:bodyPr/>
          <a:lstStyle/>
          <a:p>
            <a:endParaRPr lang="es-PE"/>
          </a:p>
        </p:txBody>
      </p:sp>
      <p:sp>
        <p:nvSpPr>
          <p:cNvPr id="3" name="Freeform 3"/>
          <p:cNvSpPr/>
          <p:nvPr/>
        </p:nvSpPr>
        <p:spPr>
          <a:xfrm>
            <a:off x="950324" y="411300"/>
            <a:ext cx="4882244" cy="850325"/>
          </a:xfrm>
          <a:custGeom>
            <a:avLst/>
            <a:gdLst/>
            <a:ahLst/>
            <a:cxnLst/>
            <a:rect l="l" t="t" r="r" b="b"/>
            <a:pathLst>
              <a:path w="4882244" h="850325">
                <a:moveTo>
                  <a:pt x="0" y="0"/>
                </a:moveTo>
                <a:lnTo>
                  <a:pt x="4882243" y="0"/>
                </a:lnTo>
                <a:lnTo>
                  <a:pt x="4882243" y="850325"/>
                </a:lnTo>
                <a:lnTo>
                  <a:pt x="0" y="850325"/>
                </a:lnTo>
                <a:lnTo>
                  <a:pt x="0" y="0"/>
                </a:lnTo>
                <a:close/>
              </a:path>
            </a:pathLst>
          </a:custGeom>
          <a:blipFill>
            <a:blip r:embed="rId2"/>
            <a:stretch>
              <a:fillRect l="-136" r="-136"/>
            </a:stretch>
          </a:blipFill>
        </p:spPr>
        <p:txBody>
          <a:bodyPr/>
          <a:lstStyle/>
          <a:p>
            <a:endParaRPr lang="es-PE"/>
          </a:p>
        </p:txBody>
      </p:sp>
      <p:sp>
        <p:nvSpPr>
          <p:cNvPr id="4" name="Freeform 4"/>
          <p:cNvSpPr/>
          <p:nvPr/>
        </p:nvSpPr>
        <p:spPr>
          <a:xfrm>
            <a:off x="3596687" y="1986445"/>
            <a:ext cx="11094627" cy="8124624"/>
          </a:xfrm>
          <a:custGeom>
            <a:avLst/>
            <a:gdLst/>
            <a:ahLst/>
            <a:cxnLst/>
            <a:rect l="l" t="t" r="r" b="b"/>
            <a:pathLst>
              <a:path w="11094627" h="8124624">
                <a:moveTo>
                  <a:pt x="0" y="0"/>
                </a:moveTo>
                <a:lnTo>
                  <a:pt x="11094626" y="0"/>
                </a:lnTo>
                <a:lnTo>
                  <a:pt x="11094626" y="8124624"/>
                </a:lnTo>
                <a:lnTo>
                  <a:pt x="0" y="8124624"/>
                </a:lnTo>
                <a:lnTo>
                  <a:pt x="0" y="0"/>
                </a:lnTo>
                <a:close/>
              </a:path>
            </a:pathLst>
          </a:custGeom>
          <a:blipFill>
            <a:blip r:embed="rId3"/>
            <a:stretch>
              <a:fillRect l="-71" r="-71"/>
            </a:stretch>
          </a:blipFill>
        </p:spPr>
        <p:txBody>
          <a:bodyPr/>
          <a:lstStyle/>
          <a:p>
            <a:endParaRPr lang="es-PE"/>
          </a:p>
        </p:txBody>
      </p:sp>
      <p:sp>
        <p:nvSpPr>
          <p:cNvPr id="5" name="TextBox 5"/>
          <p:cNvSpPr txBox="1"/>
          <p:nvPr/>
        </p:nvSpPr>
        <p:spPr>
          <a:xfrm>
            <a:off x="10385113" y="379262"/>
            <a:ext cx="6890981" cy="819150"/>
          </a:xfrm>
          <a:prstGeom prst="rect">
            <a:avLst/>
          </a:prstGeom>
        </p:spPr>
        <p:txBody>
          <a:bodyPr lIns="0" tIns="0" rIns="0" bIns="0" rtlCol="0" anchor="t">
            <a:spAutoFit/>
          </a:bodyPr>
          <a:lstStyle/>
          <a:p>
            <a:pPr algn="r">
              <a:lnSpc>
                <a:spcPts val="5759"/>
              </a:lnSpc>
              <a:spcBef>
                <a:spcPct val="0"/>
              </a:spcBef>
            </a:pPr>
            <a:r>
              <a:rPr lang="en-US" sz="4800" b="1">
                <a:solidFill>
                  <a:srgbClr val="C00000"/>
                </a:solidFill>
                <a:latin typeface="Times New Roman Bold"/>
                <a:ea typeface="Times New Roman Bold"/>
                <a:cs typeface="Times New Roman Bold"/>
                <a:sym typeface="Times New Roman Bold"/>
              </a:rPr>
              <a:t>Modelo de Base de Datos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1262</Words>
  <Application>Microsoft Office PowerPoint</Application>
  <PresentationFormat>Personalizado</PresentationFormat>
  <Paragraphs>113</Paragraphs>
  <Slides>22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Times New Roman Bold Italics</vt:lpstr>
      <vt:lpstr>Times New Roman</vt:lpstr>
      <vt:lpstr>Arial</vt:lpstr>
      <vt:lpstr>Calibri</vt:lpstr>
      <vt:lpstr>Times New Roman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dc:title>
  <cp:lastModifiedBy>JOEL LEONARDO YAURES CASANCA</cp:lastModifiedBy>
  <cp:revision>2</cp:revision>
  <dcterms:created xsi:type="dcterms:W3CDTF">2006-08-16T00:00:00Z</dcterms:created>
  <dcterms:modified xsi:type="dcterms:W3CDTF">2024-11-23T02:36:03Z</dcterms:modified>
  <dc:identifier>DAGTH5AFaQ4</dc:identifier>
</cp:coreProperties>
</file>