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Average" pitchFamily="2" charset="0"/>
      <p:regular r:id="rId10"/>
    </p:embeddedFont>
    <p:embeddedFont>
      <p:font typeface="Oswald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54" d="100"/>
          <a:sy n="154" d="100"/>
        </p:scale>
        <p:origin x="4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8b58b3d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8b58b3d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4600" dirty="0"/>
              <a:t>Rynek pracy w Polsce: wyzwania i zmiany po 2020 roku.</a:t>
            </a:r>
            <a:endParaRPr sz="4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1410450" y="181475"/>
            <a:ext cx="63231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dirty="0">
                <a:solidFill>
                  <a:schemeClr val="bg1"/>
                </a:solidFill>
              </a:rPr>
              <a:t>Stopa bezrobocia w latach 2010 - 2023</a:t>
            </a:r>
            <a:endParaRPr sz="2700" dirty="0">
              <a:solidFill>
                <a:schemeClr val="bg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01" y="908225"/>
            <a:ext cx="7863796" cy="390212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0" y="5851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/>
              <a:t>Stopa bezrobocia w latach 2010 - 2023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431924" y="1085373"/>
            <a:ext cx="4041446" cy="3636075"/>
            <a:chOff x="431925" y="1304875"/>
            <a:chExt cx="2628925" cy="3416400"/>
          </a:xfrm>
        </p:grpSpPr>
        <p:sp>
          <p:nvSpPr>
            <p:cNvPr id="74" name="Google Shape;74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5"/>
          <p:cNvSpPr txBox="1">
            <a:spLocks noGrp="1"/>
          </p:cNvSpPr>
          <p:nvPr>
            <p:ph type="body" idx="4294967295"/>
          </p:nvPr>
        </p:nvSpPr>
        <p:spPr>
          <a:xfrm>
            <a:off x="522750" y="1085200"/>
            <a:ext cx="3859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lt1"/>
                </a:solidFill>
              </a:rPr>
              <a:t>Dlaczego bezrobocie było wysokie w 2013?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294967295"/>
          </p:nvPr>
        </p:nvSpPr>
        <p:spPr>
          <a:xfrm>
            <a:off x="508325" y="1657900"/>
            <a:ext cx="3859800" cy="29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 dirty="0"/>
              <a:t>Dziedzictwo kryzysu 2008-2009 – masowe zwolnienia.</a:t>
            </a:r>
            <a:endParaRPr sz="13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 dirty="0"/>
              <a:t>Długotrwałe bezrobocie w regionach wschodnich i południowych.</a:t>
            </a:r>
            <a:endParaRPr sz="13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 dirty="0"/>
              <a:t>Niedopasowanie kompetencji pracowników do rynku.</a:t>
            </a:r>
            <a:endParaRPr sz="13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 dirty="0"/>
              <a:t>Niski poziom szkoleń zawodowych i przekwalifikowania.</a:t>
            </a:r>
            <a:endParaRPr sz="13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 dirty="0"/>
              <a:t>Skutki transformacji ustrojowej – zamknięcie zakładów państwowych.</a:t>
            </a:r>
            <a:endParaRPr sz="1300" dirty="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 dirty="0"/>
              <a:t>Emigracja zarobkowa – odpływ młodych i wykwalifikowanych.</a:t>
            </a:r>
            <a:endParaRPr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/>
          </a:p>
        </p:txBody>
      </p:sp>
      <p:grpSp>
        <p:nvGrpSpPr>
          <p:cNvPr id="78" name="Google Shape;78;p15"/>
          <p:cNvGrpSpPr/>
          <p:nvPr/>
        </p:nvGrpSpPr>
        <p:grpSpPr>
          <a:xfrm>
            <a:off x="4652486" y="1085200"/>
            <a:ext cx="4191730" cy="3636075"/>
            <a:chOff x="6212550" y="1304875"/>
            <a:chExt cx="2632500" cy="3416400"/>
          </a:xfrm>
        </p:grpSpPr>
        <p:sp>
          <p:nvSpPr>
            <p:cNvPr id="79" name="Google Shape;7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5"/>
          <p:cNvSpPr txBox="1">
            <a:spLocks noGrp="1"/>
          </p:cNvSpPr>
          <p:nvPr>
            <p:ph type="body" idx="4294967295"/>
          </p:nvPr>
        </p:nvSpPr>
        <p:spPr>
          <a:xfrm>
            <a:off x="4723550" y="1658000"/>
            <a:ext cx="4041300" cy="29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Wzrost gospodarczy – stabilizacja po kryzysie.</a:t>
            </a: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Napływ funduszy z UE – wsparcie inwestycji i aktywizacji zawodowej.</a:t>
            </a: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Rozwój sektorów jak usługi i technologie.</a:t>
            </a: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Edukacja i szkolenia – większa dostępność programów.</a:t>
            </a: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Powrót emigrantów z zagranicy.</a:t>
            </a:r>
            <a:endParaRPr sz="1300"/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 sz="1300"/>
              <a:t>Polityka prorodzinna – programy wspierające zatrudnienie.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4818450" y="1085200"/>
            <a:ext cx="3859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lt1"/>
                </a:solidFill>
              </a:rPr>
              <a:t>Dlaczego bezrobocie spadało po 2013?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399" y="920550"/>
            <a:ext cx="7171201" cy="35584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1410450" y="113250"/>
            <a:ext cx="632310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700" dirty="0">
                <a:solidFill>
                  <a:schemeClr val="bg1"/>
                </a:solidFill>
              </a:rPr>
              <a:t>Pandemia Covid-19</a:t>
            </a:r>
            <a:endParaRPr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9AC8556-B38C-98D9-9962-35CA7FFE2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500" y="1081399"/>
            <a:ext cx="4045200" cy="2310193"/>
          </a:xfrm>
        </p:spPr>
        <p:txBody>
          <a:bodyPr/>
          <a:lstStyle/>
          <a:p>
            <a:r>
              <a:rPr lang="pl-PL" dirty="0"/>
              <a:t>Wzrost stopy bezrobocia </a:t>
            </a:r>
            <a:br>
              <a:rPr lang="pl-PL" dirty="0"/>
            </a:br>
            <a:r>
              <a:rPr lang="pl-PL" dirty="0"/>
              <a:t>Q1 2021 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4884217-E50A-470E-1529-91D5D7C7C32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indent="-3111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  <a:sym typeface="Arial"/>
              </a:rPr>
              <a:t>Trzecia fala pandemii COVID-19 </a:t>
            </a:r>
          </a:p>
          <a:p>
            <a:pPr indent="-3111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  <a:sym typeface="Arial"/>
              </a:rPr>
              <a:t>Wygaśnięcie niektórych programów wsparcia rządowego </a:t>
            </a:r>
          </a:p>
          <a:p>
            <a:pPr indent="-3111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  <a:sym typeface="Arial"/>
              </a:rPr>
              <a:t>Niepewność pracodawców</a:t>
            </a:r>
          </a:p>
          <a:p>
            <a:pPr indent="-311150">
              <a:lnSpc>
                <a:spcPct val="150000"/>
              </a:lnSpc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pl-PL" sz="1600" b="1" dirty="0">
                <a:solidFill>
                  <a:schemeClr val="bg1"/>
                </a:solidFill>
                <a:sym typeface="Arial"/>
              </a:rPr>
              <a:t>Efekty strukturalne</a:t>
            </a:r>
          </a:p>
          <a:p>
            <a:pPr marL="114300" indent="0">
              <a:buNone/>
            </a:pPr>
            <a:endParaRPr lang="pl-PL" b="0" dirty="0">
              <a:solidFill>
                <a:schemeClr val="bg1"/>
              </a:solidFill>
              <a:effectLst/>
              <a:latin typeface="Menlo" panose="020B0609030804020204" pitchFamily="49" charset="0"/>
            </a:endParaRPr>
          </a:p>
          <a:p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59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25" y="316150"/>
            <a:ext cx="7868948" cy="4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5910435" y="1654461"/>
            <a:ext cx="3000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pl" sz="1300" b="1" dirty="0">
                <a:solidFill>
                  <a:schemeClr val="bg1"/>
                </a:solidFill>
                <a:latin typeface="Average"/>
                <a:ea typeface="Average"/>
                <a:cs typeface="Average"/>
                <a:sym typeface="Average"/>
              </a:rPr>
              <a:t>Wzrost statystyk w KRUS</a:t>
            </a:r>
            <a:endParaRPr sz="1300" b="1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urier New" panose="02070309020205020404" pitchFamily="49" charset="0"/>
              <a:buChar char="o"/>
            </a:pPr>
            <a:r>
              <a:rPr lang="pl" sz="1300" dirty="0">
                <a:solidFill>
                  <a:schemeClr val="bg1"/>
                </a:solidFill>
                <a:latin typeface="Average"/>
                <a:ea typeface="Average"/>
                <a:cs typeface="Average"/>
                <a:sym typeface="Average"/>
              </a:rPr>
              <a:t>powrót ludzi na wieś</a:t>
            </a:r>
            <a:endParaRPr sz="1300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urier New" panose="02070309020205020404" pitchFamily="49" charset="0"/>
              <a:buChar char="o"/>
            </a:pPr>
            <a:r>
              <a:rPr lang="pl" sz="1300" dirty="0">
                <a:solidFill>
                  <a:schemeClr val="bg1"/>
                </a:solidFill>
                <a:latin typeface="Average"/>
                <a:ea typeface="Average"/>
                <a:cs typeface="Average"/>
                <a:sym typeface="Average"/>
              </a:rPr>
              <a:t>brak importu produktów</a:t>
            </a:r>
            <a:endParaRPr sz="1300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urier New" panose="02070309020205020404" pitchFamily="49" charset="0"/>
              <a:buChar char="o"/>
            </a:pPr>
            <a:r>
              <a:rPr lang="pl" sz="1300" dirty="0">
                <a:solidFill>
                  <a:schemeClr val="bg1"/>
                </a:solidFill>
                <a:latin typeface="Average"/>
                <a:ea typeface="Average"/>
                <a:cs typeface="Average"/>
                <a:sym typeface="Average"/>
              </a:rPr>
              <a:t>niższe składki niż w ZUS</a:t>
            </a:r>
            <a:endParaRPr sz="1300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Courier New" panose="02070309020205020404" pitchFamily="49" charset="0"/>
              <a:buChar char="o"/>
            </a:pPr>
            <a:r>
              <a:rPr lang="pl" sz="1300" dirty="0">
                <a:solidFill>
                  <a:schemeClr val="bg1"/>
                </a:solidFill>
                <a:latin typeface="Average"/>
                <a:ea typeface="Average"/>
                <a:cs typeface="Average"/>
                <a:sym typeface="Average"/>
              </a:rPr>
              <a:t>wsparcia rządowe</a:t>
            </a:r>
            <a:endParaRPr sz="1300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Arial" panose="020B0604020202020204" pitchFamily="34" charset="0"/>
              <a:buChar char="•"/>
            </a:pPr>
            <a:r>
              <a:rPr lang="pl" sz="1300" b="1" dirty="0">
                <a:solidFill>
                  <a:schemeClr val="bg1"/>
                </a:solidFill>
                <a:latin typeface="Average"/>
                <a:ea typeface="Average"/>
                <a:cs typeface="Average"/>
                <a:sym typeface="Average"/>
              </a:rPr>
              <a:t>Znaczny spadek w hotelarstwie i gastronomii</a:t>
            </a:r>
            <a:endParaRPr sz="1300" b="1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7429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300" dirty="0">
              <a:solidFill>
                <a:schemeClr val="bg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465" y="191385"/>
            <a:ext cx="7137069" cy="495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173</Words>
  <Application>Microsoft Macintosh PowerPoint</Application>
  <PresentationFormat>Pokaz na ekranie (16:9)</PresentationFormat>
  <Paragraphs>29</Paragraphs>
  <Slides>7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Arial</vt:lpstr>
      <vt:lpstr>Menlo</vt:lpstr>
      <vt:lpstr>Oswald</vt:lpstr>
      <vt:lpstr>Courier New</vt:lpstr>
      <vt:lpstr>Average</vt:lpstr>
      <vt:lpstr>Slate</vt:lpstr>
      <vt:lpstr>Rynek pracy w Polsce: wyzwania i zmiany po 2020 roku.</vt:lpstr>
      <vt:lpstr>Stopa bezrobocia w latach 2010 - 2023</vt:lpstr>
      <vt:lpstr>Stopa bezrobocia w latach 2010 - 2023 </vt:lpstr>
      <vt:lpstr>Pandemia Covid-19</vt:lpstr>
      <vt:lpstr>Wzrost stopy bezrobocia  Q1 2021 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Anna Marjankowska</cp:lastModifiedBy>
  <cp:revision>2</cp:revision>
  <dcterms:modified xsi:type="dcterms:W3CDTF">2025-01-02T17:27:49Z</dcterms:modified>
</cp:coreProperties>
</file>