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3" r:id="rId3"/>
    <p:sldId id="334" r:id="rId4"/>
    <p:sldId id="325" r:id="rId5"/>
    <p:sldId id="266" r:id="rId6"/>
    <p:sldId id="267" r:id="rId7"/>
    <p:sldId id="340" r:id="rId8"/>
    <p:sldId id="317" r:id="rId9"/>
    <p:sldId id="329" r:id="rId10"/>
    <p:sldId id="330" r:id="rId11"/>
    <p:sldId id="331" r:id="rId12"/>
    <p:sldId id="332" r:id="rId13"/>
    <p:sldId id="333" r:id="rId14"/>
    <p:sldId id="268" r:id="rId15"/>
    <p:sldId id="327" r:id="rId16"/>
    <p:sldId id="328" r:id="rId17"/>
    <p:sldId id="269" r:id="rId18"/>
    <p:sldId id="270" r:id="rId19"/>
    <p:sldId id="336" r:id="rId20"/>
    <p:sldId id="335" r:id="rId21"/>
    <p:sldId id="323" r:id="rId22"/>
    <p:sldId id="337" r:id="rId23"/>
    <p:sldId id="338" r:id="rId24"/>
    <p:sldId id="286" r:id="rId25"/>
    <p:sldId id="306" r:id="rId26"/>
    <p:sldId id="290" r:id="rId27"/>
    <p:sldId id="291" r:id="rId28"/>
    <p:sldId id="34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307" r:id="rId37"/>
  </p:sldIdLst>
  <p:sldSz cx="9906000" cy="6858000" type="A4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707" autoAdjust="0"/>
    <p:restoredTop sz="94728" autoAdjust="0"/>
  </p:normalViewPr>
  <p:slideViewPr>
    <p:cSldViewPr snapToObjects="1">
      <p:cViewPr varScale="1">
        <p:scale>
          <a:sx n="90" d="100"/>
          <a:sy n="90" d="100"/>
        </p:scale>
        <p:origin x="1680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>
        <p:scale>
          <a:sx n="75" d="100"/>
          <a:sy n="75" d="100"/>
        </p:scale>
        <p:origin x="-2112" y="1350"/>
      </p:cViewPr>
      <p:guideLst>
        <p:guide orient="horz" pos="3224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006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79975"/>
            <a:ext cx="5203825" cy="455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99" tIns="46912" rIns="95499" bIns="469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9325" y="881063"/>
            <a:ext cx="5197475" cy="3597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0871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7660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7573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3727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1129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369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9322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1904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223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153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6412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21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2349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8942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2067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3540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0795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39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9153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5030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49325" y="881063"/>
            <a:ext cx="5197475" cy="3597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879975"/>
            <a:ext cx="5203825" cy="4554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1" tIns="45715" rIns="91431" bIns="45715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3091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49325" y="881063"/>
            <a:ext cx="5197475" cy="3597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879975"/>
            <a:ext cx="5203825" cy="4554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1" tIns="45715" rIns="91431" bIns="45715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1233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49325" y="881063"/>
            <a:ext cx="5197475" cy="3597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879975"/>
            <a:ext cx="5203825" cy="4554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1" tIns="45715" rIns="91431" bIns="45715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410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247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49325" y="881063"/>
            <a:ext cx="5197475" cy="3597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879975"/>
            <a:ext cx="5203825" cy="4554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048" tIns="49524" rIns="99048" bIns="49524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90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0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084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4675" y="103188"/>
            <a:ext cx="1979613" cy="4146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2663" y="103188"/>
            <a:ext cx="5789612" cy="4146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554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4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42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663" y="1787525"/>
            <a:ext cx="3884612" cy="2462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9675" y="1787525"/>
            <a:ext cx="3884613" cy="2462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542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36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127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63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970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562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35425" y="103188"/>
            <a:ext cx="1654175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Titolo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44450" y="6442075"/>
            <a:ext cx="468313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625" tIns="19050" rIns="47625" bIns="19050">
            <a:spAutoFit/>
          </a:bodyPr>
          <a:lstStyle/>
          <a:p>
            <a:pPr algn="l"/>
            <a:fld id="{573D08B8-C0F2-4C8C-8EA7-DC95805CC34E}" type="slidenum">
              <a:rPr lang="en-US" b="1">
                <a:latin typeface="Tms Rmn" charset="0"/>
              </a:rPr>
              <a:pPr algn="l"/>
              <a:t>‹N›</a:t>
            </a:fld>
            <a:endParaRPr lang="en-US" b="1">
              <a:latin typeface="Tms Rmn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2663" y="1787525"/>
            <a:ext cx="792162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ms Rm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ms Rm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ms Rm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ms Rm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ms Rm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ms Rm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ms Rm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Tms Rmn" charset="0"/>
        </a:defRPr>
      </a:lvl9pPr>
    </p:titleStyle>
    <p:bodyStyle>
      <a:lvl1pPr algn="just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476250" indent="-285750" algn="just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</a:defRPr>
      </a:lvl2pPr>
      <a:lvl3pPr marL="952500" indent="-285750" algn="just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Char char="-"/>
        <a:defRPr sz="2400" b="1">
          <a:solidFill>
            <a:schemeClr val="tx1"/>
          </a:solidFill>
          <a:latin typeface="+mn-lt"/>
        </a:defRPr>
      </a:lvl3pPr>
      <a:lvl4pPr marL="1428750" indent="-285750" algn="just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+"/>
        <a:defRPr sz="2400" b="1">
          <a:solidFill>
            <a:schemeClr val="tx1"/>
          </a:solidFill>
          <a:latin typeface="+mn-lt"/>
        </a:defRPr>
      </a:lvl4pPr>
      <a:lvl5pPr marL="1905000" indent="-285750" algn="just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400" b="1">
          <a:solidFill>
            <a:schemeClr val="tx1"/>
          </a:solidFill>
          <a:latin typeface="+mn-lt"/>
        </a:defRPr>
      </a:lvl5pPr>
      <a:lvl6pPr marL="2362200" indent="-285750" algn="just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400" b="1">
          <a:solidFill>
            <a:schemeClr val="tx1"/>
          </a:solidFill>
          <a:latin typeface="+mn-lt"/>
        </a:defRPr>
      </a:lvl6pPr>
      <a:lvl7pPr marL="2819400" indent="-285750" algn="just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400" b="1">
          <a:solidFill>
            <a:schemeClr val="tx1"/>
          </a:solidFill>
          <a:latin typeface="+mn-lt"/>
        </a:defRPr>
      </a:lvl7pPr>
      <a:lvl8pPr marL="3276600" indent="-285750" algn="just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400" b="1">
          <a:solidFill>
            <a:schemeClr val="tx1"/>
          </a:solidFill>
          <a:latin typeface="+mn-lt"/>
        </a:defRPr>
      </a:lvl8pPr>
      <a:lvl9pPr marL="3733800" indent="-285750" algn="just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SzPct val="100000"/>
        <a:buFont typeface="Symbol" pitchFamily="18" charset="2"/>
        <a:buChar char="*"/>
        <a:defRPr sz="2400" b="1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1698" y="1215221"/>
            <a:ext cx="3539430" cy="1808187"/>
          </a:xfrm>
          <a:noFill/>
          <a:ln/>
        </p:spPr>
        <p:txBody>
          <a:bodyPr anchor="ctr"/>
          <a:lstStyle/>
          <a:p>
            <a:r>
              <a:rPr lang="it-IT" sz="11500" dirty="0"/>
              <a:t>I bus</a:t>
            </a:r>
            <a:endParaRPr lang="it-IT" sz="8800" dirty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27013" y="1670050"/>
            <a:ext cx="96774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200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6575" y="4953000"/>
            <a:ext cx="88328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>
                <a:latin typeface="Tms Rmn" charset="0"/>
              </a:rPr>
              <a:t>Politecnico di Torino</a:t>
            </a:r>
          </a:p>
          <a:p>
            <a:r>
              <a:rPr lang="en-US">
                <a:latin typeface="Tms Rmn" charset="0"/>
              </a:rPr>
              <a:t>Dip. di Automatica e Informatica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305175" y="3957638"/>
            <a:ext cx="32956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625" tIns="19050" rIns="47625" bIns="19050">
            <a:spAutoFit/>
          </a:bodyPr>
          <a:lstStyle/>
          <a:p>
            <a:r>
              <a:rPr lang="en-US" sz="3600">
                <a:latin typeface="Tms Rmn" charset="0"/>
              </a:rPr>
              <a:t>M. Sonza Reorda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357" y="3933056"/>
            <a:ext cx="2222171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57550" y="103188"/>
            <a:ext cx="3213100" cy="769937"/>
          </a:xfrm>
          <a:noFill/>
          <a:ln/>
        </p:spPr>
        <p:txBody>
          <a:bodyPr/>
          <a:lstStyle/>
          <a:p>
            <a:r>
              <a:rPr lang="it-IT"/>
              <a:t>Bus singolo </a:t>
            </a: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1073150" y="4044950"/>
            <a:ext cx="1358900" cy="12827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defTabSz="762000"/>
            <a:r>
              <a:rPr lang="en-US"/>
              <a:t>CPU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387350" y="2520950"/>
            <a:ext cx="91313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4389" name="Line 5"/>
          <p:cNvSpPr>
            <a:spLocks noChangeShapeType="1"/>
          </p:cNvSpPr>
          <p:nvPr/>
        </p:nvSpPr>
        <p:spPr bwMode="auto">
          <a:xfrm flipV="1">
            <a:off x="1752600" y="2813050"/>
            <a:ext cx="0" cy="1231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2673350" y="4044950"/>
            <a:ext cx="1358900" cy="12827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defTabSz="762000"/>
            <a:r>
              <a:rPr lang="en-US"/>
              <a:t>Memoria</a:t>
            </a:r>
          </a:p>
        </p:txBody>
      </p:sp>
      <p:sp>
        <p:nvSpPr>
          <p:cNvPr id="144391" name="Line 7"/>
          <p:cNvSpPr>
            <a:spLocks noChangeShapeType="1"/>
          </p:cNvSpPr>
          <p:nvPr/>
        </p:nvSpPr>
        <p:spPr bwMode="auto">
          <a:xfrm flipV="1">
            <a:off x="3352800" y="2813050"/>
            <a:ext cx="0" cy="1231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4273550" y="4044950"/>
            <a:ext cx="1739900" cy="12827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defTabSz="762000"/>
            <a:r>
              <a:rPr lang="en-US"/>
              <a:t>Dispositivo</a:t>
            </a:r>
          </a:p>
          <a:p>
            <a:pPr defTabSz="762000"/>
            <a:r>
              <a:rPr lang="en-US"/>
              <a:t>di I/O</a:t>
            </a:r>
          </a:p>
        </p:txBody>
      </p:sp>
      <p:sp>
        <p:nvSpPr>
          <p:cNvPr id="144393" name="Line 9"/>
          <p:cNvSpPr>
            <a:spLocks noChangeShapeType="1"/>
          </p:cNvSpPr>
          <p:nvPr/>
        </p:nvSpPr>
        <p:spPr bwMode="auto">
          <a:xfrm flipV="1">
            <a:off x="5105400" y="2813050"/>
            <a:ext cx="0" cy="1231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4394" name="Rectangle 10"/>
          <p:cNvSpPr>
            <a:spLocks noChangeArrowheads="1"/>
          </p:cNvSpPr>
          <p:nvPr/>
        </p:nvSpPr>
        <p:spPr bwMode="auto">
          <a:xfrm>
            <a:off x="7626350" y="4044950"/>
            <a:ext cx="1663700" cy="12827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defTabSz="762000"/>
            <a:r>
              <a:rPr lang="en-US"/>
              <a:t>Dispositivo</a:t>
            </a:r>
          </a:p>
          <a:p>
            <a:pPr defTabSz="762000"/>
            <a:r>
              <a:rPr lang="en-US"/>
              <a:t>di I/O</a:t>
            </a:r>
          </a:p>
        </p:txBody>
      </p:sp>
      <p:sp>
        <p:nvSpPr>
          <p:cNvPr id="144395" name="Line 11"/>
          <p:cNvSpPr>
            <a:spLocks noChangeShapeType="1"/>
          </p:cNvSpPr>
          <p:nvPr/>
        </p:nvSpPr>
        <p:spPr bwMode="auto">
          <a:xfrm flipV="1">
            <a:off x="8458200" y="2813050"/>
            <a:ext cx="0" cy="1231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4396" name="Line 12"/>
          <p:cNvSpPr>
            <a:spLocks noChangeShapeType="1"/>
          </p:cNvSpPr>
          <p:nvPr/>
        </p:nvSpPr>
        <p:spPr bwMode="auto">
          <a:xfrm>
            <a:off x="6540500" y="4648200"/>
            <a:ext cx="596900" cy="0"/>
          </a:xfrm>
          <a:prstGeom prst="line">
            <a:avLst/>
          </a:prstGeom>
          <a:noFill/>
          <a:ln w="1270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4397" name="Rectangle 13"/>
          <p:cNvSpPr>
            <a:spLocks noChangeArrowheads="1"/>
          </p:cNvSpPr>
          <p:nvPr/>
        </p:nvSpPr>
        <p:spPr bwMode="auto">
          <a:xfrm>
            <a:off x="7599363" y="2036763"/>
            <a:ext cx="20335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/>
              <a:t>Bus di sistema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16100" y="26988"/>
            <a:ext cx="6092825" cy="769937"/>
          </a:xfrm>
          <a:noFill/>
          <a:ln/>
        </p:spPr>
        <p:txBody>
          <a:bodyPr/>
          <a:lstStyle/>
          <a:p>
            <a:r>
              <a:rPr lang="it-IT"/>
              <a:t>Bus multiplo (esempio)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1987550" y="2901950"/>
            <a:ext cx="1358900" cy="12827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defTabSz="762000"/>
            <a:r>
              <a:rPr lang="en-US"/>
              <a:t>CPU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1301750" y="1377950"/>
            <a:ext cx="68453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6437" name="Line 5"/>
          <p:cNvSpPr>
            <a:spLocks noChangeShapeType="1"/>
          </p:cNvSpPr>
          <p:nvPr/>
        </p:nvSpPr>
        <p:spPr bwMode="auto">
          <a:xfrm flipV="1">
            <a:off x="2667000" y="1670050"/>
            <a:ext cx="0" cy="1231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6438" name="Rectangle 6"/>
          <p:cNvSpPr>
            <a:spLocks noChangeArrowheads="1"/>
          </p:cNvSpPr>
          <p:nvPr/>
        </p:nvSpPr>
        <p:spPr bwMode="auto">
          <a:xfrm>
            <a:off x="3587750" y="2901950"/>
            <a:ext cx="1358900" cy="12827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defTabSz="762000"/>
            <a:r>
              <a:rPr lang="en-US"/>
              <a:t>Memoria</a:t>
            </a:r>
          </a:p>
        </p:txBody>
      </p:sp>
      <p:sp>
        <p:nvSpPr>
          <p:cNvPr id="146439" name="Line 7"/>
          <p:cNvSpPr>
            <a:spLocks noChangeShapeType="1"/>
          </p:cNvSpPr>
          <p:nvPr/>
        </p:nvSpPr>
        <p:spPr bwMode="auto">
          <a:xfrm flipV="1">
            <a:off x="4267200" y="1670050"/>
            <a:ext cx="0" cy="1231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5187950" y="2901950"/>
            <a:ext cx="1739900" cy="12827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defTabSz="762000"/>
            <a:r>
              <a:rPr lang="en-US" dirty="0"/>
              <a:t>Bridge</a:t>
            </a:r>
          </a:p>
        </p:txBody>
      </p:sp>
      <p:sp>
        <p:nvSpPr>
          <p:cNvPr id="146441" name="Line 9"/>
          <p:cNvSpPr>
            <a:spLocks noChangeShapeType="1"/>
          </p:cNvSpPr>
          <p:nvPr/>
        </p:nvSpPr>
        <p:spPr bwMode="auto">
          <a:xfrm flipV="1">
            <a:off x="6019800" y="1670050"/>
            <a:ext cx="0" cy="1231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6442" name="Rectangle 10"/>
          <p:cNvSpPr>
            <a:spLocks noChangeArrowheads="1"/>
          </p:cNvSpPr>
          <p:nvPr/>
        </p:nvSpPr>
        <p:spPr bwMode="auto">
          <a:xfrm>
            <a:off x="5910263" y="893763"/>
            <a:ext cx="21256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/>
              <a:t>Bus di memoria</a:t>
            </a:r>
          </a:p>
        </p:txBody>
      </p:sp>
      <p:sp>
        <p:nvSpPr>
          <p:cNvPr id="146443" name="Rectangle 11"/>
          <p:cNvSpPr>
            <a:spLocks noChangeArrowheads="1"/>
          </p:cNvSpPr>
          <p:nvPr/>
        </p:nvSpPr>
        <p:spPr bwMode="auto">
          <a:xfrm>
            <a:off x="4121150" y="4578350"/>
            <a:ext cx="39497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6444" name="Rectangle 12"/>
          <p:cNvSpPr>
            <a:spLocks noChangeArrowheads="1"/>
          </p:cNvSpPr>
          <p:nvPr/>
        </p:nvSpPr>
        <p:spPr bwMode="auto">
          <a:xfrm>
            <a:off x="4121150" y="5492750"/>
            <a:ext cx="1206500" cy="1206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defTabSz="762000"/>
            <a:r>
              <a:rPr lang="en-US"/>
              <a:t>Disp. di</a:t>
            </a:r>
          </a:p>
          <a:p>
            <a:pPr defTabSz="762000"/>
            <a:r>
              <a:rPr lang="en-US"/>
              <a:t>I/O</a:t>
            </a:r>
          </a:p>
        </p:txBody>
      </p:sp>
      <p:sp>
        <p:nvSpPr>
          <p:cNvPr id="146445" name="Line 13"/>
          <p:cNvSpPr>
            <a:spLocks noChangeShapeType="1"/>
          </p:cNvSpPr>
          <p:nvPr/>
        </p:nvSpPr>
        <p:spPr bwMode="auto">
          <a:xfrm flipV="1">
            <a:off x="4724400" y="4946650"/>
            <a:ext cx="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6446" name="Rectangle 14"/>
          <p:cNvSpPr>
            <a:spLocks noChangeArrowheads="1"/>
          </p:cNvSpPr>
          <p:nvPr/>
        </p:nvSpPr>
        <p:spPr bwMode="auto">
          <a:xfrm>
            <a:off x="5492750" y="5492750"/>
            <a:ext cx="1206500" cy="1206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defTabSz="762000"/>
            <a:r>
              <a:rPr lang="en-US"/>
              <a:t>Disp. di</a:t>
            </a:r>
          </a:p>
          <a:p>
            <a:pPr defTabSz="762000"/>
            <a:r>
              <a:rPr lang="en-US"/>
              <a:t>I/O</a:t>
            </a:r>
          </a:p>
        </p:txBody>
      </p:sp>
      <p:sp>
        <p:nvSpPr>
          <p:cNvPr id="146447" name="Line 15"/>
          <p:cNvSpPr>
            <a:spLocks noChangeShapeType="1"/>
          </p:cNvSpPr>
          <p:nvPr/>
        </p:nvSpPr>
        <p:spPr bwMode="auto">
          <a:xfrm flipV="1">
            <a:off x="6096000" y="4946650"/>
            <a:ext cx="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6448" name="Rectangle 16"/>
          <p:cNvSpPr>
            <a:spLocks noChangeArrowheads="1"/>
          </p:cNvSpPr>
          <p:nvPr/>
        </p:nvSpPr>
        <p:spPr bwMode="auto">
          <a:xfrm>
            <a:off x="6864350" y="5492750"/>
            <a:ext cx="1206500" cy="1206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defTabSz="762000"/>
            <a:r>
              <a:rPr lang="en-US"/>
              <a:t>Disp. di</a:t>
            </a:r>
          </a:p>
          <a:p>
            <a:pPr defTabSz="762000"/>
            <a:r>
              <a:rPr lang="en-US"/>
              <a:t>I/O</a:t>
            </a:r>
          </a:p>
        </p:txBody>
      </p:sp>
      <p:sp>
        <p:nvSpPr>
          <p:cNvPr id="146449" name="Line 17"/>
          <p:cNvSpPr>
            <a:spLocks noChangeShapeType="1"/>
          </p:cNvSpPr>
          <p:nvPr/>
        </p:nvSpPr>
        <p:spPr bwMode="auto">
          <a:xfrm flipV="1">
            <a:off x="7467600" y="4946650"/>
            <a:ext cx="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6450" name="Line 18"/>
          <p:cNvSpPr>
            <a:spLocks noChangeShapeType="1"/>
          </p:cNvSpPr>
          <p:nvPr/>
        </p:nvSpPr>
        <p:spPr bwMode="auto">
          <a:xfrm>
            <a:off x="6019800" y="419735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6451" name="Rectangle 19"/>
          <p:cNvSpPr>
            <a:spLocks noChangeArrowheads="1"/>
          </p:cNvSpPr>
          <p:nvPr/>
        </p:nvSpPr>
        <p:spPr bwMode="auto">
          <a:xfrm>
            <a:off x="6989763" y="4094163"/>
            <a:ext cx="115093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/>
              <a:t>I/O Bus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3" y="103188"/>
            <a:ext cx="9663112" cy="769937"/>
          </a:xfrm>
        </p:spPr>
        <p:txBody>
          <a:bodyPr/>
          <a:lstStyle/>
          <a:p>
            <a:r>
              <a:rPr lang="it-IT"/>
              <a:t>Esempio: architettura a più livelli</a:t>
            </a:r>
          </a:p>
        </p:txBody>
      </p:sp>
      <p:pic>
        <p:nvPicPr>
          <p:cNvPr id="148483" name="Picture 3" descr="fig25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17600"/>
            <a:ext cx="8023225" cy="568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20850" y="103188"/>
            <a:ext cx="6291263" cy="769937"/>
          </a:xfrm>
        </p:spPr>
        <p:txBody>
          <a:bodyPr/>
          <a:lstStyle/>
          <a:p>
            <a:r>
              <a:rPr lang="it-IT"/>
              <a:t>Controllore di memoria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2663" y="1787525"/>
            <a:ext cx="7921625" cy="2638158"/>
          </a:xfrm>
        </p:spPr>
        <p:txBody>
          <a:bodyPr/>
          <a:lstStyle/>
          <a:p>
            <a:r>
              <a:rPr lang="it-IT" dirty="0"/>
              <a:t>In molti sistemi è presente un controllore di memoria che si occupa di</a:t>
            </a:r>
          </a:p>
          <a:p>
            <a:pPr lvl="1"/>
            <a:r>
              <a:rPr lang="it-IT" dirty="0"/>
              <a:t>interfacciare il processore con i vari banchi di memoria</a:t>
            </a:r>
          </a:p>
          <a:p>
            <a:pPr lvl="1"/>
            <a:r>
              <a:rPr lang="it-IT" dirty="0"/>
              <a:t>gestire alcune situazioni critiche (ad esempio gli errori nella memoria)</a:t>
            </a:r>
          </a:p>
          <a:p>
            <a:pPr lvl="1"/>
            <a:r>
              <a:rPr lang="it-IT" dirty="0"/>
              <a:t>attivare eventuali segnali di temporizzazione.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57513" y="103188"/>
            <a:ext cx="3814762" cy="769937"/>
          </a:xfrm>
          <a:noFill/>
          <a:ln/>
        </p:spPr>
        <p:txBody>
          <a:bodyPr/>
          <a:lstStyle/>
          <a:p>
            <a:r>
              <a:rPr lang="it-IT"/>
              <a:t>Master e slave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5525" y="2189163"/>
            <a:ext cx="7921625" cy="4337085"/>
          </a:xfrm>
          <a:noFill/>
          <a:ln/>
        </p:spPr>
        <p:txBody>
          <a:bodyPr/>
          <a:lstStyle/>
          <a:p>
            <a:r>
              <a:rPr lang="it-IT" dirty="0"/>
              <a:t>In un sistema a bus le unità connesse sono di 2 tipi:</a:t>
            </a:r>
          </a:p>
          <a:p>
            <a:pPr lvl="1"/>
            <a:r>
              <a:rPr lang="it-IT" dirty="0"/>
              <a:t>unità </a:t>
            </a:r>
            <a:r>
              <a:rPr lang="it-IT" i="1" dirty="0"/>
              <a:t>master</a:t>
            </a:r>
            <a:r>
              <a:rPr lang="it-IT" dirty="0"/>
              <a:t>: inizia ogni procedura di trasferimento dati e sceglie lo slave con cui comunicare</a:t>
            </a:r>
          </a:p>
          <a:p>
            <a:pPr lvl="2"/>
            <a:r>
              <a:rPr lang="it-IT" dirty="0"/>
              <a:t>nei sistemi più semplici esiste un'unica unità master, che coincide con la CPU</a:t>
            </a:r>
          </a:p>
          <a:p>
            <a:pPr lvl="2"/>
            <a:r>
              <a:rPr lang="it-IT" dirty="0"/>
              <a:t>nei sistemi più complessi esistono più unità master, e l'unità master cambia a seconda dei momenti</a:t>
            </a:r>
          </a:p>
          <a:p>
            <a:pPr lvl="1"/>
            <a:r>
              <a:rPr lang="it-IT" dirty="0"/>
              <a:t>unità </a:t>
            </a:r>
            <a:r>
              <a:rPr lang="it-IT" i="1" dirty="0"/>
              <a:t>slave</a:t>
            </a:r>
            <a:r>
              <a:rPr lang="it-IT" dirty="0"/>
              <a:t>: risponde ai comandi </a:t>
            </a:r>
            <a:r>
              <a:rPr lang="it-IT"/>
              <a:t>dell’unità master</a:t>
            </a:r>
          </a:p>
          <a:p>
            <a:pPr lvl="2"/>
            <a:r>
              <a:rPr lang="it-IT"/>
              <a:t>le </a:t>
            </a:r>
            <a:r>
              <a:rPr lang="it-IT" dirty="0"/>
              <a:t>memorie e le interfacce dei periferici sono unità slave.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613150" y="103188"/>
            <a:ext cx="2500313" cy="769937"/>
          </a:xfrm>
          <a:noFill/>
          <a:ln/>
        </p:spPr>
        <p:txBody>
          <a:bodyPr/>
          <a:lstStyle/>
          <a:p>
            <a:r>
              <a:rPr lang="it-IT"/>
              <a:t>Problemi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2663" y="1787525"/>
            <a:ext cx="7921625" cy="2425700"/>
          </a:xfrm>
          <a:noFill/>
          <a:ln/>
        </p:spPr>
        <p:txBody>
          <a:bodyPr/>
          <a:lstStyle/>
          <a:p>
            <a:r>
              <a:rPr lang="it-IT"/>
              <a:t>L’utilizzo di un sistema a bus richiede la soluzione di 2 principali problemi:</a:t>
            </a:r>
          </a:p>
          <a:p>
            <a:pPr lvl="1"/>
            <a:r>
              <a:rPr lang="it-IT"/>
              <a:t>la definizione delle tempistiche con cui si svolgono le operazioni sul bus</a:t>
            </a:r>
          </a:p>
          <a:p>
            <a:pPr lvl="1"/>
            <a:r>
              <a:rPr lang="it-IT"/>
              <a:t>l’introduzione di un meccanismo per la gestione dei conflitti nell’accesso al bus.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25800" y="103188"/>
            <a:ext cx="3278188" cy="769937"/>
          </a:xfrm>
        </p:spPr>
        <p:txBody>
          <a:bodyPr/>
          <a:lstStyle/>
          <a:p>
            <a:r>
              <a:rPr lang="it-IT"/>
              <a:t>Tempistiche</a:t>
            </a:r>
            <a:endParaRPr lang="en-US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2663" y="1787525"/>
            <a:ext cx="7921625" cy="4004686"/>
          </a:xfrm>
        </p:spPr>
        <p:txBody>
          <a:bodyPr/>
          <a:lstStyle/>
          <a:p>
            <a:r>
              <a:rPr lang="it-IT" dirty="0"/>
              <a:t>Come possono le varie unità connesse ad un bus sapere quando leggere o scrivere dal/sul bus?</a:t>
            </a:r>
          </a:p>
          <a:p>
            <a:r>
              <a:rPr lang="it-IT" dirty="0"/>
              <a:t>Le soluzioni possibili sono riconducibili a due tipologie:</a:t>
            </a:r>
          </a:p>
          <a:p>
            <a:pPr lvl="1"/>
            <a:r>
              <a:rPr lang="it-IT" dirty="0"/>
              <a:t>Bus </a:t>
            </a:r>
            <a:r>
              <a:rPr lang="it-IT" i="1" dirty="0"/>
              <a:t>sincroni</a:t>
            </a:r>
          </a:p>
          <a:p>
            <a:pPr lvl="1"/>
            <a:r>
              <a:rPr lang="it-IT" dirty="0"/>
              <a:t>Bus </a:t>
            </a:r>
            <a:r>
              <a:rPr lang="it-IT" i="1" dirty="0"/>
              <a:t>asincroni</a:t>
            </a:r>
            <a:r>
              <a:rPr lang="it-IT" dirty="0"/>
              <a:t>.</a:t>
            </a:r>
          </a:p>
          <a:p>
            <a:r>
              <a:rPr lang="it-IT" dirty="0"/>
              <a:t>Le specifiche di un bus comprendono tra l’altro la descrizione del </a:t>
            </a:r>
            <a:r>
              <a:rPr lang="it-IT" i="1" dirty="0"/>
              <a:t>protocollo</a:t>
            </a:r>
            <a:r>
              <a:rPr lang="it-IT" dirty="0"/>
              <a:t> che i segnali devono seguire, nonché i limiti di tempo che devono essere rispettati.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94050" y="103188"/>
            <a:ext cx="3330575" cy="769937"/>
          </a:xfrm>
          <a:noFill/>
          <a:ln/>
        </p:spPr>
        <p:txBody>
          <a:bodyPr/>
          <a:lstStyle/>
          <a:p>
            <a:r>
              <a:rPr lang="it-IT"/>
              <a:t>Bus sincroni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2663" y="1787525"/>
            <a:ext cx="7921625" cy="3967753"/>
          </a:xfrm>
          <a:noFill/>
          <a:ln/>
        </p:spPr>
        <p:txBody>
          <a:bodyPr/>
          <a:lstStyle/>
          <a:p>
            <a:pPr lvl="1"/>
            <a:r>
              <a:rPr lang="it-IT" dirty="0"/>
              <a:t>Le unità sorgente e destinazione utilizzano lo stesso segnale di clock, che fa parte del bus stesso; alternativamente, le 2 unità possono avere clock separati, ma alla stessa frequenza, e scambiare periodicamente segnali di sincronizzazione</a:t>
            </a:r>
          </a:p>
          <a:p>
            <a:pPr lvl="1"/>
            <a:r>
              <a:rPr lang="it-IT" dirty="0"/>
              <a:t>la frequenza del clock è imposta dal dispositivo più lento</a:t>
            </a:r>
          </a:p>
          <a:p>
            <a:pPr lvl="1"/>
            <a:r>
              <a:rPr lang="it-IT" dirty="0"/>
              <a:t>ogni unità di dato è trasferita in un periodo di tempo prefissato (normalmente un periodo di clock)</a:t>
            </a:r>
          </a:p>
          <a:p>
            <a:pPr lvl="1"/>
            <a:r>
              <a:rPr lang="it-IT" dirty="0"/>
              <a:t>il meccanismo funziona bene su distanze ridotte.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4825" y="103188"/>
            <a:ext cx="3635375" cy="769937"/>
          </a:xfrm>
          <a:noFill/>
          <a:ln/>
        </p:spPr>
        <p:txBody>
          <a:bodyPr/>
          <a:lstStyle/>
          <a:p>
            <a:r>
              <a:rPr lang="it-IT"/>
              <a:t>Bus asincroni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2663" y="1787525"/>
            <a:ext cx="7921625" cy="2268826"/>
          </a:xfrm>
          <a:noFill/>
          <a:ln/>
        </p:spPr>
        <p:txBody>
          <a:bodyPr/>
          <a:lstStyle/>
          <a:p>
            <a:pPr lvl="1"/>
            <a:r>
              <a:rPr lang="it-IT" dirty="0"/>
              <a:t>Ogni operazione di comunicazione può avere una sua velocità, determinata da appositi segnali di controllo che accompagnano i segnali di dato e implementano il cosiddetto </a:t>
            </a:r>
            <a:r>
              <a:rPr lang="it-IT" i="1" dirty="0"/>
              <a:t>handshaking</a:t>
            </a:r>
            <a:endParaRPr lang="it-IT" dirty="0"/>
          </a:p>
          <a:p>
            <a:pPr lvl="1"/>
            <a:r>
              <a:rPr lang="it-IT" dirty="0"/>
              <a:t>si ottiene così la massima flessibilità, a spese di una maggiore complessità del protocollo.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888" y="103188"/>
            <a:ext cx="7458075" cy="769937"/>
          </a:xfrm>
        </p:spPr>
        <p:txBody>
          <a:bodyPr/>
          <a:lstStyle/>
          <a:p>
            <a:r>
              <a:rPr lang="it-IT"/>
              <a:t>Multibus I: ciclo di lettura</a:t>
            </a:r>
          </a:p>
        </p:txBody>
      </p:sp>
      <p:pic>
        <p:nvPicPr>
          <p:cNvPr id="152579" name="Picture 3" descr="multibus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36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" r="4347"/>
          <a:stretch>
            <a:fillRect/>
          </a:stretch>
        </p:blipFill>
        <p:spPr>
          <a:xfrm>
            <a:off x="0" y="1773238"/>
            <a:ext cx="9906000" cy="4003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13100" y="496888"/>
            <a:ext cx="3482975" cy="769937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/>
              <a:t>Introduzione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3950" y="1752600"/>
            <a:ext cx="7659688" cy="1936428"/>
          </a:xfrm>
          <a:noFill/>
          <a:ln/>
        </p:spPr>
        <p:txBody>
          <a:bodyPr/>
          <a:lstStyle/>
          <a:p>
            <a:r>
              <a:rPr lang="it-IT" dirty="0"/>
              <a:t>Un bus è una struttura che interconnette due o più dispositivi.</a:t>
            </a:r>
          </a:p>
          <a:p>
            <a:r>
              <a:rPr lang="it-IT" dirty="0"/>
              <a:t>Un bus è una struttura condivisa: i valori che un dispositivo scrive sul bus sono accessibili a tutti gli altri dispositivi connessi.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888" y="103188"/>
            <a:ext cx="7458075" cy="769937"/>
          </a:xfrm>
        </p:spPr>
        <p:txBody>
          <a:bodyPr/>
          <a:lstStyle/>
          <a:p>
            <a:r>
              <a:rPr lang="it-IT"/>
              <a:t>Multibus I: ciclo di lettura</a:t>
            </a:r>
          </a:p>
        </p:txBody>
      </p:sp>
      <p:pic>
        <p:nvPicPr>
          <p:cNvPr id="151555" name="Picture 3" descr="multibus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36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" r="4347"/>
          <a:stretch>
            <a:fillRect/>
          </a:stretch>
        </p:blipFill>
        <p:spPr>
          <a:xfrm>
            <a:off x="0" y="1787525"/>
            <a:ext cx="9906000" cy="4003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1556" name="AutoShape 4"/>
          <p:cNvSpPr>
            <a:spLocks noChangeArrowheads="1"/>
          </p:cNvSpPr>
          <p:nvPr/>
        </p:nvSpPr>
        <p:spPr bwMode="auto">
          <a:xfrm>
            <a:off x="273050" y="1066800"/>
            <a:ext cx="2425700" cy="1143000"/>
          </a:xfrm>
          <a:prstGeom prst="wedgeRoundRectCallout">
            <a:avLst>
              <a:gd name="adj1" fmla="val 66690"/>
              <a:gd name="adj2" fmla="val 81944"/>
              <a:gd name="adj3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it-IT" sz="2000">
                <a:latin typeface="Arial" pitchFamily="34" charset="0"/>
              </a:rPr>
              <a:t>1. Il master pone gli indirizzi su ABUS</a:t>
            </a:r>
          </a:p>
        </p:txBody>
      </p:sp>
      <p:sp>
        <p:nvSpPr>
          <p:cNvPr id="151557" name="AutoShape 5"/>
          <p:cNvSpPr>
            <a:spLocks noChangeArrowheads="1"/>
          </p:cNvSpPr>
          <p:nvPr/>
        </p:nvSpPr>
        <p:spPr bwMode="auto">
          <a:xfrm>
            <a:off x="273050" y="5410200"/>
            <a:ext cx="3311798" cy="1371600"/>
          </a:xfrm>
          <a:prstGeom prst="wedgeRoundRectCallout">
            <a:avLst>
              <a:gd name="adj1" fmla="val 44403"/>
              <a:gd name="adj2" fmla="val -193056"/>
              <a:gd name="adj3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it-IT" sz="2000" dirty="0">
                <a:latin typeface="Arial" pitchFamily="34" charset="0"/>
              </a:rPr>
              <a:t>2. Quando gli indirizzi sono stabili, il master attiva un segnale di controllo (memoria o I/O)</a:t>
            </a:r>
          </a:p>
        </p:txBody>
      </p:sp>
      <p:sp>
        <p:nvSpPr>
          <p:cNvPr id="151558" name="AutoShape 6"/>
          <p:cNvSpPr>
            <a:spLocks noChangeArrowheads="1"/>
          </p:cNvSpPr>
          <p:nvPr/>
        </p:nvSpPr>
        <p:spPr bwMode="auto">
          <a:xfrm>
            <a:off x="3797300" y="1143000"/>
            <a:ext cx="1733550" cy="990600"/>
          </a:xfrm>
          <a:prstGeom prst="wedgeRoundRectCallout">
            <a:avLst>
              <a:gd name="adj1" fmla="val -8532"/>
              <a:gd name="adj2" fmla="val 270671"/>
              <a:gd name="adj3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it-IT" sz="2000">
                <a:latin typeface="Arial" pitchFamily="34" charset="0"/>
              </a:rPr>
              <a:t>3. Lo slave mette i dati su DBUS</a:t>
            </a:r>
          </a:p>
        </p:txBody>
      </p:sp>
      <p:sp>
        <p:nvSpPr>
          <p:cNvPr id="151559" name="AutoShape 7"/>
          <p:cNvSpPr>
            <a:spLocks noChangeArrowheads="1"/>
          </p:cNvSpPr>
          <p:nvPr/>
        </p:nvSpPr>
        <p:spPr bwMode="auto">
          <a:xfrm>
            <a:off x="4787900" y="5638800"/>
            <a:ext cx="1733550" cy="990600"/>
          </a:xfrm>
          <a:prstGeom prst="wedgeRoundRectCallout">
            <a:avLst>
              <a:gd name="adj1" fmla="val -51685"/>
              <a:gd name="adj2" fmla="val -106250"/>
              <a:gd name="adj3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it-IT" sz="2000">
                <a:latin typeface="Arial" pitchFamily="34" charset="0"/>
              </a:rPr>
              <a:t>4. Slave attiva XACK</a:t>
            </a:r>
          </a:p>
        </p:txBody>
      </p:sp>
      <p:sp>
        <p:nvSpPr>
          <p:cNvPr id="151560" name="AutoShape 8"/>
          <p:cNvSpPr>
            <a:spLocks noChangeArrowheads="1"/>
          </p:cNvSpPr>
          <p:nvPr/>
        </p:nvSpPr>
        <p:spPr bwMode="auto">
          <a:xfrm>
            <a:off x="5861050" y="1143000"/>
            <a:ext cx="3054350" cy="990600"/>
          </a:xfrm>
          <a:prstGeom prst="wedgeRoundRectCallout">
            <a:avLst>
              <a:gd name="adj1" fmla="val 6139"/>
              <a:gd name="adj2" fmla="val 84296"/>
              <a:gd name="adj3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it-IT" sz="1800">
                <a:latin typeface="Arial" pitchFamily="34" charset="0"/>
              </a:rPr>
              <a:t>5. Dopo lettura, master disattiva segnale di controllo e libera ABUS</a:t>
            </a:r>
          </a:p>
        </p:txBody>
      </p:sp>
      <p:sp>
        <p:nvSpPr>
          <p:cNvPr id="151561" name="AutoShape 9"/>
          <p:cNvSpPr>
            <a:spLocks noChangeArrowheads="1"/>
          </p:cNvSpPr>
          <p:nvPr/>
        </p:nvSpPr>
        <p:spPr bwMode="auto">
          <a:xfrm>
            <a:off x="5861050" y="1143000"/>
            <a:ext cx="3916486" cy="990600"/>
          </a:xfrm>
          <a:prstGeom prst="wedgeRoundRectCallout">
            <a:avLst>
              <a:gd name="adj1" fmla="val -32066"/>
              <a:gd name="adj2" fmla="val 140971"/>
              <a:gd name="adj3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it-IT" sz="2000" dirty="0">
                <a:latin typeface="Arial" pitchFamily="34" charset="0"/>
              </a:rPr>
              <a:t>5. Dopo la lettura, il master disattiva il segnale di controllo e libera ABUS</a:t>
            </a:r>
          </a:p>
        </p:txBody>
      </p:sp>
      <p:sp>
        <p:nvSpPr>
          <p:cNvPr id="151562" name="AutoShape 10"/>
          <p:cNvSpPr>
            <a:spLocks noChangeArrowheads="1"/>
          </p:cNvSpPr>
          <p:nvPr/>
        </p:nvSpPr>
        <p:spPr bwMode="auto">
          <a:xfrm>
            <a:off x="6851650" y="5638800"/>
            <a:ext cx="2063750" cy="990600"/>
          </a:xfrm>
          <a:prstGeom prst="wedgeRoundRectCallout">
            <a:avLst>
              <a:gd name="adj1" fmla="val 13500"/>
              <a:gd name="adj2" fmla="val -99681"/>
              <a:gd name="adj3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it-IT" sz="1800">
                <a:latin typeface="Arial" pitchFamily="34" charset="0"/>
              </a:rPr>
              <a:t>6. Slave disattiva XACK e libera DBUS</a:t>
            </a:r>
          </a:p>
        </p:txBody>
      </p:sp>
      <p:sp>
        <p:nvSpPr>
          <p:cNvPr id="151563" name="AutoShape 11"/>
          <p:cNvSpPr>
            <a:spLocks noChangeArrowheads="1"/>
          </p:cNvSpPr>
          <p:nvPr/>
        </p:nvSpPr>
        <p:spPr bwMode="auto">
          <a:xfrm>
            <a:off x="6851650" y="5638800"/>
            <a:ext cx="2063750" cy="990600"/>
          </a:xfrm>
          <a:prstGeom prst="wedgeRoundRectCallout">
            <a:avLst>
              <a:gd name="adj1" fmla="val -11250"/>
              <a:gd name="adj2" fmla="val -188301"/>
              <a:gd name="adj3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it-IT" sz="2000" dirty="0">
                <a:latin typeface="Arial" pitchFamily="34" charset="0"/>
              </a:rPr>
              <a:t>6. Lo slave disattiva XACK e libera DBUS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animBg="1"/>
      <p:bldP spid="151557" grpId="0" animBg="1"/>
      <p:bldP spid="151558" grpId="0" animBg="1"/>
      <p:bldP spid="151559" grpId="0" animBg="1"/>
      <p:bldP spid="151560" grpId="0" animBg="1"/>
      <p:bldP spid="151561" grpId="0" animBg="1"/>
      <p:bldP spid="151562" grpId="0" animBg="1"/>
      <p:bldP spid="1515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Cicli di wait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1787525"/>
            <a:ext cx="7921625" cy="2601225"/>
          </a:xfrm>
        </p:spPr>
        <p:txBody>
          <a:bodyPr/>
          <a:lstStyle/>
          <a:p>
            <a:pPr lvl="1"/>
            <a:r>
              <a:rPr lang="it-IT" dirty="0"/>
              <a:t>Nel caso di bus sincroni può esistere un meccanismo per introdurre occasionalmente dei cicli aggiuntivi (detti di</a:t>
            </a:r>
            <a:r>
              <a:rPr lang="it-IT" i="1" dirty="0"/>
              <a:t> wait</a:t>
            </a:r>
            <a:r>
              <a:rPr lang="it-IT" dirty="0"/>
              <a:t>) che permettono allo slave di ottenere più tempo per eseguire l'operazione richiesta</a:t>
            </a:r>
          </a:p>
          <a:p>
            <a:pPr lvl="1"/>
            <a:r>
              <a:rPr lang="it-IT" dirty="0"/>
              <a:t>Il meccanismo utilizza un segnale apposito (READY) che segnala la necessità di aggiungere o meno i cicli aggiuntivi.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3475" y="103188"/>
            <a:ext cx="7459663" cy="769937"/>
          </a:xfrm>
        </p:spPr>
        <p:txBody>
          <a:bodyPr/>
          <a:lstStyle/>
          <a:p>
            <a:r>
              <a:rPr lang="it-IT"/>
              <a:t>Lettura senza cicli di wait</a:t>
            </a:r>
          </a:p>
        </p:txBody>
      </p:sp>
      <p:sp>
        <p:nvSpPr>
          <p:cNvPr id="153603" name="Line 3"/>
          <p:cNvSpPr>
            <a:spLocks noChangeShapeType="1"/>
          </p:cNvSpPr>
          <p:nvPr/>
        </p:nvSpPr>
        <p:spPr bwMode="auto">
          <a:xfrm>
            <a:off x="831850" y="2165350"/>
            <a:ext cx="1246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04" name="Line 4"/>
          <p:cNvSpPr>
            <a:spLocks noChangeShapeType="1"/>
          </p:cNvSpPr>
          <p:nvPr/>
        </p:nvSpPr>
        <p:spPr bwMode="auto">
          <a:xfrm>
            <a:off x="2100263" y="1619250"/>
            <a:ext cx="1246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05" name="Line 5"/>
          <p:cNvSpPr>
            <a:spLocks noChangeShapeType="1"/>
          </p:cNvSpPr>
          <p:nvPr/>
        </p:nvSpPr>
        <p:spPr bwMode="auto">
          <a:xfrm flipV="1">
            <a:off x="2084388" y="1608138"/>
            <a:ext cx="0" cy="563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>
            <a:off x="3368675" y="1620838"/>
            <a:ext cx="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07" name="Line 7"/>
          <p:cNvSpPr>
            <a:spLocks noChangeShapeType="1"/>
          </p:cNvSpPr>
          <p:nvPr/>
        </p:nvSpPr>
        <p:spPr bwMode="auto">
          <a:xfrm flipV="1">
            <a:off x="3381375" y="2159000"/>
            <a:ext cx="1222375" cy="14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4610100" y="1595438"/>
            <a:ext cx="1265238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4610100" y="1608138"/>
            <a:ext cx="0" cy="563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10" name="Line 10"/>
          <p:cNvSpPr>
            <a:spLocks noChangeShapeType="1"/>
          </p:cNvSpPr>
          <p:nvPr/>
        </p:nvSpPr>
        <p:spPr bwMode="auto">
          <a:xfrm>
            <a:off x="5884863" y="1620838"/>
            <a:ext cx="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11" name="Line 11"/>
          <p:cNvSpPr>
            <a:spLocks noChangeShapeType="1"/>
          </p:cNvSpPr>
          <p:nvPr/>
        </p:nvSpPr>
        <p:spPr bwMode="auto">
          <a:xfrm>
            <a:off x="5884863" y="2165350"/>
            <a:ext cx="1246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12" name="Line 12"/>
          <p:cNvSpPr>
            <a:spLocks noChangeShapeType="1"/>
          </p:cNvSpPr>
          <p:nvPr/>
        </p:nvSpPr>
        <p:spPr bwMode="auto">
          <a:xfrm>
            <a:off x="7142163" y="1619250"/>
            <a:ext cx="1247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13" name="Line 13"/>
          <p:cNvSpPr>
            <a:spLocks noChangeShapeType="1"/>
          </p:cNvSpPr>
          <p:nvPr/>
        </p:nvSpPr>
        <p:spPr bwMode="auto">
          <a:xfrm flipV="1">
            <a:off x="7137400" y="1608138"/>
            <a:ext cx="0" cy="563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14" name="Line 14"/>
          <p:cNvSpPr>
            <a:spLocks noChangeShapeType="1"/>
          </p:cNvSpPr>
          <p:nvPr/>
        </p:nvSpPr>
        <p:spPr bwMode="auto">
          <a:xfrm>
            <a:off x="8412163" y="1620838"/>
            <a:ext cx="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15" name="Line 15"/>
          <p:cNvSpPr>
            <a:spLocks noChangeShapeType="1"/>
          </p:cNvSpPr>
          <p:nvPr/>
        </p:nvSpPr>
        <p:spPr bwMode="auto">
          <a:xfrm>
            <a:off x="8420100" y="2165350"/>
            <a:ext cx="1246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16" name="Line 16"/>
          <p:cNvSpPr>
            <a:spLocks noChangeShapeType="1"/>
          </p:cNvSpPr>
          <p:nvPr/>
        </p:nvSpPr>
        <p:spPr bwMode="auto">
          <a:xfrm>
            <a:off x="2084388" y="1112838"/>
            <a:ext cx="0" cy="5511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17" name="Line 17"/>
          <p:cNvSpPr>
            <a:spLocks noChangeShapeType="1"/>
          </p:cNvSpPr>
          <p:nvPr/>
        </p:nvSpPr>
        <p:spPr bwMode="auto">
          <a:xfrm>
            <a:off x="4613275" y="1117600"/>
            <a:ext cx="0" cy="5511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18" name="Line 18"/>
          <p:cNvSpPr>
            <a:spLocks noChangeShapeType="1"/>
          </p:cNvSpPr>
          <p:nvPr/>
        </p:nvSpPr>
        <p:spPr bwMode="auto">
          <a:xfrm>
            <a:off x="7138988" y="1103313"/>
            <a:ext cx="0" cy="5511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19" name="Line 19"/>
          <p:cNvSpPr>
            <a:spLocks noChangeShapeType="1"/>
          </p:cNvSpPr>
          <p:nvPr/>
        </p:nvSpPr>
        <p:spPr bwMode="auto">
          <a:xfrm>
            <a:off x="2090738" y="1296988"/>
            <a:ext cx="2486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20" name="Line 20"/>
          <p:cNvSpPr>
            <a:spLocks noChangeShapeType="1"/>
          </p:cNvSpPr>
          <p:nvPr/>
        </p:nvSpPr>
        <p:spPr bwMode="auto">
          <a:xfrm>
            <a:off x="4640263" y="1301750"/>
            <a:ext cx="2484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21" name="Rectangle 21"/>
          <p:cNvSpPr>
            <a:spLocks noChangeArrowheads="1"/>
          </p:cNvSpPr>
          <p:nvPr/>
        </p:nvSpPr>
        <p:spPr bwMode="auto">
          <a:xfrm>
            <a:off x="3135313" y="914400"/>
            <a:ext cx="3952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/>
              <a:t>T</a:t>
            </a:r>
          </a:p>
        </p:txBody>
      </p:sp>
      <p:sp>
        <p:nvSpPr>
          <p:cNvPr id="153622" name="Rectangle 22"/>
          <p:cNvSpPr>
            <a:spLocks noChangeArrowheads="1"/>
          </p:cNvSpPr>
          <p:nvPr/>
        </p:nvSpPr>
        <p:spPr bwMode="auto">
          <a:xfrm>
            <a:off x="5770563" y="935038"/>
            <a:ext cx="3968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/>
              <a:t>T</a:t>
            </a:r>
          </a:p>
        </p:txBody>
      </p:sp>
      <p:sp>
        <p:nvSpPr>
          <p:cNvPr id="153623" name="Rectangle 23"/>
          <p:cNvSpPr>
            <a:spLocks noChangeArrowheads="1"/>
          </p:cNvSpPr>
          <p:nvPr/>
        </p:nvSpPr>
        <p:spPr bwMode="auto">
          <a:xfrm>
            <a:off x="82550" y="1785938"/>
            <a:ext cx="11318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sz="2000"/>
              <a:t>CLOCK</a:t>
            </a:r>
          </a:p>
        </p:txBody>
      </p:sp>
      <p:sp>
        <p:nvSpPr>
          <p:cNvPr id="153624" name="Line 24"/>
          <p:cNvSpPr>
            <a:spLocks noChangeShapeType="1"/>
          </p:cNvSpPr>
          <p:nvPr/>
        </p:nvSpPr>
        <p:spPr bwMode="auto">
          <a:xfrm>
            <a:off x="854075" y="3201988"/>
            <a:ext cx="1290638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25" name="Line 25"/>
          <p:cNvSpPr>
            <a:spLocks noChangeShapeType="1"/>
          </p:cNvSpPr>
          <p:nvPr/>
        </p:nvSpPr>
        <p:spPr bwMode="auto">
          <a:xfrm>
            <a:off x="2144713" y="2659063"/>
            <a:ext cx="252095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26" name="Line 26"/>
          <p:cNvSpPr>
            <a:spLocks noChangeShapeType="1"/>
          </p:cNvSpPr>
          <p:nvPr/>
        </p:nvSpPr>
        <p:spPr bwMode="auto">
          <a:xfrm flipV="1">
            <a:off x="2144713" y="2649538"/>
            <a:ext cx="0" cy="563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27" name="Line 27"/>
          <p:cNvSpPr>
            <a:spLocks noChangeShapeType="1"/>
          </p:cNvSpPr>
          <p:nvPr/>
        </p:nvSpPr>
        <p:spPr bwMode="auto">
          <a:xfrm>
            <a:off x="4665663" y="2667000"/>
            <a:ext cx="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28" name="Line 28"/>
          <p:cNvSpPr>
            <a:spLocks noChangeShapeType="1"/>
          </p:cNvSpPr>
          <p:nvPr/>
        </p:nvSpPr>
        <p:spPr bwMode="auto">
          <a:xfrm>
            <a:off x="4656138" y="3208338"/>
            <a:ext cx="500221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29" name="Line 29"/>
          <p:cNvSpPr>
            <a:spLocks noChangeShapeType="1"/>
          </p:cNvSpPr>
          <p:nvPr/>
        </p:nvSpPr>
        <p:spPr bwMode="auto">
          <a:xfrm>
            <a:off x="857250" y="4392613"/>
            <a:ext cx="12874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31" name="Line 31"/>
          <p:cNvSpPr>
            <a:spLocks noChangeShapeType="1"/>
          </p:cNvSpPr>
          <p:nvPr/>
        </p:nvSpPr>
        <p:spPr bwMode="auto">
          <a:xfrm flipV="1">
            <a:off x="2144713" y="3840163"/>
            <a:ext cx="0" cy="563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32" name="Line 32"/>
          <p:cNvSpPr>
            <a:spLocks noChangeShapeType="1"/>
          </p:cNvSpPr>
          <p:nvPr/>
        </p:nvSpPr>
        <p:spPr bwMode="auto">
          <a:xfrm>
            <a:off x="4643438" y="3852863"/>
            <a:ext cx="165100" cy="490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34" name="Line 34"/>
          <p:cNvSpPr>
            <a:spLocks noChangeShapeType="1"/>
          </p:cNvSpPr>
          <p:nvPr/>
        </p:nvSpPr>
        <p:spPr bwMode="auto">
          <a:xfrm flipV="1">
            <a:off x="4597400" y="3824288"/>
            <a:ext cx="142875" cy="519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35" name="Line 35"/>
          <p:cNvSpPr>
            <a:spLocks noChangeShapeType="1"/>
          </p:cNvSpPr>
          <p:nvPr/>
        </p:nvSpPr>
        <p:spPr bwMode="auto">
          <a:xfrm>
            <a:off x="7232650" y="3836988"/>
            <a:ext cx="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36" name="Line 36"/>
          <p:cNvSpPr>
            <a:spLocks noChangeShapeType="1"/>
          </p:cNvSpPr>
          <p:nvPr/>
        </p:nvSpPr>
        <p:spPr bwMode="auto">
          <a:xfrm>
            <a:off x="7264400" y="4386263"/>
            <a:ext cx="2417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37" name="Line 37"/>
          <p:cNvSpPr>
            <a:spLocks noChangeShapeType="1"/>
          </p:cNvSpPr>
          <p:nvPr/>
        </p:nvSpPr>
        <p:spPr bwMode="auto">
          <a:xfrm>
            <a:off x="890588" y="5592763"/>
            <a:ext cx="3765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38" name="Line 38"/>
          <p:cNvSpPr>
            <a:spLocks noChangeShapeType="1"/>
          </p:cNvSpPr>
          <p:nvPr/>
        </p:nvSpPr>
        <p:spPr bwMode="auto">
          <a:xfrm>
            <a:off x="4665663" y="5022850"/>
            <a:ext cx="256698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39" name="Line 39"/>
          <p:cNvSpPr>
            <a:spLocks noChangeShapeType="1"/>
          </p:cNvSpPr>
          <p:nvPr/>
        </p:nvSpPr>
        <p:spPr bwMode="auto">
          <a:xfrm flipV="1">
            <a:off x="4665663" y="5013325"/>
            <a:ext cx="1587" cy="579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40" name="Line 40"/>
          <p:cNvSpPr>
            <a:spLocks noChangeShapeType="1"/>
          </p:cNvSpPr>
          <p:nvPr/>
        </p:nvSpPr>
        <p:spPr bwMode="auto">
          <a:xfrm>
            <a:off x="7216775" y="5026025"/>
            <a:ext cx="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41" name="Line 41"/>
          <p:cNvSpPr>
            <a:spLocks noChangeShapeType="1"/>
          </p:cNvSpPr>
          <p:nvPr/>
        </p:nvSpPr>
        <p:spPr bwMode="auto">
          <a:xfrm>
            <a:off x="7232650" y="5575300"/>
            <a:ext cx="2420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3642" name="Rectangle 42"/>
          <p:cNvSpPr>
            <a:spLocks noChangeArrowheads="1"/>
          </p:cNvSpPr>
          <p:nvPr/>
        </p:nvSpPr>
        <p:spPr bwMode="auto">
          <a:xfrm>
            <a:off x="150813" y="2781300"/>
            <a:ext cx="8255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/>
              <a:t>Abus</a:t>
            </a:r>
          </a:p>
        </p:txBody>
      </p:sp>
      <p:sp>
        <p:nvSpPr>
          <p:cNvPr id="153643" name="Rectangle 43"/>
          <p:cNvSpPr>
            <a:spLocks noChangeArrowheads="1"/>
          </p:cNvSpPr>
          <p:nvPr/>
        </p:nvSpPr>
        <p:spPr bwMode="auto">
          <a:xfrm>
            <a:off x="150813" y="3919538"/>
            <a:ext cx="8080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/>
              <a:t>Cbus</a:t>
            </a:r>
          </a:p>
        </p:txBody>
      </p:sp>
      <p:sp>
        <p:nvSpPr>
          <p:cNvPr id="153644" name="Rectangle 44"/>
          <p:cNvSpPr>
            <a:spLocks noChangeArrowheads="1"/>
          </p:cNvSpPr>
          <p:nvPr/>
        </p:nvSpPr>
        <p:spPr bwMode="auto">
          <a:xfrm>
            <a:off x="150813" y="5126038"/>
            <a:ext cx="8255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/>
              <a:t>Dbus</a:t>
            </a:r>
          </a:p>
        </p:txBody>
      </p:sp>
      <p:sp>
        <p:nvSpPr>
          <p:cNvPr id="153645" name="Rectangle 45"/>
          <p:cNvSpPr>
            <a:spLocks noChangeArrowheads="1"/>
          </p:cNvSpPr>
          <p:nvPr/>
        </p:nvSpPr>
        <p:spPr bwMode="auto">
          <a:xfrm>
            <a:off x="2763838" y="2692400"/>
            <a:ext cx="1181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/>
              <a:t>Address</a:t>
            </a:r>
          </a:p>
        </p:txBody>
      </p:sp>
      <p:sp>
        <p:nvSpPr>
          <p:cNvPr id="153646" name="Rectangle 46"/>
          <p:cNvSpPr>
            <a:spLocks noChangeArrowheads="1"/>
          </p:cNvSpPr>
          <p:nvPr/>
        </p:nvSpPr>
        <p:spPr bwMode="auto">
          <a:xfrm>
            <a:off x="2903538" y="3962400"/>
            <a:ext cx="873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/>
              <a:t>Read</a:t>
            </a:r>
          </a:p>
        </p:txBody>
      </p:sp>
      <p:sp>
        <p:nvSpPr>
          <p:cNvPr id="153647" name="Rectangle 47"/>
          <p:cNvSpPr>
            <a:spLocks noChangeArrowheads="1"/>
          </p:cNvSpPr>
          <p:nvPr/>
        </p:nvSpPr>
        <p:spPr bwMode="auto">
          <a:xfrm>
            <a:off x="5426075" y="3919538"/>
            <a:ext cx="10033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/>
              <a:t>Status</a:t>
            </a:r>
          </a:p>
        </p:txBody>
      </p:sp>
      <p:sp>
        <p:nvSpPr>
          <p:cNvPr id="153648" name="Rectangle 48"/>
          <p:cNvSpPr>
            <a:spLocks noChangeArrowheads="1"/>
          </p:cNvSpPr>
          <p:nvPr/>
        </p:nvSpPr>
        <p:spPr bwMode="auto">
          <a:xfrm>
            <a:off x="5538788" y="5168900"/>
            <a:ext cx="8191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/>
              <a:t>Data</a:t>
            </a:r>
          </a:p>
        </p:txBody>
      </p:sp>
      <p:sp>
        <p:nvSpPr>
          <p:cNvPr id="153649" name="Rectangle 49"/>
          <p:cNvSpPr>
            <a:spLocks noChangeArrowheads="1"/>
          </p:cNvSpPr>
          <p:nvPr/>
        </p:nvSpPr>
        <p:spPr bwMode="auto">
          <a:xfrm>
            <a:off x="2903538" y="3076575"/>
            <a:ext cx="11080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sz="2000"/>
              <a:t>(master)</a:t>
            </a:r>
          </a:p>
        </p:txBody>
      </p:sp>
      <p:sp>
        <p:nvSpPr>
          <p:cNvPr id="153650" name="Rectangle 50"/>
          <p:cNvSpPr>
            <a:spLocks noChangeArrowheads="1"/>
          </p:cNvSpPr>
          <p:nvPr/>
        </p:nvSpPr>
        <p:spPr bwMode="auto">
          <a:xfrm>
            <a:off x="2792413" y="4435475"/>
            <a:ext cx="11096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sz="2000"/>
              <a:t>(master)</a:t>
            </a:r>
          </a:p>
        </p:txBody>
      </p:sp>
      <p:sp>
        <p:nvSpPr>
          <p:cNvPr id="153651" name="Rectangle 51"/>
          <p:cNvSpPr>
            <a:spLocks noChangeArrowheads="1"/>
          </p:cNvSpPr>
          <p:nvPr/>
        </p:nvSpPr>
        <p:spPr bwMode="auto">
          <a:xfrm>
            <a:off x="5480050" y="4354513"/>
            <a:ext cx="9413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sz="2000"/>
              <a:t>(slave)</a:t>
            </a:r>
          </a:p>
        </p:txBody>
      </p:sp>
      <p:sp>
        <p:nvSpPr>
          <p:cNvPr id="153652" name="Rectangle 52"/>
          <p:cNvSpPr>
            <a:spLocks noChangeArrowheads="1"/>
          </p:cNvSpPr>
          <p:nvPr/>
        </p:nvSpPr>
        <p:spPr bwMode="auto">
          <a:xfrm>
            <a:off x="5529263" y="5586413"/>
            <a:ext cx="942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sz="2000"/>
              <a:t>(slave)</a:t>
            </a:r>
          </a:p>
        </p:txBody>
      </p:sp>
      <p:sp>
        <p:nvSpPr>
          <p:cNvPr id="153653" name="Line 53"/>
          <p:cNvSpPr>
            <a:spLocks noChangeShapeType="1"/>
          </p:cNvSpPr>
          <p:nvPr/>
        </p:nvSpPr>
        <p:spPr bwMode="auto">
          <a:xfrm>
            <a:off x="2144713" y="3840163"/>
            <a:ext cx="2495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654" name="Line 54"/>
          <p:cNvSpPr>
            <a:spLocks noChangeShapeType="1"/>
          </p:cNvSpPr>
          <p:nvPr/>
        </p:nvSpPr>
        <p:spPr bwMode="auto">
          <a:xfrm>
            <a:off x="4740275" y="3852863"/>
            <a:ext cx="2492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9863" y="103188"/>
            <a:ext cx="6848475" cy="769937"/>
          </a:xfrm>
        </p:spPr>
        <p:txBody>
          <a:bodyPr/>
          <a:lstStyle/>
          <a:p>
            <a:r>
              <a:rPr lang="it-IT"/>
              <a:t>Lettura con cicli di wait</a:t>
            </a:r>
          </a:p>
        </p:txBody>
      </p:sp>
      <p:sp>
        <p:nvSpPr>
          <p:cNvPr id="154627" name="Line 3"/>
          <p:cNvSpPr>
            <a:spLocks noChangeShapeType="1"/>
          </p:cNvSpPr>
          <p:nvPr/>
        </p:nvSpPr>
        <p:spPr bwMode="auto">
          <a:xfrm>
            <a:off x="831850" y="2165350"/>
            <a:ext cx="1246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47" name="Rectangle 23"/>
          <p:cNvSpPr>
            <a:spLocks noChangeArrowheads="1"/>
          </p:cNvSpPr>
          <p:nvPr/>
        </p:nvSpPr>
        <p:spPr bwMode="auto">
          <a:xfrm>
            <a:off x="82550" y="1785938"/>
            <a:ext cx="11318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sz="2000"/>
              <a:t>CLOCK</a:t>
            </a:r>
          </a:p>
        </p:txBody>
      </p:sp>
      <p:sp>
        <p:nvSpPr>
          <p:cNvPr id="154648" name="Line 24"/>
          <p:cNvSpPr>
            <a:spLocks noChangeShapeType="1"/>
          </p:cNvSpPr>
          <p:nvPr/>
        </p:nvSpPr>
        <p:spPr bwMode="auto">
          <a:xfrm>
            <a:off x="854075" y="3044825"/>
            <a:ext cx="1290638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53" name="Line 29"/>
          <p:cNvSpPr>
            <a:spLocks noChangeShapeType="1"/>
          </p:cNvSpPr>
          <p:nvPr/>
        </p:nvSpPr>
        <p:spPr bwMode="auto">
          <a:xfrm>
            <a:off x="857250" y="4054475"/>
            <a:ext cx="12874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59" name="Line 35"/>
          <p:cNvSpPr>
            <a:spLocks noChangeShapeType="1"/>
          </p:cNvSpPr>
          <p:nvPr/>
        </p:nvSpPr>
        <p:spPr bwMode="auto">
          <a:xfrm>
            <a:off x="890588" y="5021263"/>
            <a:ext cx="5141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64" name="Rectangle 40"/>
          <p:cNvSpPr>
            <a:spLocks noChangeArrowheads="1"/>
          </p:cNvSpPr>
          <p:nvPr/>
        </p:nvSpPr>
        <p:spPr bwMode="auto">
          <a:xfrm>
            <a:off x="150813" y="2624138"/>
            <a:ext cx="8255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/>
              <a:t>Abus</a:t>
            </a:r>
          </a:p>
        </p:txBody>
      </p:sp>
      <p:sp>
        <p:nvSpPr>
          <p:cNvPr id="154665" name="Rectangle 41"/>
          <p:cNvSpPr>
            <a:spLocks noChangeArrowheads="1"/>
          </p:cNvSpPr>
          <p:nvPr/>
        </p:nvSpPr>
        <p:spPr bwMode="auto">
          <a:xfrm>
            <a:off x="150813" y="3581400"/>
            <a:ext cx="8080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/>
              <a:t>Cbus</a:t>
            </a:r>
          </a:p>
        </p:txBody>
      </p:sp>
      <p:sp>
        <p:nvSpPr>
          <p:cNvPr id="154666" name="Rectangle 42"/>
          <p:cNvSpPr>
            <a:spLocks noChangeArrowheads="1"/>
          </p:cNvSpPr>
          <p:nvPr/>
        </p:nvSpPr>
        <p:spPr bwMode="auto">
          <a:xfrm>
            <a:off x="150813" y="4554538"/>
            <a:ext cx="8255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/>
              <a:t>Dbus</a:t>
            </a:r>
          </a:p>
        </p:txBody>
      </p:sp>
      <p:sp>
        <p:nvSpPr>
          <p:cNvPr id="154628" name="Line 4"/>
          <p:cNvSpPr>
            <a:spLocks noChangeShapeType="1"/>
          </p:cNvSpPr>
          <p:nvPr/>
        </p:nvSpPr>
        <p:spPr bwMode="auto">
          <a:xfrm>
            <a:off x="2097088" y="1619250"/>
            <a:ext cx="9540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29" name="Line 5"/>
          <p:cNvSpPr>
            <a:spLocks noChangeShapeType="1"/>
          </p:cNvSpPr>
          <p:nvPr/>
        </p:nvSpPr>
        <p:spPr bwMode="auto">
          <a:xfrm flipV="1">
            <a:off x="2084388" y="1608138"/>
            <a:ext cx="0" cy="563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30" name="Line 6"/>
          <p:cNvSpPr>
            <a:spLocks noChangeShapeType="1"/>
          </p:cNvSpPr>
          <p:nvPr/>
        </p:nvSpPr>
        <p:spPr bwMode="auto">
          <a:xfrm>
            <a:off x="3068638" y="1620838"/>
            <a:ext cx="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31" name="Line 7"/>
          <p:cNvSpPr>
            <a:spLocks noChangeShapeType="1"/>
          </p:cNvSpPr>
          <p:nvPr/>
        </p:nvSpPr>
        <p:spPr bwMode="auto">
          <a:xfrm>
            <a:off x="3072385" y="2157984"/>
            <a:ext cx="942404" cy="10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32" name="Line 8"/>
          <p:cNvSpPr>
            <a:spLocks noChangeShapeType="1"/>
          </p:cNvSpPr>
          <p:nvPr/>
        </p:nvSpPr>
        <p:spPr bwMode="auto">
          <a:xfrm flipV="1">
            <a:off x="4029075" y="1604963"/>
            <a:ext cx="960438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33" name="Line 9"/>
          <p:cNvSpPr>
            <a:spLocks noChangeShapeType="1"/>
          </p:cNvSpPr>
          <p:nvPr/>
        </p:nvSpPr>
        <p:spPr bwMode="auto">
          <a:xfrm flipV="1">
            <a:off x="4019550" y="1608138"/>
            <a:ext cx="0" cy="563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34" name="Line 10"/>
          <p:cNvSpPr>
            <a:spLocks noChangeShapeType="1"/>
          </p:cNvSpPr>
          <p:nvPr/>
        </p:nvSpPr>
        <p:spPr bwMode="auto">
          <a:xfrm>
            <a:off x="4995863" y="1620838"/>
            <a:ext cx="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35" name="Line 11"/>
          <p:cNvSpPr>
            <a:spLocks noChangeShapeType="1"/>
          </p:cNvSpPr>
          <p:nvPr/>
        </p:nvSpPr>
        <p:spPr bwMode="auto">
          <a:xfrm>
            <a:off x="4995863" y="2165350"/>
            <a:ext cx="955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36" name="Line 12"/>
          <p:cNvSpPr>
            <a:spLocks noChangeShapeType="1"/>
          </p:cNvSpPr>
          <p:nvPr/>
        </p:nvSpPr>
        <p:spPr bwMode="auto">
          <a:xfrm>
            <a:off x="5959475" y="1619250"/>
            <a:ext cx="955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 flipV="1">
            <a:off x="5956300" y="1608138"/>
            <a:ext cx="0" cy="563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38" name="Line 14"/>
          <p:cNvSpPr>
            <a:spLocks noChangeShapeType="1"/>
          </p:cNvSpPr>
          <p:nvPr/>
        </p:nvSpPr>
        <p:spPr bwMode="auto">
          <a:xfrm>
            <a:off x="6932613" y="1620838"/>
            <a:ext cx="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39" name="Line 15"/>
          <p:cNvSpPr>
            <a:spLocks noChangeShapeType="1"/>
          </p:cNvSpPr>
          <p:nvPr/>
        </p:nvSpPr>
        <p:spPr bwMode="auto">
          <a:xfrm>
            <a:off x="6938963" y="2165350"/>
            <a:ext cx="9540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40" name="Line 16"/>
          <p:cNvSpPr>
            <a:spLocks noChangeShapeType="1"/>
          </p:cNvSpPr>
          <p:nvPr/>
        </p:nvSpPr>
        <p:spPr bwMode="auto">
          <a:xfrm>
            <a:off x="2084388" y="1112838"/>
            <a:ext cx="0" cy="5511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41" name="Line 17"/>
          <p:cNvSpPr>
            <a:spLocks noChangeShapeType="1"/>
          </p:cNvSpPr>
          <p:nvPr/>
        </p:nvSpPr>
        <p:spPr bwMode="auto">
          <a:xfrm>
            <a:off x="4022725" y="1117600"/>
            <a:ext cx="0" cy="5511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42" name="Line 18"/>
          <p:cNvSpPr>
            <a:spLocks noChangeShapeType="1"/>
          </p:cNvSpPr>
          <p:nvPr/>
        </p:nvSpPr>
        <p:spPr bwMode="auto">
          <a:xfrm>
            <a:off x="5957888" y="1103313"/>
            <a:ext cx="0" cy="5511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43" name="Line 19"/>
          <p:cNvSpPr>
            <a:spLocks noChangeShapeType="1"/>
          </p:cNvSpPr>
          <p:nvPr/>
        </p:nvSpPr>
        <p:spPr bwMode="auto">
          <a:xfrm>
            <a:off x="2089150" y="1296988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44" name="Line 20"/>
          <p:cNvSpPr>
            <a:spLocks noChangeShapeType="1"/>
          </p:cNvSpPr>
          <p:nvPr/>
        </p:nvSpPr>
        <p:spPr bwMode="auto">
          <a:xfrm>
            <a:off x="4043363" y="1301750"/>
            <a:ext cx="1903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45" name="Rectangle 21"/>
          <p:cNvSpPr>
            <a:spLocks noChangeArrowheads="1"/>
          </p:cNvSpPr>
          <p:nvPr/>
        </p:nvSpPr>
        <p:spPr bwMode="auto">
          <a:xfrm>
            <a:off x="2889250" y="914400"/>
            <a:ext cx="3667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/>
              <a:t>T</a:t>
            </a:r>
          </a:p>
        </p:txBody>
      </p:sp>
      <p:sp>
        <p:nvSpPr>
          <p:cNvPr id="154646" name="Rectangle 22"/>
          <p:cNvSpPr>
            <a:spLocks noChangeArrowheads="1"/>
          </p:cNvSpPr>
          <p:nvPr/>
        </p:nvSpPr>
        <p:spPr bwMode="auto">
          <a:xfrm>
            <a:off x="4908550" y="935038"/>
            <a:ext cx="5191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/>
              <a:t>kT</a:t>
            </a:r>
          </a:p>
        </p:txBody>
      </p:sp>
      <p:sp>
        <p:nvSpPr>
          <p:cNvPr id="154649" name="Line 25"/>
          <p:cNvSpPr>
            <a:spLocks noChangeShapeType="1"/>
          </p:cNvSpPr>
          <p:nvPr/>
        </p:nvSpPr>
        <p:spPr bwMode="auto">
          <a:xfrm>
            <a:off x="2130425" y="2501900"/>
            <a:ext cx="1931988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50" name="Line 26"/>
          <p:cNvSpPr>
            <a:spLocks noChangeShapeType="1"/>
          </p:cNvSpPr>
          <p:nvPr/>
        </p:nvSpPr>
        <p:spPr bwMode="auto">
          <a:xfrm flipV="1">
            <a:off x="2130425" y="2492375"/>
            <a:ext cx="0" cy="563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51" name="Line 27"/>
          <p:cNvSpPr>
            <a:spLocks noChangeShapeType="1"/>
          </p:cNvSpPr>
          <p:nvPr/>
        </p:nvSpPr>
        <p:spPr bwMode="auto">
          <a:xfrm>
            <a:off x="4062413" y="2509838"/>
            <a:ext cx="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54" name="Line 30"/>
          <p:cNvSpPr>
            <a:spLocks noChangeShapeType="1"/>
          </p:cNvSpPr>
          <p:nvPr/>
        </p:nvSpPr>
        <p:spPr bwMode="auto">
          <a:xfrm flipV="1">
            <a:off x="2130425" y="3502025"/>
            <a:ext cx="0" cy="563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67" name="Rectangle 43"/>
          <p:cNvSpPr>
            <a:spLocks noChangeArrowheads="1"/>
          </p:cNvSpPr>
          <p:nvPr/>
        </p:nvSpPr>
        <p:spPr bwMode="auto">
          <a:xfrm>
            <a:off x="2605088" y="2535238"/>
            <a:ext cx="1181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/>
              <a:t>Address</a:t>
            </a:r>
          </a:p>
        </p:txBody>
      </p:sp>
      <p:sp>
        <p:nvSpPr>
          <p:cNvPr id="154668" name="Rectangle 44"/>
          <p:cNvSpPr>
            <a:spLocks noChangeArrowheads="1"/>
          </p:cNvSpPr>
          <p:nvPr/>
        </p:nvSpPr>
        <p:spPr bwMode="auto">
          <a:xfrm>
            <a:off x="2711450" y="3624263"/>
            <a:ext cx="8064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/>
              <a:t>Read</a:t>
            </a:r>
          </a:p>
        </p:txBody>
      </p:sp>
      <p:sp>
        <p:nvSpPr>
          <p:cNvPr id="154671" name="Rectangle 47"/>
          <p:cNvSpPr>
            <a:spLocks noChangeArrowheads="1"/>
          </p:cNvSpPr>
          <p:nvPr/>
        </p:nvSpPr>
        <p:spPr bwMode="auto">
          <a:xfrm>
            <a:off x="2711450" y="2919413"/>
            <a:ext cx="10239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sz="2000"/>
              <a:t>(master)</a:t>
            </a:r>
          </a:p>
        </p:txBody>
      </p:sp>
      <p:sp>
        <p:nvSpPr>
          <p:cNvPr id="154672" name="Rectangle 48"/>
          <p:cNvSpPr>
            <a:spLocks noChangeArrowheads="1"/>
          </p:cNvSpPr>
          <p:nvPr/>
        </p:nvSpPr>
        <p:spPr bwMode="auto">
          <a:xfrm>
            <a:off x="2627313" y="4097338"/>
            <a:ext cx="10239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sz="2000"/>
              <a:t>(master)</a:t>
            </a:r>
          </a:p>
        </p:txBody>
      </p:sp>
      <p:sp>
        <p:nvSpPr>
          <p:cNvPr id="154675" name="Line 51"/>
          <p:cNvSpPr>
            <a:spLocks noChangeShapeType="1"/>
          </p:cNvSpPr>
          <p:nvPr/>
        </p:nvSpPr>
        <p:spPr bwMode="auto">
          <a:xfrm>
            <a:off x="2130425" y="3502025"/>
            <a:ext cx="1912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4679" name="Line 55"/>
          <p:cNvSpPr>
            <a:spLocks noChangeShapeType="1"/>
          </p:cNvSpPr>
          <p:nvPr/>
        </p:nvSpPr>
        <p:spPr bwMode="auto">
          <a:xfrm flipV="1">
            <a:off x="5946775" y="1616075"/>
            <a:ext cx="0" cy="563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80" name="Line 56"/>
          <p:cNvSpPr>
            <a:spLocks noChangeShapeType="1"/>
          </p:cNvSpPr>
          <p:nvPr/>
        </p:nvSpPr>
        <p:spPr bwMode="auto">
          <a:xfrm>
            <a:off x="6923088" y="1628775"/>
            <a:ext cx="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82" name="Line 58"/>
          <p:cNvSpPr>
            <a:spLocks noChangeShapeType="1"/>
          </p:cNvSpPr>
          <p:nvPr/>
        </p:nvSpPr>
        <p:spPr bwMode="auto">
          <a:xfrm>
            <a:off x="7886700" y="1627188"/>
            <a:ext cx="955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83" name="Line 59"/>
          <p:cNvSpPr>
            <a:spLocks noChangeShapeType="1"/>
          </p:cNvSpPr>
          <p:nvPr/>
        </p:nvSpPr>
        <p:spPr bwMode="auto">
          <a:xfrm flipV="1">
            <a:off x="7883525" y="1616075"/>
            <a:ext cx="0" cy="563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84" name="Line 60"/>
          <p:cNvSpPr>
            <a:spLocks noChangeShapeType="1"/>
          </p:cNvSpPr>
          <p:nvPr/>
        </p:nvSpPr>
        <p:spPr bwMode="auto">
          <a:xfrm>
            <a:off x="8859838" y="1628775"/>
            <a:ext cx="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85" name="Line 61"/>
          <p:cNvSpPr>
            <a:spLocks noChangeShapeType="1"/>
          </p:cNvSpPr>
          <p:nvPr/>
        </p:nvSpPr>
        <p:spPr bwMode="auto">
          <a:xfrm>
            <a:off x="8866188" y="2173288"/>
            <a:ext cx="9540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87" name="Line 63"/>
          <p:cNvSpPr>
            <a:spLocks noChangeShapeType="1"/>
          </p:cNvSpPr>
          <p:nvPr/>
        </p:nvSpPr>
        <p:spPr bwMode="auto">
          <a:xfrm>
            <a:off x="7885113" y="1111250"/>
            <a:ext cx="0" cy="5511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88" name="Line 64"/>
          <p:cNvSpPr>
            <a:spLocks noChangeShapeType="1"/>
          </p:cNvSpPr>
          <p:nvPr/>
        </p:nvSpPr>
        <p:spPr bwMode="auto">
          <a:xfrm>
            <a:off x="5970588" y="1309688"/>
            <a:ext cx="1903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89" name="Rectangle 65"/>
          <p:cNvSpPr>
            <a:spLocks noChangeArrowheads="1"/>
          </p:cNvSpPr>
          <p:nvPr/>
        </p:nvSpPr>
        <p:spPr bwMode="auto">
          <a:xfrm>
            <a:off x="6835775" y="942975"/>
            <a:ext cx="3667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/>
              <a:t>T</a:t>
            </a:r>
          </a:p>
        </p:txBody>
      </p:sp>
      <p:sp>
        <p:nvSpPr>
          <p:cNvPr id="154694" name="Line 70"/>
          <p:cNvSpPr>
            <a:spLocks noChangeShapeType="1"/>
          </p:cNvSpPr>
          <p:nvPr/>
        </p:nvSpPr>
        <p:spPr bwMode="auto">
          <a:xfrm>
            <a:off x="7956550" y="3506788"/>
            <a:ext cx="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95" name="Line 71"/>
          <p:cNvSpPr>
            <a:spLocks noChangeShapeType="1"/>
          </p:cNvSpPr>
          <p:nvPr/>
        </p:nvSpPr>
        <p:spPr bwMode="auto">
          <a:xfrm>
            <a:off x="7980363" y="4056063"/>
            <a:ext cx="1852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96" name="Line 72"/>
          <p:cNvSpPr>
            <a:spLocks noChangeShapeType="1"/>
          </p:cNvSpPr>
          <p:nvPr/>
        </p:nvSpPr>
        <p:spPr bwMode="auto">
          <a:xfrm>
            <a:off x="6021388" y="4459288"/>
            <a:ext cx="1966912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98" name="Line 74"/>
          <p:cNvSpPr>
            <a:spLocks noChangeShapeType="1"/>
          </p:cNvSpPr>
          <p:nvPr/>
        </p:nvSpPr>
        <p:spPr bwMode="auto">
          <a:xfrm>
            <a:off x="7943850" y="4462463"/>
            <a:ext cx="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699" name="Line 75"/>
          <p:cNvSpPr>
            <a:spLocks noChangeShapeType="1"/>
          </p:cNvSpPr>
          <p:nvPr/>
        </p:nvSpPr>
        <p:spPr bwMode="auto">
          <a:xfrm>
            <a:off x="7956550" y="5011738"/>
            <a:ext cx="185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700" name="Rectangle 76"/>
          <p:cNvSpPr>
            <a:spLocks noChangeArrowheads="1"/>
          </p:cNvSpPr>
          <p:nvPr/>
        </p:nvSpPr>
        <p:spPr bwMode="auto">
          <a:xfrm>
            <a:off x="6572250" y="3589338"/>
            <a:ext cx="9255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/>
              <a:t>Status</a:t>
            </a:r>
          </a:p>
        </p:txBody>
      </p:sp>
      <p:sp>
        <p:nvSpPr>
          <p:cNvPr id="154701" name="Rectangle 77"/>
          <p:cNvSpPr>
            <a:spLocks noChangeArrowheads="1"/>
          </p:cNvSpPr>
          <p:nvPr/>
        </p:nvSpPr>
        <p:spPr bwMode="auto">
          <a:xfrm>
            <a:off x="6657975" y="4605338"/>
            <a:ext cx="7556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/>
              <a:t>Data</a:t>
            </a:r>
          </a:p>
        </p:txBody>
      </p:sp>
      <p:sp>
        <p:nvSpPr>
          <p:cNvPr id="154702" name="Rectangle 78"/>
          <p:cNvSpPr>
            <a:spLocks noChangeArrowheads="1"/>
          </p:cNvSpPr>
          <p:nvPr/>
        </p:nvSpPr>
        <p:spPr bwMode="auto">
          <a:xfrm>
            <a:off x="6613525" y="4024313"/>
            <a:ext cx="8699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sz="2000"/>
              <a:t>(slave)</a:t>
            </a:r>
          </a:p>
        </p:txBody>
      </p:sp>
      <p:sp>
        <p:nvSpPr>
          <p:cNvPr id="154703" name="Rectangle 79"/>
          <p:cNvSpPr>
            <a:spLocks noChangeArrowheads="1"/>
          </p:cNvSpPr>
          <p:nvPr/>
        </p:nvSpPr>
        <p:spPr bwMode="auto">
          <a:xfrm>
            <a:off x="6608763" y="4979988"/>
            <a:ext cx="8699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sz="2000"/>
              <a:t>(slave)</a:t>
            </a:r>
          </a:p>
        </p:txBody>
      </p:sp>
      <p:sp>
        <p:nvSpPr>
          <p:cNvPr id="154704" name="Line 80"/>
          <p:cNvSpPr>
            <a:spLocks noChangeShapeType="1"/>
          </p:cNvSpPr>
          <p:nvPr/>
        </p:nvSpPr>
        <p:spPr bwMode="auto">
          <a:xfrm>
            <a:off x="6046788" y="3506788"/>
            <a:ext cx="1909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4705" name="Line 81"/>
          <p:cNvSpPr>
            <a:spLocks noChangeShapeType="1"/>
          </p:cNvSpPr>
          <p:nvPr/>
        </p:nvSpPr>
        <p:spPr bwMode="auto">
          <a:xfrm flipV="1">
            <a:off x="4062413" y="3044825"/>
            <a:ext cx="5748337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4708" name="Line 84"/>
          <p:cNvSpPr>
            <a:spLocks noChangeShapeType="1"/>
          </p:cNvSpPr>
          <p:nvPr/>
        </p:nvSpPr>
        <p:spPr bwMode="auto">
          <a:xfrm>
            <a:off x="4057650" y="3487738"/>
            <a:ext cx="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710" name="Line 86"/>
          <p:cNvSpPr>
            <a:spLocks noChangeShapeType="1"/>
          </p:cNvSpPr>
          <p:nvPr/>
        </p:nvSpPr>
        <p:spPr bwMode="auto">
          <a:xfrm flipV="1">
            <a:off x="6032500" y="3502025"/>
            <a:ext cx="0" cy="525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cxnSp>
        <p:nvCxnSpPr>
          <p:cNvPr id="154711" name="AutoShape 87"/>
          <p:cNvCxnSpPr>
            <a:cxnSpLocks noChangeShapeType="1"/>
            <a:stCxn id="154708" idx="1"/>
            <a:endCxn id="154710" idx="0"/>
          </p:cNvCxnSpPr>
          <p:nvPr/>
        </p:nvCxnSpPr>
        <p:spPr bwMode="auto">
          <a:xfrm>
            <a:off x="4057650" y="4027488"/>
            <a:ext cx="197485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713" name="Line 89"/>
          <p:cNvSpPr>
            <a:spLocks noChangeShapeType="1"/>
          </p:cNvSpPr>
          <p:nvPr/>
        </p:nvSpPr>
        <p:spPr bwMode="auto">
          <a:xfrm flipV="1">
            <a:off x="6032500" y="4473575"/>
            <a:ext cx="0" cy="525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714" name="Line 90"/>
          <p:cNvSpPr>
            <a:spLocks noChangeShapeType="1"/>
          </p:cNvSpPr>
          <p:nvPr/>
        </p:nvSpPr>
        <p:spPr bwMode="auto">
          <a:xfrm>
            <a:off x="889000" y="6002338"/>
            <a:ext cx="5141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715" name="Line 91"/>
          <p:cNvSpPr>
            <a:spLocks noChangeShapeType="1"/>
          </p:cNvSpPr>
          <p:nvPr/>
        </p:nvSpPr>
        <p:spPr bwMode="auto">
          <a:xfrm>
            <a:off x="6019800" y="5440363"/>
            <a:ext cx="196691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716" name="Line 92"/>
          <p:cNvSpPr>
            <a:spLocks noChangeShapeType="1"/>
          </p:cNvSpPr>
          <p:nvPr/>
        </p:nvSpPr>
        <p:spPr bwMode="auto">
          <a:xfrm>
            <a:off x="7942263" y="5443538"/>
            <a:ext cx="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717" name="Line 93"/>
          <p:cNvSpPr>
            <a:spLocks noChangeShapeType="1"/>
          </p:cNvSpPr>
          <p:nvPr/>
        </p:nvSpPr>
        <p:spPr bwMode="auto">
          <a:xfrm>
            <a:off x="7954963" y="5992813"/>
            <a:ext cx="185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718" name="Rectangle 94"/>
          <p:cNvSpPr>
            <a:spLocks noChangeArrowheads="1"/>
          </p:cNvSpPr>
          <p:nvPr/>
        </p:nvSpPr>
        <p:spPr bwMode="auto">
          <a:xfrm>
            <a:off x="6656388" y="5586413"/>
            <a:ext cx="9588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/>
              <a:t>Ready</a:t>
            </a:r>
          </a:p>
        </p:txBody>
      </p:sp>
      <p:sp>
        <p:nvSpPr>
          <p:cNvPr id="154719" name="Line 95"/>
          <p:cNvSpPr>
            <a:spLocks noChangeShapeType="1"/>
          </p:cNvSpPr>
          <p:nvPr/>
        </p:nvSpPr>
        <p:spPr bwMode="auto">
          <a:xfrm flipV="1">
            <a:off x="6030913" y="5454650"/>
            <a:ext cx="0" cy="525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4720" name="Rectangle 96"/>
          <p:cNvSpPr>
            <a:spLocks noChangeArrowheads="1"/>
          </p:cNvSpPr>
          <p:nvPr/>
        </p:nvSpPr>
        <p:spPr bwMode="auto">
          <a:xfrm>
            <a:off x="6608763" y="5915025"/>
            <a:ext cx="8699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sz="2000"/>
              <a:t>(slave)</a:t>
            </a:r>
          </a:p>
        </p:txBody>
      </p:sp>
      <p:sp>
        <p:nvSpPr>
          <p:cNvPr id="154721" name="Rectangle 97"/>
          <p:cNvSpPr>
            <a:spLocks noChangeArrowheads="1"/>
          </p:cNvSpPr>
          <p:nvPr/>
        </p:nvSpPr>
        <p:spPr bwMode="auto">
          <a:xfrm>
            <a:off x="141288" y="5516563"/>
            <a:ext cx="9588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it-IT"/>
              <a:t>Ready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it-IT" u="sng"/>
              <a:t>Arbitraggio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lvl="1"/>
            <a:r>
              <a:rPr lang="it-IT" dirty="0"/>
              <a:t>Ad ogni istante un solo dispositivo può funzionare da master del bus</a:t>
            </a:r>
          </a:p>
          <a:p>
            <a:pPr lvl="1"/>
            <a:r>
              <a:rPr lang="it-IT" dirty="0"/>
              <a:t>Il meccanismo di arbitraggio del bus entra in funzione quando 2 o più unità fanno contemporaneamente richiesta di diventare master del bus: il meccanismo deve allora designare il nuovo dispositivo master</a:t>
            </a:r>
          </a:p>
          <a:p>
            <a:pPr lvl="1"/>
            <a:r>
              <a:rPr lang="it-IT" dirty="0"/>
              <a:t>L’arbitraggio può avvenire in maniera </a:t>
            </a:r>
          </a:p>
          <a:p>
            <a:pPr lvl="2"/>
            <a:r>
              <a:rPr lang="it-IT" i="1" dirty="0"/>
              <a:t>centralizzata</a:t>
            </a:r>
            <a:r>
              <a:rPr lang="it-IT" dirty="0"/>
              <a:t>: esiste un </a:t>
            </a:r>
            <a:r>
              <a:rPr lang="it-IT" i="1" dirty="0"/>
              <a:t>arbitro</a:t>
            </a:r>
            <a:endParaRPr lang="it-IT" dirty="0"/>
          </a:p>
          <a:p>
            <a:pPr lvl="2"/>
            <a:r>
              <a:rPr lang="it-IT" i="1" dirty="0"/>
              <a:t>distribuita</a:t>
            </a:r>
            <a:r>
              <a:rPr lang="it-IT" dirty="0"/>
              <a:t>: ogni modulo contiene la logica necessaria per implementare un meccanismo di arbitraggio che permette di definire il nuovo master.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Arbitraggio distribuito:</a:t>
            </a:r>
            <a:br>
              <a:rPr lang="it-IT"/>
            </a:br>
            <a:r>
              <a:rPr lang="it-IT"/>
              <a:t>il bus SCSI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1787525"/>
            <a:ext cx="7921625" cy="4123886"/>
          </a:xfrm>
        </p:spPr>
        <p:txBody>
          <a:bodyPr/>
          <a:lstStyle/>
          <a:p>
            <a:pPr lvl="1"/>
            <a:r>
              <a:rPr lang="it-IT" dirty="0"/>
              <a:t>Il bus SCSI possiede 8 linee </a:t>
            </a:r>
            <a:r>
              <a:rPr lang="it-IT" dirty="0">
                <a:latin typeface="Courier New" pitchFamily="49" charset="0"/>
              </a:rPr>
              <a:t>DB(0)</a:t>
            </a:r>
            <a:r>
              <a:rPr lang="it-IT" dirty="0"/>
              <a:t>,…, </a:t>
            </a:r>
            <a:r>
              <a:rPr lang="it-IT" dirty="0">
                <a:latin typeface="Courier New" pitchFamily="49" charset="0"/>
              </a:rPr>
              <a:t>DB(7)</a:t>
            </a:r>
            <a:r>
              <a:rPr lang="it-IT" dirty="0"/>
              <a:t> che vengono utilizzate sia per il trasferimento dati che per l’arbitraggio</a:t>
            </a:r>
          </a:p>
          <a:p>
            <a:pPr lvl="1"/>
            <a:r>
              <a:rPr lang="it-IT" dirty="0"/>
              <a:t>Durante l’arbitraggio, ogni linea è associata a un dispositivo: la linea </a:t>
            </a:r>
            <a:r>
              <a:rPr lang="it-IT" dirty="0">
                <a:latin typeface="Courier New" pitchFamily="49" charset="0"/>
              </a:rPr>
              <a:t>DB(7)</a:t>
            </a:r>
            <a:r>
              <a:rPr lang="it-IT" dirty="0"/>
              <a:t> ha la priorità massima</a:t>
            </a:r>
          </a:p>
          <a:p>
            <a:pPr lvl="1"/>
            <a:r>
              <a:rPr lang="it-IT" dirty="0"/>
              <a:t>Quando la linea </a:t>
            </a:r>
            <a:r>
              <a:rPr lang="it-IT" dirty="0">
                <a:latin typeface="Courier New" pitchFamily="49" charset="0"/>
              </a:rPr>
              <a:t>BSY</a:t>
            </a:r>
            <a:r>
              <a:rPr lang="it-IT" dirty="0"/>
              <a:t> diventa inattiva, tutti i dispositivi (al più 8) che desiderano fare accesso al bus alzano la rispettiva linea </a:t>
            </a:r>
            <a:r>
              <a:rPr lang="it-IT" dirty="0">
                <a:latin typeface="Courier New" pitchFamily="49" charset="0"/>
              </a:rPr>
              <a:t>DB(i)</a:t>
            </a:r>
            <a:r>
              <a:rPr lang="it-IT" dirty="0"/>
              <a:t>. Tutti i dispositivi osservano il valore sulle linee </a:t>
            </a:r>
            <a:r>
              <a:rPr lang="it-IT" dirty="0">
                <a:latin typeface="Courier New" pitchFamily="49" charset="0"/>
              </a:rPr>
              <a:t>DB(0)</a:t>
            </a:r>
            <a:r>
              <a:rPr lang="it-IT" dirty="0"/>
              <a:t>, …, </a:t>
            </a:r>
            <a:r>
              <a:rPr lang="it-IT" dirty="0">
                <a:latin typeface="Courier New" pitchFamily="49" charset="0"/>
              </a:rPr>
              <a:t>DB(7)</a:t>
            </a:r>
            <a:r>
              <a:rPr lang="it-IT" dirty="0"/>
              <a:t>, e il dispositivo con priorità massima vince la contesa; gli altri attendono che </a:t>
            </a:r>
            <a:r>
              <a:rPr lang="it-IT" dirty="0">
                <a:latin typeface="Courier New" pitchFamily="49" charset="0"/>
              </a:rPr>
              <a:t>BSY</a:t>
            </a:r>
            <a:r>
              <a:rPr lang="it-IT" dirty="0"/>
              <a:t> torni inattiva.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it-IT"/>
              <a:t>Arbitraggio centralizzato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it-IT" dirty="0"/>
              <a:t>Esistono 3 meccanismi di arbitraggio centralizzato:</a:t>
            </a:r>
          </a:p>
          <a:p>
            <a:pPr lvl="1"/>
            <a:r>
              <a:rPr lang="it-IT" i="1" dirty="0"/>
              <a:t>Daisy Chaining</a:t>
            </a:r>
            <a:endParaRPr lang="it-IT" dirty="0"/>
          </a:p>
          <a:p>
            <a:pPr lvl="1"/>
            <a:r>
              <a:rPr lang="it-IT" i="1" dirty="0"/>
              <a:t>Polling</a:t>
            </a:r>
            <a:endParaRPr lang="it-IT" dirty="0"/>
          </a:p>
          <a:p>
            <a:pPr lvl="1"/>
            <a:r>
              <a:rPr lang="it-IT" i="1" dirty="0"/>
              <a:t>Richieste indipendenti</a:t>
            </a:r>
            <a:r>
              <a:rPr lang="it-IT" dirty="0"/>
              <a:t>.</a:t>
            </a:r>
          </a:p>
          <a:p>
            <a:r>
              <a:rPr lang="it-IT" dirty="0"/>
              <a:t>Essi differiscono per:</a:t>
            </a:r>
          </a:p>
          <a:p>
            <a:pPr lvl="1"/>
            <a:r>
              <a:rPr lang="it-IT" dirty="0"/>
              <a:t>numero di linee di controllo richieste</a:t>
            </a:r>
          </a:p>
          <a:p>
            <a:pPr lvl="1"/>
            <a:r>
              <a:rPr lang="it-IT" dirty="0"/>
              <a:t>velocità di risposta del bus controller</a:t>
            </a:r>
          </a:p>
          <a:p>
            <a:pPr lvl="1"/>
            <a:r>
              <a:rPr lang="it-IT" dirty="0"/>
              <a:t>flessibilità nella gestione delle priorità</a:t>
            </a:r>
          </a:p>
          <a:p>
            <a:pPr lvl="1"/>
            <a:r>
              <a:rPr lang="it-IT" dirty="0"/>
              <a:t>tolleranza ai guasti.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103188"/>
            <a:ext cx="6837362" cy="769937"/>
          </a:xfrm>
          <a:noFill/>
          <a:ln/>
        </p:spPr>
        <p:txBody>
          <a:bodyPr/>
          <a:lstStyle/>
          <a:p>
            <a:r>
              <a:rPr lang="it-IT"/>
              <a:t>Daisy Chaining: struttura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71488" y="1827213"/>
            <a:ext cx="1808162" cy="3225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defTabSz="762000"/>
            <a:r>
              <a:rPr lang="en-US"/>
              <a:t>Arbitro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244850" y="1890713"/>
            <a:ext cx="1279525" cy="110966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defTabSz="762000"/>
            <a:r>
              <a:rPr lang="en-US"/>
              <a:t>U</a:t>
            </a:r>
            <a:r>
              <a:rPr lang="en-US" baseline="-25000"/>
              <a:t>1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386388" y="1895475"/>
            <a:ext cx="1279525" cy="110966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defTabSz="762000"/>
            <a:r>
              <a:rPr lang="en-US"/>
              <a:t>U</a:t>
            </a:r>
            <a:r>
              <a:rPr lang="en-US" baseline="-25000"/>
              <a:t>2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8140700" y="1879600"/>
            <a:ext cx="1279525" cy="110966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defTabSz="762000"/>
            <a:r>
              <a:rPr lang="en-US"/>
              <a:t>U</a:t>
            </a:r>
            <a:r>
              <a:rPr lang="en-US" baseline="-25000"/>
              <a:t>n</a:t>
            </a: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2292350" y="2435225"/>
            <a:ext cx="93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4535488" y="2414588"/>
            <a:ext cx="81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6673850" y="2392363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6673850" y="239236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7667625" y="2392363"/>
            <a:ext cx="39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2292350" y="3748088"/>
            <a:ext cx="67595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2317750" y="4049713"/>
            <a:ext cx="67595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2322513" y="4732338"/>
            <a:ext cx="67595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7221538" y="4403725"/>
            <a:ext cx="4572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>
            <a:off x="2397125" y="3748088"/>
            <a:ext cx="462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2465388" y="4049713"/>
            <a:ext cx="462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 flipV="1">
            <a:off x="2292350" y="4738688"/>
            <a:ext cx="47958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>
            <a:off x="7816850" y="3748088"/>
            <a:ext cx="1527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7864475" y="4057650"/>
            <a:ext cx="1527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>
            <a:off x="7905750" y="4730750"/>
            <a:ext cx="1527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3465513" y="3013075"/>
            <a:ext cx="0" cy="730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>
            <a:off x="3894138" y="3013075"/>
            <a:ext cx="0" cy="1023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>
            <a:off x="4318000" y="3013075"/>
            <a:ext cx="6350" cy="172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5580063" y="3013075"/>
            <a:ext cx="0" cy="730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>
            <a:off x="6015038" y="3017838"/>
            <a:ext cx="0" cy="1023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11" name="Line 27"/>
          <p:cNvSpPr>
            <a:spLocks noChangeShapeType="1"/>
          </p:cNvSpPr>
          <p:nvPr/>
        </p:nvSpPr>
        <p:spPr bwMode="auto">
          <a:xfrm flipH="1">
            <a:off x="6430963" y="3000375"/>
            <a:ext cx="0" cy="1738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 flipH="1">
            <a:off x="8332788" y="2989263"/>
            <a:ext cx="0" cy="752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13" name="Line 29"/>
          <p:cNvSpPr>
            <a:spLocks noChangeShapeType="1"/>
          </p:cNvSpPr>
          <p:nvPr/>
        </p:nvSpPr>
        <p:spPr bwMode="auto">
          <a:xfrm>
            <a:off x="8770938" y="3001963"/>
            <a:ext cx="0" cy="1046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>
            <a:off x="9194800" y="3001963"/>
            <a:ext cx="0" cy="1722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15" name="Rectangle 31"/>
          <p:cNvSpPr>
            <a:spLocks noChangeArrowheads="1"/>
          </p:cNvSpPr>
          <p:nvPr/>
        </p:nvSpPr>
        <p:spPr bwMode="auto">
          <a:xfrm>
            <a:off x="2279650" y="1649413"/>
            <a:ext cx="87471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/>
              <a:t>Bus</a:t>
            </a:r>
          </a:p>
          <a:p>
            <a:pPr defTabSz="762000"/>
            <a:r>
              <a:rPr lang="en-US"/>
              <a:t>Grant</a:t>
            </a:r>
          </a:p>
        </p:txBody>
      </p:sp>
      <p:sp>
        <p:nvSpPr>
          <p:cNvPr id="42016" name="Rectangle 32"/>
          <p:cNvSpPr>
            <a:spLocks noChangeArrowheads="1"/>
          </p:cNvSpPr>
          <p:nvPr/>
        </p:nvSpPr>
        <p:spPr bwMode="auto">
          <a:xfrm>
            <a:off x="2343150" y="3005138"/>
            <a:ext cx="11620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/>
              <a:t>Bus </a:t>
            </a:r>
          </a:p>
          <a:p>
            <a:pPr defTabSz="762000"/>
            <a:r>
              <a:rPr lang="en-US"/>
              <a:t>Request</a:t>
            </a:r>
          </a:p>
        </p:txBody>
      </p:sp>
      <p:sp>
        <p:nvSpPr>
          <p:cNvPr id="42017" name="Rectangle 33"/>
          <p:cNvSpPr>
            <a:spLocks noChangeArrowheads="1"/>
          </p:cNvSpPr>
          <p:nvPr/>
        </p:nvSpPr>
        <p:spPr bwMode="auto">
          <a:xfrm>
            <a:off x="2279650" y="4041775"/>
            <a:ext cx="13589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/>
              <a:t>Bus Busy</a:t>
            </a:r>
          </a:p>
        </p:txBody>
      </p:sp>
      <p:sp>
        <p:nvSpPr>
          <p:cNvPr id="42018" name="Rectangle 34"/>
          <p:cNvSpPr>
            <a:spLocks noChangeArrowheads="1"/>
          </p:cNvSpPr>
          <p:nvPr/>
        </p:nvSpPr>
        <p:spPr bwMode="auto">
          <a:xfrm>
            <a:off x="8736013" y="4783138"/>
            <a:ext cx="6556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/>
              <a:t>Bus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103188"/>
            <a:ext cx="6837362" cy="769937"/>
          </a:xfrm>
          <a:noFill/>
          <a:ln/>
        </p:spPr>
        <p:txBody>
          <a:bodyPr/>
          <a:lstStyle/>
          <a:p>
            <a:r>
              <a:rPr lang="it-IT"/>
              <a:t>Daisy Chaining: struttura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71488" y="1827213"/>
            <a:ext cx="1808162" cy="3225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defTabSz="762000"/>
            <a:r>
              <a:rPr lang="en-US"/>
              <a:t>Arbitro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244850" y="1890713"/>
            <a:ext cx="1279525" cy="110966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defTabSz="762000"/>
            <a:r>
              <a:rPr lang="en-US"/>
              <a:t>U</a:t>
            </a:r>
            <a:r>
              <a:rPr lang="en-US" baseline="-25000"/>
              <a:t>1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386388" y="1895475"/>
            <a:ext cx="1279525" cy="110966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defTabSz="762000"/>
            <a:r>
              <a:rPr lang="en-US"/>
              <a:t>U</a:t>
            </a:r>
            <a:r>
              <a:rPr lang="en-US" baseline="-25000"/>
              <a:t>2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8140700" y="1879600"/>
            <a:ext cx="1279525" cy="110966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defTabSz="762000"/>
            <a:r>
              <a:rPr lang="en-US"/>
              <a:t>U</a:t>
            </a:r>
            <a:r>
              <a:rPr lang="en-US" baseline="-25000"/>
              <a:t>n</a:t>
            </a: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2292350" y="2435225"/>
            <a:ext cx="93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4535488" y="2414588"/>
            <a:ext cx="81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6673850" y="2392363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6673850" y="239236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7667625" y="2392363"/>
            <a:ext cx="39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2292350" y="3748088"/>
            <a:ext cx="67595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2317750" y="4049713"/>
            <a:ext cx="67595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2322513" y="4732338"/>
            <a:ext cx="67595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7221538" y="4403725"/>
            <a:ext cx="4572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>
            <a:off x="2397125" y="3748088"/>
            <a:ext cx="462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2465388" y="4049713"/>
            <a:ext cx="462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 flipV="1">
            <a:off x="2292350" y="4738688"/>
            <a:ext cx="47958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>
            <a:off x="7816850" y="3748088"/>
            <a:ext cx="1527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7864475" y="4057650"/>
            <a:ext cx="1527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>
            <a:off x="7905750" y="4730750"/>
            <a:ext cx="1527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3465513" y="3013075"/>
            <a:ext cx="0" cy="730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>
            <a:off x="3894138" y="3013075"/>
            <a:ext cx="0" cy="1023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>
            <a:off x="4318000" y="3013075"/>
            <a:ext cx="6350" cy="172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5580063" y="3013075"/>
            <a:ext cx="0" cy="730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>
            <a:off x="6015038" y="3017838"/>
            <a:ext cx="0" cy="1023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11" name="Line 27"/>
          <p:cNvSpPr>
            <a:spLocks noChangeShapeType="1"/>
          </p:cNvSpPr>
          <p:nvPr/>
        </p:nvSpPr>
        <p:spPr bwMode="auto">
          <a:xfrm flipH="1">
            <a:off x="6430963" y="3000375"/>
            <a:ext cx="0" cy="1738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 flipH="1">
            <a:off x="8332788" y="2989263"/>
            <a:ext cx="0" cy="752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13" name="Line 29"/>
          <p:cNvSpPr>
            <a:spLocks noChangeShapeType="1"/>
          </p:cNvSpPr>
          <p:nvPr/>
        </p:nvSpPr>
        <p:spPr bwMode="auto">
          <a:xfrm>
            <a:off x="8770938" y="3001963"/>
            <a:ext cx="0" cy="1046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>
            <a:off x="9194800" y="3001963"/>
            <a:ext cx="0" cy="1722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015" name="Rectangle 31"/>
          <p:cNvSpPr>
            <a:spLocks noChangeArrowheads="1"/>
          </p:cNvSpPr>
          <p:nvPr/>
        </p:nvSpPr>
        <p:spPr bwMode="auto">
          <a:xfrm>
            <a:off x="2279650" y="1649413"/>
            <a:ext cx="87471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/>
              <a:t>Bus</a:t>
            </a:r>
          </a:p>
          <a:p>
            <a:pPr defTabSz="762000"/>
            <a:r>
              <a:rPr lang="en-US"/>
              <a:t>Grant</a:t>
            </a:r>
          </a:p>
        </p:txBody>
      </p:sp>
      <p:sp>
        <p:nvSpPr>
          <p:cNvPr id="42016" name="Rectangle 32"/>
          <p:cNvSpPr>
            <a:spLocks noChangeArrowheads="1"/>
          </p:cNvSpPr>
          <p:nvPr/>
        </p:nvSpPr>
        <p:spPr bwMode="auto">
          <a:xfrm>
            <a:off x="2343150" y="3005138"/>
            <a:ext cx="11620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/>
              <a:t>Bus </a:t>
            </a:r>
          </a:p>
          <a:p>
            <a:pPr defTabSz="762000"/>
            <a:r>
              <a:rPr lang="en-US"/>
              <a:t>Request</a:t>
            </a:r>
          </a:p>
        </p:txBody>
      </p:sp>
      <p:sp>
        <p:nvSpPr>
          <p:cNvPr id="42017" name="Rectangle 33"/>
          <p:cNvSpPr>
            <a:spLocks noChangeArrowheads="1"/>
          </p:cNvSpPr>
          <p:nvPr/>
        </p:nvSpPr>
        <p:spPr bwMode="auto">
          <a:xfrm>
            <a:off x="2279650" y="4041775"/>
            <a:ext cx="13589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/>
              <a:t>Bus Busy</a:t>
            </a:r>
          </a:p>
        </p:txBody>
      </p:sp>
      <p:sp>
        <p:nvSpPr>
          <p:cNvPr id="42018" name="Rectangle 34"/>
          <p:cNvSpPr>
            <a:spLocks noChangeArrowheads="1"/>
          </p:cNvSpPr>
          <p:nvPr/>
        </p:nvSpPr>
        <p:spPr bwMode="auto">
          <a:xfrm>
            <a:off x="8736013" y="4783138"/>
            <a:ext cx="6556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/>
              <a:t>Bus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3681748" y="4495800"/>
            <a:ext cx="2520280" cy="2124992"/>
          </a:xfrm>
          <a:prstGeom prst="wedgeRoundRectCallout">
            <a:avLst>
              <a:gd name="adj1" fmla="val -63269"/>
              <a:gd name="adj2" fmla="val -83113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r>
              <a:rPr lang="it-IT" dirty="0"/>
              <a:t>Bus Request va a 1 se almeno un’unità ha fatto richiesta del bus</a:t>
            </a:r>
          </a:p>
        </p:txBody>
      </p:sp>
      <p:sp>
        <p:nvSpPr>
          <p:cNvPr id="36" name="Rounded Rectangular Callout 35"/>
          <p:cNvSpPr/>
          <p:nvPr/>
        </p:nvSpPr>
        <p:spPr bwMode="auto">
          <a:xfrm>
            <a:off x="6851187" y="4495800"/>
            <a:ext cx="2520280" cy="2124992"/>
          </a:xfrm>
          <a:prstGeom prst="wedgeRoundRectCallout">
            <a:avLst>
              <a:gd name="adj1" fmla="val -63269"/>
              <a:gd name="adj2" fmla="val -83113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Bus Busy va a 1 se un’unità ha</a:t>
            </a:r>
            <a:r>
              <a:rPr kumimoji="0" lang="it-IT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preso il controllo del bus</a:t>
            </a:r>
            <a:endParaRPr kumimoji="0" 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9305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103188"/>
            <a:ext cx="8364538" cy="769937"/>
          </a:xfrm>
          <a:noFill/>
          <a:ln/>
        </p:spPr>
        <p:txBody>
          <a:bodyPr/>
          <a:lstStyle/>
          <a:p>
            <a:r>
              <a:rPr lang="it-IT"/>
              <a:t>Daisy Chaining: funzionamento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2125663"/>
            <a:ext cx="7921625" cy="3487621"/>
          </a:xfrm>
          <a:noFill/>
          <a:ln/>
        </p:spPr>
        <p:txBody>
          <a:bodyPr/>
          <a:lstStyle/>
          <a:p>
            <a:pPr lvl="1"/>
            <a:r>
              <a:rPr lang="it-IT" dirty="0"/>
              <a:t>Un’unità fa richiesta del bus (BUS REQUEST) attendendo che il bus sia libero (BUS BUSY)</a:t>
            </a:r>
          </a:p>
          <a:p>
            <a:pPr lvl="1"/>
            <a:r>
              <a:rPr lang="it-IT" dirty="0"/>
              <a:t>L’arbitro attiva il segnale di BUS GRANT</a:t>
            </a:r>
          </a:p>
          <a:p>
            <a:pPr lvl="1"/>
            <a:r>
              <a:rPr lang="it-IT" dirty="0"/>
              <a:t>Ogni unità, quando riceve il BUS GRANT:</a:t>
            </a:r>
          </a:p>
          <a:p>
            <a:pPr lvl="2"/>
            <a:r>
              <a:rPr lang="it-IT" dirty="0"/>
              <a:t>se ha richiesto il bus: attiva BUS BUSY e prende il controllo del bus</a:t>
            </a:r>
          </a:p>
          <a:p>
            <a:pPr lvl="2"/>
            <a:r>
              <a:rPr lang="it-IT" dirty="0"/>
              <a:t>se non ha richiesto il bus: attiva BUS GRANT verso l’unità a valle.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2530475" y="4075113"/>
            <a:ext cx="4319588" cy="250507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sz="1800">
              <a:latin typeface="Arial" pitchFamily="34" charset="0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Interfaccia al bus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1825" y="1196975"/>
            <a:ext cx="8623300" cy="2305759"/>
          </a:xfrm>
        </p:spPr>
        <p:txBody>
          <a:bodyPr/>
          <a:lstStyle/>
          <a:p>
            <a:pPr marL="777875" lvl="1" indent="-320675"/>
            <a:r>
              <a:rPr lang="it-IT" dirty="0"/>
              <a:t>Le unità connesse al bus utilizzano 2 tipi di dispositivi:</a:t>
            </a:r>
          </a:p>
          <a:p>
            <a:pPr marL="1377950" lvl="2" indent="-296863"/>
            <a:r>
              <a:rPr lang="it-IT" i="1" dirty="0"/>
              <a:t>driver</a:t>
            </a:r>
            <a:r>
              <a:rPr lang="it-IT" dirty="0"/>
              <a:t> per pilotare le linee del bus (driver tri-state)</a:t>
            </a:r>
          </a:p>
          <a:p>
            <a:pPr marL="1377950" lvl="2" indent="-296863"/>
            <a:r>
              <a:rPr lang="it-IT" i="1" dirty="0"/>
              <a:t>receiver</a:t>
            </a:r>
            <a:r>
              <a:rPr lang="it-IT" dirty="0"/>
              <a:t> per leggere i valori sul bus</a:t>
            </a:r>
          </a:p>
          <a:p>
            <a:pPr marL="777875" lvl="1" indent="-320675"/>
            <a:r>
              <a:rPr lang="it-IT" dirty="0"/>
              <a:t>I due dispositivi sono spesso raggruppati in un’unica entità denominata </a:t>
            </a:r>
            <a:r>
              <a:rPr lang="it-IT" i="1" dirty="0"/>
              <a:t>transceiver</a:t>
            </a:r>
            <a:r>
              <a:rPr lang="it-IT" dirty="0"/>
              <a:t>.</a:t>
            </a:r>
          </a:p>
        </p:txBody>
      </p:sp>
      <p:sp>
        <p:nvSpPr>
          <p:cNvPr id="150533" name="AutoShape 5"/>
          <p:cNvSpPr>
            <a:spLocks noChangeArrowheads="1"/>
          </p:cNvSpPr>
          <p:nvPr/>
        </p:nvSpPr>
        <p:spPr bwMode="auto">
          <a:xfrm rot="5400000">
            <a:off x="3690938" y="4271963"/>
            <a:ext cx="917575" cy="904875"/>
          </a:xfrm>
          <a:prstGeom prst="triangle">
            <a:avLst>
              <a:gd name="adj" fmla="val 4999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r>
              <a:rPr lang="it-IT" sz="1800">
                <a:latin typeface="Arial" pitchFamily="34" charset="0"/>
              </a:rPr>
              <a:t>tri</a:t>
            </a:r>
          </a:p>
        </p:txBody>
      </p:sp>
      <p:sp>
        <p:nvSpPr>
          <p:cNvPr id="150534" name="AutoShape 6"/>
          <p:cNvSpPr>
            <a:spLocks noChangeArrowheads="1"/>
          </p:cNvSpPr>
          <p:nvPr/>
        </p:nvSpPr>
        <p:spPr bwMode="auto">
          <a:xfrm rot="16200000" flipH="1">
            <a:off x="3695700" y="5461000"/>
            <a:ext cx="917575" cy="904875"/>
          </a:xfrm>
          <a:prstGeom prst="triangle">
            <a:avLst>
              <a:gd name="adj" fmla="val 4999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0535" name="Line 7"/>
          <p:cNvSpPr>
            <a:spLocks noChangeShapeType="1"/>
          </p:cNvSpPr>
          <p:nvPr/>
        </p:nvSpPr>
        <p:spPr bwMode="auto">
          <a:xfrm>
            <a:off x="4640263" y="4724400"/>
            <a:ext cx="1497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0536" name="Line 8"/>
          <p:cNvSpPr>
            <a:spLocks noChangeShapeType="1"/>
          </p:cNvSpPr>
          <p:nvPr/>
        </p:nvSpPr>
        <p:spPr bwMode="auto">
          <a:xfrm>
            <a:off x="4618038" y="5910263"/>
            <a:ext cx="1525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>
            <a:off x="6145213" y="4730750"/>
            <a:ext cx="0" cy="1173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0538" name="Line 10"/>
          <p:cNvSpPr>
            <a:spLocks noChangeShapeType="1"/>
          </p:cNvSpPr>
          <p:nvPr/>
        </p:nvSpPr>
        <p:spPr bwMode="auto">
          <a:xfrm>
            <a:off x="6151563" y="5253038"/>
            <a:ext cx="2509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0539" name="Line 11"/>
          <p:cNvSpPr>
            <a:spLocks noChangeShapeType="1"/>
          </p:cNvSpPr>
          <p:nvPr/>
        </p:nvSpPr>
        <p:spPr bwMode="auto">
          <a:xfrm flipH="1">
            <a:off x="1803400" y="4724400"/>
            <a:ext cx="1897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0540" name="Line 12"/>
          <p:cNvSpPr>
            <a:spLocks noChangeShapeType="1"/>
          </p:cNvSpPr>
          <p:nvPr/>
        </p:nvSpPr>
        <p:spPr bwMode="auto">
          <a:xfrm flipH="1" flipV="1">
            <a:off x="1781175" y="5919788"/>
            <a:ext cx="1898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0541" name="Rectangle 13"/>
          <p:cNvSpPr>
            <a:spLocks noChangeArrowheads="1"/>
          </p:cNvSpPr>
          <p:nvPr/>
        </p:nvSpPr>
        <p:spPr bwMode="auto">
          <a:xfrm>
            <a:off x="766763" y="4949825"/>
            <a:ext cx="9128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>
                <a:latin typeface="Arial" pitchFamily="34" charset="0"/>
              </a:rPr>
              <a:t>unità</a:t>
            </a:r>
          </a:p>
        </p:txBody>
      </p:sp>
      <p:sp>
        <p:nvSpPr>
          <p:cNvPr id="150542" name="Rectangle 14"/>
          <p:cNvSpPr>
            <a:spLocks noChangeArrowheads="1"/>
          </p:cNvSpPr>
          <p:nvPr/>
        </p:nvSpPr>
        <p:spPr bwMode="auto">
          <a:xfrm>
            <a:off x="8907463" y="5054600"/>
            <a:ext cx="7286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>
                <a:latin typeface="Arial" pitchFamily="34" charset="0"/>
              </a:rPr>
              <a:t>bus</a:t>
            </a:r>
          </a:p>
        </p:txBody>
      </p:sp>
      <p:sp>
        <p:nvSpPr>
          <p:cNvPr id="150543" name="Rectangle 15"/>
          <p:cNvSpPr>
            <a:spLocks noChangeArrowheads="1"/>
          </p:cNvSpPr>
          <p:nvPr/>
        </p:nvSpPr>
        <p:spPr bwMode="auto">
          <a:xfrm>
            <a:off x="4206875" y="4124325"/>
            <a:ext cx="1114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>
                <a:latin typeface="Arial" pitchFamily="34" charset="0"/>
              </a:rPr>
              <a:t>driver </a:t>
            </a:r>
          </a:p>
        </p:txBody>
      </p:sp>
      <p:sp>
        <p:nvSpPr>
          <p:cNvPr id="150544" name="Rectangle 16"/>
          <p:cNvSpPr>
            <a:spLocks noChangeArrowheads="1"/>
          </p:cNvSpPr>
          <p:nvPr/>
        </p:nvSpPr>
        <p:spPr bwMode="auto">
          <a:xfrm>
            <a:off x="2808288" y="6135688"/>
            <a:ext cx="13731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>
                <a:latin typeface="Arial" pitchFamily="34" charset="0"/>
              </a:rPr>
              <a:t>receiver</a:t>
            </a:r>
          </a:p>
        </p:txBody>
      </p:sp>
      <p:sp>
        <p:nvSpPr>
          <p:cNvPr id="150545" name="Rectangle 17"/>
          <p:cNvSpPr>
            <a:spLocks noChangeArrowheads="1"/>
          </p:cNvSpPr>
          <p:nvPr/>
        </p:nvSpPr>
        <p:spPr bwMode="auto">
          <a:xfrm>
            <a:off x="5943600" y="3657600"/>
            <a:ext cx="18129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>
                <a:latin typeface="Arial" pitchFamily="34" charset="0"/>
              </a:rPr>
              <a:t>transceiver</a:t>
            </a:r>
          </a:p>
        </p:txBody>
      </p:sp>
      <p:sp>
        <p:nvSpPr>
          <p:cNvPr id="150546" name="Line 18"/>
          <p:cNvSpPr>
            <a:spLocks noChangeShapeType="1"/>
          </p:cNvSpPr>
          <p:nvPr/>
        </p:nvSpPr>
        <p:spPr bwMode="auto">
          <a:xfrm flipV="1">
            <a:off x="41275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0547" name="Text Box 19"/>
          <p:cNvSpPr txBox="1">
            <a:spLocks noChangeArrowheads="1"/>
          </p:cNvSpPr>
          <p:nvPr/>
        </p:nvSpPr>
        <p:spPr bwMode="auto">
          <a:xfrm>
            <a:off x="3779838" y="3541713"/>
            <a:ext cx="942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it-IT" sz="1800">
                <a:latin typeface="Arial" pitchFamily="34" charset="0"/>
              </a:rPr>
              <a:t>enable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2475" y="103188"/>
            <a:ext cx="8221663" cy="769937"/>
          </a:xfrm>
          <a:noFill/>
          <a:ln/>
        </p:spPr>
        <p:txBody>
          <a:bodyPr/>
          <a:lstStyle/>
          <a:p>
            <a:r>
              <a:rPr lang="it-IT"/>
              <a:t>Daisy Chaining: caratteristiche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9025" y="2613025"/>
            <a:ext cx="7921625" cy="1951038"/>
          </a:xfrm>
          <a:noFill/>
          <a:ln/>
        </p:spPr>
        <p:txBody>
          <a:bodyPr/>
          <a:lstStyle/>
          <a:p>
            <a:pPr lvl="1">
              <a:buFontTx/>
              <a:buChar char="+"/>
            </a:pPr>
            <a:r>
              <a:rPr lang="it-IT"/>
              <a:t>richiede solo 3 segnali di controllo</a:t>
            </a:r>
          </a:p>
          <a:p>
            <a:pPr lvl="1">
              <a:buFontTx/>
              <a:buChar char="-"/>
            </a:pPr>
            <a:r>
              <a:rPr lang="it-IT"/>
              <a:t>non permette di modificare le priorità</a:t>
            </a:r>
          </a:p>
          <a:p>
            <a:pPr lvl="1">
              <a:buFontTx/>
              <a:buChar char="-"/>
            </a:pPr>
            <a:r>
              <a:rPr lang="it-IT"/>
              <a:t>non è adatta a numeri elevati di dispositivi connessi</a:t>
            </a:r>
          </a:p>
          <a:p>
            <a:pPr lvl="1">
              <a:buFontTx/>
              <a:buChar char="-"/>
            </a:pPr>
            <a:r>
              <a:rPr lang="it-IT"/>
              <a:t>non è tollerante ai guasti. 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36825" y="103188"/>
            <a:ext cx="4652963" cy="769937"/>
          </a:xfrm>
          <a:noFill/>
          <a:ln/>
        </p:spPr>
        <p:txBody>
          <a:bodyPr/>
          <a:lstStyle/>
          <a:p>
            <a:r>
              <a:rPr lang="it-IT"/>
              <a:t>Polling: struttura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71488" y="1827213"/>
            <a:ext cx="1808162" cy="45370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defTabSz="762000"/>
            <a:r>
              <a:rPr lang="en-US"/>
              <a:t>Arbitro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244850" y="1890713"/>
            <a:ext cx="1279525" cy="110966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defTabSz="762000"/>
            <a:r>
              <a:rPr lang="en-US"/>
              <a:t>U</a:t>
            </a:r>
            <a:r>
              <a:rPr lang="en-US" baseline="-25000"/>
              <a:t>1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5386388" y="1895475"/>
            <a:ext cx="1279525" cy="110966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defTabSz="762000"/>
            <a:r>
              <a:rPr lang="en-US"/>
              <a:t>U</a:t>
            </a:r>
            <a:r>
              <a:rPr lang="en-US" baseline="-25000"/>
              <a:t>2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8140700" y="1879600"/>
            <a:ext cx="1279525" cy="110966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defTabSz="762000"/>
            <a:r>
              <a:rPr lang="en-US"/>
              <a:t>U</a:t>
            </a:r>
            <a:r>
              <a:rPr lang="en-US" baseline="-25000"/>
              <a:t>n</a:t>
            </a:r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2279650" y="3741738"/>
            <a:ext cx="6772275" cy="63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2279650" y="4040188"/>
            <a:ext cx="6797675" cy="95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2322513" y="4732338"/>
            <a:ext cx="67595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284413" y="4041549"/>
            <a:ext cx="4803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 flipV="1">
            <a:off x="2292350" y="4738688"/>
            <a:ext cx="47958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7816850" y="3748088"/>
            <a:ext cx="1527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7864475" y="4048125"/>
            <a:ext cx="1527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7905750" y="4730750"/>
            <a:ext cx="1527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3465513" y="3013075"/>
            <a:ext cx="0" cy="730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3598863" y="3013075"/>
            <a:ext cx="0" cy="1023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 flipH="1">
            <a:off x="3949700" y="3006725"/>
            <a:ext cx="0" cy="173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5580063" y="3013075"/>
            <a:ext cx="0" cy="730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 flipH="1">
            <a:off x="5743575" y="3025775"/>
            <a:ext cx="15875" cy="1008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 flipH="1">
            <a:off x="8332788" y="3000375"/>
            <a:ext cx="0" cy="741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>
            <a:off x="8516938" y="2994025"/>
            <a:ext cx="0" cy="1046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2425700" y="3051175"/>
            <a:ext cx="998538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sz="2000"/>
              <a:t>Bus </a:t>
            </a:r>
          </a:p>
          <a:p>
            <a:pPr defTabSz="762000"/>
            <a:r>
              <a:rPr lang="en-US" sz="2000"/>
              <a:t>Request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2279650" y="4087813"/>
            <a:ext cx="11620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sz="2000"/>
              <a:t>Bus Busy</a:t>
            </a:r>
          </a:p>
        </p:txBody>
      </p:sp>
      <p:sp>
        <p:nvSpPr>
          <p:cNvPr id="45082" name="Line 26"/>
          <p:cNvSpPr>
            <a:spLocks noChangeShapeType="1"/>
          </p:cNvSpPr>
          <p:nvPr/>
        </p:nvSpPr>
        <p:spPr bwMode="auto">
          <a:xfrm>
            <a:off x="2303463" y="5054600"/>
            <a:ext cx="67595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83" name="Line 27"/>
          <p:cNvSpPr>
            <a:spLocks noChangeShapeType="1"/>
          </p:cNvSpPr>
          <p:nvPr/>
        </p:nvSpPr>
        <p:spPr bwMode="auto">
          <a:xfrm flipV="1">
            <a:off x="2292350" y="5057549"/>
            <a:ext cx="4833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84" name="Line 28"/>
          <p:cNvSpPr>
            <a:spLocks noChangeShapeType="1"/>
          </p:cNvSpPr>
          <p:nvPr/>
        </p:nvSpPr>
        <p:spPr bwMode="auto">
          <a:xfrm>
            <a:off x="7886700" y="5053013"/>
            <a:ext cx="1527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85" name="Line 29"/>
          <p:cNvSpPr>
            <a:spLocks noChangeShapeType="1"/>
          </p:cNvSpPr>
          <p:nvPr/>
        </p:nvSpPr>
        <p:spPr bwMode="auto">
          <a:xfrm>
            <a:off x="2284413" y="5376863"/>
            <a:ext cx="67595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86" name="Line 30"/>
          <p:cNvSpPr>
            <a:spLocks noChangeShapeType="1"/>
          </p:cNvSpPr>
          <p:nvPr/>
        </p:nvSpPr>
        <p:spPr bwMode="auto">
          <a:xfrm flipV="1">
            <a:off x="2300288" y="5383213"/>
            <a:ext cx="4835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87" name="Line 31"/>
          <p:cNvSpPr>
            <a:spLocks noChangeShapeType="1"/>
          </p:cNvSpPr>
          <p:nvPr/>
        </p:nvSpPr>
        <p:spPr bwMode="auto">
          <a:xfrm>
            <a:off x="7931150" y="5372100"/>
            <a:ext cx="1492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88" name="Line 32"/>
          <p:cNvSpPr>
            <a:spLocks noChangeShapeType="1"/>
          </p:cNvSpPr>
          <p:nvPr/>
        </p:nvSpPr>
        <p:spPr bwMode="auto">
          <a:xfrm>
            <a:off x="2351088" y="6057900"/>
            <a:ext cx="67595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89" name="Line 33"/>
          <p:cNvSpPr>
            <a:spLocks noChangeShapeType="1"/>
          </p:cNvSpPr>
          <p:nvPr/>
        </p:nvSpPr>
        <p:spPr bwMode="auto">
          <a:xfrm flipV="1">
            <a:off x="2301875" y="6056086"/>
            <a:ext cx="4833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>
            <a:off x="7934325" y="6056313"/>
            <a:ext cx="1527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>
            <a:off x="4095750" y="3016250"/>
            <a:ext cx="0" cy="2035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92" name="Line 36"/>
          <p:cNvSpPr>
            <a:spLocks noChangeShapeType="1"/>
          </p:cNvSpPr>
          <p:nvPr/>
        </p:nvSpPr>
        <p:spPr bwMode="auto">
          <a:xfrm>
            <a:off x="4248150" y="3016250"/>
            <a:ext cx="0" cy="2359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93" name="Line 37"/>
          <p:cNvSpPr>
            <a:spLocks noChangeShapeType="1"/>
          </p:cNvSpPr>
          <p:nvPr/>
        </p:nvSpPr>
        <p:spPr bwMode="auto">
          <a:xfrm flipH="1">
            <a:off x="6088063" y="3016250"/>
            <a:ext cx="14287" cy="172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>
            <a:off x="6248400" y="3016250"/>
            <a:ext cx="0" cy="2035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95" name="Line 39"/>
          <p:cNvSpPr>
            <a:spLocks noChangeShapeType="1"/>
          </p:cNvSpPr>
          <p:nvPr/>
        </p:nvSpPr>
        <p:spPr bwMode="auto">
          <a:xfrm>
            <a:off x="6400800" y="3016250"/>
            <a:ext cx="0" cy="2359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96" name="Line 40"/>
          <p:cNvSpPr>
            <a:spLocks noChangeShapeType="1"/>
          </p:cNvSpPr>
          <p:nvPr/>
        </p:nvSpPr>
        <p:spPr bwMode="auto">
          <a:xfrm>
            <a:off x="8839200" y="2989263"/>
            <a:ext cx="0" cy="1749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97" name="Line 41"/>
          <p:cNvSpPr>
            <a:spLocks noChangeShapeType="1"/>
          </p:cNvSpPr>
          <p:nvPr/>
        </p:nvSpPr>
        <p:spPr bwMode="auto">
          <a:xfrm>
            <a:off x="8991600" y="2997200"/>
            <a:ext cx="0" cy="2054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98" name="Line 42"/>
          <p:cNvSpPr>
            <a:spLocks noChangeShapeType="1"/>
          </p:cNvSpPr>
          <p:nvPr/>
        </p:nvSpPr>
        <p:spPr bwMode="auto">
          <a:xfrm>
            <a:off x="9144000" y="2997200"/>
            <a:ext cx="0" cy="2378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99" name="Line 43"/>
          <p:cNvSpPr>
            <a:spLocks noChangeShapeType="1"/>
          </p:cNvSpPr>
          <p:nvPr/>
        </p:nvSpPr>
        <p:spPr bwMode="auto">
          <a:xfrm>
            <a:off x="4381500" y="3016250"/>
            <a:ext cx="0" cy="303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100" name="Line 44"/>
          <p:cNvSpPr>
            <a:spLocks noChangeShapeType="1"/>
          </p:cNvSpPr>
          <p:nvPr/>
        </p:nvSpPr>
        <p:spPr bwMode="auto">
          <a:xfrm>
            <a:off x="6534150" y="3016250"/>
            <a:ext cx="0" cy="303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101" name="Line 45"/>
          <p:cNvSpPr>
            <a:spLocks noChangeShapeType="1"/>
          </p:cNvSpPr>
          <p:nvPr/>
        </p:nvSpPr>
        <p:spPr bwMode="auto">
          <a:xfrm>
            <a:off x="9296400" y="2997200"/>
            <a:ext cx="0" cy="305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1166813" y="4652963"/>
            <a:ext cx="1163637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US" sz="2000"/>
              <a:t>Poll</a:t>
            </a:r>
          </a:p>
          <a:p>
            <a:pPr defTabSz="762000"/>
            <a:r>
              <a:rPr lang="en-US" sz="2000"/>
              <a:t>Counter</a:t>
            </a:r>
          </a:p>
        </p:txBody>
      </p:sp>
      <p:sp>
        <p:nvSpPr>
          <p:cNvPr id="45133" name="Line 77"/>
          <p:cNvSpPr>
            <a:spLocks noChangeShapeType="1"/>
          </p:cNvSpPr>
          <p:nvPr/>
        </p:nvSpPr>
        <p:spPr bwMode="auto">
          <a:xfrm>
            <a:off x="9561513" y="4730750"/>
            <a:ext cx="0" cy="132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134" name="Text Box 78"/>
          <p:cNvSpPr txBox="1">
            <a:spLocks noChangeArrowheads="1"/>
          </p:cNvSpPr>
          <p:nvPr/>
        </p:nvSpPr>
        <p:spPr bwMode="auto">
          <a:xfrm>
            <a:off x="9515475" y="4994275"/>
            <a:ext cx="549275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it-IT"/>
              <a:t>log</a:t>
            </a:r>
            <a:r>
              <a:rPr lang="it-IT" baseline="-25000"/>
              <a:t>2</a:t>
            </a:r>
            <a:r>
              <a:rPr lang="it-IT"/>
              <a:t> n</a:t>
            </a:r>
          </a:p>
        </p:txBody>
      </p:sp>
      <p:sp>
        <p:nvSpPr>
          <p:cNvPr id="45135" name="Line 79"/>
          <p:cNvSpPr>
            <a:spLocks noChangeShapeType="1"/>
          </p:cNvSpPr>
          <p:nvPr/>
        </p:nvSpPr>
        <p:spPr bwMode="auto">
          <a:xfrm>
            <a:off x="7232650" y="5734050"/>
            <a:ext cx="4572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2301875" y="3739924"/>
            <a:ext cx="4824413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103188"/>
            <a:ext cx="6180138" cy="769937"/>
          </a:xfrm>
          <a:noFill/>
          <a:ln/>
        </p:spPr>
        <p:txBody>
          <a:bodyPr/>
          <a:lstStyle/>
          <a:p>
            <a:r>
              <a:rPr lang="it-IT"/>
              <a:t>Polling: funzionamento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2663" y="1787525"/>
            <a:ext cx="7921625" cy="4669483"/>
          </a:xfrm>
          <a:noFill/>
          <a:ln/>
        </p:spPr>
        <p:txBody>
          <a:bodyPr/>
          <a:lstStyle/>
          <a:p>
            <a:pPr lvl="1"/>
            <a:r>
              <a:rPr lang="it-IT" dirty="0"/>
              <a:t>Un’unità fa richiesta del bus (BUS REQUEST), attendendo che il bus sia libero (BUS BUSY)</a:t>
            </a:r>
          </a:p>
          <a:p>
            <a:pPr lvl="1"/>
            <a:r>
              <a:rPr lang="it-IT" dirty="0"/>
              <a:t>L’arbitro scandisce tutte le unità collegate, mettendo sulle linee POLL COUNTER l’identificativo di ciascuna, in sequenza</a:t>
            </a:r>
          </a:p>
          <a:p>
            <a:pPr lvl="1"/>
            <a:r>
              <a:rPr lang="it-IT" dirty="0"/>
              <a:t>Quando un’unità è indirizzata</a:t>
            </a:r>
          </a:p>
          <a:p>
            <a:pPr lvl="2"/>
            <a:r>
              <a:rPr lang="it-IT" dirty="0"/>
              <a:t>se aveva fatto richiesta attiva il segnale BUS BUSY; a questo punto l’arbitro interrompe la scansione</a:t>
            </a:r>
          </a:p>
          <a:p>
            <a:pPr lvl="2"/>
            <a:r>
              <a:rPr lang="it-IT" dirty="0"/>
              <a:t>se no, non fa nulla, e l’arbitro passa all’unità successiva</a:t>
            </a:r>
          </a:p>
          <a:p>
            <a:pPr lvl="1"/>
            <a:r>
              <a:rPr lang="it-IT" dirty="0"/>
              <a:t>L’unità prende il controllo del bus. 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675" y="103188"/>
            <a:ext cx="6037263" cy="769937"/>
          </a:xfrm>
          <a:noFill/>
          <a:ln/>
        </p:spPr>
        <p:txBody>
          <a:bodyPr/>
          <a:lstStyle/>
          <a:p>
            <a:r>
              <a:rPr lang="it-IT"/>
              <a:t>Polling: caratteristiche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2317750"/>
            <a:ext cx="8456612" cy="1788695"/>
          </a:xfrm>
          <a:noFill/>
          <a:ln/>
        </p:spPr>
        <p:txBody>
          <a:bodyPr/>
          <a:lstStyle/>
          <a:p>
            <a:pPr lvl="1">
              <a:buFontTx/>
              <a:buChar char="-"/>
            </a:pPr>
            <a:r>
              <a:rPr lang="it-IT" dirty="0"/>
              <a:t>richiede </a:t>
            </a:r>
            <a:r>
              <a:rPr lang="it-IT" dirty="0">
                <a:latin typeface="Courier New" pitchFamily="49" charset="0"/>
              </a:rPr>
              <a:t>2+log(n)</a:t>
            </a:r>
            <a:r>
              <a:rPr lang="it-IT" dirty="0"/>
              <a:t> segnali di controllo per gestire </a:t>
            </a:r>
            <a:r>
              <a:rPr lang="it-IT" dirty="0">
                <a:latin typeface="Courier New" pitchFamily="49" charset="0"/>
              </a:rPr>
              <a:t>n</a:t>
            </a:r>
            <a:r>
              <a:rPr lang="it-IT" dirty="0"/>
              <a:t> unità</a:t>
            </a:r>
          </a:p>
          <a:p>
            <a:pPr lvl="1">
              <a:buFontTx/>
              <a:buChar char="+"/>
            </a:pPr>
            <a:r>
              <a:rPr lang="it-IT" dirty="0"/>
              <a:t>la priorità delle unità può essere cambiata modificando la sequenza di scansione</a:t>
            </a:r>
          </a:p>
          <a:p>
            <a:pPr lvl="1">
              <a:buFontTx/>
              <a:buChar char="+"/>
            </a:pPr>
            <a:r>
              <a:rPr lang="it-IT" dirty="0"/>
              <a:t>il sistema è tollerante a un eventuale guasto in un’unità.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3" y="103188"/>
            <a:ext cx="9491662" cy="769937"/>
          </a:xfrm>
          <a:noFill/>
          <a:ln/>
        </p:spPr>
        <p:txBody>
          <a:bodyPr/>
          <a:lstStyle/>
          <a:p>
            <a:r>
              <a:rPr lang="it-IT"/>
              <a:t>Richieste indipendenti: struttura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471488" y="1827213"/>
            <a:ext cx="1808162" cy="453707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defTabSz="762000"/>
            <a:r>
              <a:rPr lang="en-US"/>
              <a:t>Arbitro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244850" y="1890713"/>
            <a:ext cx="1279525" cy="1109662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defTabSz="762000"/>
            <a:r>
              <a:rPr lang="en-US"/>
              <a:t>U</a:t>
            </a:r>
            <a:r>
              <a:rPr lang="en-US" baseline="-25000"/>
              <a:t>1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5386388" y="1895475"/>
            <a:ext cx="1279525" cy="110966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defTabSz="762000"/>
            <a:r>
              <a:rPr lang="en-US"/>
              <a:t>U</a:t>
            </a:r>
            <a:r>
              <a:rPr lang="en-US" baseline="-25000"/>
              <a:t>2</a:t>
            </a: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2292350" y="3748088"/>
            <a:ext cx="67595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2317750" y="4049713"/>
            <a:ext cx="67595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2322513" y="4732338"/>
            <a:ext cx="67595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7348538" y="4933950"/>
            <a:ext cx="4572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2397125" y="3748088"/>
            <a:ext cx="462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2284413" y="4048125"/>
            <a:ext cx="480377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V="1">
            <a:off x="2292350" y="4743450"/>
            <a:ext cx="47958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7816850" y="3748088"/>
            <a:ext cx="1527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7864475" y="4048125"/>
            <a:ext cx="1527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 flipV="1">
            <a:off x="7864476" y="4730750"/>
            <a:ext cx="156845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3465513" y="3013075"/>
            <a:ext cx="0" cy="730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3598863" y="2987675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2330450" y="3051175"/>
            <a:ext cx="1189038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sz="2000"/>
              <a:t>Bus </a:t>
            </a:r>
          </a:p>
          <a:p>
            <a:pPr defTabSz="762000"/>
            <a:r>
              <a:rPr lang="en-US" sz="2000"/>
              <a:t>Request 1</a:t>
            </a:r>
          </a:p>
        </p:txBody>
      </p: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2343150" y="5611813"/>
            <a:ext cx="11620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sz="2000"/>
              <a:t>Bus Busy</a:t>
            </a:r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>
            <a:off x="2303463" y="5054600"/>
            <a:ext cx="67595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>
            <a:off x="2292350" y="5060950"/>
            <a:ext cx="4833938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>
            <a:off x="7886700" y="5053013"/>
            <a:ext cx="1527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51" name="Line 23"/>
          <p:cNvSpPr>
            <a:spLocks noChangeShapeType="1"/>
          </p:cNvSpPr>
          <p:nvPr/>
        </p:nvSpPr>
        <p:spPr bwMode="auto">
          <a:xfrm>
            <a:off x="2284413" y="5376863"/>
            <a:ext cx="67595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52" name="Line 24"/>
          <p:cNvSpPr>
            <a:spLocks noChangeShapeType="1"/>
          </p:cNvSpPr>
          <p:nvPr/>
        </p:nvSpPr>
        <p:spPr bwMode="auto">
          <a:xfrm flipV="1">
            <a:off x="2300288" y="5372100"/>
            <a:ext cx="478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53" name="Line 25"/>
          <p:cNvSpPr>
            <a:spLocks noChangeShapeType="1"/>
          </p:cNvSpPr>
          <p:nvPr/>
        </p:nvSpPr>
        <p:spPr bwMode="auto">
          <a:xfrm>
            <a:off x="7864475" y="5382079"/>
            <a:ext cx="1527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54" name="Line 26"/>
          <p:cNvSpPr>
            <a:spLocks noChangeShapeType="1"/>
          </p:cNvSpPr>
          <p:nvPr/>
        </p:nvSpPr>
        <p:spPr bwMode="auto">
          <a:xfrm>
            <a:off x="2351088" y="6057900"/>
            <a:ext cx="67595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55" name="Line 27"/>
          <p:cNvSpPr>
            <a:spLocks noChangeShapeType="1"/>
          </p:cNvSpPr>
          <p:nvPr/>
        </p:nvSpPr>
        <p:spPr bwMode="auto">
          <a:xfrm flipV="1">
            <a:off x="2301875" y="6064250"/>
            <a:ext cx="4824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56" name="Line 28"/>
          <p:cNvSpPr>
            <a:spLocks noChangeShapeType="1"/>
          </p:cNvSpPr>
          <p:nvPr/>
        </p:nvSpPr>
        <p:spPr bwMode="auto">
          <a:xfrm>
            <a:off x="7934325" y="6056313"/>
            <a:ext cx="1527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57" name="Line 29"/>
          <p:cNvSpPr>
            <a:spLocks noChangeShapeType="1"/>
          </p:cNvSpPr>
          <p:nvPr/>
        </p:nvSpPr>
        <p:spPr bwMode="auto">
          <a:xfrm flipH="1">
            <a:off x="6088063" y="3000375"/>
            <a:ext cx="0" cy="173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58" name="Line 30"/>
          <p:cNvSpPr>
            <a:spLocks noChangeShapeType="1"/>
          </p:cNvSpPr>
          <p:nvPr/>
        </p:nvSpPr>
        <p:spPr bwMode="auto">
          <a:xfrm flipH="1">
            <a:off x="5895975" y="3016250"/>
            <a:ext cx="0" cy="140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59" name="Line 31"/>
          <p:cNvSpPr>
            <a:spLocks noChangeShapeType="1"/>
          </p:cNvSpPr>
          <p:nvPr/>
        </p:nvSpPr>
        <p:spPr bwMode="auto">
          <a:xfrm>
            <a:off x="8724900" y="2987675"/>
            <a:ext cx="0" cy="2066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60" name="Line 32"/>
          <p:cNvSpPr>
            <a:spLocks noChangeShapeType="1"/>
          </p:cNvSpPr>
          <p:nvPr/>
        </p:nvSpPr>
        <p:spPr bwMode="auto">
          <a:xfrm>
            <a:off x="8877300" y="2987675"/>
            <a:ext cx="0" cy="2378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61" name="Line 33"/>
          <p:cNvSpPr>
            <a:spLocks noChangeShapeType="1"/>
          </p:cNvSpPr>
          <p:nvPr/>
        </p:nvSpPr>
        <p:spPr bwMode="auto">
          <a:xfrm>
            <a:off x="4381500" y="3016250"/>
            <a:ext cx="0" cy="303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62" name="Line 34"/>
          <p:cNvSpPr>
            <a:spLocks noChangeShapeType="1"/>
          </p:cNvSpPr>
          <p:nvPr/>
        </p:nvSpPr>
        <p:spPr bwMode="auto">
          <a:xfrm>
            <a:off x="6534150" y="3016250"/>
            <a:ext cx="0" cy="303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63" name="Line 35"/>
          <p:cNvSpPr>
            <a:spLocks noChangeShapeType="1"/>
          </p:cNvSpPr>
          <p:nvPr/>
        </p:nvSpPr>
        <p:spPr bwMode="auto">
          <a:xfrm>
            <a:off x="9296400" y="2987675"/>
            <a:ext cx="0" cy="3082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64" name="Line 36"/>
          <p:cNvSpPr>
            <a:spLocks noChangeShapeType="1"/>
          </p:cNvSpPr>
          <p:nvPr/>
        </p:nvSpPr>
        <p:spPr bwMode="auto">
          <a:xfrm>
            <a:off x="2279650" y="4410075"/>
            <a:ext cx="6829425" cy="95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66" name="Line 38"/>
          <p:cNvSpPr>
            <a:spLocks noChangeShapeType="1"/>
          </p:cNvSpPr>
          <p:nvPr/>
        </p:nvSpPr>
        <p:spPr bwMode="auto">
          <a:xfrm flipV="1">
            <a:off x="7864475" y="4425950"/>
            <a:ext cx="154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67" name="Rectangle 39"/>
          <p:cNvSpPr>
            <a:spLocks noChangeArrowheads="1"/>
          </p:cNvSpPr>
          <p:nvPr/>
        </p:nvSpPr>
        <p:spPr bwMode="auto">
          <a:xfrm>
            <a:off x="3541713" y="3071813"/>
            <a:ext cx="94932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sz="2000"/>
              <a:t>Bus</a:t>
            </a:r>
          </a:p>
          <a:p>
            <a:pPr defTabSz="762000"/>
            <a:r>
              <a:rPr lang="en-US" sz="2000"/>
              <a:t>Grant 1</a:t>
            </a:r>
          </a:p>
        </p:txBody>
      </p:sp>
      <p:sp>
        <p:nvSpPr>
          <p:cNvPr id="48168" name="Line 40"/>
          <p:cNvSpPr>
            <a:spLocks noChangeShapeType="1"/>
          </p:cNvSpPr>
          <p:nvPr/>
        </p:nvSpPr>
        <p:spPr bwMode="auto">
          <a:xfrm>
            <a:off x="7226300" y="2419350"/>
            <a:ext cx="4572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169" name="Rectangle 41"/>
          <p:cNvSpPr>
            <a:spLocks noChangeArrowheads="1"/>
          </p:cNvSpPr>
          <p:nvPr/>
        </p:nvSpPr>
        <p:spPr bwMode="auto">
          <a:xfrm>
            <a:off x="6132513" y="4071938"/>
            <a:ext cx="94932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sz="2000"/>
              <a:t>Bus</a:t>
            </a:r>
          </a:p>
          <a:p>
            <a:pPr defTabSz="762000"/>
            <a:r>
              <a:rPr lang="en-US" sz="2000"/>
              <a:t>Grant 2</a:t>
            </a:r>
          </a:p>
        </p:txBody>
      </p:sp>
      <p:sp>
        <p:nvSpPr>
          <p:cNvPr id="48170" name="Rectangle 42"/>
          <p:cNvSpPr>
            <a:spLocks noChangeArrowheads="1"/>
          </p:cNvSpPr>
          <p:nvPr/>
        </p:nvSpPr>
        <p:spPr bwMode="auto">
          <a:xfrm>
            <a:off x="4692650" y="4060825"/>
            <a:ext cx="1189038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sz="2000"/>
              <a:t>Bus </a:t>
            </a:r>
          </a:p>
          <a:p>
            <a:pPr defTabSz="762000"/>
            <a:r>
              <a:rPr lang="en-US" sz="2000"/>
              <a:t>Request 2</a:t>
            </a:r>
          </a:p>
        </p:txBody>
      </p:sp>
      <p:sp>
        <p:nvSpPr>
          <p:cNvPr id="48171" name="Rectangle 43"/>
          <p:cNvSpPr>
            <a:spLocks noChangeArrowheads="1"/>
          </p:cNvSpPr>
          <p:nvPr/>
        </p:nvSpPr>
        <p:spPr bwMode="auto">
          <a:xfrm>
            <a:off x="8942388" y="4738688"/>
            <a:ext cx="94932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sz="2000"/>
              <a:t>Bus</a:t>
            </a:r>
          </a:p>
          <a:p>
            <a:pPr defTabSz="762000"/>
            <a:r>
              <a:rPr lang="en-US" sz="2000"/>
              <a:t>Grant n</a:t>
            </a:r>
          </a:p>
        </p:txBody>
      </p:sp>
      <p:sp>
        <p:nvSpPr>
          <p:cNvPr id="48172" name="Rectangle 44"/>
          <p:cNvSpPr>
            <a:spLocks noChangeArrowheads="1"/>
          </p:cNvSpPr>
          <p:nvPr/>
        </p:nvSpPr>
        <p:spPr bwMode="auto">
          <a:xfrm>
            <a:off x="7502525" y="4727575"/>
            <a:ext cx="1189038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sz="2000"/>
              <a:t>Bus </a:t>
            </a:r>
          </a:p>
          <a:p>
            <a:pPr defTabSz="762000"/>
            <a:r>
              <a:rPr lang="en-US" sz="2000"/>
              <a:t>Request n</a:t>
            </a:r>
          </a:p>
        </p:txBody>
      </p:sp>
      <p:sp>
        <p:nvSpPr>
          <p:cNvPr id="48173" name="Rectangle 45"/>
          <p:cNvSpPr>
            <a:spLocks noChangeArrowheads="1"/>
          </p:cNvSpPr>
          <p:nvPr/>
        </p:nvSpPr>
        <p:spPr bwMode="auto">
          <a:xfrm>
            <a:off x="8140700" y="1879600"/>
            <a:ext cx="1279525" cy="110966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defTabSz="762000"/>
            <a:r>
              <a:rPr lang="en-US"/>
              <a:t>U</a:t>
            </a:r>
            <a:r>
              <a:rPr lang="en-US" baseline="-25000"/>
              <a:t>n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 flipH="1">
            <a:off x="2279650" y="4410075"/>
            <a:ext cx="4846638" cy="476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55738" y="149225"/>
            <a:ext cx="6813550" cy="1501775"/>
          </a:xfrm>
          <a:noFill/>
          <a:ln/>
        </p:spPr>
        <p:txBody>
          <a:bodyPr/>
          <a:lstStyle/>
          <a:p>
            <a:r>
              <a:rPr lang="it-IT"/>
              <a:t>Richieste indipendenti:</a:t>
            </a:r>
            <a:br>
              <a:rPr lang="it-IT"/>
            </a:br>
            <a:r>
              <a:rPr lang="it-IT"/>
              <a:t>funzionamento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2338388"/>
            <a:ext cx="7921625" cy="3487621"/>
          </a:xfrm>
          <a:noFill/>
          <a:ln/>
        </p:spPr>
        <p:txBody>
          <a:bodyPr/>
          <a:lstStyle/>
          <a:p>
            <a:pPr lvl="1"/>
            <a:r>
              <a:rPr lang="it-IT" dirty="0"/>
              <a:t>L’unità i-esima, quando vuole fare accesso al bus</a:t>
            </a:r>
          </a:p>
          <a:p>
            <a:pPr lvl="2"/>
            <a:r>
              <a:rPr lang="it-IT" dirty="0"/>
              <a:t>attende che il bus sia libero (osservando BUS BUSY)</a:t>
            </a:r>
          </a:p>
          <a:p>
            <a:pPr lvl="2"/>
            <a:r>
              <a:rPr lang="it-IT" dirty="0"/>
              <a:t>fa richiesta del bus (attivando BUS REQUEST i)</a:t>
            </a:r>
          </a:p>
          <a:p>
            <a:pPr lvl="1"/>
            <a:r>
              <a:rPr lang="it-IT" dirty="0"/>
              <a:t>L’arbitro gestisce tutte le richieste, e concede il bus all’unità con priorità massima (BUS GRANT j) tra quelle che hanno fatto richiesta</a:t>
            </a:r>
          </a:p>
          <a:p>
            <a:pPr lvl="1"/>
            <a:r>
              <a:rPr lang="it-IT" dirty="0"/>
              <a:t>L’unità j assume il controllo del bus (BUS BUSY).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325" y="103188"/>
            <a:ext cx="6813550" cy="1501775"/>
          </a:xfrm>
          <a:noFill/>
          <a:ln/>
        </p:spPr>
        <p:txBody>
          <a:bodyPr/>
          <a:lstStyle/>
          <a:p>
            <a:r>
              <a:rPr lang="it-IT"/>
              <a:t>Richieste indipendenti:</a:t>
            </a:r>
            <a:br>
              <a:rPr lang="it-IT"/>
            </a:br>
            <a:r>
              <a:rPr lang="it-IT"/>
              <a:t>caratteristiche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9163" y="2317750"/>
            <a:ext cx="8456612" cy="1788695"/>
          </a:xfrm>
          <a:noFill/>
          <a:ln/>
        </p:spPr>
        <p:txBody>
          <a:bodyPr/>
          <a:lstStyle/>
          <a:p>
            <a:pPr lvl="1">
              <a:buFontTx/>
              <a:buChar char="-"/>
            </a:pPr>
            <a:r>
              <a:rPr lang="it-IT" dirty="0"/>
              <a:t>richiede </a:t>
            </a:r>
            <a:r>
              <a:rPr lang="it-IT" dirty="0">
                <a:latin typeface="Courier New" pitchFamily="49" charset="0"/>
              </a:rPr>
              <a:t>2*n+1</a:t>
            </a:r>
            <a:r>
              <a:rPr lang="it-IT" dirty="0"/>
              <a:t> segnali di controllo per gestire </a:t>
            </a:r>
            <a:r>
              <a:rPr lang="it-IT" dirty="0">
                <a:latin typeface="Courier New" pitchFamily="49" charset="0"/>
              </a:rPr>
              <a:t>n</a:t>
            </a:r>
            <a:r>
              <a:rPr lang="it-IT" dirty="0"/>
              <a:t> unità</a:t>
            </a:r>
          </a:p>
          <a:p>
            <a:pPr lvl="1">
              <a:buFontTx/>
              <a:buChar char="+"/>
            </a:pPr>
            <a:r>
              <a:rPr lang="it-IT" dirty="0"/>
              <a:t>le priorità dei dispositivi dipendono dai meccanismi implementati dall'arbitro</a:t>
            </a:r>
          </a:p>
          <a:p>
            <a:pPr lvl="1">
              <a:buFontTx/>
              <a:buChar char="+"/>
            </a:pPr>
            <a:r>
              <a:rPr lang="it-IT" dirty="0"/>
              <a:t>il sistema può tollerare un eventuale guasto in una unità.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132" y="103188"/>
            <a:ext cx="7426713" cy="777136"/>
          </a:xfrm>
        </p:spPr>
        <p:txBody>
          <a:bodyPr/>
          <a:lstStyle/>
          <a:p>
            <a:r>
              <a:rPr lang="it-IT" dirty="0"/>
              <a:t>Implementazione del bus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2663" y="1787525"/>
            <a:ext cx="7921625" cy="3119438"/>
          </a:xfrm>
        </p:spPr>
        <p:txBody>
          <a:bodyPr/>
          <a:lstStyle/>
          <a:p>
            <a:r>
              <a:rPr lang="it-IT"/>
              <a:t>Si possono avere bus:</a:t>
            </a:r>
          </a:p>
          <a:p>
            <a:pPr lvl="1"/>
            <a:r>
              <a:rPr lang="it-IT"/>
              <a:t>interni ad un singolo circuito integrato</a:t>
            </a:r>
          </a:p>
          <a:p>
            <a:pPr lvl="1"/>
            <a:r>
              <a:rPr lang="it-IT"/>
              <a:t>per la connessione di più circuiti integrati su una scheda</a:t>
            </a:r>
          </a:p>
          <a:p>
            <a:pPr lvl="1"/>
            <a:r>
              <a:rPr lang="it-IT"/>
              <a:t>per la connessione di più schede in un sistema (</a:t>
            </a:r>
            <a:r>
              <a:rPr lang="it-IT" i="1"/>
              <a:t>backplane</a:t>
            </a:r>
            <a:r>
              <a:rPr lang="it-IT"/>
              <a:t>).</a:t>
            </a:r>
          </a:p>
          <a:p>
            <a:endParaRPr lang="it-I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700" y="103188"/>
            <a:ext cx="5130800" cy="769937"/>
          </a:xfrm>
          <a:noFill/>
          <a:ln/>
        </p:spPr>
        <p:txBody>
          <a:bodyPr/>
          <a:lstStyle/>
          <a:p>
            <a:r>
              <a:rPr lang="it-IT"/>
              <a:t>Struttura di un bus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2663" y="1787525"/>
            <a:ext cx="7921625" cy="3922713"/>
          </a:xfrm>
          <a:noFill/>
          <a:ln/>
        </p:spPr>
        <p:txBody>
          <a:bodyPr/>
          <a:lstStyle/>
          <a:p>
            <a:r>
              <a:rPr lang="it-IT" dirty="0"/>
              <a:t>Un bus è composto da 3 gruppi di segnali:</a:t>
            </a:r>
          </a:p>
          <a:p>
            <a:pPr lvl="1"/>
            <a:r>
              <a:rPr lang="it-IT" dirty="0"/>
              <a:t>segnali di </a:t>
            </a:r>
            <a:r>
              <a:rPr lang="it-IT" i="1" dirty="0"/>
              <a:t>dato</a:t>
            </a:r>
            <a:r>
              <a:rPr lang="it-IT" dirty="0"/>
              <a:t>: normalmente sono in numero pari ad un multiplo di 8; possono essere bidirezionali o unidirezionali (in tal caso è necessario un numero doppio di linee);</a:t>
            </a:r>
          </a:p>
          <a:p>
            <a:pPr lvl="1"/>
            <a:r>
              <a:rPr lang="it-IT" dirty="0"/>
              <a:t>segnali di </a:t>
            </a:r>
            <a:r>
              <a:rPr lang="it-IT" i="1" dirty="0"/>
              <a:t>indirizzo</a:t>
            </a:r>
            <a:r>
              <a:rPr lang="it-IT" dirty="0"/>
              <a:t>: identificano lo slave con cui il master vuole comunicare (nonché quale parte dello slave è coinvolta); </a:t>
            </a:r>
          </a:p>
          <a:p>
            <a:pPr lvl="1"/>
            <a:r>
              <a:rPr lang="it-IT" dirty="0"/>
              <a:t>segnali di </a:t>
            </a:r>
            <a:r>
              <a:rPr lang="it-IT" i="1" dirty="0"/>
              <a:t>controllo</a:t>
            </a:r>
            <a:r>
              <a:rPr lang="it-IT" dirty="0"/>
              <a:t>: forniscono informazioni di stato, di temporizzazione, di tipo (dei dati sul bus).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525" y="103188"/>
            <a:ext cx="4383088" cy="769937"/>
          </a:xfrm>
          <a:noFill/>
          <a:ln/>
        </p:spPr>
        <p:txBody>
          <a:bodyPr/>
          <a:lstStyle/>
          <a:p>
            <a:r>
              <a:rPr lang="it-IT"/>
              <a:t>Bus multiplexati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82663" y="1787525"/>
            <a:ext cx="7921625" cy="4521751"/>
          </a:xfrm>
        </p:spPr>
        <p:txBody>
          <a:bodyPr/>
          <a:lstStyle/>
          <a:p>
            <a:r>
              <a:rPr lang="it-IT" dirty="0"/>
              <a:t>In taluni casi le stesse linee portano, in tempi diversi, segnali di tipo diverso.</a:t>
            </a:r>
          </a:p>
          <a:p>
            <a:r>
              <a:rPr lang="it-IT" dirty="0"/>
              <a:t>In tal modo</a:t>
            </a:r>
          </a:p>
          <a:p>
            <a:pPr lvl="1"/>
            <a:r>
              <a:rPr lang="it-IT" dirty="0"/>
              <a:t>si riduce il numero di linee del bus</a:t>
            </a:r>
          </a:p>
          <a:p>
            <a:pPr lvl="1"/>
            <a:r>
              <a:rPr lang="it-IT" dirty="0"/>
              <a:t>è necessaria una circuiteria aggiuntiva.</a:t>
            </a:r>
          </a:p>
          <a:p>
            <a:endParaRPr lang="it-IT" dirty="0"/>
          </a:p>
          <a:p>
            <a:r>
              <a:rPr lang="it-IT" u="sng" dirty="0"/>
              <a:t>Esempio</a:t>
            </a:r>
          </a:p>
          <a:p>
            <a:r>
              <a:rPr lang="it-IT" dirty="0"/>
              <a:t>In alcuni bus le linee di dato e quelle di indirizzo sono multiplexate, e a seconda dei momenti le stesse linee portano segnali di dato o di indirizzo.</a:t>
            </a:r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8" y="103188"/>
            <a:ext cx="9698037" cy="769937"/>
          </a:xfrm>
        </p:spPr>
        <p:txBody>
          <a:bodyPr/>
          <a:lstStyle/>
          <a:p>
            <a:r>
              <a:rPr lang="it-IT"/>
              <a:t>Esempio: bus di un sistema 8086</a:t>
            </a:r>
            <a:endParaRPr lang="en-US"/>
          </a:p>
        </p:txBody>
      </p:sp>
      <p:pic>
        <p:nvPicPr>
          <p:cNvPr id="160771" name="Picture 3" descr="fig20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282700"/>
            <a:ext cx="9906000" cy="545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772" name="AutoShape 4"/>
          <p:cNvSpPr>
            <a:spLocks/>
          </p:cNvSpPr>
          <p:nvPr/>
        </p:nvSpPr>
        <p:spPr bwMode="auto">
          <a:xfrm>
            <a:off x="381000" y="990600"/>
            <a:ext cx="914400" cy="609600"/>
          </a:xfrm>
          <a:prstGeom prst="borderCallout1">
            <a:avLst>
              <a:gd name="adj1" fmla="val 18750"/>
              <a:gd name="adj2" fmla="val 108333"/>
              <a:gd name="adj3" fmla="val 357815"/>
              <a:gd name="adj4" fmla="val 188194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762000">
              <a:lnSpc>
                <a:spcPct val="90000"/>
              </a:lnSpc>
            </a:pPr>
            <a:r>
              <a:rPr lang="it-IT" sz="1800" b="1">
                <a:latin typeface="Arial" pitchFamily="34" charset="0"/>
              </a:rPr>
              <a:t>Local bus</a:t>
            </a:r>
            <a:endParaRPr lang="en-US" sz="1800" b="1">
              <a:latin typeface="Arial" pitchFamily="34" charset="0"/>
            </a:endParaRPr>
          </a:p>
        </p:txBody>
      </p:sp>
      <p:sp>
        <p:nvSpPr>
          <p:cNvPr id="160773" name="AutoShape 5"/>
          <p:cNvSpPr>
            <a:spLocks/>
          </p:cNvSpPr>
          <p:nvPr/>
        </p:nvSpPr>
        <p:spPr bwMode="auto">
          <a:xfrm>
            <a:off x="8308975" y="873125"/>
            <a:ext cx="1066800" cy="609600"/>
          </a:xfrm>
          <a:prstGeom prst="borderCallout1">
            <a:avLst>
              <a:gd name="adj1" fmla="val 18750"/>
              <a:gd name="adj2" fmla="val -7144"/>
              <a:gd name="adj3" fmla="val 111718"/>
              <a:gd name="adj4" fmla="val -186014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762000">
              <a:lnSpc>
                <a:spcPct val="90000"/>
              </a:lnSpc>
            </a:pPr>
            <a:r>
              <a:rPr lang="it-IT" sz="1800" b="1">
                <a:latin typeface="Arial" pitchFamily="34" charset="0"/>
              </a:rPr>
              <a:t>System bus</a:t>
            </a:r>
            <a:endParaRPr lang="en-US" sz="1800" b="1">
              <a:latin typeface="Arial" pitchFamily="34" charset="0"/>
            </a:endParaRPr>
          </a:p>
        </p:txBody>
      </p:sp>
      <p:sp>
        <p:nvSpPr>
          <p:cNvPr id="160775" name="AutoShape 7"/>
          <p:cNvSpPr>
            <a:spLocks/>
          </p:cNvSpPr>
          <p:nvPr/>
        </p:nvSpPr>
        <p:spPr bwMode="auto">
          <a:xfrm>
            <a:off x="5792788" y="6019800"/>
            <a:ext cx="1444625" cy="457200"/>
          </a:xfrm>
          <a:prstGeom prst="borderCallout1">
            <a:avLst>
              <a:gd name="adj1" fmla="val 25000"/>
              <a:gd name="adj2" fmla="val -5273"/>
              <a:gd name="adj3" fmla="val -244097"/>
              <a:gd name="adj4" fmla="val -89560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762000">
              <a:lnSpc>
                <a:spcPct val="90000"/>
              </a:lnSpc>
            </a:pPr>
            <a:r>
              <a:rPr lang="it-IT" sz="1800" b="1">
                <a:latin typeface="Arial" pitchFamily="34" charset="0"/>
              </a:rPr>
              <a:t>X bus</a:t>
            </a:r>
            <a:endParaRPr lang="en-US" sz="1800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Standard</a:t>
            </a: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1787525"/>
            <a:ext cx="7921625" cy="5149615"/>
          </a:xfrm>
        </p:spPr>
        <p:txBody>
          <a:bodyPr/>
          <a:lstStyle/>
          <a:p>
            <a:r>
              <a:rPr lang="it-IT" dirty="0"/>
              <a:t>Al fine di facilitare lo sviluppo di dispositivi compatibili a livello di bus, sono stati introdotti degli standard che ne descrivono le caratteristiche a livello</a:t>
            </a:r>
          </a:p>
          <a:p>
            <a:pPr lvl="1"/>
            <a:r>
              <a:rPr lang="it-IT" i="1" dirty="0"/>
              <a:t>meccanico</a:t>
            </a:r>
            <a:r>
              <a:rPr lang="it-IT" dirty="0"/>
              <a:t> (ad esempio per i bus di backplane il numero delle linee, il tipo dei connettori, le dimensioni delle schede)</a:t>
            </a:r>
          </a:p>
          <a:p>
            <a:pPr lvl="1"/>
            <a:r>
              <a:rPr lang="it-IT" i="1" dirty="0"/>
              <a:t>elettrico</a:t>
            </a:r>
            <a:r>
              <a:rPr lang="it-IT" dirty="0"/>
              <a:t> (ad esempio i valori delle tensioni e correnti di riferimento)</a:t>
            </a:r>
          </a:p>
          <a:p>
            <a:pPr lvl="1"/>
            <a:r>
              <a:rPr lang="it-IT" i="1" dirty="0"/>
              <a:t>logico/funzionale</a:t>
            </a:r>
            <a:r>
              <a:rPr lang="it-IT" dirty="0"/>
              <a:t> (ad esempio il significato dei vari segnali e la sequenza di valori che devono assumere per eseguire ciascuna operazione).</a:t>
            </a:r>
          </a:p>
          <a:p>
            <a:r>
              <a:rPr lang="it-IT" dirty="0"/>
              <a:t>Esempi di standard sono </a:t>
            </a:r>
            <a:r>
              <a:rPr lang="it-IT" i="1" dirty="0"/>
              <a:t>Multibus</a:t>
            </a:r>
            <a:r>
              <a:rPr lang="it-IT" dirty="0"/>
              <a:t>, </a:t>
            </a:r>
            <a:r>
              <a:rPr lang="it-IT" i="1" dirty="0"/>
              <a:t>PCI</a:t>
            </a:r>
            <a:r>
              <a:rPr lang="it-IT" dirty="0"/>
              <a:t>, </a:t>
            </a:r>
            <a:r>
              <a:rPr lang="it-IT" i="1" dirty="0"/>
              <a:t>VME</a:t>
            </a:r>
            <a:r>
              <a:rPr lang="it-IT" dirty="0"/>
              <a:t>, </a:t>
            </a:r>
            <a:r>
              <a:rPr lang="it-IT" i="1" dirty="0"/>
              <a:t>EISA, Futurebus+, SCSI</a:t>
            </a:r>
            <a:r>
              <a:rPr lang="it-IT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28863" y="103188"/>
            <a:ext cx="5073650" cy="769937"/>
          </a:xfrm>
        </p:spPr>
        <p:txBody>
          <a:bodyPr/>
          <a:lstStyle/>
          <a:p>
            <a:r>
              <a:rPr lang="it-IT"/>
              <a:t>Architetture di bus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2663" y="1787525"/>
            <a:ext cx="7921625" cy="2097088"/>
          </a:xfrm>
        </p:spPr>
        <p:txBody>
          <a:bodyPr/>
          <a:lstStyle/>
          <a:p>
            <a:r>
              <a:rPr lang="it-IT"/>
              <a:t>Si possono avere 2 tipi di architetture a bus:</a:t>
            </a:r>
          </a:p>
          <a:p>
            <a:pPr lvl="1"/>
            <a:r>
              <a:rPr lang="it-IT" i="1"/>
              <a:t>bus singolo</a:t>
            </a:r>
            <a:r>
              <a:rPr lang="it-IT"/>
              <a:t>: è la configurazione più semplice</a:t>
            </a:r>
          </a:p>
          <a:p>
            <a:pPr lvl="1"/>
            <a:r>
              <a:rPr lang="it-IT" i="1"/>
              <a:t>bus multiplo</a:t>
            </a:r>
            <a:r>
              <a:rPr lang="it-IT"/>
              <a:t>: è utile laddove si desiderano prestazioni elevate, oppure quando si devono connettere diverse classi di dispositivi, con caratteristiche tra loro diverse.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arch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omparch">
      <a:majorFont>
        <a:latin typeface="Tms Rm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ar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r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r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r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r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r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r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</TotalTime>
  <Pages>47</Pages>
  <Words>1739</Words>
  <Application>Microsoft Office PowerPoint</Application>
  <PresentationFormat>A4 (21x29,7 cm)</PresentationFormat>
  <Paragraphs>254</Paragraphs>
  <Slides>36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2" baseType="lpstr">
      <vt:lpstr>Arial</vt:lpstr>
      <vt:lpstr>Courier New</vt:lpstr>
      <vt:lpstr>Symbol</vt:lpstr>
      <vt:lpstr>Times New Roman</vt:lpstr>
      <vt:lpstr>Tms Rmn</vt:lpstr>
      <vt:lpstr>Comparch</vt:lpstr>
      <vt:lpstr>I bus</vt:lpstr>
      <vt:lpstr>Introduzione</vt:lpstr>
      <vt:lpstr>Interfaccia al bus</vt:lpstr>
      <vt:lpstr>Implementazione del bus</vt:lpstr>
      <vt:lpstr>Struttura di un bus</vt:lpstr>
      <vt:lpstr>Bus multiplexati</vt:lpstr>
      <vt:lpstr>Esempio: bus di un sistema 8086</vt:lpstr>
      <vt:lpstr>Standard</vt:lpstr>
      <vt:lpstr>Architetture di bus</vt:lpstr>
      <vt:lpstr>Bus singolo </vt:lpstr>
      <vt:lpstr>Bus multiplo (esempio)</vt:lpstr>
      <vt:lpstr>Esempio: architettura a più livelli</vt:lpstr>
      <vt:lpstr>Controllore di memoria</vt:lpstr>
      <vt:lpstr>Master e slave</vt:lpstr>
      <vt:lpstr>Problemi</vt:lpstr>
      <vt:lpstr>Tempistiche</vt:lpstr>
      <vt:lpstr>Bus sincroni</vt:lpstr>
      <vt:lpstr>Bus asincroni</vt:lpstr>
      <vt:lpstr>Multibus I: ciclo di lettura</vt:lpstr>
      <vt:lpstr>Multibus I: ciclo di lettura</vt:lpstr>
      <vt:lpstr>Cicli di wait</vt:lpstr>
      <vt:lpstr>Lettura senza cicli di wait</vt:lpstr>
      <vt:lpstr>Lettura con cicli di wait</vt:lpstr>
      <vt:lpstr>Arbitraggio</vt:lpstr>
      <vt:lpstr>Arbitraggio distribuito: il bus SCSI</vt:lpstr>
      <vt:lpstr>Arbitraggio centralizzato</vt:lpstr>
      <vt:lpstr>Daisy Chaining: struttura</vt:lpstr>
      <vt:lpstr>Daisy Chaining: struttura</vt:lpstr>
      <vt:lpstr>Daisy Chaining: funzionamento</vt:lpstr>
      <vt:lpstr>Daisy Chaining: caratteristiche</vt:lpstr>
      <vt:lpstr>Polling: struttura</vt:lpstr>
      <vt:lpstr>Polling: funzionamento</vt:lpstr>
      <vt:lpstr>Polling: caratteristiche</vt:lpstr>
      <vt:lpstr>Richieste indipendenti: struttura</vt:lpstr>
      <vt:lpstr>Richieste indipendenti: funzionamento</vt:lpstr>
      <vt:lpstr>Richieste indipendenti: caratteristiche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L'Organizzazione  di un Sistema di Elaborazione: Introduzione</dc:title>
  <dc:creator>Matteo Sonza Reorda</dc:creator>
  <cp:lastModifiedBy>Piergiuseppe Siragusa</cp:lastModifiedBy>
  <cp:revision>169</cp:revision>
  <cp:lastPrinted>2002-04-09T17:06:05Z</cp:lastPrinted>
  <dcterms:created xsi:type="dcterms:W3CDTF">1994-09-20T14:13:10Z</dcterms:created>
  <dcterms:modified xsi:type="dcterms:W3CDTF">2019-06-18T17:06:43Z</dcterms:modified>
</cp:coreProperties>
</file>