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5" r:id="rId3"/>
    <p:sldId id="257" r:id="rId4"/>
    <p:sldId id="297" r:id="rId5"/>
    <p:sldId id="302" r:id="rId6"/>
    <p:sldId id="298" r:id="rId7"/>
    <p:sldId id="299" r:id="rId8"/>
    <p:sldId id="300" r:id="rId9"/>
    <p:sldId id="303" r:id="rId10"/>
    <p:sldId id="258" r:id="rId11"/>
    <p:sldId id="259" r:id="rId12"/>
    <p:sldId id="326" r:id="rId13"/>
    <p:sldId id="262" r:id="rId14"/>
    <p:sldId id="268" r:id="rId15"/>
    <p:sldId id="269" r:id="rId16"/>
    <p:sldId id="270" r:id="rId17"/>
    <p:sldId id="327" r:id="rId18"/>
    <p:sldId id="271" r:id="rId19"/>
    <p:sldId id="304" r:id="rId20"/>
    <p:sldId id="305" r:id="rId21"/>
    <p:sldId id="306" r:id="rId22"/>
    <p:sldId id="272" r:id="rId23"/>
    <p:sldId id="273" r:id="rId24"/>
    <p:sldId id="274" r:id="rId25"/>
    <p:sldId id="307" r:id="rId26"/>
    <p:sldId id="323" r:id="rId27"/>
    <p:sldId id="308" r:id="rId28"/>
    <p:sldId id="309" r:id="rId29"/>
    <p:sldId id="328" r:id="rId30"/>
    <p:sldId id="310" r:id="rId31"/>
    <p:sldId id="311" r:id="rId32"/>
    <p:sldId id="312" r:id="rId33"/>
    <p:sldId id="313" r:id="rId34"/>
    <p:sldId id="321" r:id="rId35"/>
    <p:sldId id="277" r:id="rId36"/>
    <p:sldId id="278" r:id="rId37"/>
    <p:sldId id="322" r:id="rId38"/>
    <p:sldId id="329" r:id="rId39"/>
    <p:sldId id="319" r:id="rId40"/>
    <p:sldId id="320" r:id="rId41"/>
    <p:sldId id="279" r:id="rId42"/>
    <p:sldId id="280" r:id="rId43"/>
    <p:sldId id="281" r:id="rId44"/>
    <p:sldId id="282" r:id="rId45"/>
    <p:sldId id="285" r:id="rId46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A0A"/>
    <a:srgbClr val="1E1E1E"/>
    <a:srgbClr val="3A3A3A"/>
    <a:srgbClr val="606060"/>
    <a:srgbClr val="878787"/>
    <a:srgbClr val="9F9F9F"/>
    <a:srgbClr val="C1C1C1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 snapToGrid="0">
      <p:cViewPr varScale="1">
        <p:scale>
          <a:sx n="96" d="100"/>
          <a:sy n="96" d="100"/>
        </p:scale>
        <p:origin x="-102" y="-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-1476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24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0575" y="774700"/>
            <a:ext cx="5521325" cy="382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821363" y="9321800"/>
            <a:ext cx="2952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868" tIns="18915" rIns="49868" bIns="18915">
            <a:spAutoFit/>
          </a:bodyPr>
          <a:lstStyle/>
          <a:p>
            <a:pPr algn="r" defTabSz="941388"/>
            <a:fld id="{2DA88F9A-A0CD-4884-8581-52D527207A7D}" type="slidenum">
              <a:rPr lang="en-US">
                <a:latin typeface="Tms Rmn" charset="0"/>
              </a:rPr>
              <a:pPr algn="r" defTabSz="941388"/>
              <a:t>‹N›</a:t>
            </a:fld>
            <a:endParaRPr lang="en-US">
              <a:latin typeface="Tms Rmn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30275" y="9172575"/>
            <a:ext cx="52085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90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6457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90358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81029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2970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16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31706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7462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20574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8878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http://slideplayer.com/slide/6258507/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73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39309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7978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63368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28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51809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29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62984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76400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69410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26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7920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51213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30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824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8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2013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9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9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4805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10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2776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11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3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2444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1561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01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021138" y="11113"/>
            <a:ext cx="30781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021138" y="9744075"/>
            <a:ext cx="307816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635" tIns="0" rIns="20635" bIns="0" anchor="b"/>
          <a:lstStyle/>
          <a:p>
            <a:pPr algn="r" defTabSz="825500"/>
            <a:r>
              <a:rPr lang="en-US" sz="1100" b="0" i="1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9744075"/>
            <a:ext cx="30765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7031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4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47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588963"/>
            <a:ext cx="1938337" cy="358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4738" y="588963"/>
            <a:ext cx="5667375" cy="358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0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44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1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4738" y="1797050"/>
            <a:ext cx="3802062" cy="237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97050"/>
            <a:ext cx="3803650" cy="237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8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5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95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2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25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72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4963" y="588963"/>
            <a:ext cx="161607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38" tIns="19050" rIns="46038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Titolo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37338"/>
            <a:ext cx="277813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19050" rIns="46038" bIns="19050">
            <a:spAutoFit/>
          </a:bodyPr>
          <a:lstStyle/>
          <a:p>
            <a:pPr defTabSz="887413"/>
            <a:fld id="{D1A29D45-950D-48AA-960B-8950DE57BE86}" type="slidenum">
              <a:rPr lang="en-US" sz="1200">
                <a:latin typeface="Tms Rmn" charset="0"/>
              </a:rPr>
              <a:pPr defTabSz="887413"/>
              <a:t>‹N›</a:t>
            </a:fld>
            <a:endParaRPr lang="en-US" sz="1200">
              <a:latin typeface="Tms Rm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738" y="1797050"/>
            <a:ext cx="7758112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2pPr>
      <a:lvl3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3pPr>
      <a:lvl4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4pPr>
      <a:lvl5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5pPr>
      <a:lvl6pPr marL="4572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6pPr>
      <a:lvl7pPr marL="9144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7pPr>
      <a:lvl8pPr marL="13716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8pPr>
      <a:lvl9pPr marL="18288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Tms Rmn" charset="0"/>
        </a:defRPr>
      </a:lvl9pPr>
    </p:titleStyle>
    <p:bodyStyle>
      <a:lvl1pPr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•"/>
        <a:defRPr sz="2300" b="1">
          <a:solidFill>
            <a:schemeClr val="tx1"/>
          </a:solidFill>
          <a:latin typeface="+mn-lt"/>
        </a:defRPr>
      </a:lvl2pPr>
      <a:lvl3pPr marL="923925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-"/>
        <a:defRPr sz="2300" b="1">
          <a:solidFill>
            <a:schemeClr val="tx1"/>
          </a:solidFill>
          <a:latin typeface="+mn-lt"/>
        </a:defRPr>
      </a:lvl3pPr>
      <a:lvl4pPr marL="1385888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+"/>
        <a:defRPr sz="2300" b="1">
          <a:solidFill>
            <a:schemeClr val="tx1"/>
          </a:solidFill>
          <a:latin typeface="+mn-lt"/>
        </a:defRPr>
      </a:lvl4pPr>
      <a:lvl5pPr marL="18478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5pPr>
      <a:lvl6pPr marL="23050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6pPr>
      <a:lvl7pPr marL="27622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7pPr>
      <a:lvl8pPr marL="32194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8pPr>
      <a:lvl9pPr marL="36766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6223" y="708178"/>
            <a:ext cx="9382378" cy="2069797"/>
          </a:xfrm>
          <a:noFill/>
          <a:ln/>
        </p:spPr>
        <p:txBody>
          <a:bodyPr anchor="ctr"/>
          <a:lstStyle/>
          <a:p>
            <a:r>
              <a:rPr lang="it-IT" sz="6600" dirty="0">
                <a:latin typeface="Times New Roman" pitchFamily="18" charset="0"/>
              </a:rPr>
              <a:t>La gestione dei dispositivi</a:t>
            </a:r>
            <a:br>
              <a:rPr lang="it-IT" sz="6600" dirty="0">
                <a:latin typeface="Times New Roman" pitchFamily="18" charset="0"/>
              </a:rPr>
            </a:br>
            <a:r>
              <a:rPr lang="it-IT" sz="6600" dirty="0">
                <a:latin typeface="Times New Roman" pitchFamily="18" charset="0"/>
              </a:rPr>
              <a:t>di Input/Output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92065" y="4902200"/>
            <a:ext cx="7985125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 anchor="ctr"/>
          <a:lstStyle/>
          <a:p>
            <a:pPr algn="ctr" defTabSz="887413"/>
            <a:r>
              <a:rPr lang="en-US" sz="2300" b="0"/>
              <a:t>Politecnico di Torino</a:t>
            </a:r>
          </a:p>
          <a:p>
            <a:pPr algn="ctr" defTabSz="887413"/>
            <a:r>
              <a:rPr lang="en-US" sz="2300" b="0"/>
              <a:t>Dip. di Automatica e Informatica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78028" y="3956050"/>
            <a:ext cx="394176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19050" rIns="46038" bIns="19050">
            <a:spAutoFit/>
          </a:bodyPr>
          <a:lstStyle/>
          <a:p>
            <a:pPr algn="ctr" defTabSz="887413"/>
            <a:r>
              <a:rPr lang="en-US" sz="3500" b="0" dirty="0"/>
              <a:t>Matteo </a:t>
            </a:r>
            <a:r>
              <a:rPr lang="en-US" sz="3500" b="0" dirty="0" err="1"/>
              <a:t>Sonza</a:t>
            </a:r>
            <a:r>
              <a:rPr lang="en-US" sz="3500" b="0" dirty="0"/>
              <a:t> </a:t>
            </a:r>
            <a:r>
              <a:rPr lang="en-US" sz="3500" b="0" dirty="0" err="1"/>
              <a:t>Reorda</a:t>
            </a:r>
            <a:endParaRPr lang="en-US" sz="3500" b="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734" y="3775069"/>
            <a:ext cx="2105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Meccanismi di gestione dell’I/O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2708947"/>
          </a:xfrm>
          <a:noFill/>
          <a:ln/>
        </p:spPr>
        <p:txBody>
          <a:bodyPr/>
          <a:lstStyle/>
          <a:p>
            <a:r>
              <a:rPr lang="it-IT" dirty="0"/>
              <a:t>Si differenziano per il diverso livello di coinvolgimento della CPU nella gestione dei dispositivi di I/O.</a:t>
            </a:r>
          </a:p>
          <a:p>
            <a:r>
              <a:rPr lang="it-IT" dirty="0"/>
              <a:t>Possibili soluzioni sono:</a:t>
            </a:r>
          </a:p>
          <a:p>
            <a:pPr lvl="1"/>
            <a:r>
              <a:rPr lang="it-IT" dirty="0"/>
              <a:t>I/O programmato</a:t>
            </a:r>
          </a:p>
          <a:p>
            <a:pPr lvl="1"/>
            <a:r>
              <a:rPr lang="it-IT" dirty="0"/>
              <a:t>Interrupt</a:t>
            </a:r>
          </a:p>
          <a:p>
            <a:pPr lvl="1"/>
            <a:r>
              <a:rPr lang="it-IT" dirty="0"/>
              <a:t>Direct Memory Access (DMA</a:t>
            </a:r>
            <a:r>
              <a:rPr lang="it-IT" dirty="0" smtClean="0"/>
              <a:t>).</a:t>
            </a:r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 u="sng"/>
              <a:t>I/O programmato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806170"/>
          </a:xfrm>
          <a:noFill/>
          <a:ln/>
        </p:spPr>
        <p:txBody>
          <a:bodyPr/>
          <a:lstStyle/>
          <a:p>
            <a:r>
              <a:rPr lang="it-IT" dirty="0"/>
              <a:t>In questo caso la gestione dei dispositivi di I/O è totalmente demandata alla CPU.</a:t>
            </a:r>
          </a:p>
          <a:p>
            <a:r>
              <a:rPr lang="it-IT" dirty="0"/>
              <a:t>Ogni dato viene prima trasferito dal buffer associato alla periferica </a:t>
            </a:r>
            <a:r>
              <a:rPr lang="it-IT" dirty="0" smtClean="0"/>
              <a:t>a </a:t>
            </a:r>
            <a:r>
              <a:rPr lang="it-IT" dirty="0"/>
              <a:t>un registro interno della CPU, e poi immagazzinato in memoria (o viceversa).</a:t>
            </a:r>
          </a:p>
          <a:p>
            <a:r>
              <a:rPr lang="it-IT" dirty="0"/>
              <a:t>Lo spostamento di ciascun dato implica l’esecuzione di almeno un’istruzione da parte della CPU.</a:t>
            </a:r>
          </a:p>
          <a:p>
            <a:r>
              <a:rPr lang="it-IT" dirty="0" smtClean="0"/>
              <a:t>Poiché l'I/O </a:t>
            </a:r>
            <a:r>
              <a:rPr lang="it-IT" dirty="0"/>
              <a:t>programmato è basato sulla ripetizione di un test sul registro di stato per verificare quando il programma può procedere oltre, </a:t>
            </a:r>
            <a:r>
              <a:rPr lang="it-IT" dirty="0" smtClean="0"/>
              <a:t>è anche noto come </a:t>
            </a:r>
            <a:r>
              <a:rPr lang="it-IT" i="1" dirty="0" smtClean="0"/>
              <a:t>polling</a:t>
            </a:r>
            <a:r>
              <a:rPr lang="it-IT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4168962"/>
          </a:xfrm>
        </p:spPr>
        <p:txBody>
          <a:bodyPr/>
          <a:lstStyle/>
          <a:p>
            <a:r>
              <a:rPr lang="it-IT" dirty="0"/>
              <a:t>Per eseguire il trasferimento ad una porta parallela di un blocco di dati utilizzando l'I/O programmato, la CPU deve eseguire un frammento di codice quale il seguente:</a:t>
            </a:r>
          </a:p>
          <a:p>
            <a:endParaRPr lang="it-IT" dirty="0"/>
          </a:p>
          <a:p>
            <a:pPr marL="190500" lvl="1" indent="0">
              <a:buNone/>
            </a:pPr>
            <a:r>
              <a:rPr lang="it-IT" dirty="0">
                <a:latin typeface="Courier New" pitchFamily="49" charset="0"/>
              </a:rPr>
              <a:t>Per ogni parola del blocco da trasferire</a:t>
            </a:r>
          </a:p>
          <a:p>
            <a:pPr marL="1049338" lvl="2" indent="-373063">
              <a:buFontTx/>
              <a:buAutoNum type="arabicPeriod"/>
            </a:pPr>
            <a:r>
              <a:rPr lang="it-IT" dirty="0">
                <a:latin typeface="Courier New" pitchFamily="49" charset="0"/>
              </a:rPr>
              <a:t>Verifica se la porta è pronta leggendo il registro di stato</a:t>
            </a:r>
          </a:p>
          <a:p>
            <a:pPr marL="1049338" lvl="2" indent="-373063">
              <a:buFontTx/>
              <a:buAutoNum type="arabicPeriod"/>
            </a:pPr>
            <a:r>
              <a:rPr lang="it-IT" dirty="0">
                <a:latin typeface="Courier New" pitchFamily="49" charset="0"/>
              </a:rPr>
              <a:t>Se è pronta, scrivi una parola sul registro di dato</a:t>
            </a:r>
          </a:p>
          <a:p>
            <a:pPr marL="1049338" lvl="2" indent="-373063">
              <a:buFontTx/>
              <a:buAutoNum type="arabicPeriod"/>
            </a:pPr>
            <a:r>
              <a:rPr lang="it-IT" dirty="0">
                <a:latin typeface="Courier New" pitchFamily="49" charset="0"/>
              </a:rPr>
              <a:t>Se non è pronta, torna al punto 1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Caratteristiche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L’I/O programmato viene normalmente utilizzato nei sistemi più piccoli e meno complessi, in quanto ha le seguenti caratteristiche:</a:t>
            </a:r>
          </a:p>
          <a:p>
            <a:pPr lvl="1">
              <a:buFontTx/>
              <a:buChar char="+"/>
            </a:pPr>
            <a:r>
              <a:rPr lang="it-IT"/>
              <a:t>poco costoso in termini di hardware</a:t>
            </a:r>
          </a:p>
          <a:p>
            <a:pPr lvl="1">
              <a:buFontTx/>
              <a:buChar char="-"/>
            </a:pPr>
            <a:r>
              <a:rPr lang="it-IT"/>
              <a:t>poco efficiente.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Limiti dell’I/O programmato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169073"/>
          </a:xfrm>
          <a:noFill/>
          <a:ln/>
        </p:spPr>
        <p:txBody>
          <a:bodyPr/>
          <a:lstStyle/>
          <a:p>
            <a:r>
              <a:rPr lang="it-IT" dirty="0"/>
              <a:t>Ogni dispositivo deve dipendere dalla CPU per essere servito. Ne consegue che:</a:t>
            </a:r>
          </a:p>
          <a:p>
            <a:pPr lvl="1"/>
            <a:r>
              <a:rPr lang="it-IT" dirty="0"/>
              <a:t>l’efficienza (in termini di uso del dispositivo) dipende dalla frequenza con cui il test viene ripetuto</a:t>
            </a:r>
          </a:p>
          <a:p>
            <a:pPr lvl="1"/>
            <a:r>
              <a:rPr lang="it-IT" dirty="0"/>
              <a:t>tutti i dati devono passare attraverso la CPU, e non esiste connessione diretta tra dispositivo e memoria</a:t>
            </a:r>
          </a:p>
          <a:p>
            <a:pPr lvl="1"/>
            <a:r>
              <a:rPr lang="it-IT" dirty="0"/>
              <a:t>la CPU dedica una parte del suo tempo </a:t>
            </a:r>
            <a:r>
              <a:rPr lang="it-IT" dirty="0" smtClean="0"/>
              <a:t>a </a:t>
            </a:r>
            <a:r>
              <a:rPr lang="it-IT" dirty="0"/>
              <a:t>eseguire banali operazioni di test e trasferimento dati.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 u="sng"/>
              <a:t>Interrupt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È basato su un segnale asincrono che il dispositivo invia alla CPU quando ha bisogno di un servizio.</a:t>
            </a:r>
          </a:p>
          <a:p>
            <a:r>
              <a:rPr lang="it-IT"/>
              <a:t>In questo modo:</a:t>
            </a:r>
          </a:p>
          <a:p>
            <a:pPr lvl="1"/>
            <a:r>
              <a:rPr lang="it-IT"/>
              <a:t>il tempo per ottenere l’attenzione della CPU si riduce</a:t>
            </a:r>
          </a:p>
          <a:p>
            <a:pPr lvl="1"/>
            <a:r>
              <a:rPr lang="it-IT"/>
              <a:t>la CPU non perde tempo a scandire in polling il dispositivo per testarne lo stato.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Interrupt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346044"/>
          </a:xfrm>
          <a:noFill/>
          <a:ln/>
        </p:spPr>
        <p:txBody>
          <a:bodyPr/>
          <a:lstStyle/>
          <a:p>
            <a:r>
              <a:rPr lang="it-IT" dirty="0"/>
              <a:t>La gestione </a:t>
            </a:r>
            <a:r>
              <a:rPr lang="it-IT" dirty="0" smtClean="0"/>
              <a:t>dei </a:t>
            </a:r>
            <a:r>
              <a:rPr lang="it-IT" dirty="0"/>
              <a:t>dispositivi di I/O tramite </a:t>
            </a:r>
            <a:r>
              <a:rPr lang="it-IT" i="1" dirty="0"/>
              <a:t>interrupt </a:t>
            </a:r>
            <a:r>
              <a:rPr lang="it-IT" dirty="0"/>
              <a:t>permette </a:t>
            </a:r>
            <a:r>
              <a:rPr lang="it-IT" dirty="0" smtClean="0"/>
              <a:t>di aumentare l’efficienza della </a:t>
            </a:r>
            <a:r>
              <a:rPr lang="it-IT" dirty="0"/>
              <a:t>CPU.</a:t>
            </a:r>
          </a:p>
          <a:p>
            <a:r>
              <a:rPr lang="it-IT" dirty="0"/>
              <a:t>Un </a:t>
            </a:r>
            <a:r>
              <a:rPr lang="it-IT" dirty="0" smtClean="0"/>
              <a:t>segnale di input </a:t>
            </a:r>
            <a:r>
              <a:rPr lang="it-IT" dirty="0"/>
              <a:t>esterno </a:t>
            </a:r>
            <a:r>
              <a:rPr lang="it-IT" i="1" dirty="0"/>
              <a:t>asincrono </a:t>
            </a:r>
            <a:r>
              <a:rPr lang="it-IT" dirty="0"/>
              <a:t>informa il microprocessore che un dispositivo richiede di essere servito. </a:t>
            </a:r>
            <a:endParaRPr lang="it-IT" dirty="0" smtClean="0"/>
          </a:p>
          <a:p>
            <a:r>
              <a:rPr lang="it-IT" dirty="0" smtClean="0"/>
              <a:t>All’arrivo di una richiesta di interrupt la CPU </a:t>
            </a:r>
          </a:p>
          <a:p>
            <a:pPr lvl="1"/>
            <a:r>
              <a:rPr lang="it-IT" dirty="0" smtClean="0"/>
              <a:t>interrompe </a:t>
            </a:r>
            <a:r>
              <a:rPr lang="it-IT" dirty="0"/>
              <a:t>l’esecuzione del programma corrente </a:t>
            </a:r>
            <a:endParaRPr lang="it-IT" dirty="0" smtClean="0"/>
          </a:p>
          <a:p>
            <a:pPr lvl="1"/>
            <a:r>
              <a:rPr lang="it-IT" dirty="0" smtClean="0"/>
              <a:t>salta </a:t>
            </a:r>
            <a:r>
              <a:rPr lang="it-IT" dirty="0"/>
              <a:t>all’esecuzione di una </a:t>
            </a:r>
            <a:r>
              <a:rPr lang="it-IT" i="1" dirty="0"/>
              <a:t>procedura di servizio</a:t>
            </a:r>
            <a:r>
              <a:rPr lang="it-IT" dirty="0"/>
              <a:t> dell’interruzione (</a:t>
            </a:r>
            <a:r>
              <a:rPr lang="it-IT" i="1" dirty="0"/>
              <a:t>Interrupt Service Routine - ISR</a:t>
            </a:r>
            <a:r>
              <a:rPr lang="it-IT" dirty="0" smtClean="0"/>
              <a:t>).</a:t>
            </a:r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079" y="588963"/>
            <a:ext cx="7187866" cy="761747"/>
          </a:xfrm>
        </p:spPr>
        <p:txBody>
          <a:bodyPr/>
          <a:lstStyle/>
          <a:p>
            <a:r>
              <a:rPr lang="it-IT" dirty="0" smtClean="0"/>
              <a:t>Controllore dell’interrupt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738" y="1797050"/>
            <a:ext cx="7758112" cy="4974182"/>
          </a:xfrm>
        </p:spPr>
        <p:txBody>
          <a:bodyPr/>
          <a:lstStyle/>
          <a:p>
            <a:r>
              <a:rPr lang="it-IT" dirty="0" smtClean="0"/>
              <a:t>Il processore ha </a:t>
            </a:r>
            <a:r>
              <a:rPr lang="it-IT" dirty="0" smtClean="0"/>
              <a:t>spesso un </a:t>
            </a:r>
            <a:r>
              <a:rPr lang="it-IT" dirty="0" smtClean="0"/>
              <a:t>unico segnale su cui attivare richieste di interrupt</a:t>
            </a:r>
            <a:r>
              <a:rPr lang="it-IT" dirty="0" smtClean="0"/>
              <a:t>. </a:t>
            </a:r>
            <a:endParaRPr lang="it-IT" dirty="0" smtClean="0"/>
          </a:p>
          <a:p>
            <a:r>
              <a:rPr lang="it-IT" dirty="0" smtClean="0"/>
              <a:t>Le periferiche che possono richiedere l’interrupt sono di solito più di una.</a:t>
            </a:r>
          </a:p>
          <a:p>
            <a:r>
              <a:rPr lang="it-IT" dirty="0" smtClean="0"/>
              <a:t>È quindi necessario un modulo </a:t>
            </a:r>
            <a:r>
              <a:rPr lang="it-IT" dirty="0" smtClean="0"/>
              <a:t>(denominato </a:t>
            </a:r>
            <a:r>
              <a:rPr lang="it-IT" i="1" dirty="0" smtClean="0"/>
              <a:t>controllore dell’interrupt </a:t>
            </a:r>
            <a:r>
              <a:rPr lang="it-IT" dirty="0"/>
              <a:t>o Interrupt Controller </a:t>
            </a:r>
            <a:r>
              <a:rPr lang="it-IT" dirty="0" smtClean="0"/>
              <a:t>o IC) </a:t>
            </a:r>
            <a:r>
              <a:rPr lang="it-IT" dirty="0" smtClean="0"/>
              <a:t>che</a:t>
            </a:r>
            <a:endParaRPr lang="it-IT" dirty="0" smtClean="0"/>
          </a:p>
          <a:p>
            <a:pPr lvl="1"/>
            <a:r>
              <a:rPr lang="it-IT" dirty="0" smtClean="0"/>
              <a:t>riceva tutte le richieste</a:t>
            </a:r>
          </a:p>
          <a:p>
            <a:pPr lvl="1"/>
            <a:r>
              <a:rPr lang="it-IT" dirty="0" smtClean="0"/>
              <a:t>piloti il segnale che va al processore.</a:t>
            </a:r>
            <a:endParaRPr lang="it-IT" dirty="0"/>
          </a:p>
          <a:p>
            <a:r>
              <a:rPr lang="it-IT" dirty="0" smtClean="0"/>
              <a:t>Il controllore </a:t>
            </a:r>
            <a:r>
              <a:rPr lang="it-IT" dirty="0"/>
              <a:t>dell'interrupt funziona come un gestore delle richieste di interruzione </a:t>
            </a:r>
            <a:r>
              <a:rPr lang="it-IT" dirty="0" smtClean="0"/>
              <a:t>e si interpone tra </a:t>
            </a:r>
            <a:r>
              <a:rPr lang="it-IT" dirty="0"/>
              <a:t>i dispositivi periferici e la CPU.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61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3716338" y="73025"/>
            <a:ext cx="2511425" cy="754063"/>
          </a:xfrm>
          <a:noFill/>
          <a:ln/>
        </p:spPr>
        <p:txBody>
          <a:bodyPr/>
          <a:lstStyle/>
          <a:p>
            <a:r>
              <a:rPr lang="it-IT"/>
              <a:t>Interrupt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700463" y="1144588"/>
            <a:ext cx="2103437" cy="11112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725" tIns="44450" rIns="85725" bIns="44450" anchor="ctr"/>
          <a:lstStyle/>
          <a:p>
            <a:pPr algn="ctr" defTabSz="715963">
              <a:spcAft>
                <a:spcPct val="50000"/>
              </a:spcAft>
              <a:tabLst>
                <a:tab pos="215900" algn="l"/>
              </a:tabLst>
            </a:pPr>
            <a:r>
              <a:rPr lang="en-US" sz="3800"/>
              <a:t>CPU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4699000" y="2209800"/>
            <a:ext cx="0" cy="4572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305175" y="3643313"/>
            <a:ext cx="1395413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800225" y="3178175"/>
            <a:ext cx="1411288" cy="8763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725" tIns="44450" rIns="85725" bIns="44450" anchor="ctr"/>
          <a:lstStyle/>
          <a:p>
            <a:pPr algn="ctr" defTabSz="715963">
              <a:spcAft>
                <a:spcPct val="50000"/>
              </a:spcAft>
              <a:tabLst>
                <a:tab pos="215900" algn="l"/>
              </a:tabLst>
            </a:pPr>
            <a:r>
              <a:rPr lang="en-US" sz="2700"/>
              <a:t>RAM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305175" y="4914900"/>
            <a:ext cx="1395413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800225" y="4449763"/>
            <a:ext cx="1411288" cy="87471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725" tIns="44450" rIns="85725" bIns="44450" anchor="ctr"/>
          <a:lstStyle/>
          <a:p>
            <a:pPr algn="ctr" defTabSz="715963">
              <a:spcAft>
                <a:spcPct val="50000"/>
              </a:spcAft>
              <a:tabLst>
                <a:tab pos="215900" algn="l"/>
              </a:tabLst>
            </a:pPr>
            <a:r>
              <a:rPr lang="en-US" sz="2700"/>
              <a:t>ROM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6350000" y="3578225"/>
            <a:ext cx="1409700" cy="874713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725" tIns="44450" rIns="85725" bIns="44450" anchor="ctr"/>
          <a:lstStyle/>
          <a:p>
            <a:pPr algn="ctr" defTabSz="715963">
              <a:spcAft>
                <a:spcPct val="50000"/>
              </a:spcAft>
              <a:tabLst>
                <a:tab pos="215900" algn="l"/>
              </a:tabLst>
            </a:pPr>
            <a:r>
              <a:rPr lang="en-US" sz="2700"/>
              <a:t>I/O(1)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348413" y="4662488"/>
            <a:ext cx="1411287" cy="87471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725" tIns="44450" rIns="85725" bIns="44450" anchor="ctr"/>
          <a:lstStyle/>
          <a:p>
            <a:pPr algn="ctr" defTabSz="715963">
              <a:spcAft>
                <a:spcPct val="50000"/>
              </a:spcAft>
              <a:tabLst>
                <a:tab pos="215900" algn="l"/>
              </a:tabLst>
            </a:pPr>
            <a:r>
              <a:rPr lang="en-US" sz="2700"/>
              <a:t>I/O(2)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348413" y="2397125"/>
            <a:ext cx="1409700" cy="8763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725" tIns="44450" rIns="85725" bIns="44450" anchor="ctr"/>
          <a:lstStyle/>
          <a:p>
            <a:pPr algn="ctr" defTabSz="715963">
              <a:lnSpc>
                <a:spcPct val="70000"/>
              </a:lnSpc>
              <a:spcAft>
                <a:spcPct val="50000"/>
              </a:spcAft>
              <a:tabLst>
                <a:tab pos="215900" algn="l"/>
              </a:tabLst>
            </a:pPr>
            <a:r>
              <a:rPr lang="en-US" sz="1700"/>
              <a:t>Controllore</a:t>
            </a:r>
          </a:p>
          <a:p>
            <a:pPr algn="ctr" defTabSz="715963">
              <a:lnSpc>
                <a:spcPct val="70000"/>
              </a:lnSpc>
              <a:spcAft>
                <a:spcPct val="50000"/>
              </a:spcAft>
              <a:tabLst>
                <a:tab pos="215900" algn="l"/>
              </a:tabLst>
            </a:pPr>
            <a:r>
              <a:rPr lang="en-US" sz="1700"/>
              <a:t>dell'Interrupt</a:t>
            </a:r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7766050" y="3097213"/>
            <a:ext cx="549275" cy="893762"/>
          </a:xfrm>
          <a:custGeom>
            <a:avLst/>
            <a:gdLst>
              <a:gd name="T0" fmla="*/ 12 w 346"/>
              <a:gd name="T1" fmla="*/ 562 h 563"/>
              <a:gd name="T2" fmla="*/ 345 w 346"/>
              <a:gd name="T3" fmla="*/ 562 h 563"/>
              <a:gd name="T4" fmla="*/ 345 w 346"/>
              <a:gd name="T5" fmla="*/ 0 h 563"/>
              <a:gd name="T6" fmla="*/ 0 w 346"/>
              <a:gd name="T7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563">
                <a:moveTo>
                  <a:pt x="12" y="562"/>
                </a:moveTo>
                <a:lnTo>
                  <a:pt x="345" y="562"/>
                </a:lnTo>
                <a:lnTo>
                  <a:pt x="34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5" name="Freeform 19"/>
          <p:cNvSpPr>
            <a:spLocks/>
          </p:cNvSpPr>
          <p:nvPr/>
        </p:nvSpPr>
        <p:spPr bwMode="auto">
          <a:xfrm>
            <a:off x="7747000" y="2808288"/>
            <a:ext cx="896938" cy="2306637"/>
          </a:xfrm>
          <a:custGeom>
            <a:avLst/>
            <a:gdLst>
              <a:gd name="T0" fmla="*/ 0 w 565"/>
              <a:gd name="T1" fmla="*/ 1452 h 1453"/>
              <a:gd name="T2" fmla="*/ 564 w 565"/>
              <a:gd name="T3" fmla="*/ 1452 h 1453"/>
              <a:gd name="T4" fmla="*/ 564 w 565"/>
              <a:gd name="T5" fmla="*/ 0 h 1453"/>
              <a:gd name="T6" fmla="*/ 12 w 565"/>
              <a:gd name="T7" fmla="*/ 0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1453">
                <a:moveTo>
                  <a:pt x="0" y="1452"/>
                </a:moveTo>
                <a:lnTo>
                  <a:pt x="564" y="1452"/>
                </a:lnTo>
                <a:lnTo>
                  <a:pt x="564" y="0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6" name="Freeform 20"/>
          <p:cNvSpPr>
            <a:spLocks/>
          </p:cNvSpPr>
          <p:nvPr/>
        </p:nvSpPr>
        <p:spPr bwMode="auto">
          <a:xfrm>
            <a:off x="5811838" y="1700213"/>
            <a:ext cx="1206500" cy="692150"/>
          </a:xfrm>
          <a:custGeom>
            <a:avLst/>
            <a:gdLst>
              <a:gd name="T0" fmla="*/ 759 w 760"/>
              <a:gd name="T1" fmla="*/ 435 h 436"/>
              <a:gd name="T2" fmla="*/ 759 w 760"/>
              <a:gd name="T3" fmla="*/ 0 h 436"/>
              <a:gd name="T4" fmla="*/ 0 w 760"/>
              <a:gd name="T5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0" h="436">
                <a:moveTo>
                  <a:pt x="759" y="435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49938" y="1282700"/>
            <a:ext cx="1528762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725" tIns="44450" rIns="85725" bIns="44450">
            <a:spAutoFit/>
          </a:bodyPr>
          <a:lstStyle/>
          <a:p>
            <a:pPr algn="just" defTabSz="715963">
              <a:spcBef>
                <a:spcPct val="50000"/>
              </a:spcBef>
              <a:spcAft>
                <a:spcPct val="50000"/>
              </a:spcAft>
              <a:tabLst>
                <a:tab pos="215900" algn="l"/>
              </a:tabLst>
            </a:pPr>
            <a:r>
              <a:rPr lang="en-US" sz="2200"/>
              <a:t>INT</a:t>
            </a:r>
          </a:p>
        </p:txBody>
      </p:sp>
      <p:grpSp>
        <p:nvGrpSpPr>
          <p:cNvPr id="34842" name="Group 26"/>
          <p:cNvGrpSpPr>
            <a:grpSpLocks/>
          </p:cNvGrpSpPr>
          <p:nvPr/>
        </p:nvGrpSpPr>
        <p:grpSpPr bwMode="auto">
          <a:xfrm>
            <a:off x="4740275" y="2862263"/>
            <a:ext cx="1628775" cy="3327400"/>
            <a:chOff x="3071" y="1803"/>
            <a:chExt cx="892" cy="2096"/>
          </a:xfrm>
        </p:grpSpPr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3071" y="2547"/>
              <a:ext cx="88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071" y="3230"/>
              <a:ext cx="891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3071" y="1803"/>
              <a:ext cx="88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3072" y="3899"/>
              <a:ext cx="891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6348413" y="5724525"/>
            <a:ext cx="1411287" cy="874713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725" tIns="44450" rIns="85725" bIns="44450" anchor="ctr"/>
          <a:lstStyle/>
          <a:p>
            <a:pPr algn="ctr" defTabSz="715963">
              <a:spcAft>
                <a:spcPct val="50000"/>
              </a:spcAft>
              <a:tabLst>
                <a:tab pos="215900" algn="l"/>
              </a:tabLst>
            </a:pPr>
            <a:r>
              <a:rPr lang="en-US" sz="2700"/>
              <a:t>I/O(3)</a:t>
            </a:r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7772400" y="2522538"/>
            <a:ext cx="1335088" cy="3716337"/>
          </a:xfrm>
          <a:custGeom>
            <a:avLst/>
            <a:gdLst>
              <a:gd name="T0" fmla="*/ 0 w 841"/>
              <a:gd name="T1" fmla="*/ 2340 h 2341"/>
              <a:gd name="T2" fmla="*/ 840 w 841"/>
              <a:gd name="T3" fmla="*/ 2340 h 2341"/>
              <a:gd name="T4" fmla="*/ 840 w 841"/>
              <a:gd name="T5" fmla="*/ 0 h 2341"/>
              <a:gd name="T6" fmla="*/ 17 w 841"/>
              <a:gd name="T7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2341">
                <a:moveTo>
                  <a:pt x="0" y="2340"/>
                </a:moveTo>
                <a:lnTo>
                  <a:pt x="840" y="2340"/>
                </a:lnTo>
                <a:lnTo>
                  <a:pt x="840" y="0"/>
                </a:lnTo>
                <a:lnTo>
                  <a:pt x="17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9174103" y="3460750"/>
            <a:ext cx="400110" cy="173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dirty="0" err="1"/>
              <a:t>Richieste</a:t>
            </a:r>
            <a:r>
              <a:rPr lang="en-US" dirty="0"/>
              <a:t> di </a:t>
            </a:r>
            <a:r>
              <a:rPr lang="en-US" dirty="0" smtClean="0"/>
              <a:t>interrupt</a:t>
            </a:r>
            <a:endParaRPr lang="it-IT" dirty="0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5778500" y="1906588"/>
            <a:ext cx="1069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6848475" y="1925638"/>
            <a:ext cx="0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5827713" y="1844675"/>
            <a:ext cx="152876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725" tIns="44450" rIns="85725" bIns="44450">
            <a:spAutoFit/>
          </a:bodyPr>
          <a:lstStyle/>
          <a:p>
            <a:pPr algn="just" defTabSz="715963">
              <a:spcBef>
                <a:spcPct val="50000"/>
              </a:spcBef>
              <a:spcAft>
                <a:spcPct val="50000"/>
              </a:spcAft>
              <a:tabLst>
                <a:tab pos="215900" algn="l"/>
              </a:tabLst>
            </a:pPr>
            <a:r>
              <a:rPr lang="en-US" sz="2200"/>
              <a:t>INTA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551" y="193171"/>
            <a:ext cx="6884899" cy="1485022"/>
          </a:xfrm>
        </p:spPr>
        <p:txBody>
          <a:bodyPr/>
          <a:lstStyle/>
          <a:p>
            <a:r>
              <a:rPr lang="it-IT" dirty="0"/>
              <a:t>Procedure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di </a:t>
            </a:r>
            <a:r>
              <a:rPr lang="it-IT" dirty="0"/>
              <a:t>servizio </a:t>
            </a:r>
            <a:r>
              <a:rPr lang="it-IT" dirty="0" smtClean="0"/>
              <a:t>dell’interrupt</a:t>
            </a:r>
            <a:endParaRPr lang="it-IT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506734" y="1797050"/>
            <a:ext cx="8894120" cy="4832605"/>
          </a:xfrm>
        </p:spPr>
        <p:txBody>
          <a:bodyPr/>
          <a:lstStyle/>
          <a:p>
            <a:r>
              <a:rPr lang="it-IT" dirty="0"/>
              <a:t>Differiscono dalle normali procedure in </a:t>
            </a:r>
            <a:r>
              <a:rPr lang="it-IT" dirty="0" smtClean="0"/>
              <a:t>quanto la loro attivazione interrompe </a:t>
            </a:r>
            <a:r>
              <a:rPr lang="it-IT" dirty="0"/>
              <a:t>un programma a priori non noto. </a:t>
            </a:r>
          </a:p>
          <a:p>
            <a:r>
              <a:rPr lang="it-IT" dirty="0"/>
              <a:t>Di conseguenza, al loro termine tale programma deve poter continuare la propria attività come se non fosse stato interrotto.</a:t>
            </a:r>
          </a:p>
          <a:p>
            <a:r>
              <a:rPr lang="it-IT" dirty="0"/>
              <a:t>Per questo all’attivazione di una procedura di servizio dell’interrupt vengono salvati nello </a:t>
            </a:r>
            <a:r>
              <a:rPr lang="it-IT" dirty="0" err="1"/>
              <a:t>stack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il PC e la parola di stato (via hardware) </a:t>
            </a:r>
          </a:p>
          <a:p>
            <a:pPr lvl="1"/>
            <a:r>
              <a:rPr lang="it-IT" dirty="0"/>
              <a:t>eventuali registri o parole di memoria utilizzate (via software</a:t>
            </a:r>
            <a:r>
              <a:rPr lang="it-IT" dirty="0" smtClean="0"/>
              <a:t>).</a:t>
            </a:r>
          </a:p>
          <a:p>
            <a:r>
              <a:rPr lang="it-IT" dirty="0" smtClean="0"/>
              <a:t>Al termine della procedura si deve</a:t>
            </a:r>
          </a:p>
          <a:p>
            <a:pPr lvl="1"/>
            <a:r>
              <a:rPr lang="it-IT" dirty="0" smtClean="0"/>
              <a:t>ripristinare il </a:t>
            </a:r>
            <a:r>
              <a:rPr lang="it-IT" dirty="0" smtClean="0"/>
              <a:t>valore di registri e parola di stato</a:t>
            </a:r>
          </a:p>
          <a:p>
            <a:pPr lvl="1"/>
            <a:r>
              <a:rPr lang="it-IT" dirty="0" smtClean="0"/>
              <a:t>ritornare al </a:t>
            </a:r>
            <a:r>
              <a:rPr lang="it-IT" dirty="0" smtClean="0"/>
              <a:t>programma interrotto.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/>
              <a:t>Introduzione</a:t>
            </a:r>
            <a:endParaRPr lang="it-IT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Una delle principali funzioni svolte dai sistemi di elaborazione è quella di interagire e di scambiare informazioni con il mondo esterno.</a:t>
            </a:r>
          </a:p>
          <a:p>
            <a:r>
              <a:rPr lang="it-IT"/>
              <a:t>Tale funzione viene svolta attraverso il sotto-sistema di I/O.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Latenza di interrupt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il tempo tra la richiesta di interrupt </a:t>
            </a:r>
            <a:r>
              <a:rPr lang="it-IT" dirty="0" smtClean="0"/>
              <a:t>e </a:t>
            </a:r>
            <a:r>
              <a:rPr lang="it-IT" dirty="0"/>
              <a:t>la partenza della relativa procedura di servizio.</a:t>
            </a:r>
          </a:p>
          <a:p>
            <a:r>
              <a:rPr lang="it-IT" dirty="0"/>
              <a:t>In talune applicazioni (ad esempio quelle per le elaborazioni in tempo reale) deve essere estremamente ridotta.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Disabilitazione degli interrupt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 alcuni casi è necessario evitare che una richiesta di interrupt interrompa il processore, ad esempio perchè questo sta eseguendo un’operazione essenziale (spesso corrispondente ad una procedura di servizio dell’interrupt).</a:t>
            </a:r>
          </a:p>
          <a:p>
            <a:r>
              <a:rPr lang="it-IT"/>
              <a:t>La soluzione di solito prevede che</a:t>
            </a:r>
          </a:p>
          <a:p>
            <a:pPr lvl="1"/>
            <a:r>
              <a:rPr lang="it-IT"/>
              <a:t>vi sia un apposito bit di abilitazione degli interrupt nel registro di stato del processore</a:t>
            </a:r>
          </a:p>
          <a:p>
            <a:pPr lvl="1"/>
            <a:r>
              <a:rPr lang="it-IT"/>
              <a:t>il bit venga automaticamente settato quando il processore entra nella procedura di servizio</a:t>
            </a:r>
          </a:p>
          <a:p>
            <a:pPr lvl="1"/>
            <a:r>
              <a:rPr lang="it-IT"/>
              <a:t>il bit venga nuovamente resettato al termine della procedura di servizio.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Identificazione del dispositivo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346044"/>
          </a:xfrm>
        </p:spPr>
        <p:txBody>
          <a:bodyPr/>
          <a:lstStyle/>
          <a:p>
            <a:r>
              <a:rPr lang="it-IT" dirty="0" smtClean="0"/>
              <a:t>Poiché più </a:t>
            </a:r>
            <a:r>
              <a:rPr lang="it-IT" dirty="0"/>
              <a:t>di un </a:t>
            </a:r>
            <a:r>
              <a:rPr lang="it-IT" dirty="0" smtClean="0"/>
              <a:t>periferico può </a:t>
            </a:r>
            <a:r>
              <a:rPr lang="it-IT" dirty="0" smtClean="0"/>
              <a:t>attivare una richiesta di </a:t>
            </a:r>
            <a:r>
              <a:rPr lang="it-IT" dirty="0"/>
              <a:t>interrupt, è necessario un meccanismo per l’individuazione del </a:t>
            </a:r>
            <a:r>
              <a:rPr lang="it-IT" dirty="0" smtClean="0"/>
              <a:t>periferico, in modo da poter poi attivare la relativa procedura </a:t>
            </a:r>
            <a:r>
              <a:rPr lang="it-IT" dirty="0"/>
              <a:t>di </a:t>
            </a:r>
            <a:r>
              <a:rPr lang="it-IT" dirty="0" smtClean="0"/>
              <a:t>servizio.</a:t>
            </a:r>
            <a:endParaRPr lang="it-IT" dirty="0"/>
          </a:p>
          <a:p>
            <a:r>
              <a:rPr lang="it-IT" dirty="0"/>
              <a:t>Esistono varie soluzioni:</a:t>
            </a:r>
          </a:p>
          <a:p>
            <a:pPr lvl="1"/>
            <a:r>
              <a:rPr lang="it-IT" dirty="0"/>
              <a:t>Linee di interrupt multiple</a:t>
            </a:r>
          </a:p>
          <a:p>
            <a:pPr lvl="1"/>
            <a:r>
              <a:rPr lang="it-IT" dirty="0"/>
              <a:t>Polling</a:t>
            </a:r>
          </a:p>
          <a:p>
            <a:pPr lvl="1"/>
            <a:r>
              <a:rPr lang="it-IT" dirty="0"/>
              <a:t>Interrupt vettorizzato.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Linee di interrupt multiple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1859483"/>
          </a:xfrm>
          <a:noFill/>
          <a:ln/>
        </p:spPr>
        <p:txBody>
          <a:bodyPr/>
          <a:lstStyle/>
          <a:p>
            <a:r>
              <a:rPr lang="it-IT" dirty="0"/>
              <a:t>La CPU possiede diversi </a:t>
            </a:r>
            <a:r>
              <a:rPr lang="it-IT" dirty="0" smtClean="0"/>
              <a:t>segnali per </a:t>
            </a:r>
            <a:r>
              <a:rPr lang="it-IT" dirty="0"/>
              <a:t>le richieste di interrupt. Ogni periferica è collegata ad un diverso </a:t>
            </a:r>
            <a:r>
              <a:rPr lang="it-IT" dirty="0" smtClean="0"/>
              <a:t>segnale.</a:t>
            </a:r>
            <a:endParaRPr lang="it-IT" dirty="0"/>
          </a:p>
          <a:p>
            <a:r>
              <a:rPr lang="it-IT" dirty="0"/>
              <a:t>È una soluzione </a:t>
            </a:r>
            <a:r>
              <a:rPr lang="it-IT" dirty="0" smtClean="0"/>
              <a:t>che da sola non risolve il problema, </a:t>
            </a:r>
            <a:r>
              <a:rPr lang="it-IT" dirty="0"/>
              <a:t>poiché il numero di periferiche è quasi sempre superiore a quello dei </a:t>
            </a:r>
            <a:r>
              <a:rPr lang="it-IT" dirty="0" smtClean="0"/>
              <a:t>segnali disponibili</a:t>
            </a:r>
            <a:r>
              <a:rPr lang="it-IT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Polling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 dirty="0"/>
              <a:t>Esiste un solo </a:t>
            </a:r>
            <a:r>
              <a:rPr lang="it-IT" dirty="0" smtClean="0"/>
              <a:t>segnale per </a:t>
            </a:r>
            <a:r>
              <a:rPr lang="it-IT" dirty="0"/>
              <a:t>le richieste di interrupt.</a:t>
            </a:r>
          </a:p>
          <a:p>
            <a:r>
              <a:rPr lang="it-IT" dirty="0"/>
              <a:t>Quando la CPU percepisce la richiesta, inizia a scandire le parole di stato di tutte le periferiche per individuare quella che ha fatto la richiesta.</a:t>
            </a:r>
          </a:p>
          <a:p>
            <a:r>
              <a:rPr lang="it-IT" dirty="0"/>
              <a:t>La latenza di interrupt in questo modo risulta normalmente troppo elevata.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Interrupt vettorizzato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4301690"/>
          </a:xfrm>
        </p:spPr>
        <p:txBody>
          <a:bodyPr/>
          <a:lstStyle/>
          <a:p>
            <a:pPr marL="184150" lvl="1" indent="0">
              <a:buNone/>
            </a:pPr>
            <a:r>
              <a:rPr lang="it-IT" dirty="0" smtClean="0"/>
              <a:t>È il meccanismo più utilizzato.</a:t>
            </a:r>
          </a:p>
          <a:p>
            <a:pPr marL="184150" lvl="1" indent="0">
              <a:buNone/>
            </a:pPr>
            <a:r>
              <a:rPr lang="it-IT" dirty="0" smtClean="0"/>
              <a:t>Si compone dei seguenti passi:</a:t>
            </a:r>
            <a:endParaRPr lang="it-IT" dirty="0" smtClean="0"/>
          </a:p>
          <a:p>
            <a:pPr lvl="1">
              <a:buFontTx/>
              <a:buChar char="1"/>
            </a:pPr>
            <a:r>
              <a:rPr lang="it-IT" dirty="0" smtClean="0"/>
              <a:t>Quando </a:t>
            </a:r>
            <a:r>
              <a:rPr lang="it-IT" dirty="0"/>
              <a:t>il processore è pronto a servire la richiesta di interrupt, invia un segnale di </a:t>
            </a:r>
            <a:r>
              <a:rPr lang="it-IT" i="1" dirty="0"/>
              <a:t>Interrupt </a:t>
            </a:r>
            <a:r>
              <a:rPr lang="it-IT" i="1" dirty="0" smtClean="0"/>
              <a:t>Acknowledge</a:t>
            </a:r>
            <a:endParaRPr lang="it-IT" i="1" dirty="0"/>
          </a:p>
          <a:p>
            <a:pPr lvl="1">
              <a:buFontTx/>
              <a:buChar char="2"/>
            </a:pPr>
            <a:r>
              <a:rPr lang="it-IT" dirty="0"/>
              <a:t>Il </a:t>
            </a:r>
            <a:r>
              <a:rPr lang="it-IT" dirty="0" smtClean="0"/>
              <a:t>periferico che </a:t>
            </a:r>
            <a:r>
              <a:rPr lang="it-IT" dirty="0"/>
              <a:t>ha fatto la richiesta (o l'Interrupt Controller) pone sul bus dati un codice di </a:t>
            </a:r>
            <a:r>
              <a:rPr lang="it-IT" dirty="0" smtClean="0"/>
              <a:t>identificazione</a:t>
            </a:r>
            <a:endParaRPr lang="it-IT" dirty="0"/>
          </a:p>
          <a:p>
            <a:pPr lvl="1">
              <a:buFontTx/>
              <a:buChar char="3"/>
            </a:pPr>
            <a:r>
              <a:rPr lang="it-IT" dirty="0"/>
              <a:t>Il codice viene utilizzato dal processore per determinare l’indirizzo della procedura di servizio, usandolo come indice per accedere ad un vettore </a:t>
            </a:r>
            <a:r>
              <a:rPr lang="it-IT" dirty="0" smtClean="0"/>
              <a:t>contenente gli </a:t>
            </a:r>
            <a:r>
              <a:rPr lang="it-IT" dirty="0"/>
              <a:t>indirizzi delle procedure di servizio (</a:t>
            </a:r>
            <a:r>
              <a:rPr lang="it-IT" i="1" dirty="0"/>
              <a:t>Interrupt </a:t>
            </a:r>
            <a:r>
              <a:rPr lang="it-IT" i="1" dirty="0" err="1"/>
              <a:t>Vector</a:t>
            </a:r>
            <a:r>
              <a:rPr lang="it-IT" i="1" dirty="0"/>
              <a:t> </a:t>
            </a:r>
            <a:r>
              <a:rPr lang="it-IT" i="1" dirty="0" err="1" smtClean="0"/>
              <a:t>Table</a:t>
            </a:r>
            <a:r>
              <a:rPr lang="it-IT" i="1" dirty="0" smtClean="0"/>
              <a:t> </a:t>
            </a:r>
            <a:r>
              <a:rPr lang="it-IT" dirty="0" smtClean="0"/>
              <a:t> o </a:t>
            </a:r>
            <a:r>
              <a:rPr lang="it-IT" i="1" dirty="0" smtClean="0"/>
              <a:t>IVT</a:t>
            </a:r>
            <a:r>
              <a:rPr lang="it-IT" dirty="0" smtClean="0"/>
              <a:t>).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Interrupt Vector Table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1363963"/>
          </a:xfrm>
        </p:spPr>
        <p:txBody>
          <a:bodyPr/>
          <a:lstStyle/>
          <a:p>
            <a:r>
              <a:rPr lang="it-IT" dirty="0"/>
              <a:t>È una tabella esistente nella memoria principale (spesso a partire dall’indirizzo </a:t>
            </a:r>
            <a:r>
              <a:rPr lang="it-IT" dirty="0" smtClean="0"/>
              <a:t>più basso) </a:t>
            </a:r>
            <a:r>
              <a:rPr lang="it-IT" dirty="0"/>
              <a:t>che contiene, per ogni </a:t>
            </a:r>
            <a:r>
              <a:rPr lang="it-IT" dirty="0" smtClean="0"/>
              <a:t>tipo di </a:t>
            </a:r>
            <a:r>
              <a:rPr lang="it-IT" dirty="0"/>
              <a:t>interrupt, l’indirizzo della relativa Interrupt Service Routine.</a:t>
            </a:r>
          </a:p>
        </p:txBody>
      </p:sp>
      <p:pic>
        <p:nvPicPr>
          <p:cNvPr id="1026" name="Picture 2" descr="https://s2.qwant.com/thumbr/0x0/c/4/126d002398c9275bd2704a67d511ebcaf3695d39dc00974e2ca70c8bd61975/8088.jpg?u=http%3A%2F%2Fslideplayer.com%2F6258507%2F21%2Fimages%2F14%2FInterrupt%2BVector%2BTable%2Bof%2B8086%2F8088.jpg&amp;q=0&amp;b=1&amp;p=0&amp;a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49" y="2887421"/>
            <a:ext cx="5890451" cy="39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431" y="588963"/>
            <a:ext cx="5947142" cy="761747"/>
          </a:xfrm>
        </p:spPr>
        <p:txBody>
          <a:bodyPr/>
          <a:lstStyle/>
          <a:p>
            <a:r>
              <a:rPr lang="it-IT" dirty="0"/>
              <a:t>Priorità dei </a:t>
            </a:r>
            <a:r>
              <a:rPr lang="it-IT" dirty="0" smtClean="0"/>
              <a:t>periferici</a:t>
            </a:r>
            <a:endParaRPr lang="it-IT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806170"/>
          </a:xfrm>
        </p:spPr>
        <p:txBody>
          <a:bodyPr/>
          <a:lstStyle/>
          <a:p>
            <a:r>
              <a:rPr lang="it-IT" dirty="0"/>
              <a:t>Nei sistemi complessi è spesso necessario assegnare a ciascun </a:t>
            </a:r>
            <a:r>
              <a:rPr lang="it-IT" dirty="0" smtClean="0"/>
              <a:t>periferico una </a:t>
            </a:r>
            <a:r>
              <a:rPr lang="it-IT" dirty="0"/>
              <a:t>priorità, e fare in modo che la procedura di servizio di un interrupt sia interrompibile solo da un </a:t>
            </a:r>
            <a:r>
              <a:rPr lang="it-IT" dirty="0" smtClean="0"/>
              <a:t>periferico con </a:t>
            </a:r>
            <a:r>
              <a:rPr lang="it-IT" dirty="0"/>
              <a:t>priorità maggiore.</a:t>
            </a:r>
          </a:p>
          <a:p>
            <a:r>
              <a:rPr lang="it-IT" dirty="0"/>
              <a:t>In alcuni casi le priorità assegnate ai </a:t>
            </a:r>
            <a:r>
              <a:rPr lang="it-IT" dirty="0" smtClean="0"/>
              <a:t>periferici cambiano </a:t>
            </a:r>
            <a:r>
              <a:rPr lang="it-IT" dirty="0"/>
              <a:t>nel tempo.</a:t>
            </a:r>
          </a:p>
          <a:p>
            <a:r>
              <a:rPr lang="it-IT" dirty="0"/>
              <a:t>La priorità della procedura in corso di esecuzione può essere scritta nella parola di stato.</a:t>
            </a:r>
          </a:p>
          <a:p>
            <a:r>
              <a:rPr lang="it-IT" dirty="0"/>
              <a:t>In altri casi è il controllore degli interrupt che gestisce le priorità.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Richieste simultanee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4124719"/>
          </a:xfrm>
        </p:spPr>
        <p:txBody>
          <a:bodyPr/>
          <a:lstStyle/>
          <a:p>
            <a:r>
              <a:rPr lang="it-IT" dirty="0"/>
              <a:t>Nel caso di richieste di interrupt simultanee, è necessario che venga servito prima il </a:t>
            </a:r>
            <a:r>
              <a:rPr lang="it-IT" dirty="0" smtClean="0"/>
              <a:t>periferico con </a:t>
            </a:r>
            <a:r>
              <a:rPr lang="it-IT" dirty="0"/>
              <a:t>priorità maggiore.</a:t>
            </a:r>
          </a:p>
          <a:p>
            <a:r>
              <a:rPr lang="it-IT" dirty="0"/>
              <a:t>Se si usa il meccanismo delle linee di interrupt multiple, è il processore che risolve il problema.</a:t>
            </a:r>
          </a:p>
          <a:p>
            <a:r>
              <a:rPr lang="it-IT" dirty="0"/>
              <a:t>Nel caso del polling, il processore serve prima il </a:t>
            </a:r>
            <a:r>
              <a:rPr lang="it-IT" dirty="0" smtClean="0"/>
              <a:t>periferico che </a:t>
            </a:r>
            <a:r>
              <a:rPr lang="it-IT" dirty="0"/>
              <a:t>compare prima nella sequenza con cui i </a:t>
            </a:r>
            <a:r>
              <a:rPr lang="it-IT" dirty="0" smtClean="0"/>
              <a:t>periferici vengono </a:t>
            </a:r>
            <a:r>
              <a:rPr lang="it-IT" dirty="0"/>
              <a:t>interrogati. </a:t>
            </a:r>
          </a:p>
          <a:p>
            <a:r>
              <a:rPr lang="it-IT" dirty="0"/>
              <a:t>Nel caso dell'interrupt vettorizzato esiste quasi sempre un </a:t>
            </a:r>
            <a:r>
              <a:rPr lang="it-IT" i="1" dirty="0"/>
              <a:t>Interrupt Controller </a:t>
            </a:r>
            <a:r>
              <a:rPr lang="it-IT" dirty="0"/>
              <a:t>che decide quale sia il primo </a:t>
            </a:r>
            <a:r>
              <a:rPr lang="it-IT" dirty="0" smtClean="0"/>
              <a:t>periferico da </a:t>
            </a:r>
            <a:r>
              <a:rPr lang="it-IT" dirty="0"/>
              <a:t>servire, e fornisce alla CPU il relativo codice identificativo.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992" y="588963"/>
            <a:ext cx="6420028" cy="761747"/>
          </a:xfrm>
        </p:spPr>
        <p:txBody>
          <a:bodyPr/>
          <a:lstStyle/>
          <a:p>
            <a:r>
              <a:rPr lang="it-IT" dirty="0" smtClean="0"/>
              <a:t>Procedura di interrupt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15" y="1797050"/>
            <a:ext cx="9037958" cy="46756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Un periferico attiva la richiesta di interrupt verso l’IC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L’IC attiva </a:t>
            </a:r>
            <a:r>
              <a:rPr lang="it-IT" sz="2000" dirty="0"/>
              <a:t>la richiesta di interrupt </a:t>
            </a:r>
            <a:r>
              <a:rPr lang="it-IT" sz="2000" dirty="0" smtClean="0"/>
              <a:t>verso la CPU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La CPU </a:t>
            </a:r>
            <a:r>
              <a:rPr lang="it-IT" sz="2000" dirty="0" smtClean="0"/>
              <a:t>completa l’esecuzione dell’istruzione corrente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La CPU </a:t>
            </a:r>
            <a:r>
              <a:rPr lang="it-IT" sz="2000" dirty="0" smtClean="0"/>
              <a:t>attiva </a:t>
            </a:r>
            <a:r>
              <a:rPr lang="it-IT" sz="2000" dirty="0" smtClean="0"/>
              <a:t>il segnale Interrupt Acknowledge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L’IC manda alla CPU il codice del periferico che ha fatto richiesta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La CPU salva il PC e il registro di stato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La CPU accede alla IVT e ne estrae l’indirizzo della ISR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Parte l’esecuzione della ISR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Alla fine della ISR</a:t>
            </a:r>
          </a:p>
          <a:p>
            <a:pPr marL="919163" lvl="1" indent="-457200"/>
            <a:r>
              <a:rPr lang="it-IT" sz="2000" dirty="0"/>
              <a:t>i</a:t>
            </a:r>
            <a:r>
              <a:rPr lang="it-IT" sz="2000" dirty="0" smtClean="0"/>
              <a:t>l registro di stato viene ripristinato</a:t>
            </a:r>
            <a:endParaRPr lang="it-IT" sz="2000" dirty="0"/>
          </a:p>
          <a:p>
            <a:pPr marL="919163" lvl="1" indent="-457200"/>
            <a:r>
              <a:rPr lang="it-IT" sz="2000" dirty="0" smtClean="0"/>
              <a:t>il programma interrotto riprende l’esecuzione.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359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Sotto-sistema di I/O</a:t>
            </a:r>
            <a:endParaRPr lang="it-IT" u="sng"/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Il sotto-sistema di I/O di un calcolatore è composto da:</a:t>
            </a:r>
          </a:p>
          <a:p>
            <a:pPr lvl="1"/>
            <a:r>
              <a:rPr lang="it-IT"/>
              <a:t>dispositivi di Input/Output (periferiche)</a:t>
            </a:r>
          </a:p>
          <a:p>
            <a:pPr lvl="1"/>
            <a:r>
              <a:rPr lang="it-IT"/>
              <a:t>unità per il controllo di questi dispositivi</a:t>
            </a:r>
          </a:p>
          <a:p>
            <a:pPr lvl="1"/>
            <a:r>
              <a:rPr lang="it-IT"/>
              <a:t>software per la loro gestione.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Eccezioni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5151154"/>
          </a:xfrm>
        </p:spPr>
        <p:txBody>
          <a:bodyPr/>
          <a:lstStyle/>
          <a:p>
            <a:r>
              <a:rPr lang="it-IT" dirty="0" smtClean="0"/>
              <a:t>Le eccezioni sono eventi (interni o esterni) che vengono gestiti dalla CPU come le richieste di interrupt provenienti dalle periferiche. </a:t>
            </a:r>
          </a:p>
          <a:p>
            <a:r>
              <a:rPr lang="it-IT" dirty="0" smtClean="0"/>
              <a:t>Sono quindi eventi </a:t>
            </a:r>
            <a:r>
              <a:rPr lang="it-IT" dirty="0"/>
              <a:t>in grado di interrompere l’esecuzione del programma corrente.</a:t>
            </a:r>
          </a:p>
          <a:p>
            <a:r>
              <a:rPr lang="it-IT" dirty="0"/>
              <a:t>Esistono vari tipi di eccezioni:</a:t>
            </a:r>
          </a:p>
          <a:p>
            <a:pPr lvl="1"/>
            <a:r>
              <a:rPr lang="it-IT" dirty="0"/>
              <a:t>interrupt di </a:t>
            </a:r>
            <a:r>
              <a:rPr lang="it-IT" dirty="0" smtClean="0"/>
              <a:t>I/O (o esterni)</a:t>
            </a:r>
            <a:endParaRPr lang="it-IT" dirty="0"/>
          </a:p>
          <a:p>
            <a:pPr lvl="1"/>
            <a:r>
              <a:rPr lang="it-IT" dirty="0" smtClean="0"/>
              <a:t>eccezioni di </a:t>
            </a:r>
            <a:r>
              <a:rPr lang="it-IT" dirty="0"/>
              <a:t>errore</a:t>
            </a:r>
          </a:p>
          <a:p>
            <a:pPr lvl="1"/>
            <a:r>
              <a:rPr lang="it-IT" dirty="0" smtClean="0"/>
              <a:t>eccezioni di debug</a:t>
            </a:r>
            <a:endParaRPr lang="it-IT" dirty="0"/>
          </a:p>
          <a:p>
            <a:pPr lvl="1"/>
            <a:r>
              <a:rPr lang="it-IT" dirty="0"/>
              <a:t>eccezioni di privilegio.</a:t>
            </a:r>
          </a:p>
          <a:p>
            <a:r>
              <a:rPr lang="it-IT" dirty="0"/>
              <a:t>Ciascuno di questi segnali attiva opportune procedure di </a:t>
            </a:r>
            <a:r>
              <a:rPr lang="it-IT" dirty="0" smtClean="0"/>
              <a:t>servizio, il cui indirizzo è contenuto nella IVT.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869" y="588963"/>
            <a:ext cx="5482272" cy="761747"/>
          </a:xfrm>
        </p:spPr>
        <p:txBody>
          <a:bodyPr/>
          <a:lstStyle/>
          <a:p>
            <a:r>
              <a:rPr lang="it-IT" dirty="0" smtClean="0"/>
              <a:t>Eccezioni di </a:t>
            </a:r>
            <a:r>
              <a:rPr lang="it-IT" dirty="0"/>
              <a:t>errore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169073"/>
          </a:xfrm>
        </p:spPr>
        <p:txBody>
          <a:bodyPr/>
          <a:lstStyle/>
          <a:p>
            <a:r>
              <a:rPr lang="it-IT" dirty="0"/>
              <a:t>Possono essere </a:t>
            </a:r>
            <a:r>
              <a:rPr lang="it-IT" dirty="0" smtClean="0"/>
              <a:t>generate </a:t>
            </a:r>
            <a:r>
              <a:rPr lang="it-IT" dirty="0" smtClean="0"/>
              <a:t>(tra l’altro)</a:t>
            </a:r>
            <a:endParaRPr lang="it-IT" dirty="0"/>
          </a:p>
          <a:p>
            <a:pPr lvl="1"/>
            <a:r>
              <a:rPr lang="it-IT" dirty="0"/>
              <a:t>dai circuiti di controllo delle memorie, ad esempio quando si verifica un errore di parità</a:t>
            </a:r>
          </a:p>
          <a:p>
            <a:pPr lvl="1"/>
            <a:r>
              <a:rPr lang="it-IT" dirty="0"/>
              <a:t>dal circuito di decodifica delle istruzioni, quando il codice operativo dell’istruzione di cui si è fatto il fetch non corrisponde a nessuna delle istruzioni lecite</a:t>
            </a:r>
          </a:p>
          <a:p>
            <a:pPr lvl="1"/>
            <a:r>
              <a:rPr lang="it-IT" dirty="0"/>
              <a:t>dai circuiti aritmetici, quando si verifica una condizione di errore (ad esempio </a:t>
            </a:r>
            <a:r>
              <a:rPr lang="it-IT" dirty="0" smtClean="0"/>
              <a:t>una divisione </a:t>
            </a:r>
            <a:r>
              <a:rPr lang="it-IT" dirty="0"/>
              <a:t>per 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402" y="588963"/>
            <a:ext cx="5551201" cy="761747"/>
          </a:xfrm>
        </p:spPr>
        <p:txBody>
          <a:bodyPr/>
          <a:lstStyle/>
          <a:p>
            <a:r>
              <a:rPr lang="it-IT" dirty="0" smtClean="0"/>
              <a:t>Eccezioni di debug</a:t>
            </a:r>
            <a:endParaRPr lang="it-IT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2992101"/>
          </a:xfrm>
        </p:spPr>
        <p:txBody>
          <a:bodyPr/>
          <a:lstStyle/>
          <a:p>
            <a:r>
              <a:rPr lang="it-IT" dirty="0"/>
              <a:t>Sono </a:t>
            </a:r>
            <a:r>
              <a:rPr lang="it-IT" dirty="0" smtClean="0"/>
              <a:t>utilizzate </a:t>
            </a:r>
            <a:r>
              <a:rPr lang="it-IT" dirty="0"/>
              <a:t>dai </a:t>
            </a:r>
            <a:r>
              <a:rPr lang="it-IT" i="1" dirty="0" err="1" smtClean="0"/>
              <a:t>debugger</a:t>
            </a:r>
            <a:r>
              <a:rPr lang="it-IT" dirty="0"/>
              <a:t>: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Molti processori prevedono una modalità </a:t>
            </a:r>
            <a:r>
              <a:rPr lang="it-IT" i="1" dirty="0"/>
              <a:t>trace</a:t>
            </a:r>
            <a:r>
              <a:rPr lang="it-IT" dirty="0"/>
              <a:t>; quando viene attivata il processore scatena un’eccezione dopo l’esecuzione di ciascuna </a:t>
            </a:r>
            <a:r>
              <a:rPr lang="it-IT" dirty="0" smtClean="0"/>
              <a:t>istruzione. Tale </a:t>
            </a:r>
            <a:r>
              <a:rPr lang="it-IT" dirty="0"/>
              <a:t>eccezione viene utilizzata per gestire il modo di esecuzione </a:t>
            </a:r>
            <a:r>
              <a:rPr lang="it-IT" i="1" dirty="0"/>
              <a:t>single </a:t>
            </a:r>
            <a:r>
              <a:rPr lang="it-IT" i="1" dirty="0" err="1" smtClean="0"/>
              <a:t>step</a:t>
            </a:r>
            <a:r>
              <a:rPr lang="it-IT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Inoltre</a:t>
            </a:r>
            <a:r>
              <a:rPr lang="it-IT" dirty="0"/>
              <a:t>, i processori dispongono spesso di apposite istruzioni che scatenano un’eccezione </a:t>
            </a:r>
            <a:r>
              <a:rPr lang="it-IT" dirty="0" smtClean="0"/>
              <a:t>voluta. Queste </a:t>
            </a:r>
            <a:r>
              <a:rPr lang="it-IT" dirty="0"/>
              <a:t>possono venire utilizzate per implementare i </a:t>
            </a:r>
            <a:r>
              <a:rPr lang="it-IT" i="1" dirty="0" err="1"/>
              <a:t>breakpoint</a:t>
            </a:r>
            <a:r>
              <a:rPr lang="it-IT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Eccezioni di privilegio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2673552"/>
          </a:xfrm>
        </p:spPr>
        <p:txBody>
          <a:bodyPr/>
          <a:lstStyle/>
          <a:p>
            <a:r>
              <a:rPr lang="it-IT" dirty="0"/>
              <a:t>Se il processore prevede più modi di funzionamento in base alla priorità del programma in esecuzione (ad esempio </a:t>
            </a:r>
            <a:r>
              <a:rPr lang="it-IT" i="1" dirty="0"/>
              <a:t>utente </a:t>
            </a:r>
            <a:r>
              <a:rPr lang="it-IT" dirty="0"/>
              <a:t>o </a:t>
            </a:r>
            <a:r>
              <a:rPr lang="it-IT" i="1" dirty="0"/>
              <a:t>supervisore</a:t>
            </a:r>
            <a:r>
              <a:rPr lang="it-IT" dirty="0"/>
              <a:t>), viene attivata un’eccezione quando </a:t>
            </a:r>
            <a:r>
              <a:rPr lang="it-IT" dirty="0" smtClean="0"/>
              <a:t>il programma corrente tenta </a:t>
            </a:r>
            <a:r>
              <a:rPr lang="it-IT" dirty="0"/>
              <a:t>di </a:t>
            </a:r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eseguire </a:t>
            </a:r>
            <a:r>
              <a:rPr lang="it-IT" dirty="0"/>
              <a:t>un’istruzione non permessa dal livello di priorità </a:t>
            </a:r>
            <a:r>
              <a:rPr lang="it-IT" dirty="0" smtClean="0"/>
              <a:t>corrente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fare </a:t>
            </a:r>
            <a:r>
              <a:rPr lang="it-IT" dirty="0"/>
              <a:t>accesso </a:t>
            </a:r>
            <a:r>
              <a:rPr lang="it-IT" dirty="0" smtClean="0"/>
              <a:t>a </a:t>
            </a:r>
            <a:r>
              <a:rPr lang="it-IT" dirty="0"/>
              <a:t>un’area di memoria senza averne i diritti.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Uso dell'interrupt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4160113"/>
          </a:xfrm>
        </p:spPr>
        <p:txBody>
          <a:bodyPr/>
          <a:lstStyle/>
          <a:p>
            <a:r>
              <a:rPr lang="it-IT" dirty="0"/>
              <a:t>I Sistemi Operativi sfruttano pesantemente il meccanismo dell'interrupt:</a:t>
            </a:r>
          </a:p>
          <a:p>
            <a:pPr lvl="1"/>
            <a:r>
              <a:rPr lang="it-IT" dirty="0"/>
              <a:t>le procedure che compongono il Sistema Operativo (ad esempio per la gestione delle periferiche) sono attivate </a:t>
            </a:r>
          </a:p>
          <a:p>
            <a:pPr lvl="2"/>
            <a:r>
              <a:rPr lang="it-IT" dirty="0"/>
              <a:t>tramite interrupt software dai programmi</a:t>
            </a:r>
          </a:p>
          <a:p>
            <a:pPr lvl="2"/>
            <a:r>
              <a:rPr lang="it-IT" dirty="0"/>
              <a:t>tramite interrupt hardware dalle periferiche stesse</a:t>
            </a:r>
          </a:p>
          <a:p>
            <a:pPr lvl="1"/>
            <a:r>
              <a:rPr lang="it-IT" dirty="0"/>
              <a:t>il passaggio all'esecuzione delle procedure di interrupt corrisponde spesso al passaggio ad una modalità speciale (</a:t>
            </a:r>
            <a:r>
              <a:rPr lang="it-IT" i="1" dirty="0" smtClean="0"/>
              <a:t>supervisore</a:t>
            </a:r>
            <a:r>
              <a:rPr lang="it-IT" dirty="0" smtClean="0"/>
              <a:t>).</a:t>
            </a:r>
            <a:endParaRPr lang="it-IT" dirty="0"/>
          </a:p>
          <a:p>
            <a:pPr lvl="1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 u="sng"/>
              <a:t>DMA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806170"/>
          </a:xfrm>
          <a:noFill/>
          <a:ln/>
        </p:spPr>
        <p:txBody>
          <a:bodyPr/>
          <a:lstStyle/>
          <a:p>
            <a:r>
              <a:rPr lang="it-IT" dirty="0"/>
              <a:t>È il metodo preferito quando si devono trasferire grosse moli di dati da una periferica alla memoria (o viceversa).</a:t>
            </a:r>
          </a:p>
          <a:p>
            <a:r>
              <a:rPr lang="it-IT" dirty="0" smtClean="0"/>
              <a:t>Il trasferimento viene eseguito da un modulo apposito </a:t>
            </a:r>
            <a:r>
              <a:rPr lang="it-IT" dirty="0"/>
              <a:t>(</a:t>
            </a:r>
            <a:r>
              <a:rPr lang="it-IT" i="1" dirty="0"/>
              <a:t>DMA Controller</a:t>
            </a:r>
            <a:r>
              <a:rPr lang="it-IT" dirty="0" smtClean="0"/>
              <a:t>).</a:t>
            </a:r>
            <a:endParaRPr lang="it-IT" dirty="0"/>
          </a:p>
          <a:p>
            <a:r>
              <a:rPr lang="it-IT" dirty="0" smtClean="0"/>
              <a:t>Il modulo deve </a:t>
            </a:r>
            <a:r>
              <a:rPr lang="it-IT" dirty="0"/>
              <a:t>essere in grado di fungere da </a:t>
            </a:r>
            <a:r>
              <a:rPr lang="it-IT" i="1" dirty="0"/>
              <a:t>bus master</a:t>
            </a:r>
            <a:r>
              <a:rPr lang="it-IT" dirty="0"/>
              <a:t>, ossia deve generare gli indirizzi </a:t>
            </a:r>
            <a:r>
              <a:rPr lang="it-IT" dirty="0" smtClean="0"/>
              <a:t>e </a:t>
            </a:r>
            <a:r>
              <a:rPr lang="it-IT" dirty="0"/>
              <a:t>i segnali di controllo secondo </a:t>
            </a:r>
            <a:r>
              <a:rPr lang="it-IT" dirty="0" smtClean="0"/>
              <a:t>il protocollo del bus.</a:t>
            </a:r>
            <a:endParaRPr lang="it-IT" dirty="0"/>
          </a:p>
          <a:p>
            <a:r>
              <a:rPr lang="it-IT" dirty="0"/>
              <a:t>Il DMA Controller deve inoltre essere in grado di negoziare con la CPU l’acquisizione del controllo del bus ed il suo rilascio.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733925" y="2994025"/>
            <a:ext cx="4672013" cy="2876550"/>
          </a:xfrm>
          <a:prstGeom prst="rect">
            <a:avLst/>
          </a:prstGeom>
          <a:solidFill>
            <a:srgbClr val="DFDF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23863" y="2994025"/>
            <a:ext cx="3533775" cy="287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6000" dirty="0">
                <a:latin typeface="Arial Rounded MT Bold" pitchFamily="34" charset="0"/>
              </a:rPr>
              <a:t>CPU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1965325" y="252413"/>
            <a:ext cx="5975350" cy="754062"/>
          </a:xfrm>
          <a:noFill/>
          <a:ln/>
        </p:spPr>
        <p:txBody>
          <a:bodyPr/>
          <a:lstStyle/>
          <a:p>
            <a:r>
              <a:rPr lang="it-IT"/>
              <a:t>Circuiteria per il DMA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81013" y="2103438"/>
            <a:ext cx="8942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81013" y="2471738"/>
            <a:ext cx="8942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404813" y="1751013"/>
            <a:ext cx="9064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>
                <a:latin typeface="Arial Rounded MT Bold" pitchFamily="34" charset="0"/>
              </a:rPr>
              <a:t>Abus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04813" y="2119313"/>
            <a:ext cx="9064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>
                <a:latin typeface="Arial Rounded MT Bold" pitchFamily="34" charset="0"/>
              </a:rPr>
              <a:t>Dbus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997325" y="1079500"/>
            <a:ext cx="1909763" cy="630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8900" tIns="44450" rIns="88900" bIns="44450" anchor="ctr"/>
          <a:lstStyle/>
          <a:p>
            <a:pPr algn="ctr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>
                <a:latin typeface="Arial Rounded MT Bold" pitchFamily="34" charset="0"/>
              </a:rPr>
              <a:t>Memoria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243388" y="17224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456238" y="1722438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 flipV="1">
            <a:off x="1406525" y="2097087"/>
            <a:ext cx="6350" cy="89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3049588" y="2465388"/>
            <a:ext cx="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6432550" y="3195638"/>
            <a:ext cx="1162050" cy="411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 anchor="ctr"/>
          <a:lstStyle/>
          <a:p>
            <a:pPr algn="ctr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>
                <a:latin typeface="Arial Rounded MT Bold" pitchFamily="34" charset="0"/>
              </a:rPr>
              <a:t>IOAR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959350" y="3987800"/>
            <a:ext cx="1441450" cy="118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 anchor="ctr"/>
          <a:lstStyle/>
          <a:p>
            <a:pPr algn="ctr" defTabSz="222250">
              <a:lnSpc>
                <a:spcPct val="90000"/>
              </a:lnSpc>
              <a:tabLst>
                <a:tab pos="222250" algn="l"/>
              </a:tabLst>
            </a:pPr>
            <a:r>
              <a:rPr lang="en-US" sz="2300">
                <a:latin typeface="Arial Rounded MT Bold" pitchFamily="34" charset="0"/>
              </a:rPr>
              <a:t>Unità di</a:t>
            </a:r>
            <a:br>
              <a:rPr lang="en-US" sz="2300">
                <a:latin typeface="Arial Rounded MT Bold" pitchFamily="34" charset="0"/>
              </a:rPr>
            </a:br>
            <a:r>
              <a:rPr lang="en-US" sz="2300">
                <a:latin typeface="Arial Rounded MT Bold" pitchFamily="34" charset="0"/>
              </a:rPr>
              <a:t>controllo</a:t>
            </a: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V="1">
            <a:off x="7321550" y="2078038"/>
            <a:ext cx="0" cy="111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6630988" y="2478088"/>
            <a:ext cx="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49198" name="Group 46"/>
          <p:cNvGrpSpPr>
            <a:grpSpLocks/>
          </p:cNvGrpSpPr>
          <p:nvPr/>
        </p:nvGrpSpPr>
        <p:grpSpPr bwMode="auto">
          <a:xfrm>
            <a:off x="5535613" y="5180013"/>
            <a:ext cx="184150" cy="1295400"/>
            <a:chOff x="3235" y="3251"/>
            <a:chExt cx="116" cy="816"/>
          </a:xfrm>
        </p:grpSpPr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H="1">
              <a:off x="3235" y="3251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>
              <a:off x="3351" y="3251"/>
              <a:ext cx="0" cy="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4881563" y="6453188"/>
            <a:ext cx="150812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>
                <a:latin typeface="Arial Rounded MT Bold" pitchFamily="34" charset="0"/>
              </a:rPr>
              <a:t>Periferica</a:t>
            </a: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5511800" y="36195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49191" name="Group 39"/>
          <p:cNvGrpSpPr>
            <a:grpSpLocks/>
          </p:cNvGrpSpPr>
          <p:nvPr/>
        </p:nvGrpSpPr>
        <p:grpSpPr bwMode="auto">
          <a:xfrm>
            <a:off x="4959350" y="2478088"/>
            <a:ext cx="1162050" cy="1128712"/>
            <a:chOff x="3124" y="1561"/>
            <a:chExt cx="732" cy="711"/>
          </a:xfrm>
        </p:grpSpPr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3124" y="2013"/>
              <a:ext cx="732" cy="25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900" tIns="44450" rIns="88900" bIns="44450" anchor="ctr"/>
            <a:lstStyle/>
            <a:p>
              <a:pPr algn="ctr" defTabSz="222250">
                <a:lnSpc>
                  <a:spcPct val="90000"/>
                </a:lnSpc>
                <a:spcBef>
                  <a:spcPct val="50000"/>
                </a:spcBef>
                <a:tabLst>
                  <a:tab pos="222250" algn="l"/>
                </a:tabLst>
              </a:pPr>
              <a:r>
                <a:rPr lang="en-US" sz="2300">
                  <a:latin typeface="Arial Rounded MT Bold" pitchFamily="34" charset="0"/>
                </a:rPr>
                <a:t>DC</a:t>
              </a:r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3472" y="1561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49184" name="Line 32"/>
          <p:cNvSpPr>
            <a:spLocks noChangeShapeType="1"/>
          </p:cNvSpPr>
          <p:nvPr/>
        </p:nvSpPr>
        <p:spPr bwMode="auto">
          <a:xfrm flipH="1" flipV="1">
            <a:off x="3957637" y="4265613"/>
            <a:ext cx="1001712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 flipH="1">
            <a:off x="3957636" y="4718050"/>
            <a:ext cx="100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6091238" y="5440363"/>
            <a:ext cx="23558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just" defTabSz="222250">
              <a:lnSpc>
                <a:spcPct val="90000"/>
              </a:lnSpc>
              <a:spcBef>
                <a:spcPct val="50000"/>
              </a:spcBef>
              <a:tabLst>
                <a:tab pos="222250" algn="l"/>
              </a:tabLst>
            </a:pPr>
            <a:r>
              <a:rPr lang="en-US" sz="2300">
                <a:latin typeface="Arial Rounded MT Bold" pitchFamily="34" charset="0"/>
              </a:rPr>
              <a:t>DMA Controller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3997325" y="3656013"/>
            <a:ext cx="7286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ctr" defTabSz="222250">
              <a:lnSpc>
                <a:spcPct val="90000"/>
              </a:lnSpc>
              <a:tabLst>
                <a:tab pos="222250" algn="l"/>
              </a:tabLst>
            </a:pPr>
            <a:r>
              <a:rPr lang="en-US" sz="1900">
                <a:latin typeface="Arial Rounded MT Bold" pitchFamily="34" charset="0"/>
              </a:rPr>
              <a:t>DMA</a:t>
            </a:r>
            <a:br>
              <a:rPr lang="en-US" sz="1900">
                <a:latin typeface="Arial Rounded MT Bold" pitchFamily="34" charset="0"/>
              </a:rPr>
            </a:br>
            <a:r>
              <a:rPr lang="en-US" sz="1900">
                <a:latin typeface="Arial Rounded MT Bold" pitchFamily="34" charset="0"/>
              </a:rPr>
              <a:t>Ack</a:t>
            </a: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979863" y="4760913"/>
            <a:ext cx="728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>
            <a:spAutoFit/>
          </a:bodyPr>
          <a:lstStyle/>
          <a:p>
            <a:pPr algn="ctr" defTabSz="222250">
              <a:lnSpc>
                <a:spcPct val="90000"/>
              </a:lnSpc>
              <a:tabLst>
                <a:tab pos="222250" algn="l"/>
              </a:tabLst>
            </a:pPr>
            <a:r>
              <a:rPr lang="en-US" sz="1900">
                <a:latin typeface="Arial Rounded MT Bold" pitchFamily="34" charset="0"/>
              </a:rPr>
              <a:t>DMA</a:t>
            </a:r>
            <a:br>
              <a:rPr lang="en-US" sz="1900">
                <a:latin typeface="Arial Rounded MT Bold" pitchFamily="34" charset="0"/>
              </a:rPr>
            </a:br>
            <a:r>
              <a:rPr lang="en-US" sz="1900">
                <a:latin typeface="Arial Rounded MT Bold" pitchFamily="34" charset="0"/>
              </a:rPr>
              <a:t>Req</a:t>
            </a:r>
          </a:p>
        </p:txBody>
      </p:sp>
      <p:grpSp>
        <p:nvGrpSpPr>
          <p:cNvPr id="49192" name="Group 40"/>
          <p:cNvGrpSpPr>
            <a:grpSpLocks/>
          </p:cNvGrpSpPr>
          <p:nvPr/>
        </p:nvGrpSpPr>
        <p:grpSpPr bwMode="auto">
          <a:xfrm>
            <a:off x="7972425" y="2465388"/>
            <a:ext cx="1162050" cy="1128712"/>
            <a:chOff x="3124" y="1561"/>
            <a:chExt cx="732" cy="711"/>
          </a:xfrm>
        </p:grpSpPr>
        <p:sp>
          <p:nvSpPr>
            <p:cNvPr id="49193" name="Rectangle 41"/>
            <p:cNvSpPr>
              <a:spLocks noChangeArrowheads="1"/>
            </p:cNvSpPr>
            <p:nvPr/>
          </p:nvSpPr>
          <p:spPr bwMode="auto">
            <a:xfrm>
              <a:off x="3124" y="2013"/>
              <a:ext cx="732" cy="25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900" tIns="44450" rIns="88900" bIns="44450" anchor="ctr"/>
            <a:lstStyle/>
            <a:p>
              <a:pPr algn="ctr" defTabSz="222250">
                <a:lnSpc>
                  <a:spcPct val="90000"/>
                </a:lnSpc>
                <a:spcBef>
                  <a:spcPct val="50000"/>
                </a:spcBef>
                <a:tabLst>
                  <a:tab pos="222250" algn="l"/>
                </a:tabLst>
              </a:pPr>
              <a:r>
                <a:rPr lang="en-US" sz="2300">
                  <a:latin typeface="Arial Rounded MT Bold" pitchFamily="34" charset="0"/>
                </a:rPr>
                <a:t>Control</a:t>
              </a:r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>
              <a:off x="3472" y="1561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6424613" y="4573588"/>
            <a:ext cx="2141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 flipV="1">
            <a:off x="8586788" y="3584575"/>
            <a:ext cx="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Canali di DMA</a:t>
            </a:r>
          </a:p>
        </p:txBody>
      </p:sp>
      <p:sp>
        <p:nvSpPr>
          <p:cNvPr id="128003" name="Rectangle 1027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523016"/>
          </a:xfrm>
        </p:spPr>
        <p:txBody>
          <a:bodyPr/>
          <a:lstStyle/>
          <a:p>
            <a:r>
              <a:rPr lang="it-IT" dirty="0"/>
              <a:t>Ciascun DMA controller pu</a:t>
            </a:r>
            <a:r>
              <a:rPr lang="it-IT" dirty="0">
                <a:cs typeface="Times New Roman" pitchFamily="18" charset="0"/>
              </a:rPr>
              <a:t>ò normalmente gestire più periferiche (</a:t>
            </a:r>
            <a:r>
              <a:rPr lang="it-IT" i="1" dirty="0">
                <a:cs typeface="Times New Roman" pitchFamily="18" charset="0"/>
              </a:rPr>
              <a:t>canali</a:t>
            </a:r>
            <a:r>
              <a:rPr lang="it-IT" dirty="0">
                <a:cs typeface="Times New Roman" pitchFamily="18" charset="0"/>
              </a:rPr>
              <a:t>). </a:t>
            </a:r>
            <a:endParaRPr lang="it-IT" dirty="0" smtClean="0">
              <a:cs typeface="Times New Roman" pitchFamily="18" charset="0"/>
            </a:endParaRPr>
          </a:p>
          <a:p>
            <a:r>
              <a:rPr lang="it-IT" dirty="0" smtClean="0">
                <a:cs typeface="Times New Roman" pitchFamily="18" charset="0"/>
              </a:rPr>
              <a:t>Per </a:t>
            </a:r>
            <a:r>
              <a:rPr lang="it-IT" dirty="0">
                <a:cs typeface="Times New Roman" pitchFamily="18" charset="0"/>
              </a:rPr>
              <a:t>ciascuna periferica il DMA controller dispone di</a:t>
            </a:r>
          </a:p>
          <a:p>
            <a:pPr lvl="1"/>
            <a:r>
              <a:rPr lang="it-IT" dirty="0"/>
              <a:t>linee di richiesta e di </a:t>
            </a:r>
            <a:r>
              <a:rPr lang="it-IT" dirty="0" err="1"/>
              <a:t>acknowledge</a:t>
            </a:r>
            <a:endParaRPr lang="it-IT" dirty="0"/>
          </a:p>
          <a:p>
            <a:pPr lvl="1"/>
            <a:r>
              <a:rPr lang="it-IT" dirty="0"/>
              <a:t>registri DC e IOAR</a:t>
            </a:r>
          </a:p>
          <a:p>
            <a:pPr lvl="1"/>
            <a:r>
              <a:rPr lang="it-IT" dirty="0"/>
              <a:t>circuiteria di controllo.</a:t>
            </a:r>
          </a:p>
          <a:p>
            <a:r>
              <a:rPr lang="it-IT" dirty="0"/>
              <a:t>Il DMA controller </a:t>
            </a:r>
            <a:r>
              <a:rPr lang="it-IT" dirty="0">
                <a:cs typeface="Times New Roman" pitchFamily="18" charset="0"/>
              </a:rPr>
              <a:t>è anche in grado di arbitrare tra richieste di DMA contemporanee.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825" y="588963"/>
            <a:ext cx="4246356" cy="761747"/>
          </a:xfrm>
        </p:spPr>
        <p:txBody>
          <a:bodyPr/>
          <a:lstStyle/>
          <a:p>
            <a:r>
              <a:rPr lang="it-IT" dirty="0" smtClean="0"/>
              <a:t>Uso del DMAC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738" y="1797050"/>
            <a:ext cx="7758112" cy="4301690"/>
          </a:xfrm>
        </p:spPr>
        <p:txBody>
          <a:bodyPr/>
          <a:lstStyle/>
          <a:p>
            <a:r>
              <a:rPr lang="it-IT" dirty="0" smtClean="0"/>
              <a:t>L’uso del DMAC si articola in 2 fasi:</a:t>
            </a:r>
          </a:p>
          <a:p>
            <a:pPr lvl="1" algn="l"/>
            <a:r>
              <a:rPr lang="it-IT" i="1" dirty="0" smtClean="0"/>
              <a:t>Programmazione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/>
              <a:t>la CPU carica nei registri IOAR e DC l’indirizzo dell’area di memoria </a:t>
            </a:r>
            <a:r>
              <a:rPr lang="it-IT" dirty="0" smtClean="0"/>
              <a:t>e </a:t>
            </a:r>
            <a:r>
              <a:rPr lang="it-IT" dirty="0"/>
              <a:t>il numero di parole da trasferire; la CPU informa inoltre il DMA controller della direzione del trasferimento (memoria </a:t>
            </a:r>
            <a:r>
              <a:rPr lang="it-IT" dirty="0">
                <a:sym typeface="Symbol" pitchFamily="18" charset="2"/>
              </a:rPr>
              <a:t> periferica o viceversa</a:t>
            </a:r>
            <a:r>
              <a:rPr lang="it-IT" dirty="0" smtClean="0">
                <a:sym typeface="Symbol" pitchFamily="18" charset="2"/>
              </a:rPr>
              <a:t>) e definisce le modalità di trasferimento</a:t>
            </a:r>
          </a:p>
          <a:p>
            <a:pPr lvl="1" algn="l"/>
            <a:r>
              <a:rPr lang="it-IT" i="1" dirty="0" smtClean="0">
                <a:sym typeface="Symbol" pitchFamily="18" charset="2"/>
              </a:rPr>
              <a:t>Uso</a:t>
            </a:r>
            <a:r>
              <a:rPr lang="it-IT" dirty="0" smtClean="0">
                <a:sym typeface="Symbol" pitchFamily="18" charset="2"/>
              </a:rPr>
              <a:t>:</a:t>
            </a:r>
            <a:br>
              <a:rPr lang="it-IT" dirty="0" smtClean="0">
                <a:sym typeface="Symbol" pitchFamily="18" charset="2"/>
              </a:rPr>
            </a:br>
            <a:r>
              <a:rPr lang="it-IT" dirty="0" smtClean="0">
                <a:sym typeface="Symbol" pitchFamily="18" charset="2"/>
              </a:rPr>
              <a:t>il DMAC esegue il trasferimento.</a:t>
            </a:r>
            <a:endParaRPr lang="it-IT" dirty="0"/>
          </a:p>
          <a:p>
            <a:pPr lvl="1"/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5383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9563" y="588963"/>
            <a:ext cx="7086877" cy="761747"/>
          </a:xfrm>
          <a:noFill/>
          <a:ln/>
        </p:spPr>
        <p:txBody>
          <a:bodyPr/>
          <a:lstStyle/>
          <a:p>
            <a:r>
              <a:rPr lang="it-IT" dirty="0"/>
              <a:t>Trasferimento in </a:t>
            </a:r>
            <a:r>
              <a:rPr lang="it-IT" dirty="0" smtClean="0"/>
              <a:t>DMA (I)</a:t>
            </a:r>
            <a:endParaRPr lang="it-IT" dirty="0"/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487621"/>
          </a:xfrm>
          <a:noFill/>
          <a:ln/>
        </p:spPr>
        <p:txBody>
          <a:bodyPr/>
          <a:lstStyle/>
          <a:p>
            <a:r>
              <a:rPr lang="it-IT" dirty="0"/>
              <a:t>Il trasferimento di un blocco in DMA </a:t>
            </a:r>
            <a:r>
              <a:rPr lang="it-IT" dirty="0" smtClean="0"/>
              <a:t>(a valle della programmazione) si </a:t>
            </a:r>
            <a:r>
              <a:rPr lang="it-IT" dirty="0"/>
              <a:t>articola in </a:t>
            </a:r>
            <a:r>
              <a:rPr lang="it-IT" dirty="0" smtClean="0"/>
              <a:t>vari passi:</a:t>
            </a:r>
            <a:endParaRPr lang="it-IT" dirty="0"/>
          </a:p>
          <a:p>
            <a:pPr lvl="1"/>
            <a:r>
              <a:rPr lang="it-IT" dirty="0" smtClean="0"/>
              <a:t>il </a:t>
            </a:r>
            <a:r>
              <a:rPr lang="it-IT" dirty="0"/>
              <a:t>DMA Controller riceve una richiesta di trasferimento da parte di una </a:t>
            </a:r>
            <a:r>
              <a:rPr lang="it-IT" dirty="0" smtClean="0"/>
              <a:t>periferica</a:t>
            </a:r>
            <a:endParaRPr lang="it-IT" dirty="0"/>
          </a:p>
          <a:p>
            <a:pPr lvl="1"/>
            <a:r>
              <a:rPr lang="it-IT" dirty="0" smtClean="0"/>
              <a:t>il DMA </a:t>
            </a:r>
            <a:r>
              <a:rPr lang="it-IT" dirty="0"/>
              <a:t>Controller invia un segnale di DMA Request alla </a:t>
            </a:r>
            <a:r>
              <a:rPr lang="it-IT" dirty="0" smtClean="0"/>
              <a:t>CPU</a:t>
            </a:r>
            <a:endParaRPr lang="it-IT" dirty="0"/>
          </a:p>
          <a:p>
            <a:pPr lvl="1"/>
            <a:r>
              <a:rPr lang="it-IT" dirty="0"/>
              <a:t>quando la CPU  giunge </a:t>
            </a:r>
            <a:r>
              <a:rPr lang="it-IT" dirty="0" smtClean="0"/>
              <a:t>a </a:t>
            </a:r>
            <a:r>
              <a:rPr lang="it-IT" dirty="0"/>
              <a:t>un punto di rilevamento del   segnale di DMA Request, rilascia il bus e attiva il segnale di DMA </a:t>
            </a:r>
            <a:r>
              <a:rPr lang="it-IT" dirty="0" smtClean="0"/>
              <a:t>Acknowledge</a:t>
            </a:r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1327150" y="4160838"/>
            <a:ext cx="4572000" cy="1447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52438" y="61039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119438" y="6103938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144963" y="138579"/>
            <a:ext cx="1616075" cy="754062"/>
          </a:xfrm>
          <a:noFill/>
          <a:ln/>
        </p:spPr>
        <p:txBody>
          <a:bodyPr/>
          <a:lstStyle/>
          <a:p>
            <a:r>
              <a:rPr lang="it-IT" dirty="0"/>
              <a:t>Indirizzamento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dei </a:t>
            </a:r>
            <a:r>
              <a:rPr lang="it-IT" dirty="0"/>
              <a:t>dispositivi di I/O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A ciascun dispositivo di I/O è di solito associata un’interfaccia, che lo collega al bus del sistema. 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496888" y="3246438"/>
            <a:ext cx="775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96888" y="3551238"/>
            <a:ext cx="775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496888" y="3856038"/>
            <a:ext cx="7758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1555750" y="4465638"/>
            <a:ext cx="1295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Decodificatore</a:t>
            </a:r>
            <a:br>
              <a:rPr lang="en-US"/>
            </a:br>
            <a:r>
              <a:rPr lang="en-US"/>
              <a:t>degli indirizzi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3003550" y="4465638"/>
            <a:ext cx="1295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Circuiti di</a:t>
            </a:r>
            <a:br>
              <a:rPr lang="en-US"/>
            </a:br>
            <a:r>
              <a:rPr lang="en-US"/>
              <a:t>controllo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4451350" y="4465638"/>
            <a:ext cx="1295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Registri di dato</a:t>
            </a:r>
            <a:br>
              <a:rPr lang="en-US"/>
            </a:br>
            <a:r>
              <a:rPr lang="en-US"/>
              <a:t>e di stato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870075" y="5989638"/>
            <a:ext cx="3617913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Dispositivo di I/O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8255000" y="3327400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Dati</a:t>
            </a:r>
            <a:endParaRPr lang="en-US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8255000" y="3027363"/>
            <a:ext cx="111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/>
              <a:t>Indirizzi</a:t>
            </a:r>
            <a:endParaRPr lang="en-US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8255000" y="3632200"/>
            <a:ext cx="122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/>
              <a:t>Controllo</a:t>
            </a:r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224088" y="3255963"/>
            <a:ext cx="0" cy="1214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V="1">
            <a:off x="3665538" y="5151438"/>
            <a:ext cx="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 flipV="1">
            <a:off x="3686175" y="3852863"/>
            <a:ext cx="0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V="1">
            <a:off x="5086350" y="5151438"/>
            <a:ext cx="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flipV="1">
            <a:off x="5065713" y="3543300"/>
            <a:ext cx="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2203450" y="5151438"/>
            <a:ext cx="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 rot="-5400000">
            <a:off x="-109538" y="3352801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Bus</a:t>
            </a:r>
            <a:endParaRPr lang="en-US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 rot="5400000">
            <a:off x="5414169" y="4725194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Interfaccia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1326207" y="588963"/>
            <a:ext cx="7253590" cy="761747"/>
          </a:xfrm>
          <a:noFill/>
          <a:ln/>
        </p:spPr>
        <p:txBody>
          <a:bodyPr/>
          <a:lstStyle/>
          <a:p>
            <a:r>
              <a:rPr lang="it-IT" dirty="0"/>
              <a:t>Trasferimento in </a:t>
            </a:r>
            <a:r>
              <a:rPr lang="it-IT" dirty="0" smtClean="0"/>
              <a:t>DMA (II)</a:t>
            </a:r>
            <a:endParaRPr lang="it-IT" dirty="0"/>
          </a:p>
        </p:txBody>
      </p:sp>
      <p:sp>
        <p:nvSpPr>
          <p:cNvPr id="116741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806170"/>
          </a:xfrm>
          <a:noFill/>
          <a:ln/>
        </p:spPr>
        <p:txBody>
          <a:bodyPr/>
          <a:lstStyle/>
          <a:p>
            <a:pPr lvl="1"/>
            <a:r>
              <a:rPr lang="it-IT" dirty="0"/>
              <a:t>il DMA Controller inizia il trasferimento; dopo il trasferimento di ciascuna parola, IOAR e DC vengono </a:t>
            </a:r>
            <a:r>
              <a:rPr lang="it-IT" dirty="0" smtClean="0"/>
              <a:t>aggiornati</a:t>
            </a:r>
            <a:endParaRPr lang="it-IT" dirty="0"/>
          </a:p>
          <a:p>
            <a:pPr lvl="1"/>
            <a:r>
              <a:rPr lang="it-IT" dirty="0"/>
              <a:t>il DMA Controller può sospendere temporaneamente il trasferimento (ad esempio perché la periferica non ha più dati da trasferire) disattivando DMA Request; la CPU disattiva DMA Acknowledge, e riprende il controllo del </a:t>
            </a:r>
            <a:r>
              <a:rPr lang="it-IT" dirty="0" smtClean="0"/>
              <a:t>bus</a:t>
            </a:r>
            <a:endParaRPr lang="it-IT" dirty="0"/>
          </a:p>
          <a:p>
            <a:pPr lvl="1"/>
            <a:r>
              <a:rPr lang="it-IT" dirty="0"/>
              <a:t>quando DC giunge a zero, il trasferimento </a:t>
            </a:r>
            <a:r>
              <a:rPr lang="it-IT" dirty="0" smtClean="0"/>
              <a:t>termina</a:t>
            </a:r>
            <a:endParaRPr lang="it-IT" dirty="0"/>
          </a:p>
          <a:p>
            <a:pPr lvl="1"/>
            <a:r>
              <a:rPr lang="it-IT" dirty="0"/>
              <a:t>il DMA Controller invia un Interrupt alla CPU.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DMA: modi di funzionamento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Il trasferimento dei dati in DMA può avvenire in vari modi:</a:t>
            </a:r>
          </a:p>
          <a:p>
            <a:pPr lvl="1"/>
            <a:r>
              <a:rPr lang="it-IT"/>
              <a:t>trasferimento a blocchi (</a:t>
            </a:r>
            <a:r>
              <a:rPr lang="it-IT" i="1"/>
              <a:t>burst transfer</a:t>
            </a:r>
            <a:r>
              <a:rPr lang="it-IT"/>
              <a:t>)</a:t>
            </a:r>
          </a:p>
          <a:p>
            <a:pPr lvl="1"/>
            <a:r>
              <a:rPr lang="it-IT"/>
              <a:t>trasferimento con </a:t>
            </a:r>
            <a:r>
              <a:rPr lang="it-IT" i="1"/>
              <a:t>cycle stealing</a:t>
            </a:r>
            <a:endParaRPr lang="it-IT"/>
          </a:p>
          <a:p>
            <a:pPr lvl="1"/>
            <a:r>
              <a:rPr lang="it-IT"/>
              <a:t>trasferimento in</a:t>
            </a:r>
            <a:r>
              <a:rPr lang="it-IT" i="1"/>
              <a:t> transparent DMA</a:t>
            </a:r>
            <a:r>
              <a:rPr lang="it-IT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Trasferimento a blocchi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4160113"/>
          </a:xfrm>
          <a:noFill/>
          <a:ln/>
        </p:spPr>
        <p:txBody>
          <a:bodyPr/>
          <a:lstStyle/>
          <a:p>
            <a:r>
              <a:rPr lang="it-IT" dirty="0" smtClean="0"/>
              <a:t>Il DMA </a:t>
            </a:r>
            <a:r>
              <a:rPr lang="it-IT" dirty="0"/>
              <a:t>Controller, una volta acquisito il controllo del bus, lo </a:t>
            </a:r>
            <a:r>
              <a:rPr lang="it-IT" dirty="0" smtClean="0"/>
              <a:t>mantiene </a:t>
            </a:r>
            <a:r>
              <a:rPr lang="it-IT" dirty="0"/>
              <a:t>per tutto il tempo richiesto per trasferire un blocco di dati.</a:t>
            </a:r>
          </a:p>
          <a:p>
            <a:r>
              <a:rPr lang="it-IT" dirty="0"/>
              <a:t>In tal modo </a:t>
            </a:r>
          </a:p>
          <a:p>
            <a:pPr lvl="1"/>
            <a:r>
              <a:rPr lang="it-IT" dirty="0"/>
              <a:t>il trasferimento avviene alla massima velocità</a:t>
            </a:r>
          </a:p>
          <a:p>
            <a:r>
              <a:rPr lang="it-IT" dirty="0"/>
              <a:t>ma</a:t>
            </a:r>
          </a:p>
          <a:p>
            <a:pPr lvl="1"/>
            <a:r>
              <a:rPr lang="it-IT" dirty="0"/>
              <a:t>la CPU è bloccata per tutta la durata del trasferimento.</a:t>
            </a:r>
          </a:p>
          <a:p>
            <a:r>
              <a:rPr lang="it-IT" dirty="0"/>
              <a:t>Il trasferimento a blocchi è importante per periferiche quali i dischi magnetici, dove il trasferimento del blocco non può essere </a:t>
            </a:r>
            <a:r>
              <a:rPr lang="it-IT" dirty="0" smtClean="0"/>
              <a:t>interrotto.</a:t>
            </a:r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Trasferimento con </a:t>
            </a:r>
            <a:r>
              <a:rPr lang="it-IT" i="1"/>
              <a:t>Cycle Stealing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523016"/>
          </a:xfrm>
          <a:noFill/>
          <a:ln/>
        </p:spPr>
        <p:txBody>
          <a:bodyPr/>
          <a:lstStyle/>
          <a:p>
            <a:r>
              <a:rPr lang="it-IT" dirty="0"/>
              <a:t>Il DMA Controller trasferisce i dati in piccoli blocchi, occupando il bus per periodi limitati di tempo</a:t>
            </a:r>
            <a:r>
              <a:rPr lang="it-IT" dirty="0" smtClean="0"/>
              <a:t>.</a:t>
            </a:r>
          </a:p>
          <a:p>
            <a:r>
              <a:rPr lang="it-IT" dirty="0" smtClean="0"/>
              <a:t>Alla fine di ogni blocco il DMAC rilascia il bus e subito dopo attiva nuovamente la richiesta di bus.</a:t>
            </a:r>
            <a:endParaRPr lang="it-IT" dirty="0"/>
          </a:p>
          <a:p>
            <a:r>
              <a:rPr lang="it-IT" dirty="0"/>
              <a:t>In tal modo:</a:t>
            </a:r>
          </a:p>
          <a:p>
            <a:pPr lvl="1"/>
            <a:r>
              <a:rPr lang="it-IT" dirty="0"/>
              <a:t>la velocità di trasferimento è minore</a:t>
            </a:r>
          </a:p>
          <a:p>
            <a:r>
              <a:rPr lang="it-IT" dirty="0"/>
              <a:t>ma</a:t>
            </a:r>
          </a:p>
          <a:p>
            <a:pPr lvl="1"/>
            <a:r>
              <a:rPr lang="it-IT" dirty="0"/>
              <a:t>la CPU non è bloccata per periodi troppo lunghi.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Trasferimento in </a:t>
            </a:r>
            <a:r>
              <a:rPr lang="it-IT" i="1"/>
              <a:t>Transparent DMA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2178032"/>
          </a:xfrm>
          <a:noFill/>
          <a:ln/>
        </p:spPr>
        <p:txBody>
          <a:bodyPr/>
          <a:lstStyle/>
          <a:p>
            <a:r>
              <a:rPr lang="it-IT" dirty="0"/>
              <a:t>Il DMA Controller è in grado di rilevare quando la CPU non utilizza il </a:t>
            </a:r>
            <a:r>
              <a:rPr lang="it-IT" dirty="0" smtClean="0"/>
              <a:t>bus (ad esempio attraverso appositi segnali di stato prodotti dalla CPU), </a:t>
            </a:r>
            <a:r>
              <a:rPr lang="it-IT" dirty="0"/>
              <a:t>e solo in quei periodi esegue il trasferimento dei dati.</a:t>
            </a:r>
          </a:p>
          <a:p>
            <a:r>
              <a:rPr lang="it-IT" dirty="0"/>
              <a:t>In tal modo la CPU non è praticamente rallentata dal DMA Controller.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Arbitraggio del bus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2673552"/>
          </a:xfrm>
          <a:noFill/>
          <a:ln/>
        </p:spPr>
        <p:txBody>
          <a:bodyPr/>
          <a:lstStyle/>
          <a:p>
            <a:r>
              <a:rPr lang="it-IT" dirty="0"/>
              <a:t>Il DMA Controller è uno dei dispositivi che possono divenire Master del bus.</a:t>
            </a:r>
          </a:p>
          <a:p>
            <a:r>
              <a:rPr lang="it-IT" dirty="0"/>
              <a:t>Un dispositivo pu</a:t>
            </a:r>
            <a:r>
              <a:rPr lang="it-IT" dirty="0">
                <a:cs typeface="Times New Roman" pitchFamily="18" charset="0"/>
              </a:rPr>
              <a:t>ò essere master del bus se </a:t>
            </a:r>
            <a:r>
              <a:rPr lang="it-IT" dirty="0"/>
              <a:t>è in grado di decidere l’operazione che deve essere svolta sul bus (lettura, scrittura</a:t>
            </a:r>
            <a:r>
              <a:rPr lang="it-IT"/>
              <a:t>, </a:t>
            </a:r>
            <a:r>
              <a:rPr lang="it-IT" smtClean="0"/>
              <a:t>ecc</a:t>
            </a:r>
            <a:r>
              <a:rPr lang="it-IT" dirty="0"/>
              <a:t>.).</a:t>
            </a:r>
          </a:p>
          <a:p>
            <a:r>
              <a:rPr lang="it-IT" dirty="0"/>
              <a:t>Se esistono diversi DMA Controller, è necessario aggiungere la circuiteria per la gestione dei conflitti.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Porte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074738" y="1797050"/>
            <a:ext cx="7758112" cy="3346044"/>
          </a:xfrm>
        </p:spPr>
        <p:txBody>
          <a:bodyPr/>
          <a:lstStyle/>
          <a:p>
            <a:r>
              <a:rPr lang="it-IT" dirty="0"/>
              <a:t>La comunicazione tra il processore (o la memoria) </a:t>
            </a:r>
            <a:r>
              <a:rPr lang="it-IT" dirty="0" smtClean="0"/>
              <a:t>e </a:t>
            </a:r>
            <a:r>
              <a:rPr lang="it-IT" dirty="0"/>
              <a:t>il dispositivo avviene attraverso i registri (o </a:t>
            </a:r>
            <a:r>
              <a:rPr lang="it-IT" i="1" dirty="0"/>
              <a:t>porte</a:t>
            </a:r>
            <a:r>
              <a:rPr lang="it-IT" dirty="0"/>
              <a:t>).</a:t>
            </a:r>
          </a:p>
          <a:p>
            <a:r>
              <a:rPr lang="it-IT" dirty="0"/>
              <a:t>Questi sono accessibili tramite il bus di sistema, al pari delle celle di memoria, in quanto a ciascuno di essi è associato un indirizzo.</a:t>
            </a:r>
          </a:p>
          <a:p>
            <a:r>
              <a:rPr lang="it-IT" dirty="0"/>
              <a:t>La loro connessione al bus può avvenire secondo 2 modalità:</a:t>
            </a:r>
          </a:p>
          <a:p>
            <a:pPr marL="392113" lvl="1"/>
            <a:r>
              <a:rPr lang="it-IT" i="1" dirty="0"/>
              <a:t>memory-mapped</a:t>
            </a:r>
            <a:r>
              <a:rPr lang="it-IT" dirty="0"/>
              <a:t> I/O</a:t>
            </a:r>
          </a:p>
          <a:p>
            <a:pPr marL="392113" lvl="1"/>
            <a:r>
              <a:rPr lang="it-IT" i="1" dirty="0"/>
              <a:t>isolated</a:t>
            </a:r>
            <a:r>
              <a:rPr lang="it-IT" dirty="0"/>
              <a:t> I/O (o </a:t>
            </a:r>
            <a:r>
              <a:rPr lang="it-IT" i="1" dirty="0"/>
              <a:t>I/O-mapped</a:t>
            </a:r>
            <a:r>
              <a:rPr lang="it-IT" dirty="0"/>
              <a:t> I/O).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Memory-Mapped I/O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I registri dei dispositivi di I/O sono connessi come le normali celle di memoria.</a:t>
            </a:r>
          </a:p>
          <a:p>
            <a:r>
              <a:rPr lang="it-IT"/>
              <a:t>Lo spazio di indirizzamento per la memoria è quindi ridotto.</a:t>
            </a:r>
          </a:p>
          <a:p>
            <a:r>
              <a:rPr lang="it-IT"/>
              <a:t>Si può fare accesso ai registri delle periferiche utilizzando tutte le istruzioni ed i modi di indirizzamento utilizzabili per accedere alla memoria.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Isolated I/O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Gli spazi di indirizzamento per la memoria e per le porte di I/O sono separati, e sono attivati alternativamente da appositi segnali (ad esempio IO/M nell’8086).</a:t>
            </a:r>
          </a:p>
          <a:p>
            <a:r>
              <a:rPr lang="it-IT"/>
              <a:t>Per accedere alle porte di I/O si devono utilizzare apposite istruzioni (</a:t>
            </a:r>
            <a:r>
              <a:rPr lang="it-IT">
                <a:latin typeface="Courier New" pitchFamily="49" charset="0"/>
              </a:rPr>
              <a:t>IN</a:t>
            </a:r>
            <a:r>
              <a:rPr lang="it-IT"/>
              <a:t> e </a:t>
            </a:r>
            <a:r>
              <a:rPr lang="it-IT">
                <a:latin typeface="Courier New" pitchFamily="49" charset="0"/>
              </a:rPr>
              <a:t>OUT</a:t>
            </a:r>
            <a:r>
              <a:rPr lang="it-IT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338760" y="588963"/>
            <a:ext cx="9228489" cy="761747"/>
          </a:xfrm>
          <a:noFill/>
          <a:ln/>
        </p:spPr>
        <p:txBody>
          <a:bodyPr/>
          <a:lstStyle/>
          <a:p>
            <a:r>
              <a:rPr lang="it-IT" dirty="0" smtClean="0"/>
              <a:t>Linguaggio x86: istruzioni di I/O</a:t>
            </a:r>
            <a:endParaRPr lang="it-IT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lvl="1"/>
            <a:r>
              <a:rPr lang="it-IT">
                <a:latin typeface="Courier New" pitchFamily="49" charset="0"/>
              </a:rPr>
              <a:t>IN</a:t>
            </a:r>
            <a:r>
              <a:rPr lang="it-IT"/>
              <a:t>: lettura da una porta</a:t>
            </a:r>
          </a:p>
          <a:p>
            <a:pPr lvl="1"/>
            <a:r>
              <a:rPr lang="it-IT">
                <a:latin typeface="Courier New" pitchFamily="49" charset="0"/>
              </a:rPr>
              <a:t>OUT</a:t>
            </a:r>
            <a:r>
              <a:rPr lang="it-IT"/>
              <a:t>: scrittura su una porta.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Sincronizzazione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Le velocità di operazione della CPU e dei vari dispositivi periferici possono essere molto diverse.</a:t>
            </a:r>
          </a:p>
          <a:p>
            <a:r>
              <a:rPr lang="it-IT"/>
              <a:t>Il processore deve quindi sincronizzarsi con i dispositivi di I/O per eseguire le operazioni che li interessano.</a:t>
            </a:r>
          </a:p>
          <a:p>
            <a:r>
              <a:rPr lang="it-IT"/>
              <a:t>La sincronizzazione può essere svolta in vari modi.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rch">
  <a:themeElements>
    <a:clrScheme name="">
      <a:dk1>
        <a:srgbClr val="000000"/>
      </a:dk1>
      <a:lt1>
        <a:srgbClr val="FFFFFF"/>
      </a:lt1>
      <a:dk2>
        <a:srgbClr val="F59400"/>
      </a:dk2>
      <a:lt2>
        <a:srgbClr val="FC0101"/>
      </a:lt2>
      <a:accent1>
        <a:srgbClr val="E1E400"/>
      </a:accent1>
      <a:accent2>
        <a:srgbClr val="1EA300"/>
      </a:accent2>
      <a:accent3>
        <a:srgbClr val="FFFFFF"/>
      </a:accent3>
      <a:accent4>
        <a:srgbClr val="000000"/>
      </a:accent4>
      <a:accent5>
        <a:srgbClr val="EEEFAA"/>
      </a:accent5>
      <a:accent6>
        <a:srgbClr val="1A9300"/>
      </a:accent6>
      <a:hlink>
        <a:srgbClr val="0206FF"/>
      </a:hlink>
      <a:folHlink>
        <a:srgbClr val="BD02FF"/>
      </a:folHlink>
    </a:clrScheme>
    <a:fontScheme name="Comparch">
      <a:majorFont>
        <a:latin typeface="Tms Rm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r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46315393</TotalTime>
  <Pages>39</Pages>
  <Words>2549</Words>
  <Application>Microsoft Office PowerPoint</Application>
  <PresentationFormat>A4 (21x29,7 cm)</PresentationFormat>
  <Paragraphs>280</Paragraphs>
  <Slides>45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46" baseType="lpstr">
      <vt:lpstr>Comparch</vt:lpstr>
      <vt:lpstr>La gestione dei dispositivi di Input/Output</vt:lpstr>
      <vt:lpstr>Introduzione</vt:lpstr>
      <vt:lpstr>Sotto-sistema di I/O</vt:lpstr>
      <vt:lpstr>Indirizzamento  dei dispositivi di I/O</vt:lpstr>
      <vt:lpstr>Porte</vt:lpstr>
      <vt:lpstr>Memory-Mapped I/O</vt:lpstr>
      <vt:lpstr>Isolated I/O</vt:lpstr>
      <vt:lpstr>Linguaggio x86: istruzioni di I/O</vt:lpstr>
      <vt:lpstr>Sincronizzazione</vt:lpstr>
      <vt:lpstr>Meccanismi di gestione dell’I/O</vt:lpstr>
      <vt:lpstr>I/O programmato</vt:lpstr>
      <vt:lpstr>Esempio</vt:lpstr>
      <vt:lpstr>Caratteristiche</vt:lpstr>
      <vt:lpstr>Limiti dell’I/O programmato</vt:lpstr>
      <vt:lpstr>Interrupt</vt:lpstr>
      <vt:lpstr>Interrupt</vt:lpstr>
      <vt:lpstr>Controllore dell’interrupt</vt:lpstr>
      <vt:lpstr>Interrupt</vt:lpstr>
      <vt:lpstr>Procedure  di servizio dell’interrupt</vt:lpstr>
      <vt:lpstr>Latenza di interrupt</vt:lpstr>
      <vt:lpstr>Disabilitazione degli interrupt</vt:lpstr>
      <vt:lpstr>Identificazione del dispositivo</vt:lpstr>
      <vt:lpstr>Linee di interrupt multiple</vt:lpstr>
      <vt:lpstr>Polling</vt:lpstr>
      <vt:lpstr>Interrupt vettorizzato</vt:lpstr>
      <vt:lpstr>Interrupt Vector Table</vt:lpstr>
      <vt:lpstr>Priorità dei periferici</vt:lpstr>
      <vt:lpstr>Richieste simultanee</vt:lpstr>
      <vt:lpstr>Procedura di interrupt</vt:lpstr>
      <vt:lpstr>Eccezioni</vt:lpstr>
      <vt:lpstr>Eccezioni di errore</vt:lpstr>
      <vt:lpstr>Eccezioni di debug</vt:lpstr>
      <vt:lpstr>Eccezioni di privilegio</vt:lpstr>
      <vt:lpstr>Uso dell'interrupt</vt:lpstr>
      <vt:lpstr>DMA</vt:lpstr>
      <vt:lpstr>Circuiteria per il DMA</vt:lpstr>
      <vt:lpstr>Canali di DMA</vt:lpstr>
      <vt:lpstr>Uso del DMAC</vt:lpstr>
      <vt:lpstr>Trasferimento in DMA (I)</vt:lpstr>
      <vt:lpstr>Trasferimento in DMA (II)</vt:lpstr>
      <vt:lpstr>DMA: modi di funzionamento</vt:lpstr>
      <vt:lpstr>Trasferimento a blocchi</vt:lpstr>
      <vt:lpstr>Trasferimento con Cycle Stealing</vt:lpstr>
      <vt:lpstr>Trasferimento in Transparent DMA</vt:lpstr>
      <vt:lpstr>Arbitraggio del bus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Gestione dei Dispositivi di Input/Output</dc:title>
  <dc:creator>Matteo SONZA REORDA</dc:creator>
  <cp:lastModifiedBy>Matteo Sonza Reorda</cp:lastModifiedBy>
  <cp:revision>100</cp:revision>
  <cp:lastPrinted>2001-10-15T13:57:41Z</cp:lastPrinted>
  <dcterms:created xsi:type="dcterms:W3CDTF">1996-01-13T17:00:56Z</dcterms:created>
  <dcterms:modified xsi:type="dcterms:W3CDTF">2018-05-19T14:03:42Z</dcterms:modified>
</cp:coreProperties>
</file>