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328" r:id="rId9"/>
    <p:sldId id="329" r:id="rId10"/>
    <p:sldId id="330" r:id="rId11"/>
    <p:sldId id="331" r:id="rId12"/>
    <p:sldId id="332" r:id="rId13"/>
    <p:sldId id="270" r:id="rId14"/>
    <p:sldId id="327" r:id="rId15"/>
    <p:sldId id="271" r:id="rId16"/>
    <p:sldId id="324" r:id="rId17"/>
    <p:sldId id="322" r:id="rId18"/>
    <p:sldId id="320" r:id="rId19"/>
    <p:sldId id="336" r:id="rId20"/>
    <p:sldId id="337" r:id="rId21"/>
    <p:sldId id="335" r:id="rId22"/>
    <p:sldId id="289" r:id="rId23"/>
    <p:sldId id="290" r:id="rId24"/>
    <p:sldId id="338" r:id="rId25"/>
    <p:sldId id="310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2" r:id="rId34"/>
    <p:sldId id="318" r:id="rId35"/>
    <p:sldId id="313" r:id="rId36"/>
    <p:sldId id="316" r:id="rId37"/>
    <p:sldId id="314" r:id="rId38"/>
    <p:sldId id="323" r:id="rId39"/>
  </p:sldIdLst>
  <p:sldSz cx="9144000" cy="6858000" type="screen4x3"/>
  <p:notesSz cx="7099300" cy="10234613"/>
  <p:custDataLst>
    <p:tags r:id="rId4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1C1C1"/>
    <a:srgbClr val="0A0A0A"/>
    <a:srgbClr val="1E1E1E"/>
    <a:srgbClr val="3A3A3A"/>
    <a:srgbClr val="606060"/>
    <a:srgbClr val="878787"/>
    <a:srgbClr val="9F9F9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notesViewPr>
    <p:cSldViewPr>
      <p:cViewPr varScale="1">
        <p:scale>
          <a:sx n="36" d="100"/>
          <a:sy n="36" d="100"/>
        </p:scale>
        <p:origin x="-1482" y="-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83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21275" cy="3841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811838" y="9323388"/>
            <a:ext cx="304800" cy="2508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lIns="49863" tIns="18913" rIns="49863" bIns="18913">
            <a:spAutoFit/>
          </a:bodyPr>
          <a:lstStyle/>
          <a:p>
            <a:pPr algn="r" defTabSz="941388">
              <a:defRPr/>
            </a:pPr>
            <a:fld id="{D8D067C7-7DDB-4572-AF50-15B68C06F2D1}" type="slidenum">
              <a:rPr lang="en-US" sz="1400" b="1">
                <a:latin typeface="Tms Rmn" charset="0"/>
              </a:rPr>
              <a:pPr algn="r" defTabSz="941388">
                <a:defRPr/>
              </a:pPr>
              <a:t>‹N›</a:t>
            </a:fld>
            <a:endParaRPr lang="en-US" sz="1400" b="1">
              <a:latin typeface="Tms Rmn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30275" y="9172575"/>
            <a:ext cx="5208588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787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7231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6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1413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16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4579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17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530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https://www.spectrum.ieee.org/computing/it/the-lost-picture-show-hollywood-archivists-cant-outpace-obsolescence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657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19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0128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20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7656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https://en.wikipedia.org/wiki/Linear_Tape-Open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6412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25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7244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26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5649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27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5659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2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48479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28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2402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29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32030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20" rIns="99038" bIns="49520"/>
          <a:lstStyle/>
          <a:p>
            <a:r>
              <a:rPr lang="en-US" smtClean="0"/>
              <a:t>http://www.e-town.com/news/articles/dvdsidemfc.html</a:t>
            </a:r>
          </a:p>
        </p:txBody>
      </p:sp>
    </p:spTree>
    <p:extLst>
      <p:ext uri="{BB962C8B-B14F-4D97-AF65-F5344CB8AC3E}">
        <p14:creationId xmlns:p14="http://schemas.microsoft.com/office/powerpoint/2010/main" val="1198326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20" rIns="99038" bIns="49520"/>
          <a:lstStyle/>
          <a:p>
            <a:r>
              <a:rPr lang="en-US" smtClean="0"/>
              <a:t>http://cdi.ucla.edu/dvd/dvd.html</a:t>
            </a:r>
          </a:p>
        </p:txBody>
      </p:sp>
    </p:spTree>
    <p:extLst>
      <p:ext uri="{BB962C8B-B14F-4D97-AF65-F5344CB8AC3E}">
        <p14:creationId xmlns:p14="http://schemas.microsoft.com/office/powerpoint/2010/main" val="228356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3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8005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0210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800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12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0595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13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3905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4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4281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/>
          <a:p>
            <a:pPr algn="r" defTabSz="825500"/>
            <a:r>
              <a:rPr lang="en-US" sz="1100" i="1"/>
              <a:t>5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7455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85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0831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96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16" y="325438"/>
            <a:ext cx="3235569" cy="2931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0477" y="1955801"/>
            <a:ext cx="4391459" cy="2373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39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135" y="325439"/>
            <a:ext cx="2262800" cy="4003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1858" y="325439"/>
            <a:ext cx="2480166" cy="4003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3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3" y="325438"/>
            <a:ext cx="8064896" cy="1591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955800"/>
            <a:ext cx="8063308" cy="2373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415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4040133"/>
            <a:ext cx="7772400" cy="36676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14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16" y="325438"/>
            <a:ext cx="3235569" cy="2931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55801"/>
            <a:ext cx="3509597" cy="2588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873" y="1955801"/>
            <a:ext cx="3511062" cy="2588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96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8502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0309"/>
            <a:ext cx="4040066" cy="7545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2626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420309"/>
            <a:ext cx="4041531" cy="7545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22626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6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16" y="325438"/>
            <a:ext cx="3235569" cy="2931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2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46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075"/>
            <a:ext cx="3008435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29582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2836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81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021089"/>
            <a:ext cx="54864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5329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2836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4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54338" y="325438"/>
            <a:ext cx="3235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19050" rIns="46038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Titolo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4925" y="6457950"/>
            <a:ext cx="452438" cy="3921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lIns="46038" tIns="19050" rIns="46038" bIns="19050">
            <a:spAutoFit/>
          </a:bodyPr>
          <a:lstStyle/>
          <a:p>
            <a:pPr defTabSz="887413">
              <a:defRPr/>
            </a:pPr>
            <a:fld id="{BF9F2E1A-7630-4735-9ACE-FD0F5E8DC648}" type="slidenum">
              <a:rPr lang="en-US" sz="2300" b="1">
                <a:latin typeface="Tms Rmn" charset="0"/>
              </a:rPr>
              <a:pPr defTabSz="887413">
                <a:defRPr/>
              </a:pPr>
              <a:t>‹N›</a:t>
            </a:fld>
            <a:endParaRPr lang="en-US" sz="2300" b="1">
              <a:latin typeface="Tms Rm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55800"/>
            <a:ext cx="7161213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2pPr>
      <a:lvl3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3pPr>
      <a:lvl4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4pPr>
      <a:lvl5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5pPr>
      <a:lvl6pPr marL="4572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6pPr>
      <a:lvl7pPr marL="9144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7pPr>
      <a:lvl8pPr marL="13716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8pPr>
      <a:lvl9pPr marL="18288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•"/>
        <a:defRPr sz="2300" b="1">
          <a:solidFill>
            <a:schemeClr val="tx1"/>
          </a:solidFill>
          <a:latin typeface="+mn-lt"/>
        </a:defRPr>
      </a:lvl2pPr>
      <a:lvl3pPr marL="923925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-"/>
        <a:defRPr sz="2300" b="1">
          <a:solidFill>
            <a:schemeClr val="tx1"/>
          </a:solidFill>
          <a:latin typeface="+mn-lt"/>
        </a:defRPr>
      </a:lvl3pPr>
      <a:lvl4pPr marL="1385888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+"/>
        <a:defRPr sz="2300" b="1">
          <a:solidFill>
            <a:schemeClr val="tx1"/>
          </a:solidFill>
          <a:latin typeface="+mn-lt"/>
        </a:defRPr>
      </a:lvl4pPr>
      <a:lvl5pPr marL="18478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5pPr>
      <a:lvl6pPr marL="23050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6pPr>
      <a:lvl7pPr marL="27622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7pPr>
      <a:lvl8pPr marL="32194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8pPr>
      <a:lvl9pPr marL="36766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998" y="1039813"/>
            <a:ext cx="8334014" cy="2069797"/>
          </a:xfrm>
          <a:noFill/>
        </p:spPr>
        <p:txBody>
          <a:bodyPr wrap="none" anchor="ctr"/>
          <a:lstStyle/>
          <a:p>
            <a:r>
              <a:rPr lang="it-IT" sz="6600" dirty="0" smtClean="0"/>
              <a:t>Memoria </a:t>
            </a:r>
            <a:r>
              <a:rPr lang="it-IT" sz="6600" dirty="0" smtClean="0"/>
              <a:t/>
            </a:r>
            <a:br>
              <a:rPr lang="it-IT" sz="6600" dirty="0" smtClean="0"/>
            </a:br>
            <a:r>
              <a:rPr lang="it-IT" sz="6600" dirty="0" smtClean="0"/>
              <a:t>secondaria e off-line</a:t>
            </a:r>
            <a:endParaRPr lang="it-IT" sz="6600" dirty="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130300" y="4852988"/>
            <a:ext cx="7219950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725" tIns="42862" rIns="85725" bIns="42862" anchor="ctr"/>
          <a:lstStyle/>
          <a:p>
            <a:pPr algn="ctr" defTabSz="860425"/>
            <a:r>
              <a:rPr lang="en-US" sz="2200">
                <a:latin typeface="Tms Rmn" charset="0"/>
              </a:rPr>
              <a:t>Politecnico di Torino</a:t>
            </a:r>
          </a:p>
          <a:p>
            <a:pPr algn="ctr" defTabSz="860425"/>
            <a:r>
              <a:rPr lang="en-US" sz="2200">
                <a:latin typeface="Tms Rmn" charset="0"/>
              </a:rPr>
              <a:t>Dip. di Automatica e Informatica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408238" y="3990975"/>
            <a:ext cx="43291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450" tIns="19050" rIns="44450" bIns="19050">
            <a:spAutoFit/>
          </a:bodyPr>
          <a:lstStyle/>
          <a:p>
            <a:pPr algn="ctr" defTabSz="860425"/>
            <a:r>
              <a:rPr lang="en-US" sz="3400">
                <a:latin typeface="Tms Rmn" charset="0"/>
              </a:rPr>
              <a:t>Matteo Sonza Reorda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4934"/>
            <a:ext cx="2105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896593" y="325438"/>
            <a:ext cx="5350825" cy="761747"/>
          </a:xfrm>
          <a:noFill/>
        </p:spPr>
        <p:txBody>
          <a:bodyPr wrap="none"/>
          <a:lstStyle/>
          <a:p>
            <a:r>
              <a:rPr lang="it-IT" dirty="0" smtClean="0"/>
              <a:t>Accesso a blocchi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1363963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Dal momento che </a:t>
            </a:r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S</a:t>
            </a:r>
            <a:r>
              <a:rPr lang="it-IT" dirty="0" smtClean="0"/>
              <a:t> e </a:t>
            </a:r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L</a:t>
            </a:r>
            <a:r>
              <a:rPr lang="it-IT" dirty="0" smtClean="0">
                <a:latin typeface="Courier New" pitchFamily="49" charset="0"/>
              </a:rPr>
              <a:t> </a:t>
            </a:r>
            <a:r>
              <a:rPr lang="it-IT" dirty="0" smtClean="0"/>
              <a:t>sono significativi rispetto a </a:t>
            </a:r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D</a:t>
            </a:r>
            <a:r>
              <a:rPr lang="it-IT" dirty="0" smtClean="0"/>
              <a:t>, i dati sono normalmente raggruppati in </a:t>
            </a:r>
            <a:r>
              <a:rPr lang="it-IT" i="1" dirty="0" smtClean="0"/>
              <a:t>settori</a:t>
            </a:r>
            <a:r>
              <a:rPr lang="it-IT" dirty="0" smtClean="0"/>
              <a:t> (di dimensioni indicativamente pari a 1 KB), e la lettura/scrittura dei dati avviene utilizzando il settore come unità minima di accesso. </a:t>
            </a:r>
          </a:p>
        </p:txBody>
      </p:sp>
    </p:spTree>
    <p:extLst>
      <p:ext uri="{BB962C8B-B14F-4D97-AF65-F5344CB8AC3E}">
        <p14:creationId xmlns:p14="http://schemas.microsoft.com/office/powerpoint/2010/main" val="88647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Densità di memorizzazione e</a:t>
            </a:r>
            <a:br>
              <a:rPr lang="it-IT" smtClean="0"/>
            </a:br>
            <a:r>
              <a:rPr lang="it-IT" smtClean="0"/>
              <a:t>velocità della testina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smtClean="0"/>
              <a:t>Detta </a:t>
            </a:r>
            <a:r>
              <a:rPr lang="it-IT" smtClean="0">
                <a:latin typeface="Courier New" pitchFamily="49" charset="0"/>
              </a:rPr>
              <a:t>T</a:t>
            </a:r>
            <a:r>
              <a:rPr lang="it-IT" smtClean="0"/>
              <a:t> la densità (in bit/cm) di memorizzazione, e </a:t>
            </a:r>
            <a:r>
              <a:rPr lang="it-IT" smtClean="0">
                <a:latin typeface="Courier New" pitchFamily="49" charset="0"/>
              </a:rPr>
              <a:t>V</a:t>
            </a:r>
            <a:r>
              <a:rPr lang="it-IT" smtClean="0"/>
              <a:t> la velocità (in cm/sec) della testina rispetto alla traccia, la velocità di trasferimento dati una volta che la testina è opportunamente posizionata è data da </a:t>
            </a:r>
            <a:r>
              <a:rPr lang="it-IT" smtClean="0">
                <a:latin typeface="Courier New" pitchFamily="49" charset="0"/>
              </a:rPr>
              <a:t>T</a:t>
            </a:r>
            <a:r>
              <a:rPr lang="it-IT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it-IT" smtClean="0">
                <a:latin typeface="Courier New" pitchFamily="49" charset="0"/>
              </a:rPr>
              <a:t>V</a:t>
            </a:r>
            <a:r>
              <a:rPr lang="it-IT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1397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Codifica dei dati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smtClean="0"/>
              <a:t>Viene introdotta per evitare di dover utilizzare una traccia di clock per la sincronizzazione.</a:t>
            </a:r>
          </a:p>
          <a:p>
            <a:pPr marL="0" indent="0"/>
            <a:r>
              <a:rPr lang="it-IT" smtClean="0"/>
              <a:t>Una tecnica di codifica molto semplice è quella detta </a:t>
            </a:r>
            <a:r>
              <a:rPr lang="it-IT" i="1" smtClean="0"/>
              <a:t>codifica di fase</a:t>
            </a:r>
            <a:r>
              <a:rPr lang="it-IT" smtClean="0"/>
              <a:t> o </a:t>
            </a:r>
            <a:r>
              <a:rPr lang="it-IT" i="1" smtClean="0"/>
              <a:t>Manchester</a:t>
            </a:r>
            <a:r>
              <a:rPr lang="it-IT" smtClean="0"/>
              <a:t>.</a:t>
            </a:r>
          </a:p>
          <a:p>
            <a:pPr marL="0" indent="0"/>
            <a:r>
              <a:rPr lang="it-IT" smtClean="0"/>
              <a:t>Ogni bit di informazione viene memorizzato come una transizione da alto o basso, e viceversa.</a:t>
            </a:r>
          </a:p>
        </p:txBody>
      </p: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406525" y="5029200"/>
            <a:ext cx="563563" cy="838200"/>
            <a:chOff x="624" y="3168"/>
            <a:chExt cx="384" cy="528"/>
          </a:xfrm>
        </p:grpSpPr>
        <p:sp>
          <p:nvSpPr>
            <p:cNvPr id="9261" name="Line 4"/>
            <p:cNvSpPr>
              <a:spLocks noChangeShapeType="1"/>
            </p:cNvSpPr>
            <p:nvPr/>
          </p:nvSpPr>
          <p:spPr bwMode="auto">
            <a:xfrm>
              <a:off x="624" y="36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62" name="Line 5"/>
            <p:cNvSpPr>
              <a:spLocks noChangeShapeType="1"/>
            </p:cNvSpPr>
            <p:nvPr/>
          </p:nvSpPr>
          <p:spPr bwMode="auto">
            <a:xfrm>
              <a:off x="81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63" name="Line 6"/>
            <p:cNvSpPr>
              <a:spLocks noChangeShapeType="1"/>
            </p:cNvSpPr>
            <p:nvPr/>
          </p:nvSpPr>
          <p:spPr bwMode="auto">
            <a:xfrm>
              <a:off x="816" y="31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1406525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1970088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9223" name="Group 10"/>
          <p:cNvGrpSpPr>
            <a:grpSpLocks/>
          </p:cNvGrpSpPr>
          <p:nvPr/>
        </p:nvGrpSpPr>
        <p:grpSpPr bwMode="auto">
          <a:xfrm flipH="1">
            <a:off x="1970088" y="5029200"/>
            <a:ext cx="561975" cy="838200"/>
            <a:chOff x="624" y="3168"/>
            <a:chExt cx="384" cy="528"/>
          </a:xfrm>
        </p:grpSpPr>
        <p:sp>
          <p:nvSpPr>
            <p:cNvPr id="9258" name="Line 11"/>
            <p:cNvSpPr>
              <a:spLocks noChangeShapeType="1"/>
            </p:cNvSpPr>
            <p:nvPr/>
          </p:nvSpPr>
          <p:spPr bwMode="auto">
            <a:xfrm>
              <a:off x="624" y="36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59" name="Line 12"/>
            <p:cNvSpPr>
              <a:spLocks noChangeShapeType="1"/>
            </p:cNvSpPr>
            <p:nvPr/>
          </p:nvSpPr>
          <p:spPr bwMode="auto">
            <a:xfrm>
              <a:off x="81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60" name="Line 13"/>
            <p:cNvSpPr>
              <a:spLocks noChangeShapeType="1"/>
            </p:cNvSpPr>
            <p:nvPr/>
          </p:nvSpPr>
          <p:spPr bwMode="auto">
            <a:xfrm>
              <a:off x="816" y="31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2532063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1547813" y="64008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109788" y="64008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9227" name="Line 17"/>
          <p:cNvSpPr>
            <a:spLocks noChangeShapeType="1"/>
          </p:cNvSpPr>
          <p:nvPr/>
        </p:nvSpPr>
        <p:spPr bwMode="auto">
          <a:xfrm>
            <a:off x="4430713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8" name="Line 18"/>
          <p:cNvSpPr>
            <a:spLocks noChangeShapeType="1"/>
          </p:cNvSpPr>
          <p:nvPr/>
        </p:nvSpPr>
        <p:spPr bwMode="auto">
          <a:xfrm>
            <a:off x="4994275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9229" name="Group 19"/>
          <p:cNvGrpSpPr>
            <a:grpSpLocks/>
          </p:cNvGrpSpPr>
          <p:nvPr/>
        </p:nvGrpSpPr>
        <p:grpSpPr bwMode="auto">
          <a:xfrm>
            <a:off x="4430713" y="5029200"/>
            <a:ext cx="563562" cy="838200"/>
            <a:chOff x="624" y="3168"/>
            <a:chExt cx="384" cy="528"/>
          </a:xfrm>
        </p:grpSpPr>
        <p:sp>
          <p:nvSpPr>
            <p:cNvPr id="9255" name="Line 20"/>
            <p:cNvSpPr>
              <a:spLocks noChangeShapeType="1"/>
            </p:cNvSpPr>
            <p:nvPr/>
          </p:nvSpPr>
          <p:spPr bwMode="auto">
            <a:xfrm>
              <a:off x="624" y="36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56" name="Line 21"/>
            <p:cNvSpPr>
              <a:spLocks noChangeShapeType="1"/>
            </p:cNvSpPr>
            <p:nvPr/>
          </p:nvSpPr>
          <p:spPr bwMode="auto">
            <a:xfrm>
              <a:off x="81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57" name="Line 22"/>
            <p:cNvSpPr>
              <a:spLocks noChangeShapeType="1"/>
            </p:cNvSpPr>
            <p:nvPr/>
          </p:nvSpPr>
          <p:spPr bwMode="auto">
            <a:xfrm>
              <a:off x="816" y="31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9230" name="Group 23"/>
          <p:cNvGrpSpPr>
            <a:grpSpLocks/>
          </p:cNvGrpSpPr>
          <p:nvPr/>
        </p:nvGrpSpPr>
        <p:grpSpPr bwMode="auto">
          <a:xfrm flipH="1">
            <a:off x="4994275" y="5029200"/>
            <a:ext cx="561975" cy="838200"/>
            <a:chOff x="624" y="3168"/>
            <a:chExt cx="384" cy="528"/>
          </a:xfrm>
        </p:grpSpPr>
        <p:sp>
          <p:nvSpPr>
            <p:cNvPr id="9252" name="Line 24"/>
            <p:cNvSpPr>
              <a:spLocks noChangeShapeType="1"/>
            </p:cNvSpPr>
            <p:nvPr/>
          </p:nvSpPr>
          <p:spPr bwMode="auto">
            <a:xfrm>
              <a:off x="624" y="36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53" name="Line 25"/>
            <p:cNvSpPr>
              <a:spLocks noChangeShapeType="1"/>
            </p:cNvSpPr>
            <p:nvPr/>
          </p:nvSpPr>
          <p:spPr bwMode="auto">
            <a:xfrm>
              <a:off x="81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54" name="Line 26"/>
            <p:cNvSpPr>
              <a:spLocks noChangeShapeType="1"/>
            </p:cNvSpPr>
            <p:nvPr/>
          </p:nvSpPr>
          <p:spPr bwMode="auto">
            <a:xfrm>
              <a:off x="816" y="31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9231" name="Group 27"/>
          <p:cNvGrpSpPr>
            <a:grpSpLocks/>
          </p:cNvGrpSpPr>
          <p:nvPr/>
        </p:nvGrpSpPr>
        <p:grpSpPr bwMode="auto">
          <a:xfrm flipH="1">
            <a:off x="5556250" y="5029200"/>
            <a:ext cx="563563" cy="838200"/>
            <a:chOff x="624" y="3168"/>
            <a:chExt cx="384" cy="528"/>
          </a:xfrm>
        </p:grpSpPr>
        <p:sp>
          <p:nvSpPr>
            <p:cNvPr id="9249" name="Line 28"/>
            <p:cNvSpPr>
              <a:spLocks noChangeShapeType="1"/>
            </p:cNvSpPr>
            <p:nvPr/>
          </p:nvSpPr>
          <p:spPr bwMode="auto">
            <a:xfrm>
              <a:off x="624" y="36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50" name="Line 29"/>
            <p:cNvSpPr>
              <a:spLocks noChangeShapeType="1"/>
            </p:cNvSpPr>
            <p:nvPr/>
          </p:nvSpPr>
          <p:spPr bwMode="auto">
            <a:xfrm>
              <a:off x="81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51" name="Line 30"/>
            <p:cNvSpPr>
              <a:spLocks noChangeShapeType="1"/>
            </p:cNvSpPr>
            <p:nvPr/>
          </p:nvSpPr>
          <p:spPr bwMode="auto">
            <a:xfrm>
              <a:off x="816" y="31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9232" name="Line 31"/>
          <p:cNvSpPr>
            <a:spLocks noChangeShapeType="1"/>
          </p:cNvSpPr>
          <p:nvPr/>
        </p:nvSpPr>
        <p:spPr bwMode="auto">
          <a:xfrm>
            <a:off x="5556250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9233" name="Group 32"/>
          <p:cNvGrpSpPr>
            <a:grpSpLocks/>
          </p:cNvGrpSpPr>
          <p:nvPr/>
        </p:nvGrpSpPr>
        <p:grpSpPr bwMode="auto">
          <a:xfrm flipH="1">
            <a:off x="6119813" y="5029200"/>
            <a:ext cx="561975" cy="838200"/>
            <a:chOff x="624" y="3168"/>
            <a:chExt cx="384" cy="528"/>
          </a:xfrm>
        </p:grpSpPr>
        <p:sp>
          <p:nvSpPr>
            <p:cNvPr id="9246" name="Line 33"/>
            <p:cNvSpPr>
              <a:spLocks noChangeShapeType="1"/>
            </p:cNvSpPr>
            <p:nvPr/>
          </p:nvSpPr>
          <p:spPr bwMode="auto">
            <a:xfrm>
              <a:off x="624" y="36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47" name="Line 34"/>
            <p:cNvSpPr>
              <a:spLocks noChangeShapeType="1"/>
            </p:cNvSpPr>
            <p:nvPr/>
          </p:nvSpPr>
          <p:spPr bwMode="auto">
            <a:xfrm>
              <a:off x="81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48" name="Line 35"/>
            <p:cNvSpPr>
              <a:spLocks noChangeShapeType="1"/>
            </p:cNvSpPr>
            <p:nvPr/>
          </p:nvSpPr>
          <p:spPr bwMode="auto">
            <a:xfrm>
              <a:off x="816" y="31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9234" name="Line 36"/>
          <p:cNvSpPr>
            <a:spLocks noChangeShapeType="1"/>
          </p:cNvSpPr>
          <p:nvPr/>
        </p:nvSpPr>
        <p:spPr bwMode="auto">
          <a:xfrm>
            <a:off x="6119813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9235" name="Group 37"/>
          <p:cNvGrpSpPr>
            <a:grpSpLocks/>
          </p:cNvGrpSpPr>
          <p:nvPr/>
        </p:nvGrpSpPr>
        <p:grpSpPr bwMode="auto">
          <a:xfrm>
            <a:off x="6681788" y="5029200"/>
            <a:ext cx="563562" cy="838200"/>
            <a:chOff x="624" y="3168"/>
            <a:chExt cx="384" cy="528"/>
          </a:xfrm>
        </p:grpSpPr>
        <p:sp>
          <p:nvSpPr>
            <p:cNvPr id="9243" name="Line 38"/>
            <p:cNvSpPr>
              <a:spLocks noChangeShapeType="1"/>
            </p:cNvSpPr>
            <p:nvPr/>
          </p:nvSpPr>
          <p:spPr bwMode="auto">
            <a:xfrm>
              <a:off x="624" y="36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44" name="Line 39"/>
            <p:cNvSpPr>
              <a:spLocks noChangeShapeType="1"/>
            </p:cNvSpPr>
            <p:nvPr/>
          </p:nvSpPr>
          <p:spPr bwMode="auto">
            <a:xfrm>
              <a:off x="81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45" name="Line 40"/>
            <p:cNvSpPr>
              <a:spLocks noChangeShapeType="1"/>
            </p:cNvSpPr>
            <p:nvPr/>
          </p:nvSpPr>
          <p:spPr bwMode="auto">
            <a:xfrm>
              <a:off x="816" y="31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9236" name="Line 41"/>
          <p:cNvSpPr>
            <a:spLocks noChangeShapeType="1"/>
          </p:cNvSpPr>
          <p:nvPr/>
        </p:nvSpPr>
        <p:spPr bwMode="auto">
          <a:xfrm>
            <a:off x="6681788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37" name="Line 42"/>
          <p:cNvSpPr>
            <a:spLocks noChangeShapeType="1"/>
          </p:cNvSpPr>
          <p:nvPr/>
        </p:nvSpPr>
        <p:spPr bwMode="auto">
          <a:xfrm>
            <a:off x="7245350" y="4495800"/>
            <a:ext cx="0" cy="1981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38" name="Text Box 43"/>
          <p:cNvSpPr txBox="1">
            <a:spLocks noChangeArrowheads="1"/>
          </p:cNvSpPr>
          <p:nvPr/>
        </p:nvSpPr>
        <p:spPr bwMode="auto">
          <a:xfrm>
            <a:off x="4572000" y="64008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239" name="Text Box 44"/>
          <p:cNvSpPr txBox="1">
            <a:spLocks noChangeArrowheads="1"/>
          </p:cNvSpPr>
          <p:nvPr/>
        </p:nvSpPr>
        <p:spPr bwMode="auto">
          <a:xfrm>
            <a:off x="5133975" y="640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9240" name="Text Box 45"/>
          <p:cNvSpPr txBox="1">
            <a:spLocks noChangeArrowheads="1"/>
          </p:cNvSpPr>
          <p:nvPr/>
        </p:nvSpPr>
        <p:spPr bwMode="auto">
          <a:xfrm>
            <a:off x="5697538" y="64008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9241" name="Text Box 46"/>
          <p:cNvSpPr txBox="1">
            <a:spLocks noChangeArrowheads="1"/>
          </p:cNvSpPr>
          <p:nvPr/>
        </p:nvSpPr>
        <p:spPr bwMode="auto">
          <a:xfrm>
            <a:off x="6259513" y="640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9242" name="Text Box 47"/>
          <p:cNvSpPr txBox="1">
            <a:spLocks noChangeArrowheads="1"/>
          </p:cNvSpPr>
          <p:nvPr/>
        </p:nvSpPr>
        <p:spPr bwMode="auto">
          <a:xfrm>
            <a:off x="6823075" y="64008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60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Parametri tipici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3204467"/>
          </a:xfrm>
        </p:spPr>
        <p:txBody>
          <a:bodyPr/>
          <a:lstStyle/>
          <a:p>
            <a:pPr lvl="1"/>
            <a:r>
              <a:rPr lang="it-IT" dirty="0" smtClean="0"/>
              <a:t>Capacità: dal centinaio di GB ad alcuni TB</a:t>
            </a:r>
          </a:p>
          <a:p>
            <a:pPr lvl="1"/>
            <a:r>
              <a:rPr lang="it-IT" dirty="0" smtClean="0"/>
              <a:t>Fattore di forma: 8'', 5,25'', 3,5'', 2,5'', 1,8'', 1'', 0,85'' (</a:t>
            </a:r>
            <a:r>
              <a:rPr lang="it-IT" smtClean="0"/>
              <a:t>i primi due </a:t>
            </a:r>
            <a:r>
              <a:rPr lang="it-IT" dirty="0" smtClean="0"/>
              <a:t>sono oggi obsoleti)</a:t>
            </a:r>
          </a:p>
          <a:p>
            <a:pPr lvl="1"/>
            <a:r>
              <a:rPr lang="it-IT" dirty="0" smtClean="0"/>
              <a:t>Seek time: tra 5 e 15 ms</a:t>
            </a:r>
          </a:p>
          <a:p>
            <a:pPr lvl="1"/>
            <a:r>
              <a:rPr lang="it-IT" dirty="0" smtClean="0"/>
              <a:t>Transfer rate: da 40 a 130 MB/s</a:t>
            </a:r>
          </a:p>
          <a:p>
            <a:pPr lvl="1"/>
            <a:r>
              <a:rPr lang="it-IT" dirty="0" smtClean="0"/>
              <a:t>Velocità di rotazione: da 5400 a 15000 gpm.</a:t>
            </a:r>
          </a:p>
          <a:p>
            <a:pPr marL="0" indent="0"/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3" y="325438"/>
            <a:ext cx="8064896" cy="761747"/>
          </a:xfrm>
        </p:spPr>
        <p:txBody>
          <a:bodyPr/>
          <a:lstStyle/>
          <a:p>
            <a:r>
              <a:rPr lang="it-IT" dirty="0" smtClean="0"/>
              <a:t>Esempi 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9531" r="7161" b="7674"/>
          <a:stretch/>
        </p:blipFill>
        <p:spPr>
          <a:xfrm>
            <a:off x="1187624" y="1291771"/>
            <a:ext cx="6912768" cy="5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Hard Disk di tipo Winchester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3310650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Prendono il nome dal codice convenzionale interno IBM con cui veniva denominato il primo prodotto di questo tipo, il disco modello 3340.</a:t>
            </a:r>
          </a:p>
          <a:p>
            <a:pPr marL="0" indent="0"/>
            <a:r>
              <a:rPr lang="it-IT" dirty="0" smtClean="0"/>
              <a:t>In questo caso la testina è molto vicina alla superficie del </a:t>
            </a:r>
            <a:r>
              <a:rPr lang="it-IT" dirty="0"/>
              <a:t>disco, </a:t>
            </a:r>
            <a:r>
              <a:rPr lang="it-IT" dirty="0" smtClean="0"/>
              <a:t>in </a:t>
            </a:r>
            <a:r>
              <a:rPr lang="it-IT" dirty="0"/>
              <a:t>modo da permettere più alte densità di </a:t>
            </a:r>
            <a:r>
              <a:rPr lang="it-IT" dirty="0" smtClean="0"/>
              <a:t>memorizzazione.</a:t>
            </a:r>
            <a:r>
              <a:rPr lang="it-IT" dirty="0"/>
              <a:t> </a:t>
            </a:r>
            <a:r>
              <a:rPr lang="it-IT" dirty="0" smtClean="0"/>
              <a:t>In pratica essa poggia sul disco quando questo è fermo, ed è sollevata da questo da un effetto aerodinamico prodotto dal cuscino di «aria» generato dalla rotazione.</a:t>
            </a:r>
          </a:p>
          <a:p>
            <a:pPr marL="0" indent="0"/>
            <a:r>
              <a:rPr lang="it-IT" dirty="0" smtClean="0"/>
              <a:t>Il disco e la testina sono sigillati in un apposito involucro.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04h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96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0431" y="309563"/>
            <a:ext cx="8293938" cy="76174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lIns="46038" tIns="19050" rIns="46038" bIns="19050">
            <a:spAutoFit/>
          </a:bodyPr>
          <a:lstStyle/>
          <a:p>
            <a:pPr algn="ctr" defTabSz="887413">
              <a:defRPr/>
            </a:pPr>
            <a:r>
              <a:rPr lang="it-IT" sz="4700" b="1" kern="0" dirty="0">
                <a:latin typeface="+mj-lt"/>
                <a:ea typeface="+mj-ea"/>
                <a:cs typeface="+mj-cs"/>
              </a:rPr>
              <a:t>Hard Disk di tipo </a:t>
            </a:r>
            <a:r>
              <a:rPr lang="it-IT" sz="4700" b="1" kern="0" dirty="0" smtClean="0">
                <a:latin typeface="+mj-lt"/>
                <a:ea typeface="+mj-ea"/>
                <a:cs typeface="+mj-cs"/>
              </a:rPr>
              <a:t>Winchester</a:t>
            </a:r>
            <a:endParaRPr lang="it-IT" sz="47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325438"/>
            <a:ext cx="9143998" cy="761747"/>
          </a:xfrm>
        </p:spPr>
        <p:txBody>
          <a:bodyPr/>
          <a:lstStyle/>
          <a:p>
            <a:r>
              <a:rPr lang="it-IT" dirty="0" smtClean="0"/>
              <a:t>Hard Disk di tipo Winchester</a:t>
            </a:r>
            <a:endParaRPr lang="en-US" dirty="0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196975"/>
            <a:ext cx="6259513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3" y="325438"/>
            <a:ext cx="8064896" cy="761747"/>
          </a:xfrm>
        </p:spPr>
        <p:txBody>
          <a:bodyPr/>
          <a:lstStyle/>
          <a:p>
            <a:r>
              <a:rPr lang="it-IT" dirty="0" smtClean="0"/>
              <a:t>Disk driver e disk controller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3523016"/>
          </a:xfrm>
        </p:spPr>
        <p:txBody>
          <a:bodyPr/>
          <a:lstStyle/>
          <a:p>
            <a:pPr marL="0" indent="0"/>
            <a:r>
              <a:rPr lang="it-IT" dirty="0" smtClean="0"/>
              <a:t>Il disk driver connette un disco con il disk controller.</a:t>
            </a:r>
          </a:p>
          <a:p>
            <a:pPr marL="0" indent="0"/>
            <a:r>
              <a:rPr lang="it-IT" dirty="0" smtClean="0"/>
              <a:t>Può includere </a:t>
            </a:r>
          </a:p>
          <a:p>
            <a:pPr lvl="1"/>
            <a:r>
              <a:rPr lang="it-IT" dirty="0" smtClean="0"/>
              <a:t>un data buffer, composto da una memoria a semiconduttore, che può funzionare da cache del disco</a:t>
            </a:r>
          </a:p>
          <a:p>
            <a:pPr lvl="1"/>
            <a:r>
              <a:rPr lang="it-IT" dirty="0" smtClean="0"/>
              <a:t>un'interfaccia IDE, SATA, SCSI o altro.</a:t>
            </a:r>
          </a:p>
          <a:p>
            <a:pPr marL="0" indent="0"/>
            <a:r>
              <a:rPr lang="it-IT" dirty="0" smtClean="0"/>
              <a:t>Il disk controller si interfaccia con il processore e la memoria.</a:t>
            </a:r>
          </a:p>
          <a:p>
            <a:pPr marL="0" indent="0"/>
            <a:r>
              <a:rPr lang="it-IT" dirty="0" smtClean="0"/>
              <a:t>Il trasferimento dati tra il disk controller e la memoria principale avviene spesso in DMA.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3" y="325438"/>
            <a:ext cx="8064896" cy="761747"/>
          </a:xfrm>
        </p:spPr>
        <p:txBody>
          <a:bodyPr/>
          <a:lstStyle/>
          <a:p>
            <a:r>
              <a:rPr lang="it-IT" dirty="0" smtClean="0"/>
              <a:t>Unità a stato solido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55800"/>
            <a:ext cx="8352927" cy="46479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u="sng" dirty="0" smtClean="0"/>
              <a:t>NON sono ad accesso seriale</a:t>
            </a:r>
            <a:r>
              <a:rPr lang="it-IT" dirty="0" smtClean="0"/>
              <a:t>, ma sono sempre più diffuse come memoria di massa secondaria</a:t>
            </a:r>
            <a:endParaRPr lang="it-IT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Realizzate con tecnologie elettroniche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Non hanno parti in movimento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Confronto con gli hard disk tradizionali: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smtClean="0"/>
              <a:t>Più resistenti agli shock fisici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smtClean="0"/>
              <a:t>Minore tempo di accesso (accesso casuale)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smtClean="0"/>
              <a:t>Minore latenza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smtClean="0"/>
              <a:t>Minore consumo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smtClean="0"/>
              <a:t>Più costose (circa 4x a parità di volume – 2016)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 smtClean="0"/>
              <a:t>Tecnologia più utilizzata: Multi-level cell (MLC) NAND Flash.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3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rgbClr val="9F9F9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it-IT" dirty="0" smtClean="0"/>
              <a:t>Sommario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2390398"/>
          </a:xfrm>
          <a:noFill/>
        </p:spPr>
        <p:txBody>
          <a:bodyPr/>
          <a:lstStyle/>
          <a:p>
            <a:pPr lvl="1"/>
            <a:r>
              <a:rPr lang="it-IT" dirty="0" smtClean="0"/>
              <a:t>Introduzione</a:t>
            </a:r>
          </a:p>
          <a:p>
            <a:pPr lvl="1"/>
            <a:r>
              <a:rPr lang="it-IT" dirty="0" smtClean="0"/>
              <a:t>Memorie a disco magnetico</a:t>
            </a:r>
          </a:p>
          <a:p>
            <a:pPr lvl="1"/>
            <a:r>
              <a:rPr lang="it-IT" dirty="0"/>
              <a:t>Unità a stato </a:t>
            </a:r>
            <a:r>
              <a:rPr lang="it-IT" dirty="0" smtClean="0"/>
              <a:t>solido</a:t>
            </a:r>
          </a:p>
          <a:p>
            <a:pPr lvl="1"/>
            <a:r>
              <a:rPr lang="it-IT" dirty="0" smtClean="0"/>
              <a:t>Memorie a nastro magnetico</a:t>
            </a:r>
          </a:p>
          <a:p>
            <a:pPr lvl="1"/>
            <a:r>
              <a:rPr lang="it-IT" dirty="0" smtClean="0"/>
              <a:t>Memorie ottiche.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3" y="325438"/>
            <a:ext cx="8064896" cy="761747"/>
          </a:xfrm>
        </p:spPr>
        <p:txBody>
          <a:bodyPr/>
          <a:lstStyle/>
          <a:p>
            <a:r>
              <a:rPr lang="en-US" dirty="0" err="1"/>
              <a:t>Unità</a:t>
            </a:r>
            <a:r>
              <a:rPr lang="en-US" dirty="0"/>
              <a:t> a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solido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955800"/>
            <a:ext cx="8063308" cy="4455579"/>
          </a:xfrm>
        </p:spPr>
        <p:txBody>
          <a:bodyPr/>
          <a:lstStyle/>
          <a:p>
            <a:r>
              <a:rPr lang="it-IT" dirty="0" smtClean="0"/>
              <a:t>Caratteristiche principali (dispositivi </a:t>
            </a:r>
            <a:r>
              <a:rPr lang="it-IT" i="1" dirty="0" smtClean="0"/>
              <a:t>consumer</a:t>
            </a:r>
            <a:r>
              <a:rPr lang="it-I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Capacità fino a 1TB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Transfer rate fino a </a:t>
            </a:r>
            <a:r>
              <a:rPr lang="en-US" dirty="0" smtClean="0"/>
              <a:t>~</a:t>
            </a:r>
            <a:r>
              <a:rPr lang="it-IT" dirty="0" smtClean="0"/>
              <a:t>500MB/s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Numero limitato di operazioni di riscrittura (</a:t>
            </a:r>
            <a:r>
              <a:rPr lang="en-US" dirty="0" smtClean="0"/>
              <a:t>2000÷3000)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Necessario</a:t>
            </a:r>
            <a:r>
              <a:rPr lang="en-US" sz="2000" dirty="0" smtClean="0"/>
              <a:t> “Wear leveling”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Problema</a:t>
            </a:r>
            <a:r>
              <a:rPr lang="en-US" sz="2000" dirty="0" smtClean="0"/>
              <a:t> di “Write </a:t>
            </a:r>
            <a:r>
              <a:rPr lang="en-US" sz="2000" dirty="0"/>
              <a:t>amplification</a:t>
            </a:r>
            <a:r>
              <a:rPr lang="en-US" sz="2000" dirty="0" smtClean="0"/>
              <a:t>”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Funzionamento</a:t>
            </a:r>
            <a:r>
              <a:rPr lang="en-US" sz="2000" dirty="0" smtClean="0"/>
              <a:t> </a:t>
            </a:r>
            <a:r>
              <a:rPr lang="en-US" sz="2000" dirty="0" err="1" smtClean="0"/>
              <a:t>garantito</a:t>
            </a:r>
            <a:r>
              <a:rPr lang="en-US" sz="2000" dirty="0" smtClean="0"/>
              <a:t> per pi</a:t>
            </a:r>
            <a:r>
              <a:rPr lang="it-IT" sz="2000" dirty="0" smtClean="0"/>
              <a:t>ù di </a:t>
            </a:r>
            <a:r>
              <a:rPr lang="en-US" sz="2000" dirty="0" smtClean="0"/>
              <a:t>10 </a:t>
            </a:r>
            <a:r>
              <a:rPr lang="en-US" sz="2000" dirty="0" err="1" smtClean="0"/>
              <a:t>anni</a:t>
            </a:r>
            <a:r>
              <a:rPr lang="en-US" sz="2000" dirty="0" smtClean="0"/>
              <a:t> per </a:t>
            </a:r>
            <a:r>
              <a:rPr lang="en-US" sz="2000" dirty="0" err="1" smtClean="0"/>
              <a:t>utilizzo</a:t>
            </a:r>
            <a:r>
              <a:rPr lang="en-US" sz="2000" dirty="0" smtClean="0"/>
              <a:t> “</a:t>
            </a:r>
            <a:r>
              <a:rPr lang="en-US" sz="2000" dirty="0" err="1" smtClean="0"/>
              <a:t>tipico</a:t>
            </a:r>
            <a:r>
              <a:rPr lang="en-US" sz="2000" dirty="0" smtClean="0"/>
              <a:t>” in un PC (~10GB di </a:t>
            </a:r>
            <a:r>
              <a:rPr lang="en-US" sz="2000" dirty="0" err="1" smtClean="0"/>
              <a:t>dati</a:t>
            </a:r>
            <a:r>
              <a:rPr lang="en-US" sz="2000" dirty="0" smtClean="0"/>
              <a:t> </a:t>
            </a:r>
            <a:r>
              <a:rPr lang="en-US" sz="2000" dirty="0" err="1" smtClean="0"/>
              <a:t>scritti</a:t>
            </a:r>
            <a:r>
              <a:rPr lang="en-US" sz="2000" dirty="0" smtClean="0"/>
              <a:t> al </a:t>
            </a:r>
            <a:r>
              <a:rPr lang="en-US" sz="2000" dirty="0" err="1" smtClean="0"/>
              <a:t>giorno</a:t>
            </a:r>
            <a:r>
              <a:rPr lang="en-US" sz="2000" smtClean="0"/>
              <a:t>).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6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3" y="325438"/>
            <a:ext cx="8064896" cy="761747"/>
          </a:xfrm>
        </p:spPr>
        <p:txBody>
          <a:bodyPr/>
          <a:lstStyle/>
          <a:p>
            <a:r>
              <a:rPr lang="it-IT" dirty="0" smtClean="0"/>
              <a:t>Memorie off-line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3" y="1955800"/>
            <a:ext cx="5544615" cy="48264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/>
              <a:t>In alcuni contesti esiste la necessità di archiviare grandi moli di dati digitali (ad esempio filmati)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/>
              <a:t>In questi casi il tempo di accesso non è un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 smtClean="0"/>
              <a:t>I parametri importanti sono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 smtClean="0"/>
              <a:t>Il costo, includendo il costo di manutenzione (che dipende dai tempi di obsolescenza dei supporti e dei formati adottati)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 smtClean="0"/>
              <a:t>La durata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 smtClean="0"/>
              <a:t>L’ingombro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/>
              <a:t>Per queste applicazioni si usano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 smtClean="0"/>
              <a:t>Nastri magnetici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 smtClean="0"/>
              <a:t>Cartucce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800" dirty="0" smtClean="0"/>
              <a:t>Memorie ottiche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890595"/>
            <a:ext cx="2857500" cy="450532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228184" y="6395920"/>
            <a:ext cx="2980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IEEE </a:t>
            </a:r>
            <a:r>
              <a:rPr lang="it-IT" sz="1800" dirty="0" err="1" smtClean="0"/>
              <a:t>Spectrum</a:t>
            </a:r>
            <a:r>
              <a:rPr lang="it-IT" sz="1800" dirty="0" smtClean="0"/>
              <a:t>, Maggio 2017</a:t>
            </a:r>
          </a:p>
          <a:p>
            <a:r>
              <a:rPr lang="it-IT" sz="400" dirty="0"/>
              <a:t>https://www.spectrum.ieee.org/computing/it/the-lost-picture-show-hollywood-archivists-cant-outpace-obsolescence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69276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rgbClr val="9F9F9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it-IT" smtClean="0"/>
              <a:t>Memorie a nastro magnetico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3806170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In questo caso il supporto è un nastro di plastica flessibile largo 1/2 pollice (12,65 mm), su cui sono memorizzate un certo numero di tracce parallele (ad esempio 9).</a:t>
            </a:r>
          </a:p>
          <a:p>
            <a:pPr marL="0" indent="0"/>
            <a:r>
              <a:rPr lang="it-IT" dirty="0" smtClean="0"/>
              <a:t>Ogni traccia possiede la sua testina, ed è quindi possibile  leggere/scrivere contemporaneamente le varie tracce. </a:t>
            </a:r>
          </a:p>
          <a:p>
            <a:pPr marL="0" indent="0"/>
            <a:r>
              <a:rPr lang="it-IT" dirty="0" smtClean="0"/>
              <a:t>Per esempio, in alcuni nastri i bit di ogni byte sono distribuiti tra le prime 8 tracce; l’ultima contiene un codice di parità.</a:t>
            </a:r>
          </a:p>
          <a:p>
            <a:pPr marL="0" indent="0"/>
            <a:r>
              <a:rPr lang="it-IT" dirty="0" smtClean="0"/>
              <a:t>I dati sono organizzati in record, che possono essere di dimensione fissa (e quindi sostituibili da altri) o variabile (ottimizzando l’uso del nastro).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Organizzazione di un nastro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84325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728788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874838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19300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163763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309813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454275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2600325" y="2678113"/>
            <a:ext cx="190500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744788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2889250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3035300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3179763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324225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3470275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614738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3760788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3905250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4049713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4195763" y="2678113"/>
            <a:ext cx="192087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4340225" y="2678113"/>
            <a:ext cx="192088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486275" y="2678113"/>
            <a:ext cx="190500" cy="2111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8938" name="Group 47"/>
          <p:cNvGrpSpPr>
            <a:grpSpLocks/>
          </p:cNvGrpSpPr>
          <p:nvPr/>
        </p:nvGrpSpPr>
        <p:grpSpPr bwMode="auto">
          <a:xfrm>
            <a:off x="4678363" y="2678113"/>
            <a:ext cx="3094037" cy="211137"/>
            <a:chOff x="3193" y="1687"/>
            <a:chExt cx="2111" cy="133"/>
          </a:xfrm>
        </p:grpSpPr>
        <p:sp>
          <p:nvSpPr>
            <p:cNvPr id="39300" name="Rectangle 26"/>
            <p:cNvSpPr>
              <a:spLocks noChangeArrowheads="1"/>
            </p:cNvSpPr>
            <p:nvPr/>
          </p:nvSpPr>
          <p:spPr bwMode="auto">
            <a:xfrm>
              <a:off x="3193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1" name="Rectangle 27"/>
            <p:cNvSpPr>
              <a:spLocks noChangeArrowheads="1"/>
            </p:cNvSpPr>
            <p:nvPr/>
          </p:nvSpPr>
          <p:spPr bwMode="auto">
            <a:xfrm>
              <a:off x="3292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2" name="Rectangle 28"/>
            <p:cNvSpPr>
              <a:spLocks noChangeArrowheads="1"/>
            </p:cNvSpPr>
            <p:nvPr/>
          </p:nvSpPr>
          <p:spPr bwMode="auto">
            <a:xfrm>
              <a:off x="3391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3" name="Rectangle 29"/>
            <p:cNvSpPr>
              <a:spLocks noChangeArrowheads="1"/>
            </p:cNvSpPr>
            <p:nvPr/>
          </p:nvSpPr>
          <p:spPr bwMode="auto">
            <a:xfrm>
              <a:off x="3490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4" name="Rectangle 30"/>
            <p:cNvSpPr>
              <a:spLocks noChangeArrowheads="1"/>
            </p:cNvSpPr>
            <p:nvPr/>
          </p:nvSpPr>
          <p:spPr bwMode="auto">
            <a:xfrm>
              <a:off x="3589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5" name="Rectangle 31"/>
            <p:cNvSpPr>
              <a:spLocks noChangeArrowheads="1"/>
            </p:cNvSpPr>
            <p:nvPr/>
          </p:nvSpPr>
          <p:spPr bwMode="auto">
            <a:xfrm>
              <a:off x="3688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6" name="Rectangle 32"/>
            <p:cNvSpPr>
              <a:spLocks noChangeArrowheads="1"/>
            </p:cNvSpPr>
            <p:nvPr/>
          </p:nvSpPr>
          <p:spPr bwMode="auto">
            <a:xfrm>
              <a:off x="3787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7" name="Rectangle 33"/>
            <p:cNvSpPr>
              <a:spLocks noChangeArrowheads="1"/>
            </p:cNvSpPr>
            <p:nvPr/>
          </p:nvSpPr>
          <p:spPr bwMode="auto">
            <a:xfrm>
              <a:off x="3886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8" name="Rectangle 34"/>
            <p:cNvSpPr>
              <a:spLocks noChangeArrowheads="1"/>
            </p:cNvSpPr>
            <p:nvPr/>
          </p:nvSpPr>
          <p:spPr bwMode="auto">
            <a:xfrm>
              <a:off x="3985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09" name="Rectangle 35"/>
            <p:cNvSpPr>
              <a:spLocks noChangeArrowheads="1"/>
            </p:cNvSpPr>
            <p:nvPr/>
          </p:nvSpPr>
          <p:spPr bwMode="auto">
            <a:xfrm>
              <a:off x="4084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0" name="Rectangle 36"/>
            <p:cNvSpPr>
              <a:spLocks noChangeArrowheads="1"/>
            </p:cNvSpPr>
            <p:nvPr/>
          </p:nvSpPr>
          <p:spPr bwMode="auto">
            <a:xfrm>
              <a:off x="4183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1" name="Rectangle 37"/>
            <p:cNvSpPr>
              <a:spLocks noChangeArrowheads="1"/>
            </p:cNvSpPr>
            <p:nvPr/>
          </p:nvSpPr>
          <p:spPr bwMode="auto">
            <a:xfrm>
              <a:off x="4282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2" name="Rectangle 38"/>
            <p:cNvSpPr>
              <a:spLocks noChangeArrowheads="1"/>
            </p:cNvSpPr>
            <p:nvPr/>
          </p:nvSpPr>
          <p:spPr bwMode="auto">
            <a:xfrm>
              <a:off x="4381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3" name="Rectangle 39"/>
            <p:cNvSpPr>
              <a:spLocks noChangeArrowheads="1"/>
            </p:cNvSpPr>
            <p:nvPr/>
          </p:nvSpPr>
          <p:spPr bwMode="auto">
            <a:xfrm>
              <a:off x="4480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4" name="Rectangle 40"/>
            <p:cNvSpPr>
              <a:spLocks noChangeArrowheads="1"/>
            </p:cNvSpPr>
            <p:nvPr/>
          </p:nvSpPr>
          <p:spPr bwMode="auto">
            <a:xfrm>
              <a:off x="4579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5" name="Rectangle 41"/>
            <p:cNvSpPr>
              <a:spLocks noChangeArrowheads="1"/>
            </p:cNvSpPr>
            <p:nvPr/>
          </p:nvSpPr>
          <p:spPr bwMode="auto">
            <a:xfrm>
              <a:off x="4678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6" name="Rectangle 42"/>
            <p:cNvSpPr>
              <a:spLocks noChangeArrowheads="1"/>
            </p:cNvSpPr>
            <p:nvPr/>
          </p:nvSpPr>
          <p:spPr bwMode="auto">
            <a:xfrm>
              <a:off x="4777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7" name="Rectangle 43"/>
            <p:cNvSpPr>
              <a:spLocks noChangeArrowheads="1"/>
            </p:cNvSpPr>
            <p:nvPr/>
          </p:nvSpPr>
          <p:spPr bwMode="auto">
            <a:xfrm>
              <a:off x="4876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8" name="Rectangle 44"/>
            <p:cNvSpPr>
              <a:spLocks noChangeArrowheads="1"/>
            </p:cNvSpPr>
            <p:nvPr/>
          </p:nvSpPr>
          <p:spPr bwMode="auto">
            <a:xfrm>
              <a:off x="4975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19" name="Rectangle 45"/>
            <p:cNvSpPr>
              <a:spLocks noChangeArrowheads="1"/>
            </p:cNvSpPr>
            <p:nvPr/>
          </p:nvSpPr>
          <p:spPr bwMode="auto">
            <a:xfrm>
              <a:off x="5074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320" name="Rectangle 46"/>
            <p:cNvSpPr>
              <a:spLocks noChangeArrowheads="1"/>
            </p:cNvSpPr>
            <p:nvPr/>
          </p:nvSpPr>
          <p:spPr bwMode="auto">
            <a:xfrm>
              <a:off x="5173" y="168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8939" name="Group 91"/>
          <p:cNvGrpSpPr>
            <a:grpSpLocks/>
          </p:cNvGrpSpPr>
          <p:nvPr/>
        </p:nvGrpSpPr>
        <p:grpSpPr bwMode="auto">
          <a:xfrm>
            <a:off x="1584325" y="2892425"/>
            <a:ext cx="6188075" cy="211138"/>
            <a:chOff x="1081" y="1822"/>
            <a:chExt cx="4223" cy="133"/>
          </a:xfrm>
        </p:grpSpPr>
        <p:sp>
          <p:nvSpPr>
            <p:cNvPr id="39257" name="Rectangle 48"/>
            <p:cNvSpPr>
              <a:spLocks noChangeArrowheads="1"/>
            </p:cNvSpPr>
            <p:nvPr/>
          </p:nvSpPr>
          <p:spPr bwMode="auto">
            <a:xfrm>
              <a:off x="1081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58" name="Rectangle 49"/>
            <p:cNvSpPr>
              <a:spLocks noChangeArrowheads="1"/>
            </p:cNvSpPr>
            <p:nvPr/>
          </p:nvSpPr>
          <p:spPr bwMode="auto">
            <a:xfrm>
              <a:off x="1180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59" name="Rectangle 50"/>
            <p:cNvSpPr>
              <a:spLocks noChangeArrowheads="1"/>
            </p:cNvSpPr>
            <p:nvPr/>
          </p:nvSpPr>
          <p:spPr bwMode="auto">
            <a:xfrm>
              <a:off x="1279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0" name="Rectangle 51"/>
            <p:cNvSpPr>
              <a:spLocks noChangeArrowheads="1"/>
            </p:cNvSpPr>
            <p:nvPr/>
          </p:nvSpPr>
          <p:spPr bwMode="auto">
            <a:xfrm>
              <a:off x="1378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1" name="Rectangle 52"/>
            <p:cNvSpPr>
              <a:spLocks noChangeArrowheads="1"/>
            </p:cNvSpPr>
            <p:nvPr/>
          </p:nvSpPr>
          <p:spPr bwMode="auto">
            <a:xfrm>
              <a:off x="1477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2" name="Rectangle 53"/>
            <p:cNvSpPr>
              <a:spLocks noChangeArrowheads="1"/>
            </p:cNvSpPr>
            <p:nvPr/>
          </p:nvSpPr>
          <p:spPr bwMode="auto">
            <a:xfrm>
              <a:off x="1576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3" name="Rectangle 54"/>
            <p:cNvSpPr>
              <a:spLocks noChangeArrowheads="1"/>
            </p:cNvSpPr>
            <p:nvPr/>
          </p:nvSpPr>
          <p:spPr bwMode="auto">
            <a:xfrm>
              <a:off x="1675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4" name="Rectangle 55"/>
            <p:cNvSpPr>
              <a:spLocks noChangeArrowheads="1"/>
            </p:cNvSpPr>
            <p:nvPr/>
          </p:nvSpPr>
          <p:spPr bwMode="auto">
            <a:xfrm>
              <a:off x="1774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5" name="Rectangle 56"/>
            <p:cNvSpPr>
              <a:spLocks noChangeArrowheads="1"/>
            </p:cNvSpPr>
            <p:nvPr/>
          </p:nvSpPr>
          <p:spPr bwMode="auto">
            <a:xfrm>
              <a:off x="1873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6" name="Rectangle 57"/>
            <p:cNvSpPr>
              <a:spLocks noChangeArrowheads="1"/>
            </p:cNvSpPr>
            <p:nvPr/>
          </p:nvSpPr>
          <p:spPr bwMode="auto">
            <a:xfrm>
              <a:off x="1972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7" name="Rectangle 58"/>
            <p:cNvSpPr>
              <a:spLocks noChangeArrowheads="1"/>
            </p:cNvSpPr>
            <p:nvPr/>
          </p:nvSpPr>
          <p:spPr bwMode="auto">
            <a:xfrm>
              <a:off x="2071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8" name="Rectangle 59"/>
            <p:cNvSpPr>
              <a:spLocks noChangeArrowheads="1"/>
            </p:cNvSpPr>
            <p:nvPr/>
          </p:nvSpPr>
          <p:spPr bwMode="auto">
            <a:xfrm>
              <a:off x="2170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69" name="Rectangle 60"/>
            <p:cNvSpPr>
              <a:spLocks noChangeArrowheads="1"/>
            </p:cNvSpPr>
            <p:nvPr/>
          </p:nvSpPr>
          <p:spPr bwMode="auto">
            <a:xfrm>
              <a:off x="2269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0" name="Rectangle 61"/>
            <p:cNvSpPr>
              <a:spLocks noChangeArrowheads="1"/>
            </p:cNvSpPr>
            <p:nvPr/>
          </p:nvSpPr>
          <p:spPr bwMode="auto">
            <a:xfrm>
              <a:off x="2368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1" name="Rectangle 62"/>
            <p:cNvSpPr>
              <a:spLocks noChangeArrowheads="1"/>
            </p:cNvSpPr>
            <p:nvPr/>
          </p:nvSpPr>
          <p:spPr bwMode="auto">
            <a:xfrm>
              <a:off x="2467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2" name="Rectangle 63"/>
            <p:cNvSpPr>
              <a:spLocks noChangeArrowheads="1"/>
            </p:cNvSpPr>
            <p:nvPr/>
          </p:nvSpPr>
          <p:spPr bwMode="auto">
            <a:xfrm>
              <a:off x="2566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3" name="Rectangle 64"/>
            <p:cNvSpPr>
              <a:spLocks noChangeArrowheads="1"/>
            </p:cNvSpPr>
            <p:nvPr/>
          </p:nvSpPr>
          <p:spPr bwMode="auto">
            <a:xfrm>
              <a:off x="2665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4" name="Rectangle 65"/>
            <p:cNvSpPr>
              <a:spLocks noChangeArrowheads="1"/>
            </p:cNvSpPr>
            <p:nvPr/>
          </p:nvSpPr>
          <p:spPr bwMode="auto">
            <a:xfrm>
              <a:off x="2764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5" name="Rectangle 66"/>
            <p:cNvSpPr>
              <a:spLocks noChangeArrowheads="1"/>
            </p:cNvSpPr>
            <p:nvPr/>
          </p:nvSpPr>
          <p:spPr bwMode="auto">
            <a:xfrm>
              <a:off x="2863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6" name="Rectangle 67"/>
            <p:cNvSpPr>
              <a:spLocks noChangeArrowheads="1"/>
            </p:cNvSpPr>
            <p:nvPr/>
          </p:nvSpPr>
          <p:spPr bwMode="auto">
            <a:xfrm>
              <a:off x="2962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77" name="Rectangle 68"/>
            <p:cNvSpPr>
              <a:spLocks noChangeArrowheads="1"/>
            </p:cNvSpPr>
            <p:nvPr/>
          </p:nvSpPr>
          <p:spPr bwMode="auto">
            <a:xfrm>
              <a:off x="3061" y="182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9278" name="Group 90"/>
            <p:cNvGrpSpPr>
              <a:grpSpLocks/>
            </p:cNvGrpSpPr>
            <p:nvPr/>
          </p:nvGrpSpPr>
          <p:grpSpPr bwMode="auto">
            <a:xfrm>
              <a:off x="3193" y="1822"/>
              <a:ext cx="2111" cy="133"/>
              <a:chOff x="3193" y="1822"/>
              <a:chExt cx="2111" cy="133"/>
            </a:xfrm>
          </p:grpSpPr>
          <p:sp>
            <p:nvSpPr>
              <p:cNvPr id="39279" name="Rectangle 69"/>
              <p:cNvSpPr>
                <a:spLocks noChangeArrowheads="1"/>
              </p:cNvSpPr>
              <p:nvPr/>
            </p:nvSpPr>
            <p:spPr bwMode="auto">
              <a:xfrm>
                <a:off x="3193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0" name="Rectangle 70"/>
              <p:cNvSpPr>
                <a:spLocks noChangeArrowheads="1"/>
              </p:cNvSpPr>
              <p:nvPr/>
            </p:nvSpPr>
            <p:spPr bwMode="auto">
              <a:xfrm>
                <a:off x="3292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1" name="Rectangle 71"/>
              <p:cNvSpPr>
                <a:spLocks noChangeArrowheads="1"/>
              </p:cNvSpPr>
              <p:nvPr/>
            </p:nvSpPr>
            <p:spPr bwMode="auto">
              <a:xfrm>
                <a:off x="3391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2" name="Rectangle 72"/>
              <p:cNvSpPr>
                <a:spLocks noChangeArrowheads="1"/>
              </p:cNvSpPr>
              <p:nvPr/>
            </p:nvSpPr>
            <p:spPr bwMode="auto">
              <a:xfrm>
                <a:off x="3490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3" name="Rectangle 73"/>
              <p:cNvSpPr>
                <a:spLocks noChangeArrowheads="1"/>
              </p:cNvSpPr>
              <p:nvPr/>
            </p:nvSpPr>
            <p:spPr bwMode="auto">
              <a:xfrm>
                <a:off x="3589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4" name="Rectangle 74"/>
              <p:cNvSpPr>
                <a:spLocks noChangeArrowheads="1"/>
              </p:cNvSpPr>
              <p:nvPr/>
            </p:nvSpPr>
            <p:spPr bwMode="auto">
              <a:xfrm>
                <a:off x="3688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5" name="Rectangle 75"/>
              <p:cNvSpPr>
                <a:spLocks noChangeArrowheads="1"/>
              </p:cNvSpPr>
              <p:nvPr/>
            </p:nvSpPr>
            <p:spPr bwMode="auto">
              <a:xfrm>
                <a:off x="3787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6" name="Rectangle 76"/>
              <p:cNvSpPr>
                <a:spLocks noChangeArrowheads="1"/>
              </p:cNvSpPr>
              <p:nvPr/>
            </p:nvSpPr>
            <p:spPr bwMode="auto">
              <a:xfrm>
                <a:off x="3886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7" name="Rectangle 77"/>
              <p:cNvSpPr>
                <a:spLocks noChangeArrowheads="1"/>
              </p:cNvSpPr>
              <p:nvPr/>
            </p:nvSpPr>
            <p:spPr bwMode="auto">
              <a:xfrm>
                <a:off x="3985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8" name="Rectangle 78"/>
              <p:cNvSpPr>
                <a:spLocks noChangeArrowheads="1"/>
              </p:cNvSpPr>
              <p:nvPr/>
            </p:nvSpPr>
            <p:spPr bwMode="auto">
              <a:xfrm>
                <a:off x="4084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89" name="Rectangle 79"/>
              <p:cNvSpPr>
                <a:spLocks noChangeArrowheads="1"/>
              </p:cNvSpPr>
              <p:nvPr/>
            </p:nvSpPr>
            <p:spPr bwMode="auto">
              <a:xfrm>
                <a:off x="4183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0" name="Rectangle 80"/>
              <p:cNvSpPr>
                <a:spLocks noChangeArrowheads="1"/>
              </p:cNvSpPr>
              <p:nvPr/>
            </p:nvSpPr>
            <p:spPr bwMode="auto">
              <a:xfrm>
                <a:off x="4282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1" name="Rectangle 81"/>
              <p:cNvSpPr>
                <a:spLocks noChangeArrowheads="1"/>
              </p:cNvSpPr>
              <p:nvPr/>
            </p:nvSpPr>
            <p:spPr bwMode="auto">
              <a:xfrm>
                <a:off x="4381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2" name="Rectangle 82"/>
              <p:cNvSpPr>
                <a:spLocks noChangeArrowheads="1"/>
              </p:cNvSpPr>
              <p:nvPr/>
            </p:nvSpPr>
            <p:spPr bwMode="auto">
              <a:xfrm>
                <a:off x="4480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3" name="Rectangle 83"/>
              <p:cNvSpPr>
                <a:spLocks noChangeArrowheads="1"/>
              </p:cNvSpPr>
              <p:nvPr/>
            </p:nvSpPr>
            <p:spPr bwMode="auto">
              <a:xfrm>
                <a:off x="4579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4" name="Rectangle 84"/>
              <p:cNvSpPr>
                <a:spLocks noChangeArrowheads="1"/>
              </p:cNvSpPr>
              <p:nvPr/>
            </p:nvSpPr>
            <p:spPr bwMode="auto">
              <a:xfrm>
                <a:off x="4678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5" name="Rectangle 85"/>
              <p:cNvSpPr>
                <a:spLocks noChangeArrowheads="1"/>
              </p:cNvSpPr>
              <p:nvPr/>
            </p:nvSpPr>
            <p:spPr bwMode="auto">
              <a:xfrm>
                <a:off x="4777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6" name="Rectangle 86"/>
              <p:cNvSpPr>
                <a:spLocks noChangeArrowheads="1"/>
              </p:cNvSpPr>
              <p:nvPr/>
            </p:nvSpPr>
            <p:spPr bwMode="auto">
              <a:xfrm>
                <a:off x="4876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7" name="Rectangle 87"/>
              <p:cNvSpPr>
                <a:spLocks noChangeArrowheads="1"/>
              </p:cNvSpPr>
              <p:nvPr/>
            </p:nvSpPr>
            <p:spPr bwMode="auto">
              <a:xfrm>
                <a:off x="4975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8" name="Rectangle 88"/>
              <p:cNvSpPr>
                <a:spLocks noChangeArrowheads="1"/>
              </p:cNvSpPr>
              <p:nvPr/>
            </p:nvSpPr>
            <p:spPr bwMode="auto">
              <a:xfrm>
                <a:off x="5074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99" name="Rectangle 89"/>
              <p:cNvSpPr>
                <a:spLocks noChangeArrowheads="1"/>
              </p:cNvSpPr>
              <p:nvPr/>
            </p:nvSpPr>
            <p:spPr bwMode="auto">
              <a:xfrm>
                <a:off x="5173" y="182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8940" name="Group 135"/>
          <p:cNvGrpSpPr>
            <a:grpSpLocks/>
          </p:cNvGrpSpPr>
          <p:nvPr/>
        </p:nvGrpSpPr>
        <p:grpSpPr bwMode="auto">
          <a:xfrm>
            <a:off x="1584325" y="3106738"/>
            <a:ext cx="6188075" cy="211137"/>
            <a:chOff x="1081" y="1957"/>
            <a:chExt cx="4223" cy="133"/>
          </a:xfrm>
        </p:grpSpPr>
        <p:sp>
          <p:nvSpPr>
            <p:cNvPr id="39214" name="Rectangle 92"/>
            <p:cNvSpPr>
              <a:spLocks noChangeArrowheads="1"/>
            </p:cNvSpPr>
            <p:nvPr/>
          </p:nvSpPr>
          <p:spPr bwMode="auto">
            <a:xfrm>
              <a:off x="1081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15" name="Rectangle 93"/>
            <p:cNvSpPr>
              <a:spLocks noChangeArrowheads="1"/>
            </p:cNvSpPr>
            <p:nvPr/>
          </p:nvSpPr>
          <p:spPr bwMode="auto">
            <a:xfrm>
              <a:off x="1180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16" name="Rectangle 94"/>
            <p:cNvSpPr>
              <a:spLocks noChangeArrowheads="1"/>
            </p:cNvSpPr>
            <p:nvPr/>
          </p:nvSpPr>
          <p:spPr bwMode="auto">
            <a:xfrm>
              <a:off x="1279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17" name="Rectangle 95"/>
            <p:cNvSpPr>
              <a:spLocks noChangeArrowheads="1"/>
            </p:cNvSpPr>
            <p:nvPr/>
          </p:nvSpPr>
          <p:spPr bwMode="auto">
            <a:xfrm>
              <a:off x="1378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18" name="Rectangle 96"/>
            <p:cNvSpPr>
              <a:spLocks noChangeArrowheads="1"/>
            </p:cNvSpPr>
            <p:nvPr/>
          </p:nvSpPr>
          <p:spPr bwMode="auto">
            <a:xfrm>
              <a:off x="1477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19" name="Rectangle 97"/>
            <p:cNvSpPr>
              <a:spLocks noChangeArrowheads="1"/>
            </p:cNvSpPr>
            <p:nvPr/>
          </p:nvSpPr>
          <p:spPr bwMode="auto">
            <a:xfrm>
              <a:off x="1576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0" name="Rectangle 98"/>
            <p:cNvSpPr>
              <a:spLocks noChangeArrowheads="1"/>
            </p:cNvSpPr>
            <p:nvPr/>
          </p:nvSpPr>
          <p:spPr bwMode="auto">
            <a:xfrm>
              <a:off x="1675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1" name="Rectangle 99"/>
            <p:cNvSpPr>
              <a:spLocks noChangeArrowheads="1"/>
            </p:cNvSpPr>
            <p:nvPr/>
          </p:nvSpPr>
          <p:spPr bwMode="auto">
            <a:xfrm>
              <a:off x="1774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2" name="Rectangle 100"/>
            <p:cNvSpPr>
              <a:spLocks noChangeArrowheads="1"/>
            </p:cNvSpPr>
            <p:nvPr/>
          </p:nvSpPr>
          <p:spPr bwMode="auto">
            <a:xfrm>
              <a:off x="1873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3" name="Rectangle 101"/>
            <p:cNvSpPr>
              <a:spLocks noChangeArrowheads="1"/>
            </p:cNvSpPr>
            <p:nvPr/>
          </p:nvSpPr>
          <p:spPr bwMode="auto">
            <a:xfrm>
              <a:off x="1972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4" name="Rectangle 102"/>
            <p:cNvSpPr>
              <a:spLocks noChangeArrowheads="1"/>
            </p:cNvSpPr>
            <p:nvPr/>
          </p:nvSpPr>
          <p:spPr bwMode="auto">
            <a:xfrm>
              <a:off x="2071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5" name="Rectangle 103"/>
            <p:cNvSpPr>
              <a:spLocks noChangeArrowheads="1"/>
            </p:cNvSpPr>
            <p:nvPr/>
          </p:nvSpPr>
          <p:spPr bwMode="auto">
            <a:xfrm>
              <a:off x="2170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6" name="Rectangle 104"/>
            <p:cNvSpPr>
              <a:spLocks noChangeArrowheads="1"/>
            </p:cNvSpPr>
            <p:nvPr/>
          </p:nvSpPr>
          <p:spPr bwMode="auto">
            <a:xfrm>
              <a:off x="2269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7" name="Rectangle 105"/>
            <p:cNvSpPr>
              <a:spLocks noChangeArrowheads="1"/>
            </p:cNvSpPr>
            <p:nvPr/>
          </p:nvSpPr>
          <p:spPr bwMode="auto">
            <a:xfrm>
              <a:off x="2368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8" name="Rectangle 106"/>
            <p:cNvSpPr>
              <a:spLocks noChangeArrowheads="1"/>
            </p:cNvSpPr>
            <p:nvPr/>
          </p:nvSpPr>
          <p:spPr bwMode="auto">
            <a:xfrm>
              <a:off x="2467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29" name="Rectangle 107"/>
            <p:cNvSpPr>
              <a:spLocks noChangeArrowheads="1"/>
            </p:cNvSpPr>
            <p:nvPr/>
          </p:nvSpPr>
          <p:spPr bwMode="auto">
            <a:xfrm>
              <a:off x="2566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30" name="Rectangle 108"/>
            <p:cNvSpPr>
              <a:spLocks noChangeArrowheads="1"/>
            </p:cNvSpPr>
            <p:nvPr/>
          </p:nvSpPr>
          <p:spPr bwMode="auto">
            <a:xfrm>
              <a:off x="2665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31" name="Rectangle 109"/>
            <p:cNvSpPr>
              <a:spLocks noChangeArrowheads="1"/>
            </p:cNvSpPr>
            <p:nvPr/>
          </p:nvSpPr>
          <p:spPr bwMode="auto">
            <a:xfrm>
              <a:off x="2764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32" name="Rectangle 110"/>
            <p:cNvSpPr>
              <a:spLocks noChangeArrowheads="1"/>
            </p:cNvSpPr>
            <p:nvPr/>
          </p:nvSpPr>
          <p:spPr bwMode="auto">
            <a:xfrm>
              <a:off x="2863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33" name="Rectangle 111"/>
            <p:cNvSpPr>
              <a:spLocks noChangeArrowheads="1"/>
            </p:cNvSpPr>
            <p:nvPr/>
          </p:nvSpPr>
          <p:spPr bwMode="auto">
            <a:xfrm>
              <a:off x="2962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234" name="Rectangle 112"/>
            <p:cNvSpPr>
              <a:spLocks noChangeArrowheads="1"/>
            </p:cNvSpPr>
            <p:nvPr/>
          </p:nvSpPr>
          <p:spPr bwMode="auto">
            <a:xfrm>
              <a:off x="3061" y="195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9235" name="Group 134"/>
            <p:cNvGrpSpPr>
              <a:grpSpLocks/>
            </p:cNvGrpSpPr>
            <p:nvPr/>
          </p:nvGrpSpPr>
          <p:grpSpPr bwMode="auto">
            <a:xfrm>
              <a:off x="3193" y="1957"/>
              <a:ext cx="2111" cy="133"/>
              <a:chOff x="3193" y="1957"/>
              <a:chExt cx="2111" cy="133"/>
            </a:xfrm>
          </p:grpSpPr>
          <p:sp>
            <p:nvSpPr>
              <p:cNvPr id="39236" name="Rectangle 113"/>
              <p:cNvSpPr>
                <a:spLocks noChangeArrowheads="1"/>
              </p:cNvSpPr>
              <p:nvPr/>
            </p:nvSpPr>
            <p:spPr bwMode="auto">
              <a:xfrm>
                <a:off x="3193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37" name="Rectangle 114"/>
              <p:cNvSpPr>
                <a:spLocks noChangeArrowheads="1"/>
              </p:cNvSpPr>
              <p:nvPr/>
            </p:nvSpPr>
            <p:spPr bwMode="auto">
              <a:xfrm>
                <a:off x="3292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38" name="Rectangle 115"/>
              <p:cNvSpPr>
                <a:spLocks noChangeArrowheads="1"/>
              </p:cNvSpPr>
              <p:nvPr/>
            </p:nvSpPr>
            <p:spPr bwMode="auto">
              <a:xfrm>
                <a:off x="3391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39" name="Rectangle 116"/>
              <p:cNvSpPr>
                <a:spLocks noChangeArrowheads="1"/>
              </p:cNvSpPr>
              <p:nvPr/>
            </p:nvSpPr>
            <p:spPr bwMode="auto">
              <a:xfrm>
                <a:off x="3490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0" name="Rectangle 117"/>
              <p:cNvSpPr>
                <a:spLocks noChangeArrowheads="1"/>
              </p:cNvSpPr>
              <p:nvPr/>
            </p:nvSpPr>
            <p:spPr bwMode="auto">
              <a:xfrm>
                <a:off x="3589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1" name="Rectangle 118"/>
              <p:cNvSpPr>
                <a:spLocks noChangeArrowheads="1"/>
              </p:cNvSpPr>
              <p:nvPr/>
            </p:nvSpPr>
            <p:spPr bwMode="auto">
              <a:xfrm>
                <a:off x="3688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2" name="Rectangle 119"/>
              <p:cNvSpPr>
                <a:spLocks noChangeArrowheads="1"/>
              </p:cNvSpPr>
              <p:nvPr/>
            </p:nvSpPr>
            <p:spPr bwMode="auto">
              <a:xfrm>
                <a:off x="3787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3" name="Rectangle 120"/>
              <p:cNvSpPr>
                <a:spLocks noChangeArrowheads="1"/>
              </p:cNvSpPr>
              <p:nvPr/>
            </p:nvSpPr>
            <p:spPr bwMode="auto">
              <a:xfrm>
                <a:off x="3886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4" name="Rectangle 121"/>
              <p:cNvSpPr>
                <a:spLocks noChangeArrowheads="1"/>
              </p:cNvSpPr>
              <p:nvPr/>
            </p:nvSpPr>
            <p:spPr bwMode="auto">
              <a:xfrm>
                <a:off x="3985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5" name="Rectangle 122"/>
              <p:cNvSpPr>
                <a:spLocks noChangeArrowheads="1"/>
              </p:cNvSpPr>
              <p:nvPr/>
            </p:nvSpPr>
            <p:spPr bwMode="auto">
              <a:xfrm>
                <a:off x="4084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6" name="Rectangle 123"/>
              <p:cNvSpPr>
                <a:spLocks noChangeArrowheads="1"/>
              </p:cNvSpPr>
              <p:nvPr/>
            </p:nvSpPr>
            <p:spPr bwMode="auto">
              <a:xfrm>
                <a:off x="4183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7" name="Rectangle 124"/>
              <p:cNvSpPr>
                <a:spLocks noChangeArrowheads="1"/>
              </p:cNvSpPr>
              <p:nvPr/>
            </p:nvSpPr>
            <p:spPr bwMode="auto">
              <a:xfrm>
                <a:off x="4282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8" name="Rectangle 125"/>
              <p:cNvSpPr>
                <a:spLocks noChangeArrowheads="1"/>
              </p:cNvSpPr>
              <p:nvPr/>
            </p:nvSpPr>
            <p:spPr bwMode="auto">
              <a:xfrm>
                <a:off x="4381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49" name="Rectangle 126"/>
              <p:cNvSpPr>
                <a:spLocks noChangeArrowheads="1"/>
              </p:cNvSpPr>
              <p:nvPr/>
            </p:nvSpPr>
            <p:spPr bwMode="auto">
              <a:xfrm>
                <a:off x="4480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50" name="Rectangle 127"/>
              <p:cNvSpPr>
                <a:spLocks noChangeArrowheads="1"/>
              </p:cNvSpPr>
              <p:nvPr/>
            </p:nvSpPr>
            <p:spPr bwMode="auto">
              <a:xfrm>
                <a:off x="4579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51" name="Rectangle 128"/>
              <p:cNvSpPr>
                <a:spLocks noChangeArrowheads="1"/>
              </p:cNvSpPr>
              <p:nvPr/>
            </p:nvSpPr>
            <p:spPr bwMode="auto">
              <a:xfrm>
                <a:off x="4678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52" name="Rectangle 129"/>
              <p:cNvSpPr>
                <a:spLocks noChangeArrowheads="1"/>
              </p:cNvSpPr>
              <p:nvPr/>
            </p:nvSpPr>
            <p:spPr bwMode="auto">
              <a:xfrm>
                <a:off x="4777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53" name="Rectangle 130"/>
              <p:cNvSpPr>
                <a:spLocks noChangeArrowheads="1"/>
              </p:cNvSpPr>
              <p:nvPr/>
            </p:nvSpPr>
            <p:spPr bwMode="auto">
              <a:xfrm>
                <a:off x="4876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54" name="Rectangle 131"/>
              <p:cNvSpPr>
                <a:spLocks noChangeArrowheads="1"/>
              </p:cNvSpPr>
              <p:nvPr/>
            </p:nvSpPr>
            <p:spPr bwMode="auto">
              <a:xfrm>
                <a:off x="4975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55" name="Rectangle 132"/>
              <p:cNvSpPr>
                <a:spLocks noChangeArrowheads="1"/>
              </p:cNvSpPr>
              <p:nvPr/>
            </p:nvSpPr>
            <p:spPr bwMode="auto">
              <a:xfrm>
                <a:off x="5074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56" name="Rectangle 133"/>
              <p:cNvSpPr>
                <a:spLocks noChangeArrowheads="1"/>
              </p:cNvSpPr>
              <p:nvPr/>
            </p:nvSpPr>
            <p:spPr bwMode="auto">
              <a:xfrm>
                <a:off x="5173" y="195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8941" name="Group 179"/>
          <p:cNvGrpSpPr>
            <a:grpSpLocks/>
          </p:cNvGrpSpPr>
          <p:nvPr/>
        </p:nvGrpSpPr>
        <p:grpSpPr bwMode="auto">
          <a:xfrm>
            <a:off x="1584325" y="3321050"/>
            <a:ext cx="6188075" cy="211138"/>
            <a:chOff x="1081" y="2092"/>
            <a:chExt cx="4223" cy="133"/>
          </a:xfrm>
        </p:grpSpPr>
        <p:sp>
          <p:nvSpPr>
            <p:cNvPr id="39171" name="Rectangle 136"/>
            <p:cNvSpPr>
              <a:spLocks noChangeArrowheads="1"/>
            </p:cNvSpPr>
            <p:nvPr/>
          </p:nvSpPr>
          <p:spPr bwMode="auto">
            <a:xfrm>
              <a:off x="1081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2" name="Rectangle 137"/>
            <p:cNvSpPr>
              <a:spLocks noChangeArrowheads="1"/>
            </p:cNvSpPr>
            <p:nvPr/>
          </p:nvSpPr>
          <p:spPr bwMode="auto">
            <a:xfrm>
              <a:off x="1180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3" name="Rectangle 138"/>
            <p:cNvSpPr>
              <a:spLocks noChangeArrowheads="1"/>
            </p:cNvSpPr>
            <p:nvPr/>
          </p:nvSpPr>
          <p:spPr bwMode="auto">
            <a:xfrm>
              <a:off x="1279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4" name="Rectangle 139"/>
            <p:cNvSpPr>
              <a:spLocks noChangeArrowheads="1"/>
            </p:cNvSpPr>
            <p:nvPr/>
          </p:nvSpPr>
          <p:spPr bwMode="auto">
            <a:xfrm>
              <a:off x="1378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5" name="Rectangle 140"/>
            <p:cNvSpPr>
              <a:spLocks noChangeArrowheads="1"/>
            </p:cNvSpPr>
            <p:nvPr/>
          </p:nvSpPr>
          <p:spPr bwMode="auto">
            <a:xfrm>
              <a:off x="1477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6" name="Rectangle 141"/>
            <p:cNvSpPr>
              <a:spLocks noChangeArrowheads="1"/>
            </p:cNvSpPr>
            <p:nvPr/>
          </p:nvSpPr>
          <p:spPr bwMode="auto">
            <a:xfrm>
              <a:off x="1576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7" name="Rectangle 142"/>
            <p:cNvSpPr>
              <a:spLocks noChangeArrowheads="1"/>
            </p:cNvSpPr>
            <p:nvPr/>
          </p:nvSpPr>
          <p:spPr bwMode="auto">
            <a:xfrm>
              <a:off x="1675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8" name="Rectangle 143"/>
            <p:cNvSpPr>
              <a:spLocks noChangeArrowheads="1"/>
            </p:cNvSpPr>
            <p:nvPr/>
          </p:nvSpPr>
          <p:spPr bwMode="auto">
            <a:xfrm>
              <a:off x="1774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79" name="Rectangle 144"/>
            <p:cNvSpPr>
              <a:spLocks noChangeArrowheads="1"/>
            </p:cNvSpPr>
            <p:nvPr/>
          </p:nvSpPr>
          <p:spPr bwMode="auto">
            <a:xfrm>
              <a:off x="1873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0" name="Rectangle 145"/>
            <p:cNvSpPr>
              <a:spLocks noChangeArrowheads="1"/>
            </p:cNvSpPr>
            <p:nvPr/>
          </p:nvSpPr>
          <p:spPr bwMode="auto">
            <a:xfrm>
              <a:off x="1972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1" name="Rectangle 146"/>
            <p:cNvSpPr>
              <a:spLocks noChangeArrowheads="1"/>
            </p:cNvSpPr>
            <p:nvPr/>
          </p:nvSpPr>
          <p:spPr bwMode="auto">
            <a:xfrm>
              <a:off x="2071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2" name="Rectangle 147"/>
            <p:cNvSpPr>
              <a:spLocks noChangeArrowheads="1"/>
            </p:cNvSpPr>
            <p:nvPr/>
          </p:nvSpPr>
          <p:spPr bwMode="auto">
            <a:xfrm>
              <a:off x="2170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3" name="Rectangle 148"/>
            <p:cNvSpPr>
              <a:spLocks noChangeArrowheads="1"/>
            </p:cNvSpPr>
            <p:nvPr/>
          </p:nvSpPr>
          <p:spPr bwMode="auto">
            <a:xfrm>
              <a:off x="2269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4" name="Rectangle 149"/>
            <p:cNvSpPr>
              <a:spLocks noChangeArrowheads="1"/>
            </p:cNvSpPr>
            <p:nvPr/>
          </p:nvSpPr>
          <p:spPr bwMode="auto">
            <a:xfrm>
              <a:off x="2368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5" name="Rectangle 150"/>
            <p:cNvSpPr>
              <a:spLocks noChangeArrowheads="1"/>
            </p:cNvSpPr>
            <p:nvPr/>
          </p:nvSpPr>
          <p:spPr bwMode="auto">
            <a:xfrm>
              <a:off x="2467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6" name="Rectangle 151"/>
            <p:cNvSpPr>
              <a:spLocks noChangeArrowheads="1"/>
            </p:cNvSpPr>
            <p:nvPr/>
          </p:nvSpPr>
          <p:spPr bwMode="auto">
            <a:xfrm>
              <a:off x="2566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7" name="Rectangle 152"/>
            <p:cNvSpPr>
              <a:spLocks noChangeArrowheads="1"/>
            </p:cNvSpPr>
            <p:nvPr/>
          </p:nvSpPr>
          <p:spPr bwMode="auto">
            <a:xfrm>
              <a:off x="2665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8" name="Rectangle 153"/>
            <p:cNvSpPr>
              <a:spLocks noChangeArrowheads="1"/>
            </p:cNvSpPr>
            <p:nvPr/>
          </p:nvSpPr>
          <p:spPr bwMode="auto">
            <a:xfrm>
              <a:off x="2764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89" name="Rectangle 154"/>
            <p:cNvSpPr>
              <a:spLocks noChangeArrowheads="1"/>
            </p:cNvSpPr>
            <p:nvPr/>
          </p:nvSpPr>
          <p:spPr bwMode="auto">
            <a:xfrm>
              <a:off x="2863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90" name="Rectangle 155"/>
            <p:cNvSpPr>
              <a:spLocks noChangeArrowheads="1"/>
            </p:cNvSpPr>
            <p:nvPr/>
          </p:nvSpPr>
          <p:spPr bwMode="auto">
            <a:xfrm>
              <a:off x="2962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91" name="Rectangle 156"/>
            <p:cNvSpPr>
              <a:spLocks noChangeArrowheads="1"/>
            </p:cNvSpPr>
            <p:nvPr/>
          </p:nvSpPr>
          <p:spPr bwMode="auto">
            <a:xfrm>
              <a:off x="3061" y="209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9192" name="Group 178"/>
            <p:cNvGrpSpPr>
              <a:grpSpLocks/>
            </p:cNvGrpSpPr>
            <p:nvPr/>
          </p:nvGrpSpPr>
          <p:grpSpPr bwMode="auto">
            <a:xfrm>
              <a:off x="3193" y="2092"/>
              <a:ext cx="2111" cy="133"/>
              <a:chOff x="3193" y="2092"/>
              <a:chExt cx="2111" cy="133"/>
            </a:xfrm>
          </p:grpSpPr>
          <p:sp>
            <p:nvSpPr>
              <p:cNvPr id="39193" name="Rectangle 157"/>
              <p:cNvSpPr>
                <a:spLocks noChangeArrowheads="1"/>
              </p:cNvSpPr>
              <p:nvPr/>
            </p:nvSpPr>
            <p:spPr bwMode="auto">
              <a:xfrm>
                <a:off x="3193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94" name="Rectangle 158"/>
              <p:cNvSpPr>
                <a:spLocks noChangeArrowheads="1"/>
              </p:cNvSpPr>
              <p:nvPr/>
            </p:nvSpPr>
            <p:spPr bwMode="auto">
              <a:xfrm>
                <a:off x="3292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95" name="Rectangle 159"/>
              <p:cNvSpPr>
                <a:spLocks noChangeArrowheads="1"/>
              </p:cNvSpPr>
              <p:nvPr/>
            </p:nvSpPr>
            <p:spPr bwMode="auto">
              <a:xfrm>
                <a:off x="3391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96" name="Rectangle 160"/>
              <p:cNvSpPr>
                <a:spLocks noChangeArrowheads="1"/>
              </p:cNvSpPr>
              <p:nvPr/>
            </p:nvSpPr>
            <p:spPr bwMode="auto">
              <a:xfrm>
                <a:off x="3490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97" name="Rectangle 161"/>
              <p:cNvSpPr>
                <a:spLocks noChangeArrowheads="1"/>
              </p:cNvSpPr>
              <p:nvPr/>
            </p:nvSpPr>
            <p:spPr bwMode="auto">
              <a:xfrm>
                <a:off x="3589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98" name="Rectangle 162"/>
              <p:cNvSpPr>
                <a:spLocks noChangeArrowheads="1"/>
              </p:cNvSpPr>
              <p:nvPr/>
            </p:nvSpPr>
            <p:spPr bwMode="auto">
              <a:xfrm>
                <a:off x="3688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99" name="Rectangle 163"/>
              <p:cNvSpPr>
                <a:spLocks noChangeArrowheads="1"/>
              </p:cNvSpPr>
              <p:nvPr/>
            </p:nvSpPr>
            <p:spPr bwMode="auto">
              <a:xfrm>
                <a:off x="3787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0" name="Rectangle 164"/>
              <p:cNvSpPr>
                <a:spLocks noChangeArrowheads="1"/>
              </p:cNvSpPr>
              <p:nvPr/>
            </p:nvSpPr>
            <p:spPr bwMode="auto">
              <a:xfrm>
                <a:off x="3886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1" name="Rectangle 165"/>
              <p:cNvSpPr>
                <a:spLocks noChangeArrowheads="1"/>
              </p:cNvSpPr>
              <p:nvPr/>
            </p:nvSpPr>
            <p:spPr bwMode="auto">
              <a:xfrm>
                <a:off x="3985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2" name="Rectangle 166"/>
              <p:cNvSpPr>
                <a:spLocks noChangeArrowheads="1"/>
              </p:cNvSpPr>
              <p:nvPr/>
            </p:nvSpPr>
            <p:spPr bwMode="auto">
              <a:xfrm>
                <a:off x="4084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3" name="Rectangle 167"/>
              <p:cNvSpPr>
                <a:spLocks noChangeArrowheads="1"/>
              </p:cNvSpPr>
              <p:nvPr/>
            </p:nvSpPr>
            <p:spPr bwMode="auto">
              <a:xfrm>
                <a:off x="4183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4" name="Rectangle 168"/>
              <p:cNvSpPr>
                <a:spLocks noChangeArrowheads="1"/>
              </p:cNvSpPr>
              <p:nvPr/>
            </p:nvSpPr>
            <p:spPr bwMode="auto">
              <a:xfrm>
                <a:off x="4282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5" name="Rectangle 169"/>
              <p:cNvSpPr>
                <a:spLocks noChangeArrowheads="1"/>
              </p:cNvSpPr>
              <p:nvPr/>
            </p:nvSpPr>
            <p:spPr bwMode="auto">
              <a:xfrm>
                <a:off x="4381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6" name="Rectangle 170"/>
              <p:cNvSpPr>
                <a:spLocks noChangeArrowheads="1"/>
              </p:cNvSpPr>
              <p:nvPr/>
            </p:nvSpPr>
            <p:spPr bwMode="auto">
              <a:xfrm>
                <a:off x="4480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7" name="Rectangle 171"/>
              <p:cNvSpPr>
                <a:spLocks noChangeArrowheads="1"/>
              </p:cNvSpPr>
              <p:nvPr/>
            </p:nvSpPr>
            <p:spPr bwMode="auto">
              <a:xfrm>
                <a:off x="4579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8" name="Rectangle 172"/>
              <p:cNvSpPr>
                <a:spLocks noChangeArrowheads="1"/>
              </p:cNvSpPr>
              <p:nvPr/>
            </p:nvSpPr>
            <p:spPr bwMode="auto">
              <a:xfrm>
                <a:off x="4678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09" name="Rectangle 173"/>
              <p:cNvSpPr>
                <a:spLocks noChangeArrowheads="1"/>
              </p:cNvSpPr>
              <p:nvPr/>
            </p:nvSpPr>
            <p:spPr bwMode="auto">
              <a:xfrm>
                <a:off x="4777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10" name="Rectangle 174"/>
              <p:cNvSpPr>
                <a:spLocks noChangeArrowheads="1"/>
              </p:cNvSpPr>
              <p:nvPr/>
            </p:nvSpPr>
            <p:spPr bwMode="auto">
              <a:xfrm>
                <a:off x="4876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11" name="Rectangle 175"/>
              <p:cNvSpPr>
                <a:spLocks noChangeArrowheads="1"/>
              </p:cNvSpPr>
              <p:nvPr/>
            </p:nvSpPr>
            <p:spPr bwMode="auto">
              <a:xfrm>
                <a:off x="4975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12" name="Rectangle 176"/>
              <p:cNvSpPr>
                <a:spLocks noChangeArrowheads="1"/>
              </p:cNvSpPr>
              <p:nvPr/>
            </p:nvSpPr>
            <p:spPr bwMode="auto">
              <a:xfrm>
                <a:off x="5074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13" name="Rectangle 177"/>
              <p:cNvSpPr>
                <a:spLocks noChangeArrowheads="1"/>
              </p:cNvSpPr>
              <p:nvPr/>
            </p:nvSpPr>
            <p:spPr bwMode="auto">
              <a:xfrm>
                <a:off x="5173" y="209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8942" name="Group 223"/>
          <p:cNvGrpSpPr>
            <a:grpSpLocks/>
          </p:cNvGrpSpPr>
          <p:nvPr/>
        </p:nvGrpSpPr>
        <p:grpSpPr bwMode="auto">
          <a:xfrm>
            <a:off x="1584325" y="3535363"/>
            <a:ext cx="6188075" cy="211137"/>
            <a:chOff x="1081" y="2227"/>
            <a:chExt cx="4223" cy="133"/>
          </a:xfrm>
        </p:grpSpPr>
        <p:sp>
          <p:nvSpPr>
            <p:cNvPr id="39128" name="Rectangle 180"/>
            <p:cNvSpPr>
              <a:spLocks noChangeArrowheads="1"/>
            </p:cNvSpPr>
            <p:nvPr/>
          </p:nvSpPr>
          <p:spPr bwMode="auto">
            <a:xfrm>
              <a:off x="1081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29" name="Rectangle 181"/>
            <p:cNvSpPr>
              <a:spLocks noChangeArrowheads="1"/>
            </p:cNvSpPr>
            <p:nvPr/>
          </p:nvSpPr>
          <p:spPr bwMode="auto">
            <a:xfrm>
              <a:off x="1180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0" name="Rectangle 182"/>
            <p:cNvSpPr>
              <a:spLocks noChangeArrowheads="1"/>
            </p:cNvSpPr>
            <p:nvPr/>
          </p:nvSpPr>
          <p:spPr bwMode="auto">
            <a:xfrm>
              <a:off x="1279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1" name="Rectangle 183"/>
            <p:cNvSpPr>
              <a:spLocks noChangeArrowheads="1"/>
            </p:cNvSpPr>
            <p:nvPr/>
          </p:nvSpPr>
          <p:spPr bwMode="auto">
            <a:xfrm>
              <a:off x="1378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2" name="Rectangle 184"/>
            <p:cNvSpPr>
              <a:spLocks noChangeArrowheads="1"/>
            </p:cNvSpPr>
            <p:nvPr/>
          </p:nvSpPr>
          <p:spPr bwMode="auto">
            <a:xfrm>
              <a:off x="1477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3" name="Rectangle 185"/>
            <p:cNvSpPr>
              <a:spLocks noChangeArrowheads="1"/>
            </p:cNvSpPr>
            <p:nvPr/>
          </p:nvSpPr>
          <p:spPr bwMode="auto">
            <a:xfrm>
              <a:off x="1576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4" name="Rectangle 186"/>
            <p:cNvSpPr>
              <a:spLocks noChangeArrowheads="1"/>
            </p:cNvSpPr>
            <p:nvPr/>
          </p:nvSpPr>
          <p:spPr bwMode="auto">
            <a:xfrm>
              <a:off x="1675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5" name="Rectangle 187"/>
            <p:cNvSpPr>
              <a:spLocks noChangeArrowheads="1"/>
            </p:cNvSpPr>
            <p:nvPr/>
          </p:nvSpPr>
          <p:spPr bwMode="auto">
            <a:xfrm>
              <a:off x="1774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6" name="Rectangle 188"/>
            <p:cNvSpPr>
              <a:spLocks noChangeArrowheads="1"/>
            </p:cNvSpPr>
            <p:nvPr/>
          </p:nvSpPr>
          <p:spPr bwMode="auto">
            <a:xfrm>
              <a:off x="1873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7" name="Rectangle 189"/>
            <p:cNvSpPr>
              <a:spLocks noChangeArrowheads="1"/>
            </p:cNvSpPr>
            <p:nvPr/>
          </p:nvSpPr>
          <p:spPr bwMode="auto">
            <a:xfrm>
              <a:off x="1972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8" name="Rectangle 190"/>
            <p:cNvSpPr>
              <a:spLocks noChangeArrowheads="1"/>
            </p:cNvSpPr>
            <p:nvPr/>
          </p:nvSpPr>
          <p:spPr bwMode="auto">
            <a:xfrm>
              <a:off x="2071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39" name="Rectangle 191"/>
            <p:cNvSpPr>
              <a:spLocks noChangeArrowheads="1"/>
            </p:cNvSpPr>
            <p:nvPr/>
          </p:nvSpPr>
          <p:spPr bwMode="auto">
            <a:xfrm>
              <a:off x="2170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0" name="Rectangle 192"/>
            <p:cNvSpPr>
              <a:spLocks noChangeArrowheads="1"/>
            </p:cNvSpPr>
            <p:nvPr/>
          </p:nvSpPr>
          <p:spPr bwMode="auto">
            <a:xfrm>
              <a:off x="2269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1" name="Rectangle 193"/>
            <p:cNvSpPr>
              <a:spLocks noChangeArrowheads="1"/>
            </p:cNvSpPr>
            <p:nvPr/>
          </p:nvSpPr>
          <p:spPr bwMode="auto">
            <a:xfrm>
              <a:off x="2368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2" name="Rectangle 194"/>
            <p:cNvSpPr>
              <a:spLocks noChangeArrowheads="1"/>
            </p:cNvSpPr>
            <p:nvPr/>
          </p:nvSpPr>
          <p:spPr bwMode="auto">
            <a:xfrm>
              <a:off x="2467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3" name="Rectangle 195"/>
            <p:cNvSpPr>
              <a:spLocks noChangeArrowheads="1"/>
            </p:cNvSpPr>
            <p:nvPr/>
          </p:nvSpPr>
          <p:spPr bwMode="auto">
            <a:xfrm>
              <a:off x="2566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4" name="Rectangle 196"/>
            <p:cNvSpPr>
              <a:spLocks noChangeArrowheads="1"/>
            </p:cNvSpPr>
            <p:nvPr/>
          </p:nvSpPr>
          <p:spPr bwMode="auto">
            <a:xfrm>
              <a:off x="2665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5" name="Rectangle 197"/>
            <p:cNvSpPr>
              <a:spLocks noChangeArrowheads="1"/>
            </p:cNvSpPr>
            <p:nvPr/>
          </p:nvSpPr>
          <p:spPr bwMode="auto">
            <a:xfrm>
              <a:off x="2764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6" name="Rectangle 198"/>
            <p:cNvSpPr>
              <a:spLocks noChangeArrowheads="1"/>
            </p:cNvSpPr>
            <p:nvPr/>
          </p:nvSpPr>
          <p:spPr bwMode="auto">
            <a:xfrm>
              <a:off x="2863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7" name="Rectangle 199"/>
            <p:cNvSpPr>
              <a:spLocks noChangeArrowheads="1"/>
            </p:cNvSpPr>
            <p:nvPr/>
          </p:nvSpPr>
          <p:spPr bwMode="auto">
            <a:xfrm>
              <a:off x="2962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48" name="Rectangle 200"/>
            <p:cNvSpPr>
              <a:spLocks noChangeArrowheads="1"/>
            </p:cNvSpPr>
            <p:nvPr/>
          </p:nvSpPr>
          <p:spPr bwMode="auto">
            <a:xfrm>
              <a:off x="3061" y="222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9149" name="Group 222"/>
            <p:cNvGrpSpPr>
              <a:grpSpLocks/>
            </p:cNvGrpSpPr>
            <p:nvPr/>
          </p:nvGrpSpPr>
          <p:grpSpPr bwMode="auto">
            <a:xfrm>
              <a:off x="3193" y="2227"/>
              <a:ext cx="2111" cy="133"/>
              <a:chOff x="3193" y="2227"/>
              <a:chExt cx="2111" cy="133"/>
            </a:xfrm>
          </p:grpSpPr>
          <p:sp>
            <p:nvSpPr>
              <p:cNvPr id="39150" name="Rectangle 201"/>
              <p:cNvSpPr>
                <a:spLocks noChangeArrowheads="1"/>
              </p:cNvSpPr>
              <p:nvPr/>
            </p:nvSpPr>
            <p:spPr bwMode="auto">
              <a:xfrm>
                <a:off x="3193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1" name="Rectangle 202"/>
              <p:cNvSpPr>
                <a:spLocks noChangeArrowheads="1"/>
              </p:cNvSpPr>
              <p:nvPr/>
            </p:nvSpPr>
            <p:spPr bwMode="auto">
              <a:xfrm>
                <a:off x="3292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2" name="Rectangle 203"/>
              <p:cNvSpPr>
                <a:spLocks noChangeArrowheads="1"/>
              </p:cNvSpPr>
              <p:nvPr/>
            </p:nvSpPr>
            <p:spPr bwMode="auto">
              <a:xfrm>
                <a:off x="3391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3" name="Rectangle 204"/>
              <p:cNvSpPr>
                <a:spLocks noChangeArrowheads="1"/>
              </p:cNvSpPr>
              <p:nvPr/>
            </p:nvSpPr>
            <p:spPr bwMode="auto">
              <a:xfrm>
                <a:off x="3490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4" name="Rectangle 205"/>
              <p:cNvSpPr>
                <a:spLocks noChangeArrowheads="1"/>
              </p:cNvSpPr>
              <p:nvPr/>
            </p:nvSpPr>
            <p:spPr bwMode="auto">
              <a:xfrm>
                <a:off x="3589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5" name="Rectangle 206"/>
              <p:cNvSpPr>
                <a:spLocks noChangeArrowheads="1"/>
              </p:cNvSpPr>
              <p:nvPr/>
            </p:nvSpPr>
            <p:spPr bwMode="auto">
              <a:xfrm>
                <a:off x="3688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6" name="Rectangle 207"/>
              <p:cNvSpPr>
                <a:spLocks noChangeArrowheads="1"/>
              </p:cNvSpPr>
              <p:nvPr/>
            </p:nvSpPr>
            <p:spPr bwMode="auto">
              <a:xfrm>
                <a:off x="3787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7" name="Rectangle 208"/>
              <p:cNvSpPr>
                <a:spLocks noChangeArrowheads="1"/>
              </p:cNvSpPr>
              <p:nvPr/>
            </p:nvSpPr>
            <p:spPr bwMode="auto">
              <a:xfrm>
                <a:off x="3886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8" name="Rectangle 209"/>
              <p:cNvSpPr>
                <a:spLocks noChangeArrowheads="1"/>
              </p:cNvSpPr>
              <p:nvPr/>
            </p:nvSpPr>
            <p:spPr bwMode="auto">
              <a:xfrm>
                <a:off x="3985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59" name="Rectangle 210"/>
              <p:cNvSpPr>
                <a:spLocks noChangeArrowheads="1"/>
              </p:cNvSpPr>
              <p:nvPr/>
            </p:nvSpPr>
            <p:spPr bwMode="auto">
              <a:xfrm>
                <a:off x="4084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0" name="Rectangle 211"/>
              <p:cNvSpPr>
                <a:spLocks noChangeArrowheads="1"/>
              </p:cNvSpPr>
              <p:nvPr/>
            </p:nvSpPr>
            <p:spPr bwMode="auto">
              <a:xfrm>
                <a:off x="4183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1" name="Rectangle 212"/>
              <p:cNvSpPr>
                <a:spLocks noChangeArrowheads="1"/>
              </p:cNvSpPr>
              <p:nvPr/>
            </p:nvSpPr>
            <p:spPr bwMode="auto">
              <a:xfrm>
                <a:off x="4282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2" name="Rectangle 213"/>
              <p:cNvSpPr>
                <a:spLocks noChangeArrowheads="1"/>
              </p:cNvSpPr>
              <p:nvPr/>
            </p:nvSpPr>
            <p:spPr bwMode="auto">
              <a:xfrm>
                <a:off x="4381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3" name="Rectangle 214"/>
              <p:cNvSpPr>
                <a:spLocks noChangeArrowheads="1"/>
              </p:cNvSpPr>
              <p:nvPr/>
            </p:nvSpPr>
            <p:spPr bwMode="auto">
              <a:xfrm>
                <a:off x="4480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4" name="Rectangle 215"/>
              <p:cNvSpPr>
                <a:spLocks noChangeArrowheads="1"/>
              </p:cNvSpPr>
              <p:nvPr/>
            </p:nvSpPr>
            <p:spPr bwMode="auto">
              <a:xfrm>
                <a:off x="4579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5" name="Rectangle 216"/>
              <p:cNvSpPr>
                <a:spLocks noChangeArrowheads="1"/>
              </p:cNvSpPr>
              <p:nvPr/>
            </p:nvSpPr>
            <p:spPr bwMode="auto">
              <a:xfrm>
                <a:off x="4678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6" name="Rectangle 217"/>
              <p:cNvSpPr>
                <a:spLocks noChangeArrowheads="1"/>
              </p:cNvSpPr>
              <p:nvPr/>
            </p:nvSpPr>
            <p:spPr bwMode="auto">
              <a:xfrm>
                <a:off x="4777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7" name="Rectangle 218"/>
              <p:cNvSpPr>
                <a:spLocks noChangeArrowheads="1"/>
              </p:cNvSpPr>
              <p:nvPr/>
            </p:nvSpPr>
            <p:spPr bwMode="auto">
              <a:xfrm>
                <a:off x="4876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8" name="Rectangle 219"/>
              <p:cNvSpPr>
                <a:spLocks noChangeArrowheads="1"/>
              </p:cNvSpPr>
              <p:nvPr/>
            </p:nvSpPr>
            <p:spPr bwMode="auto">
              <a:xfrm>
                <a:off x="4975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69" name="Rectangle 220"/>
              <p:cNvSpPr>
                <a:spLocks noChangeArrowheads="1"/>
              </p:cNvSpPr>
              <p:nvPr/>
            </p:nvSpPr>
            <p:spPr bwMode="auto">
              <a:xfrm>
                <a:off x="5074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70" name="Rectangle 221"/>
              <p:cNvSpPr>
                <a:spLocks noChangeArrowheads="1"/>
              </p:cNvSpPr>
              <p:nvPr/>
            </p:nvSpPr>
            <p:spPr bwMode="auto">
              <a:xfrm>
                <a:off x="5173" y="222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8943" name="Group 267"/>
          <p:cNvGrpSpPr>
            <a:grpSpLocks/>
          </p:cNvGrpSpPr>
          <p:nvPr/>
        </p:nvGrpSpPr>
        <p:grpSpPr bwMode="auto">
          <a:xfrm>
            <a:off x="1584325" y="3749675"/>
            <a:ext cx="6188075" cy="211138"/>
            <a:chOff x="1081" y="2362"/>
            <a:chExt cx="4223" cy="133"/>
          </a:xfrm>
        </p:grpSpPr>
        <p:sp>
          <p:nvSpPr>
            <p:cNvPr id="39085" name="Rectangle 224"/>
            <p:cNvSpPr>
              <a:spLocks noChangeArrowheads="1"/>
            </p:cNvSpPr>
            <p:nvPr/>
          </p:nvSpPr>
          <p:spPr bwMode="auto">
            <a:xfrm>
              <a:off x="1081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86" name="Rectangle 225"/>
            <p:cNvSpPr>
              <a:spLocks noChangeArrowheads="1"/>
            </p:cNvSpPr>
            <p:nvPr/>
          </p:nvSpPr>
          <p:spPr bwMode="auto">
            <a:xfrm>
              <a:off x="1180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87" name="Rectangle 226"/>
            <p:cNvSpPr>
              <a:spLocks noChangeArrowheads="1"/>
            </p:cNvSpPr>
            <p:nvPr/>
          </p:nvSpPr>
          <p:spPr bwMode="auto">
            <a:xfrm>
              <a:off x="1279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88" name="Rectangle 227"/>
            <p:cNvSpPr>
              <a:spLocks noChangeArrowheads="1"/>
            </p:cNvSpPr>
            <p:nvPr/>
          </p:nvSpPr>
          <p:spPr bwMode="auto">
            <a:xfrm>
              <a:off x="1378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89" name="Rectangle 228"/>
            <p:cNvSpPr>
              <a:spLocks noChangeArrowheads="1"/>
            </p:cNvSpPr>
            <p:nvPr/>
          </p:nvSpPr>
          <p:spPr bwMode="auto">
            <a:xfrm>
              <a:off x="1477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0" name="Rectangle 229"/>
            <p:cNvSpPr>
              <a:spLocks noChangeArrowheads="1"/>
            </p:cNvSpPr>
            <p:nvPr/>
          </p:nvSpPr>
          <p:spPr bwMode="auto">
            <a:xfrm>
              <a:off x="1576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1" name="Rectangle 230"/>
            <p:cNvSpPr>
              <a:spLocks noChangeArrowheads="1"/>
            </p:cNvSpPr>
            <p:nvPr/>
          </p:nvSpPr>
          <p:spPr bwMode="auto">
            <a:xfrm>
              <a:off x="1675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2" name="Rectangle 231"/>
            <p:cNvSpPr>
              <a:spLocks noChangeArrowheads="1"/>
            </p:cNvSpPr>
            <p:nvPr/>
          </p:nvSpPr>
          <p:spPr bwMode="auto">
            <a:xfrm>
              <a:off x="1774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3" name="Rectangle 232"/>
            <p:cNvSpPr>
              <a:spLocks noChangeArrowheads="1"/>
            </p:cNvSpPr>
            <p:nvPr/>
          </p:nvSpPr>
          <p:spPr bwMode="auto">
            <a:xfrm>
              <a:off x="1873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4" name="Rectangle 233"/>
            <p:cNvSpPr>
              <a:spLocks noChangeArrowheads="1"/>
            </p:cNvSpPr>
            <p:nvPr/>
          </p:nvSpPr>
          <p:spPr bwMode="auto">
            <a:xfrm>
              <a:off x="1972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5" name="Rectangle 234"/>
            <p:cNvSpPr>
              <a:spLocks noChangeArrowheads="1"/>
            </p:cNvSpPr>
            <p:nvPr/>
          </p:nvSpPr>
          <p:spPr bwMode="auto">
            <a:xfrm>
              <a:off x="2071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6" name="Rectangle 235"/>
            <p:cNvSpPr>
              <a:spLocks noChangeArrowheads="1"/>
            </p:cNvSpPr>
            <p:nvPr/>
          </p:nvSpPr>
          <p:spPr bwMode="auto">
            <a:xfrm>
              <a:off x="2170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7" name="Rectangle 236"/>
            <p:cNvSpPr>
              <a:spLocks noChangeArrowheads="1"/>
            </p:cNvSpPr>
            <p:nvPr/>
          </p:nvSpPr>
          <p:spPr bwMode="auto">
            <a:xfrm>
              <a:off x="2269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8" name="Rectangle 237"/>
            <p:cNvSpPr>
              <a:spLocks noChangeArrowheads="1"/>
            </p:cNvSpPr>
            <p:nvPr/>
          </p:nvSpPr>
          <p:spPr bwMode="auto">
            <a:xfrm>
              <a:off x="2368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99" name="Rectangle 238"/>
            <p:cNvSpPr>
              <a:spLocks noChangeArrowheads="1"/>
            </p:cNvSpPr>
            <p:nvPr/>
          </p:nvSpPr>
          <p:spPr bwMode="auto">
            <a:xfrm>
              <a:off x="2467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00" name="Rectangle 239"/>
            <p:cNvSpPr>
              <a:spLocks noChangeArrowheads="1"/>
            </p:cNvSpPr>
            <p:nvPr/>
          </p:nvSpPr>
          <p:spPr bwMode="auto">
            <a:xfrm>
              <a:off x="2566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01" name="Rectangle 240"/>
            <p:cNvSpPr>
              <a:spLocks noChangeArrowheads="1"/>
            </p:cNvSpPr>
            <p:nvPr/>
          </p:nvSpPr>
          <p:spPr bwMode="auto">
            <a:xfrm>
              <a:off x="2665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02" name="Rectangle 241"/>
            <p:cNvSpPr>
              <a:spLocks noChangeArrowheads="1"/>
            </p:cNvSpPr>
            <p:nvPr/>
          </p:nvSpPr>
          <p:spPr bwMode="auto">
            <a:xfrm>
              <a:off x="2764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03" name="Rectangle 242"/>
            <p:cNvSpPr>
              <a:spLocks noChangeArrowheads="1"/>
            </p:cNvSpPr>
            <p:nvPr/>
          </p:nvSpPr>
          <p:spPr bwMode="auto">
            <a:xfrm>
              <a:off x="2863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04" name="Rectangle 243"/>
            <p:cNvSpPr>
              <a:spLocks noChangeArrowheads="1"/>
            </p:cNvSpPr>
            <p:nvPr/>
          </p:nvSpPr>
          <p:spPr bwMode="auto">
            <a:xfrm>
              <a:off x="2962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105" name="Rectangle 244"/>
            <p:cNvSpPr>
              <a:spLocks noChangeArrowheads="1"/>
            </p:cNvSpPr>
            <p:nvPr/>
          </p:nvSpPr>
          <p:spPr bwMode="auto">
            <a:xfrm>
              <a:off x="3061" y="236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9106" name="Group 266"/>
            <p:cNvGrpSpPr>
              <a:grpSpLocks/>
            </p:cNvGrpSpPr>
            <p:nvPr/>
          </p:nvGrpSpPr>
          <p:grpSpPr bwMode="auto">
            <a:xfrm>
              <a:off x="3193" y="2362"/>
              <a:ext cx="2111" cy="133"/>
              <a:chOff x="3193" y="2362"/>
              <a:chExt cx="2111" cy="133"/>
            </a:xfrm>
          </p:grpSpPr>
          <p:sp>
            <p:nvSpPr>
              <p:cNvPr id="39107" name="Rectangle 245"/>
              <p:cNvSpPr>
                <a:spLocks noChangeArrowheads="1"/>
              </p:cNvSpPr>
              <p:nvPr/>
            </p:nvSpPr>
            <p:spPr bwMode="auto">
              <a:xfrm>
                <a:off x="3193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08" name="Rectangle 246"/>
              <p:cNvSpPr>
                <a:spLocks noChangeArrowheads="1"/>
              </p:cNvSpPr>
              <p:nvPr/>
            </p:nvSpPr>
            <p:spPr bwMode="auto">
              <a:xfrm>
                <a:off x="3292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09" name="Rectangle 247"/>
              <p:cNvSpPr>
                <a:spLocks noChangeArrowheads="1"/>
              </p:cNvSpPr>
              <p:nvPr/>
            </p:nvSpPr>
            <p:spPr bwMode="auto">
              <a:xfrm>
                <a:off x="3391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0" name="Rectangle 248"/>
              <p:cNvSpPr>
                <a:spLocks noChangeArrowheads="1"/>
              </p:cNvSpPr>
              <p:nvPr/>
            </p:nvSpPr>
            <p:spPr bwMode="auto">
              <a:xfrm>
                <a:off x="3490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1" name="Rectangle 249"/>
              <p:cNvSpPr>
                <a:spLocks noChangeArrowheads="1"/>
              </p:cNvSpPr>
              <p:nvPr/>
            </p:nvSpPr>
            <p:spPr bwMode="auto">
              <a:xfrm>
                <a:off x="3589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2" name="Rectangle 250"/>
              <p:cNvSpPr>
                <a:spLocks noChangeArrowheads="1"/>
              </p:cNvSpPr>
              <p:nvPr/>
            </p:nvSpPr>
            <p:spPr bwMode="auto">
              <a:xfrm>
                <a:off x="3688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3" name="Rectangle 251"/>
              <p:cNvSpPr>
                <a:spLocks noChangeArrowheads="1"/>
              </p:cNvSpPr>
              <p:nvPr/>
            </p:nvSpPr>
            <p:spPr bwMode="auto">
              <a:xfrm>
                <a:off x="3787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4" name="Rectangle 252"/>
              <p:cNvSpPr>
                <a:spLocks noChangeArrowheads="1"/>
              </p:cNvSpPr>
              <p:nvPr/>
            </p:nvSpPr>
            <p:spPr bwMode="auto">
              <a:xfrm>
                <a:off x="3886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5" name="Rectangle 253"/>
              <p:cNvSpPr>
                <a:spLocks noChangeArrowheads="1"/>
              </p:cNvSpPr>
              <p:nvPr/>
            </p:nvSpPr>
            <p:spPr bwMode="auto">
              <a:xfrm>
                <a:off x="3985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6" name="Rectangle 254"/>
              <p:cNvSpPr>
                <a:spLocks noChangeArrowheads="1"/>
              </p:cNvSpPr>
              <p:nvPr/>
            </p:nvSpPr>
            <p:spPr bwMode="auto">
              <a:xfrm>
                <a:off x="4084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7" name="Rectangle 255"/>
              <p:cNvSpPr>
                <a:spLocks noChangeArrowheads="1"/>
              </p:cNvSpPr>
              <p:nvPr/>
            </p:nvSpPr>
            <p:spPr bwMode="auto">
              <a:xfrm>
                <a:off x="4183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8" name="Rectangle 256"/>
              <p:cNvSpPr>
                <a:spLocks noChangeArrowheads="1"/>
              </p:cNvSpPr>
              <p:nvPr/>
            </p:nvSpPr>
            <p:spPr bwMode="auto">
              <a:xfrm>
                <a:off x="4282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19" name="Rectangle 257"/>
              <p:cNvSpPr>
                <a:spLocks noChangeArrowheads="1"/>
              </p:cNvSpPr>
              <p:nvPr/>
            </p:nvSpPr>
            <p:spPr bwMode="auto">
              <a:xfrm>
                <a:off x="4381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0" name="Rectangle 258"/>
              <p:cNvSpPr>
                <a:spLocks noChangeArrowheads="1"/>
              </p:cNvSpPr>
              <p:nvPr/>
            </p:nvSpPr>
            <p:spPr bwMode="auto">
              <a:xfrm>
                <a:off x="4480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1" name="Rectangle 259"/>
              <p:cNvSpPr>
                <a:spLocks noChangeArrowheads="1"/>
              </p:cNvSpPr>
              <p:nvPr/>
            </p:nvSpPr>
            <p:spPr bwMode="auto">
              <a:xfrm>
                <a:off x="4579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2" name="Rectangle 260"/>
              <p:cNvSpPr>
                <a:spLocks noChangeArrowheads="1"/>
              </p:cNvSpPr>
              <p:nvPr/>
            </p:nvSpPr>
            <p:spPr bwMode="auto">
              <a:xfrm>
                <a:off x="4678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3" name="Rectangle 261"/>
              <p:cNvSpPr>
                <a:spLocks noChangeArrowheads="1"/>
              </p:cNvSpPr>
              <p:nvPr/>
            </p:nvSpPr>
            <p:spPr bwMode="auto">
              <a:xfrm>
                <a:off x="4777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4" name="Rectangle 262"/>
              <p:cNvSpPr>
                <a:spLocks noChangeArrowheads="1"/>
              </p:cNvSpPr>
              <p:nvPr/>
            </p:nvSpPr>
            <p:spPr bwMode="auto">
              <a:xfrm>
                <a:off x="4876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5" name="Rectangle 263"/>
              <p:cNvSpPr>
                <a:spLocks noChangeArrowheads="1"/>
              </p:cNvSpPr>
              <p:nvPr/>
            </p:nvSpPr>
            <p:spPr bwMode="auto">
              <a:xfrm>
                <a:off x="4975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6" name="Rectangle 264"/>
              <p:cNvSpPr>
                <a:spLocks noChangeArrowheads="1"/>
              </p:cNvSpPr>
              <p:nvPr/>
            </p:nvSpPr>
            <p:spPr bwMode="auto">
              <a:xfrm>
                <a:off x="5074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27" name="Rectangle 265"/>
              <p:cNvSpPr>
                <a:spLocks noChangeArrowheads="1"/>
              </p:cNvSpPr>
              <p:nvPr/>
            </p:nvSpPr>
            <p:spPr bwMode="auto">
              <a:xfrm>
                <a:off x="5173" y="236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8944" name="Group 311"/>
          <p:cNvGrpSpPr>
            <a:grpSpLocks/>
          </p:cNvGrpSpPr>
          <p:nvPr/>
        </p:nvGrpSpPr>
        <p:grpSpPr bwMode="auto">
          <a:xfrm>
            <a:off x="1584325" y="3963988"/>
            <a:ext cx="6188075" cy="211137"/>
            <a:chOff x="1081" y="2497"/>
            <a:chExt cx="4223" cy="133"/>
          </a:xfrm>
        </p:grpSpPr>
        <p:sp>
          <p:nvSpPr>
            <p:cNvPr id="39042" name="Rectangle 268"/>
            <p:cNvSpPr>
              <a:spLocks noChangeArrowheads="1"/>
            </p:cNvSpPr>
            <p:nvPr/>
          </p:nvSpPr>
          <p:spPr bwMode="auto">
            <a:xfrm>
              <a:off x="1081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43" name="Rectangle 269"/>
            <p:cNvSpPr>
              <a:spLocks noChangeArrowheads="1"/>
            </p:cNvSpPr>
            <p:nvPr/>
          </p:nvSpPr>
          <p:spPr bwMode="auto">
            <a:xfrm>
              <a:off x="1180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44" name="Rectangle 270"/>
            <p:cNvSpPr>
              <a:spLocks noChangeArrowheads="1"/>
            </p:cNvSpPr>
            <p:nvPr/>
          </p:nvSpPr>
          <p:spPr bwMode="auto">
            <a:xfrm>
              <a:off x="1279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45" name="Rectangle 271"/>
            <p:cNvSpPr>
              <a:spLocks noChangeArrowheads="1"/>
            </p:cNvSpPr>
            <p:nvPr/>
          </p:nvSpPr>
          <p:spPr bwMode="auto">
            <a:xfrm>
              <a:off x="1378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46" name="Rectangle 272"/>
            <p:cNvSpPr>
              <a:spLocks noChangeArrowheads="1"/>
            </p:cNvSpPr>
            <p:nvPr/>
          </p:nvSpPr>
          <p:spPr bwMode="auto">
            <a:xfrm>
              <a:off x="1477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47" name="Rectangle 273"/>
            <p:cNvSpPr>
              <a:spLocks noChangeArrowheads="1"/>
            </p:cNvSpPr>
            <p:nvPr/>
          </p:nvSpPr>
          <p:spPr bwMode="auto">
            <a:xfrm>
              <a:off x="1576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48" name="Rectangle 274"/>
            <p:cNvSpPr>
              <a:spLocks noChangeArrowheads="1"/>
            </p:cNvSpPr>
            <p:nvPr/>
          </p:nvSpPr>
          <p:spPr bwMode="auto">
            <a:xfrm>
              <a:off x="1675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49" name="Rectangle 275"/>
            <p:cNvSpPr>
              <a:spLocks noChangeArrowheads="1"/>
            </p:cNvSpPr>
            <p:nvPr/>
          </p:nvSpPr>
          <p:spPr bwMode="auto">
            <a:xfrm>
              <a:off x="1774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0" name="Rectangle 276"/>
            <p:cNvSpPr>
              <a:spLocks noChangeArrowheads="1"/>
            </p:cNvSpPr>
            <p:nvPr/>
          </p:nvSpPr>
          <p:spPr bwMode="auto">
            <a:xfrm>
              <a:off x="1873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1" name="Rectangle 277"/>
            <p:cNvSpPr>
              <a:spLocks noChangeArrowheads="1"/>
            </p:cNvSpPr>
            <p:nvPr/>
          </p:nvSpPr>
          <p:spPr bwMode="auto">
            <a:xfrm>
              <a:off x="1972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2" name="Rectangle 278"/>
            <p:cNvSpPr>
              <a:spLocks noChangeArrowheads="1"/>
            </p:cNvSpPr>
            <p:nvPr/>
          </p:nvSpPr>
          <p:spPr bwMode="auto">
            <a:xfrm>
              <a:off x="2071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3" name="Rectangle 279"/>
            <p:cNvSpPr>
              <a:spLocks noChangeArrowheads="1"/>
            </p:cNvSpPr>
            <p:nvPr/>
          </p:nvSpPr>
          <p:spPr bwMode="auto">
            <a:xfrm>
              <a:off x="2170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4" name="Rectangle 280"/>
            <p:cNvSpPr>
              <a:spLocks noChangeArrowheads="1"/>
            </p:cNvSpPr>
            <p:nvPr/>
          </p:nvSpPr>
          <p:spPr bwMode="auto">
            <a:xfrm>
              <a:off x="2269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5" name="Rectangle 281"/>
            <p:cNvSpPr>
              <a:spLocks noChangeArrowheads="1"/>
            </p:cNvSpPr>
            <p:nvPr/>
          </p:nvSpPr>
          <p:spPr bwMode="auto">
            <a:xfrm>
              <a:off x="2368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6" name="Rectangle 282"/>
            <p:cNvSpPr>
              <a:spLocks noChangeArrowheads="1"/>
            </p:cNvSpPr>
            <p:nvPr/>
          </p:nvSpPr>
          <p:spPr bwMode="auto">
            <a:xfrm>
              <a:off x="2467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7" name="Rectangle 283"/>
            <p:cNvSpPr>
              <a:spLocks noChangeArrowheads="1"/>
            </p:cNvSpPr>
            <p:nvPr/>
          </p:nvSpPr>
          <p:spPr bwMode="auto">
            <a:xfrm>
              <a:off x="2566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8" name="Rectangle 284"/>
            <p:cNvSpPr>
              <a:spLocks noChangeArrowheads="1"/>
            </p:cNvSpPr>
            <p:nvPr/>
          </p:nvSpPr>
          <p:spPr bwMode="auto">
            <a:xfrm>
              <a:off x="2665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59" name="Rectangle 285"/>
            <p:cNvSpPr>
              <a:spLocks noChangeArrowheads="1"/>
            </p:cNvSpPr>
            <p:nvPr/>
          </p:nvSpPr>
          <p:spPr bwMode="auto">
            <a:xfrm>
              <a:off x="2764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60" name="Rectangle 286"/>
            <p:cNvSpPr>
              <a:spLocks noChangeArrowheads="1"/>
            </p:cNvSpPr>
            <p:nvPr/>
          </p:nvSpPr>
          <p:spPr bwMode="auto">
            <a:xfrm>
              <a:off x="2863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61" name="Rectangle 287"/>
            <p:cNvSpPr>
              <a:spLocks noChangeArrowheads="1"/>
            </p:cNvSpPr>
            <p:nvPr/>
          </p:nvSpPr>
          <p:spPr bwMode="auto">
            <a:xfrm>
              <a:off x="2962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62" name="Rectangle 288"/>
            <p:cNvSpPr>
              <a:spLocks noChangeArrowheads="1"/>
            </p:cNvSpPr>
            <p:nvPr/>
          </p:nvSpPr>
          <p:spPr bwMode="auto">
            <a:xfrm>
              <a:off x="3061" y="249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9063" name="Group 310"/>
            <p:cNvGrpSpPr>
              <a:grpSpLocks/>
            </p:cNvGrpSpPr>
            <p:nvPr/>
          </p:nvGrpSpPr>
          <p:grpSpPr bwMode="auto">
            <a:xfrm>
              <a:off x="3193" y="2497"/>
              <a:ext cx="2111" cy="133"/>
              <a:chOff x="3193" y="2497"/>
              <a:chExt cx="2111" cy="133"/>
            </a:xfrm>
          </p:grpSpPr>
          <p:sp>
            <p:nvSpPr>
              <p:cNvPr id="39064" name="Rectangle 289"/>
              <p:cNvSpPr>
                <a:spLocks noChangeArrowheads="1"/>
              </p:cNvSpPr>
              <p:nvPr/>
            </p:nvSpPr>
            <p:spPr bwMode="auto">
              <a:xfrm>
                <a:off x="3193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65" name="Rectangle 290"/>
              <p:cNvSpPr>
                <a:spLocks noChangeArrowheads="1"/>
              </p:cNvSpPr>
              <p:nvPr/>
            </p:nvSpPr>
            <p:spPr bwMode="auto">
              <a:xfrm>
                <a:off x="3292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66" name="Rectangle 291"/>
              <p:cNvSpPr>
                <a:spLocks noChangeArrowheads="1"/>
              </p:cNvSpPr>
              <p:nvPr/>
            </p:nvSpPr>
            <p:spPr bwMode="auto">
              <a:xfrm>
                <a:off x="3391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67" name="Rectangle 292"/>
              <p:cNvSpPr>
                <a:spLocks noChangeArrowheads="1"/>
              </p:cNvSpPr>
              <p:nvPr/>
            </p:nvSpPr>
            <p:spPr bwMode="auto">
              <a:xfrm>
                <a:off x="3490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68" name="Rectangle 293"/>
              <p:cNvSpPr>
                <a:spLocks noChangeArrowheads="1"/>
              </p:cNvSpPr>
              <p:nvPr/>
            </p:nvSpPr>
            <p:spPr bwMode="auto">
              <a:xfrm>
                <a:off x="3589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69" name="Rectangle 294"/>
              <p:cNvSpPr>
                <a:spLocks noChangeArrowheads="1"/>
              </p:cNvSpPr>
              <p:nvPr/>
            </p:nvSpPr>
            <p:spPr bwMode="auto">
              <a:xfrm>
                <a:off x="3688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0" name="Rectangle 295"/>
              <p:cNvSpPr>
                <a:spLocks noChangeArrowheads="1"/>
              </p:cNvSpPr>
              <p:nvPr/>
            </p:nvSpPr>
            <p:spPr bwMode="auto">
              <a:xfrm>
                <a:off x="3787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1" name="Rectangle 296"/>
              <p:cNvSpPr>
                <a:spLocks noChangeArrowheads="1"/>
              </p:cNvSpPr>
              <p:nvPr/>
            </p:nvSpPr>
            <p:spPr bwMode="auto">
              <a:xfrm>
                <a:off x="3886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2" name="Rectangle 297"/>
              <p:cNvSpPr>
                <a:spLocks noChangeArrowheads="1"/>
              </p:cNvSpPr>
              <p:nvPr/>
            </p:nvSpPr>
            <p:spPr bwMode="auto">
              <a:xfrm>
                <a:off x="3985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3" name="Rectangle 298"/>
              <p:cNvSpPr>
                <a:spLocks noChangeArrowheads="1"/>
              </p:cNvSpPr>
              <p:nvPr/>
            </p:nvSpPr>
            <p:spPr bwMode="auto">
              <a:xfrm>
                <a:off x="4084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4" name="Rectangle 299"/>
              <p:cNvSpPr>
                <a:spLocks noChangeArrowheads="1"/>
              </p:cNvSpPr>
              <p:nvPr/>
            </p:nvSpPr>
            <p:spPr bwMode="auto">
              <a:xfrm>
                <a:off x="4183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5" name="Rectangle 300"/>
              <p:cNvSpPr>
                <a:spLocks noChangeArrowheads="1"/>
              </p:cNvSpPr>
              <p:nvPr/>
            </p:nvSpPr>
            <p:spPr bwMode="auto">
              <a:xfrm>
                <a:off x="4282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6" name="Rectangle 301"/>
              <p:cNvSpPr>
                <a:spLocks noChangeArrowheads="1"/>
              </p:cNvSpPr>
              <p:nvPr/>
            </p:nvSpPr>
            <p:spPr bwMode="auto">
              <a:xfrm>
                <a:off x="4381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7" name="Rectangle 302"/>
              <p:cNvSpPr>
                <a:spLocks noChangeArrowheads="1"/>
              </p:cNvSpPr>
              <p:nvPr/>
            </p:nvSpPr>
            <p:spPr bwMode="auto">
              <a:xfrm>
                <a:off x="4480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8" name="Rectangle 303"/>
              <p:cNvSpPr>
                <a:spLocks noChangeArrowheads="1"/>
              </p:cNvSpPr>
              <p:nvPr/>
            </p:nvSpPr>
            <p:spPr bwMode="auto">
              <a:xfrm>
                <a:off x="4579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79" name="Rectangle 304"/>
              <p:cNvSpPr>
                <a:spLocks noChangeArrowheads="1"/>
              </p:cNvSpPr>
              <p:nvPr/>
            </p:nvSpPr>
            <p:spPr bwMode="auto">
              <a:xfrm>
                <a:off x="4678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80" name="Rectangle 305"/>
              <p:cNvSpPr>
                <a:spLocks noChangeArrowheads="1"/>
              </p:cNvSpPr>
              <p:nvPr/>
            </p:nvSpPr>
            <p:spPr bwMode="auto">
              <a:xfrm>
                <a:off x="4777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81" name="Rectangle 306"/>
              <p:cNvSpPr>
                <a:spLocks noChangeArrowheads="1"/>
              </p:cNvSpPr>
              <p:nvPr/>
            </p:nvSpPr>
            <p:spPr bwMode="auto">
              <a:xfrm>
                <a:off x="4876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82" name="Rectangle 307"/>
              <p:cNvSpPr>
                <a:spLocks noChangeArrowheads="1"/>
              </p:cNvSpPr>
              <p:nvPr/>
            </p:nvSpPr>
            <p:spPr bwMode="auto">
              <a:xfrm>
                <a:off x="4975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83" name="Rectangle 308"/>
              <p:cNvSpPr>
                <a:spLocks noChangeArrowheads="1"/>
              </p:cNvSpPr>
              <p:nvPr/>
            </p:nvSpPr>
            <p:spPr bwMode="auto">
              <a:xfrm>
                <a:off x="5074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84" name="Rectangle 309"/>
              <p:cNvSpPr>
                <a:spLocks noChangeArrowheads="1"/>
              </p:cNvSpPr>
              <p:nvPr/>
            </p:nvSpPr>
            <p:spPr bwMode="auto">
              <a:xfrm>
                <a:off x="5173" y="249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8945" name="Group 355"/>
          <p:cNvGrpSpPr>
            <a:grpSpLocks/>
          </p:cNvGrpSpPr>
          <p:nvPr/>
        </p:nvGrpSpPr>
        <p:grpSpPr bwMode="auto">
          <a:xfrm>
            <a:off x="1584325" y="4178300"/>
            <a:ext cx="6188075" cy="211138"/>
            <a:chOff x="1081" y="2632"/>
            <a:chExt cx="4223" cy="133"/>
          </a:xfrm>
        </p:grpSpPr>
        <p:sp>
          <p:nvSpPr>
            <p:cNvPr id="38999" name="Rectangle 312"/>
            <p:cNvSpPr>
              <a:spLocks noChangeArrowheads="1"/>
            </p:cNvSpPr>
            <p:nvPr/>
          </p:nvSpPr>
          <p:spPr bwMode="auto">
            <a:xfrm>
              <a:off x="1081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0" name="Rectangle 313"/>
            <p:cNvSpPr>
              <a:spLocks noChangeArrowheads="1"/>
            </p:cNvSpPr>
            <p:nvPr/>
          </p:nvSpPr>
          <p:spPr bwMode="auto">
            <a:xfrm>
              <a:off x="1180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1" name="Rectangle 314"/>
            <p:cNvSpPr>
              <a:spLocks noChangeArrowheads="1"/>
            </p:cNvSpPr>
            <p:nvPr/>
          </p:nvSpPr>
          <p:spPr bwMode="auto">
            <a:xfrm>
              <a:off x="1279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2" name="Rectangle 315"/>
            <p:cNvSpPr>
              <a:spLocks noChangeArrowheads="1"/>
            </p:cNvSpPr>
            <p:nvPr/>
          </p:nvSpPr>
          <p:spPr bwMode="auto">
            <a:xfrm>
              <a:off x="1378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3" name="Rectangle 316"/>
            <p:cNvSpPr>
              <a:spLocks noChangeArrowheads="1"/>
            </p:cNvSpPr>
            <p:nvPr/>
          </p:nvSpPr>
          <p:spPr bwMode="auto">
            <a:xfrm>
              <a:off x="1477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4" name="Rectangle 317"/>
            <p:cNvSpPr>
              <a:spLocks noChangeArrowheads="1"/>
            </p:cNvSpPr>
            <p:nvPr/>
          </p:nvSpPr>
          <p:spPr bwMode="auto">
            <a:xfrm>
              <a:off x="1576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5" name="Rectangle 318"/>
            <p:cNvSpPr>
              <a:spLocks noChangeArrowheads="1"/>
            </p:cNvSpPr>
            <p:nvPr/>
          </p:nvSpPr>
          <p:spPr bwMode="auto">
            <a:xfrm>
              <a:off x="1675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6" name="Rectangle 319"/>
            <p:cNvSpPr>
              <a:spLocks noChangeArrowheads="1"/>
            </p:cNvSpPr>
            <p:nvPr/>
          </p:nvSpPr>
          <p:spPr bwMode="auto">
            <a:xfrm>
              <a:off x="1774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7" name="Rectangle 320"/>
            <p:cNvSpPr>
              <a:spLocks noChangeArrowheads="1"/>
            </p:cNvSpPr>
            <p:nvPr/>
          </p:nvSpPr>
          <p:spPr bwMode="auto">
            <a:xfrm>
              <a:off x="1873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8" name="Rectangle 321"/>
            <p:cNvSpPr>
              <a:spLocks noChangeArrowheads="1"/>
            </p:cNvSpPr>
            <p:nvPr/>
          </p:nvSpPr>
          <p:spPr bwMode="auto">
            <a:xfrm>
              <a:off x="1972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09" name="Rectangle 322"/>
            <p:cNvSpPr>
              <a:spLocks noChangeArrowheads="1"/>
            </p:cNvSpPr>
            <p:nvPr/>
          </p:nvSpPr>
          <p:spPr bwMode="auto">
            <a:xfrm>
              <a:off x="2071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0" name="Rectangle 323"/>
            <p:cNvSpPr>
              <a:spLocks noChangeArrowheads="1"/>
            </p:cNvSpPr>
            <p:nvPr/>
          </p:nvSpPr>
          <p:spPr bwMode="auto">
            <a:xfrm>
              <a:off x="2170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1" name="Rectangle 324"/>
            <p:cNvSpPr>
              <a:spLocks noChangeArrowheads="1"/>
            </p:cNvSpPr>
            <p:nvPr/>
          </p:nvSpPr>
          <p:spPr bwMode="auto">
            <a:xfrm>
              <a:off x="2269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2" name="Rectangle 325"/>
            <p:cNvSpPr>
              <a:spLocks noChangeArrowheads="1"/>
            </p:cNvSpPr>
            <p:nvPr/>
          </p:nvSpPr>
          <p:spPr bwMode="auto">
            <a:xfrm>
              <a:off x="2368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3" name="Rectangle 326"/>
            <p:cNvSpPr>
              <a:spLocks noChangeArrowheads="1"/>
            </p:cNvSpPr>
            <p:nvPr/>
          </p:nvSpPr>
          <p:spPr bwMode="auto">
            <a:xfrm>
              <a:off x="2467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4" name="Rectangle 327"/>
            <p:cNvSpPr>
              <a:spLocks noChangeArrowheads="1"/>
            </p:cNvSpPr>
            <p:nvPr/>
          </p:nvSpPr>
          <p:spPr bwMode="auto">
            <a:xfrm>
              <a:off x="2566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5" name="Rectangle 328"/>
            <p:cNvSpPr>
              <a:spLocks noChangeArrowheads="1"/>
            </p:cNvSpPr>
            <p:nvPr/>
          </p:nvSpPr>
          <p:spPr bwMode="auto">
            <a:xfrm>
              <a:off x="2665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6" name="Rectangle 329"/>
            <p:cNvSpPr>
              <a:spLocks noChangeArrowheads="1"/>
            </p:cNvSpPr>
            <p:nvPr/>
          </p:nvSpPr>
          <p:spPr bwMode="auto">
            <a:xfrm>
              <a:off x="2764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7" name="Rectangle 330"/>
            <p:cNvSpPr>
              <a:spLocks noChangeArrowheads="1"/>
            </p:cNvSpPr>
            <p:nvPr/>
          </p:nvSpPr>
          <p:spPr bwMode="auto">
            <a:xfrm>
              <a:off x="2863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8" name="Rectangle 331"/>
            <p:cNvSpPr>
              <a:spLocks noChangeArrowheads="1"/>
            </p:cNvSpPr>
            <p:nvPr/>
          </p:nvSpPr>
          <p:spPr bwMode="auto">
            <a:xfrm>
              <a:off x="2962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019" name="Rectangle 332"/>
            <p:cNvSpPr>
              <a:spLocks noChangeArrowheads="1"/>
            </p:cNvSpPr>
            <p:nvPr/>
          </p:nvSpPr>
          <p:spPr bwMode="auto">
            <a:xfrm>
              <a:off x="3061" y="2632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9020" name="Group 354"/>
            <p:cNvGrpSpPr>
              <a:grpSpLocks/>
            </p:cNvGrpSpPr>
            <p:nvPr/>
          </p:nvGrpSpPr>
          <p:grpSpPr bwMode="auto">
            <a:xfrm>
              <a:off x="3193" y="2632"/>
              <a:ext cx="2111" cy="133"/>
              <a:chOff x="3193" y="2632"/>
              <a:chExt cx="2111" cy="133"/>
            </a:xfrm>
          </p:grpSpPr>
          <p:sp>
            <p:nvSpPr>
              <p:cNvPr id="39021" name="Rectangle 333"/>
              <p:cNvSpPr>
                <a:spLocks noChangeArrowheads="1"/>
              </p:cNvSpPr>
              <p:nvPr/>
            </p:nvSpPr>
            <p:spPr bwMode="auto">
              <a:xfrm>
                <a:off x="3193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2" name="Rectangle 334"/>
              <p:cNvSpPr>
                <a:spLocks noChangeArrowheads="1"/>
              </p:cNvSpPr>
              <p:nvPr/>
            </p:nvSpPr>
            <p:spPr bwMode="auto">
              <a:xfrm>
                <a:off x="3292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3" name="Rectangle 335"/>
              <p:cNvSpPr>
                <a:spLocks noChangeArrowheads="1"/>
              </p:cNvSpPr>
              <p:nvPr/>
            </p:nvSpPr>
            <p:spPr bwMode="auto">
              <a:xfrm>
                <a:off x="3391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4" name="Rectangle 336"/>
              <p:cNvSpPr>
                <a:spLocks noChangeArrowheads="1"/>
              </p:cNvSpPr>
              <p:nvPr/>
            </p:nvSpPr>
            <p:spPr bwMode="auto">
              <a:xfrm>
                <a:off x="3490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5" name="Rectangle 337"/>
              <p:cNvSpPr>
                <a:spLocks noChangeArrowheads="1"/>
              </p:cNvSpPr>
              <p:nvPr/>
            </p:nvSpPr>
            <p:spPr bwMode="auto">
              <a:xfrm>
                <a:off x="3589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6" name="Rectangle 338"/>
              <p:cNvSpPr>
                <a:spLocks noChangeArrowheads="1"/>
              </p:cNvSpPr>
              <p:nvPr/>
            </p:nvSpPr>
            <p:spPr bwMode="auto">
              <a:xfrm>
                <a:off x="3688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7" name="Rectangle 339"/>
              <p:cNvSpPr>
                <a:spLocks noChangeArrowheads="1"/>
              </p:cNvSpPr>
              <p:nvPr/>
            </p:nvSpPr>
            <p:spPr bwMode="auto">
              <a:xfrm>
                <a:off x="3787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8" name="Rectangle 340"/>
              <p:cNvSpPr>
                <a:spLocks noChangeArrowheads="1"/>
              </p:cNvSpPr>
              <p:nvPr/>
            </p:nvSpPr>
            <p:spPr bwMode="auto">
              <a:xfrm>
                <a:off x="3886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29" name="Rectangle 341"/>
              <p:cNvSpPr>
                <a:spLocks noChangeArrowheads="1"/>
              </p:cNvSpPr>
              <p:nvPr/>
            </p:nvSpPr>
            <p:spPr bwMode="auto">
              <a:xfrm>
                <a:off x="3985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0" name="Rectangle 342"/>
              <p:cNvSpPr>
                <a:spLocks noChangeArrowheads="1"/>
              </p:cNvSpPr>
              <p:nvPr/>
            </p:nvSpPr>
            <p:spPr bwMode="auto">
              <a:xfrm>
                <a:off x="4084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1" name="Rectangle 343"/>
              <p:cNvSpPr>
                <a:spLocks noChangeArrowheads="1"/>
              </p:cNvSpPr>
              <p:nvPr/>
            </p:nvSpPr>
            <p:spPr bwMode="auto">
              <a:xfrm>
                <a:off x="4183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2" name="Rectangle 344"/>
              <p:cNvSpPr>
                <a:spLocks noChangeArrowheads="1"/>
              </p:cNvSpPr>
              <p:nvPr/>
            </p:nvSpPr>
            <p:spPr bwMode="auto">
              <a:xfrm>
                <a:off x="4282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3" name="Rectangle 345"/>
              <p:cNvSpPr>
                <a:spLocks noChangeArrowheads="1"/>
              </p:cNvSpPr>
              <p:nvPr/>
            </p:nvSpPr>
            <p:spPr bwMode="auto">
              <a:xfrm>
                <a:off x="4381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4" name="Rectangle 346"/>
              <p:cNvSpPr>
                <a:spLocks noChangeArrowheads="1"/>
              </p:cNvSpPr>
              <p:nvPr/>
            </p:nvSpPr>
            <p:spPr bwMode="auto">
              <a:xfrm>
                <a:off x="4480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5" name="Rectangle 347"/>
              <p:cNvSpPr>
                <a:spLocks noChangeArrowheads="1"/>
              </p:cNvSpPr>
              <p:nvPr/>
            </p:nvSpPr>
            <p:spPr bwMode="auto">
              <a:xfrm>
                <a:off x="4579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6" name="Rectangle 348"/>
              <p:cNvSpPr>
                <a:spLocks noChangeArrowheads="1"/>
              </p:cNvSpPr>
              <p:nvPr/>
            </p:nvSpPr>
            <p:spPr bwMode="auto">
              <a:xfrm>
                <a:off x="4678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7" name="Rectangle 349"/>
              <p:cNvSpPr>
                <a:spLocks noChangeArrowheads="1"/>
              </p:cNvSpPr>
              <p:nvPr/>
            </p:nvSpPr>
            <p:spPr bwMode="auto">
              <a:xfrm>
                <a:off x="4777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8" name="Rectangle 350"/>
              <p:cNvSpPr>
                <a:spLocks noChangeArrowheads="1"/>
              </p:cNvSpPr>
              <p:nvPr/>
            </p:nvSpPr>
            <p:spPr bwMode="auto">
              <a:xfrm>
                <a:off x="4876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39" name="Rectangle 351"/>
              <p:cNvSpPr>
                <a:spLocks noChangeArrowheads="1"/>
              </p:cNvSpPr>
              <p:nvPr/>
            </p:nvSpPr>
            <p:spPr bwMode="auto">
              <a:xfrm>
                <a:off x="4975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40" name="Rectangle 352"/>
              <p:cNvSpPr>
                <a:spLocks noChangeArrowheads="1"/>
              </p:cNvSpPr>
              <p:nvPr/>
            </p:nvSpPr>
            <p:spPr bwMode="auto">
              <a:xfrm>
                <a:off x="5074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41" name="Rectangle 353"/>
              <p:cNvSpPr>
                <a:spLocks noChangeArrowheads="1"/>
              </p:cNvSpPr>
              <p:nvPr/>
            </p:nvSpPr>
            <p:spPr bwMode="auto">
              <a:xfrm>
                <a:off x="5173" y="2632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8946" name="Group 399"/>
          <p:cNvGrpSpPr>
            <a:grpSpLocks/>
          </p:cNvGrpSpPr>
          <p:nvPr/>
        </p:nvGrpSpPr>
        <p:grpSpPr bwMode="auto">
          <a:xfrm>
            <a:off x="1584325" y="4392613"/>
            <a:ext cx="6188075" cy="211137"/>
            <a:chOff x="1081" y="2767"/>
            <a:chExt cx="4223" cy="133"/>
          </a:xfrm>
        </p:grpSpPr>
        <p:sp>
          <p:nvSpPr>
            <p:cNvPr id="38956" name="Rectangle 356"/>
            <p:cNvSpPr>
              <a:spLocks noChangeArrowheads="1"/>
            </p:cNvSpPr>
            <p:nvPr/>
          </p:nvSpPr>
          <p:spPr bwMode="auto">
            <a:xfrm>
              <a:off x="1081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57" name="Rectangle 357"/>
            <p:cNvSpPr>
              <a:spLocks noChangeArrowheads="1"/>
            </p:cNvSpPr>
            <p:nvPr/>
          </p:nvSpPr>
          <p:spPr bwMode="auto">
            <a:xfrm>
              <a:off x="1180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58" name="Rectangle 358"/>
            <p:cNvSpPr>
              <a:spLocks noChangeArrowheads="1"/>
            </p:cNvSpPr>
            <p:nvPr/>
          </p:nvSpPr>
          <p:spPr bwMode="auto">
            <a:xfrm>
              <a:off x="1279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59" name="Rectangle 359"/>
            <p:cNvSpPr>
              <a:spLocks noChangeArrowheads="1"/>
            </p:cNvSpPr>
            <p:nvPr/>
          </p:nvSpPr>
          <p:spPr bwMode="auto">
            <a:xfrm>
              <a:off x="1378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0" name="Rectangle 360"/>
            <p:cNvSpPr>
              <a:spLocks noChangeArrowheads="1"/>
            </p:cNvSpPr>
            <p:nvPr/>
          </p:nvSpPr>
          <p:spPr bwMode="auto">
            <a:xfrm>
              <a:off x="1477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1" name="Rectangle 361"/>
            <p:cNvSpPr>
              <a:spLocks noChangeArrowheads="1"/>
            </p:cNvSpPr>
            <p:nvPr/>
          </p:nvSpPr>
          <p:spPr bwMode="auto">
            <a:xfrm>
              <a:off x="1576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2" name="Rectangle 362"/>
            <p:cNvSpPr>
              <a:spLocks noChangeArrowheads="1"/>
            </p:cNvSpPr>
            <p:nvPr/>
          </p:nvSpPr>
          <p:spPr bwMode="auto">
            <a:xfrm>
              <a:off x="1675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3" name="Rectangle 363"/>
            <p:cNvSpPr>
              <a:spLocks noChangeArrowheads="1"/>
            </p:cNvSpPr>
            <p:nvPr/>
          </p:nvSpPr>
          <p:spPr bwMode="auto">
            <a:xfrm>
              <a:off x="1774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4" name="Rectangle 364"/>
            <p:cNvSpPr>
              <a:spLocks noChangeArrowheads="1"/>
            </p:cNvSpPr>
            <p:nvPr/>
          </p:nvSpPr>
          <p:spPr bwMode="auto">
            <a:xfrm>
              <a:off x="1873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5" name="Rectangle 365"/>
            <p:cNvSpPr>
              <a:spLocks noChangeArrowheads="1"/>
            </p:cNvSpPr>
            <p:nvPr/>
          </p:nvSpPr>
          <p:spPr bwMode="auto">
            <a:xfrm>
              <a:off x="1972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6" name="Rectangle 366"/>
            <p:cNvSpPr>
              <a:spLocks noChangeArrowheads="1"/>
            </p:cNvSpPr>
            <p:nvPr/>
          </p:nvSpPr>
          <p:spPr bwMode="auto">
            <a:xfrm>
              <a:off x="2071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7" name="Rectangle 367"/>
            <p:cNvSpPr>
              <a:spLocks noChangeArrowheads="1"/>
            </p:cNvSpPr>
            <p:nvPr/>
          </p:nvSpPr>
          <p:spPr bwMode="auto">
            <a:xfrm>
              <a:off x="2170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8" name="Rectangle 368"/>
            <p:cNvSpPr>
              <a:spLocks noChangeArrowheads="1"/>
            </p:cNvSpPr>
            <p:nvPr/>
          </p:nvSpPr>
          <p:spPr bwMode="auto">
            <a:xfrm>
              <a:off x="2269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69" name="Rectangle 369"/>
            <p:cNvSpPr>
              <a:spLocks noChangeArrowheads="1"/>
            </p:cNvSpPr>
            <p:nvPr/>
          </p:nvSpPr>
          <p:spPr bwMode="auto">
            <a:xfrm>
              <a:off x="2368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70" name="Rectangle 370"/>
            <p:cNvSpPr>
              <a:spLocks noChangeArrowheads="1"/>
            </p:cNvSpPr>
            <p:nvPr/>
          </p:nvSpPr>
          <p:spPr bwMode="auto">
            <a:xfrm>
              <a:off x="2467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71" name="Rectangle 371"/>
            <p:cNvSpPr>
              <a:spLocks noChangeArrowheads="1"/>
            </p:cNvSpPr>
            <p:nvPr/>
          </p:nvSpPr>
          <p:spPr bwMode="auto">
            <a:xfrm>
              <a:off x="2566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72" name="Rectangle 372"/>
            <p:cNvSpPr>
              <a:spLocks noChangeArrowheads="1"/>
            </p:cNvSpPr>
            <p:nvPr/>
          </p:nvSpPr>
          <p:spPr bwMode="auto">
            <a:xfrm>
              <a:off x="2665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73" name="Rectangle 373"/>
            <p:cNvSpPr>
              <a:spLocks noChangeArrowheads="1"/>
            </p:cNvSpPr>
            <p:nvPr/>
          </p:nvSpPr>
          <p:spPr bwMode="auto">
            <a:xfrm>
              <a:off x="2764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74" name="Rectangle 374"/>
            <p:cNvSpPr>
              <a:spLocks noChangeArrowheads="1"/>
            </p:cNvSpPr>
            <p:nvPr/>
          </p:nvSpPr>
          <p:spPr bwMode="auto">
            <a:xfrm>
              <a:off x="2863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75" name="Rectangle 375"/>
            <p:cNvSpPr>
              <a:spLocks noChangeArrowheads="1"/>
            </p:cNvSpPr>
            <p:nvPr/>
          </p:nvSpPr>
          <p:spPr bwMode="auto">
            <a:xfrm>
              <a:off x="2962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76" name="Rectangle 376"/>
            <p:cNvSpPr>
              <a:spLocks noChangeArrowheads="1"/>
            </p:cNvSpPr>
            <p:nvPr/>
          </p:nvSpPr>
          <p:spPr bwMode="auto">
            <a:xfrm>
              <a:off x="3061" y="2767"/>
              <a:ext cx="131" cy="13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8977" name="Group 398"/>
            <p:cNvGrpSpPr>
              <a:grpSpLocks/>
            </p:cNvGrpSpPr>
            <p:nvPr/>
          </p:nvGrpSpPr>
          <p:grpSpPr bwMode="auto">
            <a:xfrm>
              <a:off x="3193" y="2767"/>
              <a:ext cx="2111" cy="133"/>
              <a:chOff x="3193" y="2767"/>
              <a:chExt cx="2111" cy="133"/>
            </a:xfrm>
          </p:grpSpPr>
          <p:sp>
            <p:nvSpPr>
              <p:cNvPr id="38978" name="Rectangle 377"/>
              <p:cNvSpPr>
                <a:spLocks noChangeArrowheads="1"/>
              </p:cNvSpPr>
              <p:nvPr/>
            </p:nvSpPr>
            <p:spPr bwMode="auto">
              <a:xfrm>
                <a:off x="3193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79" name="Rectangle 378"/>
              <p:cNvSpPr>
                <a:spLocks noChangeArrowheads="1"/>
              </p:cNvSpPr>
              <p:nvPr/>
            </p:nvSpPr>
            <p:spPr bwMode="auto">
              <a:xfrm>
                <a:off x="3292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0" name="Rectangle 379"/>
              <p:cNvSpPr>
                <a:spLocks noChangeArrowheads="1"/>
              </p:cNvSpPr>
              <p:nvPr/>
            </p:nvSpPr>
            <p:spPr bwMode="auto">
              <a:xfrm>
                <a:off x="3391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1" name="Rectangle 380"/>
              <p:cNvSpPr>
                <a:spLocks noChangeArrowheads="1"/>
              </p:cNvSpPr>
              <p:nvPr/>
            </p:nvSpPr>
            <p:spPr bwMode="auto">
              <a:xfrm>
                <a:off x="3490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2" name="Rectangle 381"/>
              <p:cNvSpPr>
                <a:spLocks noChangeArrowheads="1"/>
              </p:cNvSpPr>
              <p:nvPr/>
            </p:nvSpPr>
            <p:spPr bwMode="auto">
              <a:xfrm>
                <a:off x="3589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3" name="Rectangle 382"/>
              <p:cNvSpPr>
                <a:spLocks noChangeArrowheads="1"/>
              </p:cNvSpPr>
              <p:nvPr/>
            </p:nvSpPr>
            <p:spPr bwMode="auto">
              <a:xfrm>
                <a:off x="3688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4" name="Rectangle 383"/>
              <p:cNvSpPr>
                <a:spLocks noChangeArrowheads="1"/>
              </p:cNvSpPr>
              <p:nvPr/>
            </p:nvSpPr>
            <p:spPr bwMode="auto">
              <a:xfrm>
                <a:off x="3787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5" name="Rectangle 384"/>
              <p:cNvSpPr>
                <a:spLocks noChangeArrowheads="1"/>
              </p:cNvSpPr>
              <p:nvPr/>
            </p:nvSpPr>
            <p:spPr bwMode="auto">
              <a:xfrm>
                <a:off x="3886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6" name="Rectangle 385"/>
              <p:cNvSpPr>
                <a:spLocks noChangeArrowheads="1"/>
              </p:cNvSpPr>
              <p:nvPr/>
            </p:nvSpPr>
            <p:spPr bwMode="auto">
              <a:xfrm>
                <a:off x="3985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7" name="Rectangle 386"/>
              <p:cNvSpPr>
                <a:spLocks noChangeArrowheads="1"/>
              </p:cNvSpPr>
              <p:nvPr/>
            </p:nvSpPr>
            <p:spPr bwMode="auto">
              <a:xfrm>
                <a:off x="4084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8" name="Rectangle 387"/>
              <p:cNvSpPr>
                <a:spLocks noChangeArrowheads="1"/>
              </p:cNvSpPr>
              <p:nvPr/>
            </p:nvSpPr>
            <p:spPr bwMode="auto">
              <a:xfrm>
                <a:off x="4183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89" name="Rectangle 388"/>
              <p:cNvSpPr>
                <a:spLocks noChangeArrowheads="1"/>
              </p:cNvSpPr>
              <p:nvPr/>
            </p:nvSpPr>
            <p:spPr bwMode="auto">
              <a:xfrm>
                <a:off x="4282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0" name="Rectangle 389"/>
              <p:cNvSpPr>
                <a:spLocks noChangeArrowheads="1"/>
              </p:cNvSpPr>
              <p:nvPr/>
            </p:nvSpPr>
            <p:spPr bwMode="auto">
              <a:xfrm>
                <a:off x="4381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1" name="Rectangle 390"/>
              <p:cNvSpPr>
                <a:spLocks noChangeArrowheads="1"/>
              </p:cNvSpPr>
              <p:nvPr/>
            </p:nvSpPr>
            <p:spPr bwMode="auto">
              <a:xfrm>
                <a:off x="4480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2" name="Rectangle 391"/>
              <p:cNvSpPr>
                <a:spLocks noChangeArrowheads="1"/>
              </p:cNvSpPr>
              <p:nvPr/>
            </p:nvSpPr>
            <p:spPr bwMode="auto">
              <a:xfrm>
                <a:off x="4579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3" name="Rectangle 392"/>
              <p:cNvSpPr>
                <a:spLocks noChangeArrowheads="1"/>
              </p:cNvSpPr>
              <p:nvPr/>
            </p:nvSpPr>
            <p:spPr bwMode="auto">
              <a:xfrm>
                <a:off x="4678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4" name="Rectangle 393"/>
              <p:cNvSpPr>
                <a:spLocks noChangeArrowheads="1"/>
              </p:cNvSpPr>
              <p:nvPr/>
            </p:nvSpPr>
            <p:spPr bwMode="auto">
              <a:xfrm>
                <a:off x="4777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5" name="Rectangle 394"/>
              <p:cNvSpPr>
                <a:spLocks noChangeArrowheads="1"/>
              </p:cNvSpPr>
              <p:nvPr/>
            </p:nvSpPr>
            <p:spPr bwMode="auto">
              <a:xfrm>
                <a:off x="4876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6" name="Rectangle 395"/>
              <p:cNvSpPr>
                <a:spLocks noChangeArrowheads="1"/>
              </p:cNvSpPr>
              <p:nvPr/>
            </p:nvSpPr>
            <p:spPr bwMode="auto">
              <a:xfrm>
                <a:off x="4975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7" name="Rectangle 396"/>
              <p:cNvSpPr>
                <a:spLocks noChangeArrowheads="1"/>
              </p:cNvSpPr>
              <p:nvPr/>
            </p:nvSpPr>
            <p:spPr bwMode="auto">
              <a:xfrm>
                <a:off x="5074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998" name="Rectangle 397"/>
              <p:cNvSpPr>
                <a:spLocks noChangeArrowheads="1"/>
              </p:cNvSpPr>
              <p:nvPr/>
            </p:nvSpPr>
            <p:spPr bwMode="auto">
              <a:xfrm>
                <a:off x="5173" y="2767"/>
                <a:ext cx="131" cy="133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8947" name="Rectangle 400"/>
          <p:cNvSpPr>
            <a:spLocks noChangeArrowheads="1"/>
          </p:cNvSpPr>
          <p:nvPr/>
        </p:nvSpPr>
        <p:spPr bwMode="auto">
          <a:xfrm>
            <a:off x="498475" y="2671763"/>
            <a:ext cx="9937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1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2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3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4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5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6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7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8</a:t>
            </a:r>
          </a:p>
          <a:p>
            <a:pPr algn="just" defTabSz="228600">
              <a:lnSpc>
                <a:spcPct val="9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000" b="1"/>
              <a:t>Traccia 9</a:t>
            </a:r>
          </a:p>
        </p:txBody>
      </p:sp>
      <p:sp>
        <p:nvSpPr>
          <p:cNvPr id="38948" name="Line 401"/>
          <p:cNvSpPr>
            <a:spLocks noChangeShapeType="1"/>
          </p:cNvSpPr>
          <p:nvPr/>
        </p:nvSpPr>
        <p:spPr bwMode="auto">
          <a:xfrm>
            <a:off x="1579563" y="2562225"/>
            <a:ext cx="18700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49" name="Rectangle 402"/>
          <p:cNvSpPr>
            <a:spLocks noChangeArrowheads="1"/>
          </p:cNvSpPr>
          <p:nvPr/>
        </p:nvSpPr>
        <p:spPr bwMode="auto">
          <a:xfrm>
            <a:off x="2024063" y="2290763"/>
            <a:ext cx="7604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record</a:t>
            </a:r>
          </a:p>
        </p:txBody>
      </p:sp>
      <p:sp>
        <p:nvSpPr>
          <p:cNvPr id="38950" name="Line 403"/>
          <p:cNvSpPr>
            <a:spLocks noChangeShapeType="1"/>
          </p:cNvSpPr>
          <p:nvPr/>
        </p:nvSpPr>
        <p:spPr bwMode="auto">
          <a:xfrm>
            <a:off x="8108950" y="3609975"/>
            <a:ext cx="487363" cy="0"/>
          </a:xfrm>
          <a:prstGeom prst="line">
            <a:avLst/>
          </a:prstGeom>
          <a:noFill/>
          <a:ln w="101599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51" name="Line 404"/>
          <p:cNvSpPr>
            <a:spLocks noChangeShapeType="1"/>
          </p:cNvSpPr>
          <p:nvPr/>
        </p:nvSpPr>
        <p:spPr bwMode="auto">
          <a:xfrm>
            <a:off x="3479800" y="2560638"/>
            <a:ext cx="5508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52" name="Rectangle 405"/>
          <p:cNvSpPr>
            <a:spLocks noChangeArrowheads="1"/>
          </p:cNvSpPr>
          <p:nvPr/>
        </p:nvSpPr>
        <p:spPr bwMode="auto">
          <a:xfrm>
            <a:off x="3509963" y="2244725"/>
            <a:ext cx="5016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gap</a:t>
            </a:r>
          </a:p>
        </p:txBody>
      </p:sp>
      <p:grpSp>
        <p:nvGrpSpPr>
          <p:cNvPr id="38953" name="Group 408"/>
          <p:cNvGrpSpPr>
            <a:grpSpLocks/>
          </p:cNvGrpSpPr>
          <p:nvPr/>
        </p:nvGrpSpPr>
        <p:grpSpPr bwMode="auto">
          <a:xfrm>
            <a:off x="4041775" y="2290763"/>
            <a:ext cx="1870075" cy="311150"/>
            <a:chOff x="2758" y="1443"/>
            <a:chExt cx="1276" cy="196"/>
          </a:xfrm>
        </p:grpSpPr>
        <p:sp>
          <p:nvSpPr>
            <p:cNvPr id="38954" name="Line 406"/>
            <p:cNvSpPr>
              <a:spLocks noChangeShapeType="1"/>
            </p:cNvSpPr>
            <p:nvPr/>
          </p:nvSpPr>
          <p:spPr bwMode="auto">
            <a:xfrm>
              <a:off x="2758" y="1614"/>
              <a:ext cx="127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955" name="Rectangle 407"/>
            <p:cNvSpPr>
              <a:spLocks noChangeArrowheads="1"/>
            </p:cNvSpPr>
            <p:nvPr/>
          </p:nvSpPr>
          <p:spPr bwMode="auto">
            <a:xfrm>
              <a:off x="3061" y="1443"/>
              <a:ext cx="5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defTabSz="228600">
                <a:lnSpc>
                  <a:spcPct val="90000"/>
                </a:lnSpc>
                <a:spcBef>
                  <a:spcPct val="50000"/>
                </a:spcBef>
                <a:tabLst>
                  <a:tab pos="228600" algn="l"/>
                </a:tabLst>
              </a:pPr>
              <a:r>
                <a:rPr lang="en-US" sz="1600" b="1"/>
                <a:t>record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s://s2.qwant.com/thumbr/0x0/e/5/5012181e36dfd2b40c75e5d82d3286fb235c6e1d50ee920770984b31143492/20180424_LTO-8_ProStorage_drive-cartridge.jpg?u=https%3A%2F%2Fgetprostorage.com%2Fwp-content%2Fuploads%2F2018%2F04%2F20180424_LTO-8_ProStorage_drive-cartridge.jpg&amp;q=0&amp;b=1&amp;p=0&amp;a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" y="-9618"/>
            <a:ext cx="246482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upload.wikimedia.org/wikipedia/en/thumb/9/9a/Supertape_data_storage_capacities.svg/500px-Supertape_data_storage_capacities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r="8412"/>
          <a:stretch/>
        </p:blipFill>
        <p:spPr bwMode="auto">
          <a:xfrm>
            <a:off x="4932040" y="1324903"/>
            <a:ext cx="421196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3" y="325438"/>
            <a:ext cx="8064896" cy="1485022"/>
          </a:xfrm>
        </p:spPr>
        <p:txBody>
          <a:bodyPr/>
          <a:lstStyle/>
          <a:p>
            <a:r>
              <a:rPr lang="it-IT" dirty="0"/>
              <a:t>Linear Tape-Open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/>
              <a:t>LTO)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492896"/>
            <a:ext cx="4176463" cy="1682512"/>
          </a:xfrm>
        </p:spPr>
        <p:txBody>
          <a:bodyPr/>
          <a:lstStyle/>
          <a:p>
            <a:pPr marL="0" indent="0"/>
            <a:r>
              <a:rPr lang="it-IT" dirty="0" smtClean="0"/>
              <a:t>LTO (anche noto come </a:t>
            </a:r>
            <a:r>
              <a:rPr lang="it-IT" i="1" dirty="0" err="1" smtClean="0"/>
              <a:t>Ultrium</a:t>
            </a:r>
            <a:r>
              <a:rPr lang="it-IT" dirty="0" smtClean="0"/>
              <a:t>) è lo </a:t>
            </a:r>
            <a:r>
              <a:rPr lang="it-IT" dirty="0"/>
              <a:t>standard dominante </a:t>
            </a:r>
            <a:r>
              <a:rPr lang="it-IT" dirty="0" smtClean="0"/>
              <a:t>nel mercato dei super-tape, caratterizzati da grandi capacità di memorizzazione.</a:t>
            </a:r>
            <a:endParaRPr lang="it-IT" dirty="0"/>
          </a:p>
        </p:txBody>
      </p:sp>
      <p:pic>
        <p:nvPicPr>
          <p:cNvPr id="2050" name="Picture 2" descr="Lto-ultrium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697" y="116632"/>
            <a:ext cx="1798771" cy="62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00101"/>
            <a:ext cx="9049468" cy="208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63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Applicazioni dei nastri magnetici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2178032"/>
          </a:xfrm>
        </p:spPr>
        <p:txBody>
          <a:bodyPr/>
          <a:lstStyle/>
          <a:p>
            <a:pPr marL="0" indent="0"/>
            <a:r>
              <a:rPr lang="it-IT" dirty="0" smtClean="0"/>
              <a:t>Rappresentano il mezzo più diffuso di memorizzazione off-line, tipicamente per gestire il backup nei data center.</a:t>
            </a:r>
          </a:p>
          <a:p>
            <a:pPr marL="0" indent="0"/>
            <a:r>
              <a:rPr lang="it-IT" dirty="0" smtClean="0"/>
              <a:t>Con la diffusione dei dispositivi per la manipolazione automatica dei nastri (detti </a:t>
            </a:r>
            <a:r>
              <a:rPr lang="it-IT" i="1" dirty="0" smtClean="0"/>
              <a:t>robot</a:t>
            </a:r>
            <a:r>
              <a:rPr lang="it-IT" dirty="0" smtClean="0"/>
              <a:t>) ha permesso di utilizzarli anche come memorie on-line in applicazioni per cui sono accettabili tempi di accesso di qualche secondo/minuto.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rgbClr val="9F9F9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it-IT" smtClean="0"/>
              <a:t>Memorie ottiche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dirty="0" smtClean="0"/>
              <a:t>Sono diffuse sotto forma di dischi ottici.</a:t>
            </a:r>
          </a:p>
          <a:p>
            <a:pPr marL="0" indent="0"/>
            <a:r>
              <a:rPr lang="it-IT" dirty="0" smtClean="0"/>
              <a:t>Hanno le seguenti caratteristiche:</a:t>
            </a:r>
          </a:p>
          <a:p>
            <a:pPr lvl="1"/>
            <a:r>
              <a:rPr lang="it-IT" dirty="0" smtClean="0"/>
              <a:t>capacità intorno ai </a:t>
            </a:r>
            <a:r>
              <a:rPr lang="it-IT" dirty="0" err="1" smtClean="0"/>
              <a:t>Gbyte</a:t>
            </a:r>
            <a:endParaRPr lang="it-IT" dirty="0" smtClean="0"/>
          </a:p>
          <a:p>
            <a:pPr lvl="1"/>
            <a:r>
              <a:rPr lang="it-IT" dirty="0" smtClean="0"/>
              <a:t>elevati tempi di accesso (1s)</a:t>
            </a:r>
          </a:p>
          <a:p>
            <a:pPr lvl="1"/>
            <a:r>
              <a:rPr lang="it-IT" dirty="0" smtClean="0"/>
              <a:t>data transfer rate come negli hard-disk (decine di </a:t>
            </a:r>
            <a:r>
              <a:rPr lang="it-IT" dirty="0" err="1" smtClean="0"/>
              <a:t>Mbyte</a:t>
            </a:r>
            <a:r>
              <a:rPr lang="it-IT" dirty="0" smtClean="0"/>
              <a:t>/s)</a:t>
            </a:r>
          </a:p>
          <a:p>
            <a:pPr lvl="1"/>
            <a:r>
              <a:rPr lang="it-IT" dirty="0" smtClean="0"/>
              <a:t>elevata affidabilità (grazie alla mancanza di parti meccaniche vicine o a contatto, come nei dischi e nastri magnetici).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Organizzazione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smtClean="0"/>
              <a:t>Possono essere adottate due diverse soluzioni :</a:t>
            </a:r>
          </a:p>
          <a:p>
            <a:pPr lvl="1"/>
            <a:r>
              <a:rPr lang="it-IT" smtClean="0"/>
              <a:t>CAV (</a:t>
            </a:r>
            <a:r>
              <a:rPr lang="it-IT" i="1" smtClean="0"/>
              <a:t>Constant Angular Velocity</a:t>
            </a:r>
            <a:r>
              <a:rPr lang="it-IT" smtClean="0"/>
              <a:t>): è la soluzione adottata sui dischi magnetici; il disco è organizzato in tracce concentriche, e le tracce esterne hanno minore densità lineare di memorizzazione; ogni settore è accessibile direttamente specificando traccia e numero di settore;</a:t>
            </a:r>
          </a:p>
          <a:p>
            <a:pPr lvl="1"/>
            <a:r>
              <a:rPr lang="it-IT" smtClean="0"/>
              <a:t>CLV (</a:t>
            </a:r>
            <a:r>
              <a:rPr lang="it-IT" i="1" smtClean="0"/>
              <a:t>Constant Linear Velocity</a:t>
            </a:r>
            <a:r>
              <a:rPr lang="it-IT" smtClean="0"/>
              <a:t>): è la soluzione adotta per i CD musicali, CD-ROM e DVD; il raggio laser scandisce le fosse/piazzole a velocità lineare costante (con velocità angolare quindi variabile), seguendo una traiettoria a spirale; all’inizio di ogni settore, un identificatore specifica il valore corrente del minuto/secondo/blocco; l’accesso casuale è più laborioso.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CAV</a:t>
            </a:r>
          </a:p>
        </p:txBody>
      </p:sp>
      <p:grpSp>
        <p:nvGrpSpPr>
          <p:cNvPr id="44036" name="Group 21"/>
          <p:cNvGrpSpPr>
            <a:grpSpLocks/>
          </p:cNvGrpSpPr>
          <p:nvPr/>
        </p:nvGrpSpPr>
        <p:grpSpPr bwMode="auto">
          <a:xfrm>
            <a:off x="1900238" y="1060450"/>
            <a:ext cx="7342187" cy="5297488"/>
            <a:chOff x="1900605" y="1060450"/>
            <a:chExt cx="7341616" cy="5657851"/>
          </a:xfrm>
        </p:grpSpPr>
        <p:sp>
          <p:nvSpPr>
            <p:cNvPr id="44037" name="Rectangle 3"/>
            <p:cNvSpPr>
              <a:spLocks noChangeArrowheads="1"/>
            </p:cNvSpPr>
            <p:nvPr/>
          </p:nvSpPr>
          <p:spPr bwMode="auto">
            <a:xfrm>
              <a:off x="3165231" y="6248400"/>
              <a:ext cx="281353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38" name="Oval 5"/>
            <p:cNvSpPr>
              <a:spLocks noChangeArrowheads="1"/>
            </p:cNvSpPr>
            <p:nvPr/>
          </p:nvSpPr>
          <p:spPr bwMode="auto">
            <a:xfrm>
              <a:off x="1909396" y="1079500"/>
              <a:ext cx="5326673" cy="5634038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39" name="Oval 6"/>
            <p:cNvSpPr>
              <a:spLocks noChangeArrowheads="1"/>
            </p:cNvSpPr>
            <p:nvPr/>
          </p:nvSpPr>
          <p:spPr bwMode="auto">
            <a:xfrm>
              <a:off x="2176096" y="1362075"/>
              <a:ext cx="4793273" cy="5068888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0" name="Oval 7"/>
            <p:cNvSpPr>
              <a:spLocks noChangeArrowheads="1"/>
            </p:cNvSpPr>
            <p:nvPr/>
          </p:nvSpPr>
          <p:spPr bwMode="auto">
            <a:xfrm>
              <a:off x="2442797" y="1643064"/>
              <a:ext cx="4258408" cy="4505325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1" name="Oval 8"/>
            <p:cNvSpPr>
              <a:spLocks noChangeArrowheads="1"/>
            </p:cNvSpPr>
            <p:nvPr/>
          </p:nvSpPr>
          <p:spPr bwMode="auto">
            <a:xfrm>
              <a:off x="2709497" y="1963738"/>
              <a:ext cx="3725008" cy="3940175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2" name="Oval 9"/>
            <p:cNvSpPr>
              <a:spLocks noChangeArrowheads="1"/>
            </p:cNvSpPr>
            <p:nvPr/>
          </p:nvSpPr>
          <p:spPr bwMode="auto">
            <a:xfrm>
              <a:off x="2976197" y="2265364"/>
              <a:ext cx="3191608" cy="3375025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3" name="Oval 10"/>
            <p:cNvSpPr>
              <a:spLocks noChangeArrowheads="1"/>
            </p:cNvSpPr>
            <p:nvPr/>
          </p:nvSpPr>
          <p:spPr bwMode="auto">
            <a:xfrm>
              <a:off x="3242897" y="2566988"/>
              <a:ext cx="2658208" cy="2811462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4" name="Oval 11"/>
            <p:cNvSpPr>
              <a:spLocks noChangeArrowheads="1"/>
            </p:cNvSpPr>
            <p:nvPr/>
          </p:nvSpPr>
          <p:spPr bwMode="auto">
            <a:xfrm>
              <a:off x="3511061" y="2849563"/>
              <a:ext cx="2123343" cy="2246312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4572000" y="1060450"/>
              <a:ext cx="0" cy="17653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4572000" y="5121276"/>
              <a:ext cx="0" cy="15970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1900605" y="3957638"/>
              <a:ext cx="159140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5632939" y="3957638"/>
              <a:ext cx="161045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H="1" flipV="1">
              <a:off x="2658208" y="1922463"/>
              <a:ext cx="1175238" cy="123031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5357447" y="4746626"/>
              <a:ext cx="1099038" cy="11525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 flipV="1">
              <a:off x="2749062" y="4775201"/>
              <a:ext cx="1078523" cy="12033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 flipV="1">
              <a:off x="5313485" y="1854200"/>
              <a:ext cx="1115158" cy="12763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5632938" y="2617789"/>
              <a:ext cx="1883020" cy="7334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054" name="Rectangle 21"/>
            <p:cNvSpPr>
              <a:spLocks noChangeArrowheads="1"/>
            </p:cNvSpPr>
            <p:nvPr/>
          </p:nvSpPr>
          <p:spPr bwMode="auto">
            <a:xfrm>
              <a:off x="7366450" y="2270126"/>
              <a:ext cx="1875771" cy="31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defTabSz="228600">
                <a:lnSpc>
                  <a:spcPct val="90000"/>
                </a:lnSpc>
                <a:spcBef>
                  <a:spcPct val="50000"/>
                </a:spcBef>
                <a:tabLst>
                  <a:tab pos="228600" algn="l"/>
                </a:tabLst>
              </a:pPr>
              <a:r>
                <a:rPr lang="en-US" sz="1600" b="1"/>
                <a:t>Traccia 0, Settore 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CLV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03263" y="1746250"/>
            <a:ext cx="776605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00" tIns="44450" rIns="88900" bIns="44450">
            <a:spAutoFit/>
          </a:bodyPr>
          <a:lstStyle/>
          <a:p>
            <a:pPr algn="just" defTabSz="887413">
              <a:lnSpc>
                <a:spcPct val="90000"/>
              </a:lnSpc>
              <a:spcBef>
                <a:spcPct val="50000"/>
              </a:spcBef>
            </a:pPr>
            <a:r>
              <a:rPr lang="en-US" sz="2300" b="1" dirty="0" err="1"/>
              <a:t>Valori</a:t>
            </a:r>
            <a:r>
              <a:rPr lang="en-US" sz="2300" b="1" dirty="0"/>
              <a:t> </a:t>
            </a:r>
            <a:r>
              <a:rPr lang="en-US" sz="2300" b="1" dirty="0" err="1"/>
              <a:t>tipici</a:t>
            </a:r>
            <a:r>
              <a:rPr lang="en-US" sz="2300" b="1" dirty="0"/>
              <a:t> per un CR-ROM: 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 err="1"/>
              <a:t>distanza</a:t>
            </a:r>
            <a:r>
              <a:rPr lang="en-US" sz="2300" b="1" dirty="0"/>
              <a:t> </a:t>
            </a:r>
            <a:r>
              <a:rPr lang="en-US" sz="2300" b="1" dirty="0" err="1"/>
              <a:t>tra</a:t>
            </a:r>
            <a:r>
              <a:rPr lang="en-US" sz="2300" b="1" dirty="0"/>
              <a:t> le </a:t>
            </a:r>
            <a:r>
              <a:rPr lang="en-US" sz="2300" b="1" dirty="0" err="1"/>
              <a:t>tracce</a:t>
            </a:r>
            <a:r>
              <a:rPr lang="en-US" sz="2300" b="1" dirty="0"/>
              <a:t>:  1,6 </a:t>
            </a:r>
            <a:r>
              <a:rPr lang="en-US" sz="2300" b="1" dirty="0">
                <a:latin typeface="Symbol" pitchFamily="18" charset="2"/>
              </a:rPr>
              <a:t></a:t>
            </a:r>
            <a:r>
              <a:rPr lang="en-US" sz="2300" b="1" dirty="0"/>
              <a:t>m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 err="1"/>
              <a:t>raggio</a:t>
            </a:r>
            <a:r>
              <a:rPr lang="en-US" sz="2300" b="1" dirty="0"/>
              <a:t> utile: 32,55 mm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 err="1"/>
              <a:t>numero</a:t>
            </a:r>
            <a:r>
              <a:rPr lang="en-US" sz="2300" b="1" dirty="0"/>
              <a:t> di spire: 20344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 err="1"/>
              <a:t>lunghezza</a:t>
            </a:r>
            <a:r>
              <a:rPr lang="en-US" sz="2300" b="1" dirty="0"/>
              <a:t> </a:t>
            </a:r>
            <a:r>
              <a:rPr lang="en-US" sz="2300" b="1" dirty="0" err="1"/>
              <a:t>totale</a:t>
            </a:r>
            <a:r>
              <a:rPr lang="en-US" sz="2300" b="1" dirty="0"/>
              <a:t> </a:t>
            </a:r>
            <a:r>
              <a:rPr lang="en-US" sz="2300" b="1" dirty="0" err="1"/>
              <a:t>della</a:t>
            </a:r>
            <a:r>
              <a:rPr lang="en-US" sz="2300" b="1" dirty="0"/>
              <a:t> </a:t>
            </a:r>
            <a:r>
              <a:rPr lang="en-US" sz="2300" b="1" dirty="0" err="1"/>
              <a:t>traccia</a:t>
            </a:r>
            <a:r>
              <a:rPr lang="en-US" sz="2300" b="1" dirty="0"/>
              <a:t>: 5,27 Km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 err="1"/>
              <a:t>velocità</a:t>
            </a:r>
            <a:r>
              <a:rPr lang="en-US" sz="2300" b="1" dirty="0"/>
              <a:t>: 1,2 m/sec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/>
              <a:t>tempo per </a:t>
            </a:r>
            <a:r>
              <a:rPr lang="en-US" sz="2300" b="1" dirty="0" err="1"/>
              <a:t>percorrere</a:t>
            </a:r>
            <a:r>
              <a:rPr lang="en-US" sz="2300" b="1" dirty="0"/>
              <a:t> </a:t>
            </a:r>
            <a:r>
              <a:rPr lang="en-US" sz="2300" b="1" dirty="0" err="1"/>
              <a:t>l’intera</a:t>
            </a:r>
            <a:r>
              <a:rPr lang="en-US" sz="2300" b="1" dirty="0"/>
              <a:t> </a:t>
            </a:r>
            <a:r>
              <a:rPr lang="en-US" sz="2300" b="1" dirty="0" err="1"/>
              <a:t>traccia</a:t>
            </a:r>
            <a:r>
              <a:rPr lang="en-US" sz="2300" b="1" dirty="0"/>
              <a:t>: 4391 sec = 73,2 min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 err="1"/>
              <a:t>densità</a:t>
            </a:r>
            <a:r>
              <a:rPr lang="en-US" sz="2300" b="1" dirty="0"/>
              <a:t> di </a:t>
            </a:r>
            <a:r>
              <a:rPr lang="en-US" sz="2300" b="1" dirty="0" err="1"/>
              <a:t>memorizzazione</a:t>
            </a:r>
            <a:r>
              <a:rPr lang="en-US" sz="2300" b="1" dirty="0"/>
              <a:t>: 176,4 Kbyte/sec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300" b="1" dirty="0" err="1"/>
              <a:t>capacità</a:t>
            </a:r>
            <a:r>
              <a:rPr lang="en-US" sz="2300" b="1" dirty="0"/>
              <a:t> </a:t>
            </a:r>
            <a:r>
              <a:rPr lang="en-US" sz="2300" b="1" dirty="0" err="1"/>
              <a:t>totale</a:t>
            </a:r>
            <a:r>
              <a:rPr lang="en-US" sz="2300" b="1" dirty="0"/>
              <a:t>: 774.57 </a:t>
            </a:r>
            <a:r>
              <a:rPr lang="en-US" sz="2300" b="1" dirty="0" err="1"/>
              <a:t>Mbyte</a:t>
            </a:r>
            <a:r>
              <a:rPr lang="en-US" sz="2300" b="1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rgbClr val="9F9F9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it-IT" smtClean="0"/>
              <a:t>Introduzione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3841564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La </a:t>
            </a:r>
            <a:r>
              <a:rPr lang="it-IT" dirty="0" smtClean="0"/>
              <a:t>memoria secondaria è normalmente composta da dischi magnetici e memorie flash; dischi ottici, cartucce e nastri costituiscono normalmente la memoria off-line.</a:t>
            </a:r>
          </a:p>
          <a:p>
            <a:pPr marL="0" indent="0"/>
            <a:r>
              <a:rPr lang="it-IT" dirty="0" smtClean="0"/>
              <a:t>Questi tipi di memorie sono importanti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sistemi general-</a:t>
            </a:r>
            <a:r>
              <a:rPr lang="it-IT" dirty="0" err="1" smtClean="0"/>
              <a:t>purpose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sistemi special-</a:t>
            </a:r>
            <a:r>
              <a:rPr lang="it-IT" dirty="0" err="1" smtClean="0"/>
              <a:t>purpose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centri di calcolo.</a:t>
            </a:r>
          </a:p>
          <a:p>
            <a:pPr marL="0" indent="0"/>
            <a:r>
              <a:rPr lang="it-IT" dirty="0" smtClean="0"/>
              <a:t>Queste memorie sono </a:t>
            </a:r>
            <a:r>
              <a:rPr lang="it-IT" dirty="0" smtClean="0"/>
              <a:t>caratterizzate da </a:t>
            </a:r>
            <a:r>
              <a:rPr lang="it-IT" i="1" dirty="0" smtClean="0"/>
              <a:t>non volatilità</a:t>
            </a:r>
            <a:r>
              <a:rPr lang="it-IT" dirty="0" smtClean="0"/>
              <a:t>, </a:t>
            </a:r>
            <a:r>
              <a:rPr lang="it-IT" i="1" dirty="0" smtClean="0"/>
              <a:t>basso costo</a:t>
            </a:r>
            <a:r>
              <a:rPr lang="it-IT" dirty="0" smtClean="0"/>
              <a:t> ed </a:t>
            </a:r>
            <a:r>
              <a:rPr lang="it-IT" i="1" dirty="0" smtClean="0"/>
              <a:t>elevato tempo di accesso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smtClean="0"/>
              <a:t>Tipologie di dischi ottici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5363520"/>
          </a:xfrm>
          <a:noFill/>
        </p:spPr>
        <p:txBody>
          <a:bodyPr/>
          <a:lstStyle/>
          <a:p>
            <a:pPr lvl="1"/>
            <a:r>
              <a:rPr lang="it-IT" dirty="0" smtClean="0"/>
              <a:t>CD</a:t>
            </a:r>
          </a:p>
          <a:p>
            <a:pPr lvl="1"/>
            <a:r>
              <a:rPr lang="it-IT" dirty="0" smtClean="0"/>
              <a:t>CD-ROM</a:t>
            </a:r>
          </a:p>
          <a:p>
            <a:pPr lvl="1"/>
            <a:r>
              <a:rPr lang="it-IT" dirty="0" smtClean="0"/>
              <a:t>WORM</a:t>
            </a:r>
          </a:p>
          <a:p>
            <a:pPr lvl="1"/>
            <a:r>
              <a:rPr lang="it-IT" dirty="0" smtClean="0"/>
              <a:t>CD-RW</a:t>
            </a:r>
          </a:p>
          <a:p>
            <a:pPr lvl="1"/>
            <a:r>
              <a:rPr lang="it-IT" dirty="0" smtClean="0"/>
              <a:t>DVD</a:t>
            </a:r>
          </a:p>
          <a:p>
            <a:pPr lvl="1"/>
            <a:endParaRPr lang="it-IT" dirty="0"/>
          </a:p>
          <a:p>
            <a:pPr marL="184150" lvl="1" indent="0">
              <a:buNone/>
            </a:pPr>
            <a:r>
              <a:rPr lang="it-IT" dirty="0" smtClean="0"/>
              <a:t>Differiscono per</a:t>
            </a:r>
          </a:p>
          <a:p>
            <a:pPr lvl="1"/>
            <a:r>
              <a:rPr lang="it-IT" dirty="0" smtClean="0"/>
              <a:t>Capacità</a:t>
            </a:r>
          </a:p>
          <a:p>
            <a:pPr lvl="1"/>
            <a:r>
              <a:rPr lang="it-IT" dirty="0" smtClean="0"/>
              <a:t>Alterabilità</a:t>
            </a:r>
          </a:p>
          <a:p>
            <a:pPr lvl="1"/>
            <a:r>
              <a:rPr lang="it-IT" dirty="0" smtClean="0"/>
              <a:t>Meccanismo di funzionamento.</a:t>
            </a:r>
          </a:p>
          <a:p>
            <a:pPr lvl="1"/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smtClean="0"/>
              <a:t>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smtClean="0"/>
              <a:t>Sono dischi non cancellabili che memorizzano informazioni audio.</a:t>
            </a:r>
          </a:p>
          <a:p>
            <a:pPr marL="0" indent="0"/>
            <a:r>
              <a:rPr lang="it-IT" smtClean="0"/>
              <a:t>Lo standard prevede dischi da 12 cm che possono memorizzare circa 60 minuti di registrazione sonora.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CD-ROM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smtClean="0"/>
              <a:t>Sono dischi ottici non cancellabili per la memorizzazione di informazioni in forma elettronica.</a:t>
            </a:r>
          </a:p>
          <a:p>
            <a:pPr marL="0" indent="0"/>
            <a:r>
              <a:rPr lang="it-IT" smtClean="0"/>
              <a:t>Lo standard prevede dischi da 12 cm che contengono oltre 550 Mbyte.</a:t>
            </a:r>
          </a:p>
          <a:p>
            <a:pPr marL="0" indent="0"/>
            <a:r>
              <a:rPr lang="it-IT" smtClean="0"/>
              <a:t>I dati sono organizzati in una sola traccia a spirale.</a:t>
            </a:r>
          </a:p>
          <a:p>
            <a:pPr marL="0" indent="0"/>
            <a:r>
              <a:rPr lang="it-IT" smtClean="0"/>
              <a:t>Lungo la traccia sono incise </a:t>
            </a:r>
            <a:r>
              <a:rPr lang="it-IT" i="1" smtClean="0"/>
              <a:t>fosse</a:t>
            </a:r>
            <a:r>
              <a:rPr lang="it-IT" smtClean="0"/>
              <a:t> (pits) e </a:t>
            </a:r>
            <a:r>
              <a:rPr lang="it-IT" i="1" smtClean="0"/>
              <a:t>piazzole</a:t>
            </a:r>
            <a:r>
              <a:rPr lang="it-IT" smtClean="0"/>
              <a:t> (lands) aventi circa 0,6</a:t>
            </a:r>
            <a:r>
              <a:rPr lang="it-IT" smtClean="0">
                <a:latin typeface="Symbol" pitchFamily="18" charset="2"/>
              </a:rPr>
              <a:t></a:t>
            </a:r>
            <a:r>
              <a:rPr lang="it-IT" smtClean="0"/>
              <a:t>m di diametro, che memorizzano l’informazione binaria.</a:t>
            </a:r>
          </a:p>
          <a:p>
            <a:pPr marL="0" indent="0"/>
            <a:r>
              <a:rPr lang="it-IT" smtClean="0"/>
              <a:t>Un raggio laser percorre le tracce: a seconda che incontri una fossa o una piazzola esso viene riflesso in modo diverso, permettendo ad un rivelatore di rigenerare l’informazione memorizzata.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CD-Rewritable (CD-RW)</a:t>
            </a:r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</a:pPr>
            <a:r>
              <a:rPr lang="it-IT" smtClean="0"/>
              <a:t>Furono lanciati da Philips e Sony nel 1997.</a:t>
            </a:r>
          </a:p>
          <a:p>
            <a:pPr marL="0" indent="0">
              <a:lnSpc>
                <a:spcPct val="80000"/>
              </a:lnSpc>
            </a:pPr>
            <a:r>
              <a:rPr lang="it-IT" smtClean="0"/>
              <a:t>Possono essere riscritti un numero arbitrario di volte.</a:t>
            </a:r>
          </a:p>
          <a:p>
            <a:pPr marL="0" indent="0">
              <a:lnSpc>
                <a:spcPct val="80000"/>
              </a:lnSpc>
            </a:pPr>
            <a:r>
              <a:rPr lang="it-IT" smtClean="0"/>
              <a:t>Il loro funzionamento si basa su una combinazione di argento, indio, antimonio e tellurio. Questa miscela ha le seguenti proprietà </a:t>
            </a:r>
          </a:p>
          <a:p>
            <a:pPr lvl="1">
              <a:lnSpc>
                <a:spcPct val="80000"/>
              </a:lnSpc>
            </a:pPr>
            <a:r>
              <a:rPr lang="it-IT" smtClean="0"/>
              <a:t>quando viene riscaldata ad una certa temperatura (200</a:t>
            </a:r>
            <a:r>
              <a:rPr lang="it-IT" smtClean="0">
                <a:cs typeface="Times New Roman" pitchFamily="18" charset="0"/>
              </a:rPr>
              <a:t>°) </a:t>
            </a:r>
            <a:r>
              <a:rPr lang="it-IT" smtClean="0"/>
              <a:t>e poi raffreddata, diventa cristallina</a:t>
            </a:r>
          </a:p>
          <a:p>
            <a:pPr lvl="1">
              <a:lnSpc>
                <a:spcPct val="80000"/>
              </a:lnSpc>
            </a:pPr>
            <a:r>
              <a:rPr lang="it-IT" smtClean="0"/>
              <a:t>quando invece viene riscaldata ad una temperatura più elevata (500</a:t>
            </a:r>
            <a:r>
              <a:rPr lang="it-IT" smtClean="0">
                <a:cs typeface="Times New Roman" pitchFamily="18" charset="0"/>
              </a:rPr>
              <a:t>°</a:t>
            </a:r>
            <a:r>
              <a:rPr lang="it-IT" smtClean="0"/>
              <a:t>-700</a:t>
            </a:r>
            <a:r>
              <a:rPr lang="it-IT" smtClean="0">
                <a:cs typeface="Times New Roman" pitchFamily="18" charset="0"/>
              </a:rPr>
              <a:t>°</a:t>
            </a:r>
            <a:r>
              <a:rPr lang="it-IT" smtClean="0"/>
              <a:t>) e poi raffreddata, diventa amorfa</a:t>
            </a:r>
          </a:p>
          <a:p>
            <a:pPr lvl="1">
              <a:lnSpc>
                <a:spcPct val="80000"/>
              </a:lnSpc>
            </a:pPr>
            <a:r>
              <a:rPr lang="it-IT" smtClean="0"/>
              <a:t>quando un raggio laser illumina una parte di disco resa cristallina, il sottostante strato metallico lo riflette; quando invece illumina una parte amorfa, viene assorbito.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Velocità di accesso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/>
              <a:t>Per i driver in grado di scrivere un CD-R o CD-RW viene normalmente indicata da 3 numeri, che indicano (rispetto ad un’unità base pari a 150 KB/s)</a:t>
            </a:r>
          </a:p>
          <a:p>
            <a:pPr lvl="1"/>
            <a:r>
              <a:rPr lang="en-US" smtClean="0"/>
              <a:t>la velocità di scrittura</a:t>
            </a:r>
          </a:p>
          <a:p>
            <a:pPr lvl="1"/>
            <a:r>
              <a:rPr lang="en-US" smtClean="0"/>
              <a:t>la velocità di riscrittura</a:t>
            </a:r>
          </a:p>
          <a:p>
            <a:pPr lvl="1"/>
            <a:r>
              <a:rPr lang="en-US" smtClean="0"/>
              <a:t>la velocità di lettura.</a:t>
            </a:r>
          </a:p>
          <a:p>
            <a:pPr lvl="1"/>
            <a:endParaRPr lang="en-US" smtClean="0"/>
          </a:p>
          <a:p>
            <a:pPr marL="0" indent="0"/>
            <a:r>
              <a:rPr lang="en-US" u="sng" smtClean="0"/>
              <a:t>Esempio</a:t>
            </a:r>
          </a:p>
          <a:p>
            <a:pPr marL="0" indent="0" algn="ctr"/>
            <a:r>
              <a:rPr lang="en-US" smtClean="0"/>
              <a:t>12x2x24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3" y="325438"/>
            <a:ext cx="8064896" cy="761747"/>
          </a:xfrm>
        </p:spPr>
        <p:txBody>
          <a:bodyPr/>
          <a:lstStyle/>
          <a:p>
            <a:pPr algn="l"/>
            <a:r>
              <a:rPr lang="it-IT" dirty="0" smtClean="0"/>
              <a:t>DVD </a:t>
            </a:r>
            <a:r>
              <a:rPr lang="it-IT" sz="4300" dirty="0" smtClean="0"/>
              <a:t>(Digital Video Disk)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639374" cy="5151154"/>
          </a:xfrm>
        </p:spPr>
        <p:txBody>
          <a:bodyPr/>
          <a:lstStyle/>
          <a:p>
            <a:pPr marL="0" indent="0"/>
            <a:r>
              <a:rPr lang="it-IT" dirty="0" smtClean="0"/>
              <a:t>È il risultato di un accordo del 1996 tra 11 produttori. </a:t>
            </a:r>
          </a:p>
          <a:p>
            <a:pPr marL="0" indent="0"/>
            <a:r>
              <a:rPr lang="it-IT" dirty="0" smtClean="0"/>
              <a:t>Ha 4 formati:</a:t>
            </a:r>
          </a:p>
          <a:p>
            <a:pPr lvl="1"/>
            <a:r>
              <a:rPr lang="it-IT" dirty="0" smtClean="0"/>
              <a:t>SD-5: single-sided/single-layered disc, storage capacity di 4.7 GB</a:t>
            </a:r>
          </a:p>
          <a:p>
            <a:pPr lvl="1"/>
            <a:r>
              <a:rPr lang="it-IT" dirty="0" smtClean="0"/>
              <a:t>SD-9: single-sided/dual-layered disc, storage capacity di 8.5 GB</a:t>
            </a:r>
          </a:p>
          <a:p>
            <a:pPr lvl="1"/>
            <a:r>
              <a:rPr lang="it-IT" dirty="0" smtClean="0"/>
              <a:t>SD-10: dual-sided/single-layered disc, storage capacity di 9.4 GB</a:t>
            </a:r>
          </a:p>
          <a:p>
            <a:pPr lvl="1"/>
            <a:r>
              <a:rPr lang="it-IT" dirty="0" smtClean="0"/>
              <a:t>SD-18: a dual-sided/dual-layered disc, storage capacity di 17 GB.</a:t>
            </a:r>
          </a:p>
          <a:p>
            <a:pPr marL="0" indent="0"/>
            <a:r>
              <a:rPr lang="it-IT" dirty="0" smtClean="0"/>
              <a:t>Il tempo per leggere un’intera traccia è di 135 minuti.</a:t>
            </a:r>
          </a:p>
          <a:p>
            <a:pPr marL="0" indent="0"/>
            <a:r>
              <a:rPr lang="it-IT" dirty="0" smtClean="0"/>
              <a:t>È attualmente utilizzato principalmente per la memorizzazione di contenuti video.</a:t>
            </a:r>
          </a:p>
        </p:txBody>
      </p:sp>
      <p:pic>
        <p:nvPicPr>
          <p:cNvPr id="3074" name="Picture 2" descr="DVD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88640"/>
            <a:ext cx="20955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DVD: formati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smtClean="0"/>
              <a:t>I formati previsti sono:</a:t>
            </a:r>
          </a:p>
          <a:p>
            <a:pPr lvl="1"/>
            <a:r>
              <a:rPr lang="en-US" smtClean="0"/>
              <a:t>DVD-ROM</a:t>
            </a:r>
            <a:r>
              <a:rPr lang="it-IT" smtClean="0"/>
              <a:t>: memorizzazione di grandi quantità di dati</a:t>
            </a:r>
          </a:p>
          <a:p>
            <a:pPr lvl="1"/>
            <a:r>
              <a:rPr lang="en-US" smtClean="0"/>
              <a:t>DVD-Video</a:t>
            </a:r>
            <a:r>
              <a:rPr lang="it-IT" smtClean="0"/>
              <a:t>: video</a:t>
            </a:r>
          </a:p>
          <a:p>
            <a:pPr lvl="1"/>
            <a:r>
              <a:rPr lang="en-US" smtClean="0"/>
              <a:t>DVD-Audio</a:t>
            </a:r>
            <a:r>
              <a:rPr lang="it-IT" smtClean="0"/>
              <a:t>: audio</a:t>
            </a:r>
          </a:p>
          <a:p>
            <a:pPr lvl="1"/>
            <a:r>
              <a:rPr lang="en-US" smtClean="0"/>
              <a:t>DVD-R</a:t>
            </a:r>
            <a:r>
              <a:rPr lang="it-IT" smtClean="0"/>
              <a:t>: scrivibile una sola volta</a:t>
            </a:r>
          </a:p>
          <a:p>
            <a:pPr lvl="1"/>
            <a:r>
              <a:rPr lang="en-US" smtClean="0"/>
              <a:t>DVD-RAM</a:t>
            </a:r>
            <a:r>
              <a:rPr lang="it-IT" smtClean="0"/>
              <a:t>, cui si sono poi affiancati i formati </a:t>
            </a:r>
            <a:r>
              <a:rPr lang="en-US" smtClean="0"/>
              <a:t>DVD-RW </a:t>
            </a:r>
            <a:r>
              <a:rPr lang="it-IT" smtClean="0"/>
              <a:t>e </a:t>
            </a:r>
            <a:r>
              <a:rPr lang="en-US" smtClean="0"/>
              <a:t>DVD+RW.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DVD e CD-ROM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79442"/>
            <a:ext cx="8999984" cy="5161926"/>
          </a:xfrm>
        </p:spPr>
        <p:txBody>
          <a:bodyPr/>
          <a:lstStyle/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	   </a:t>
            </a:r>
            <a:r>
              <a:rPr lang="it-IT" sz="2400" dirty="0" smtClean="0"/>
              <a:t>DVD                            CD-ROM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Diametro del disco       	120 mm                                  	120 mm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Spessore del disco       	1,2 mm (0.6 mm x 2)        		1,2 mm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Numero di superfici     	1 o 2                                		1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Numero di strati   	1 o 2                               		1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Diametro del buco centrale	15 mm                               		15 mm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Dimensione min. piazzole     	0,4 </a:t>
            </a:r>
            <a:r>
              <a:rPr lang="it-IT" sz="2000" dirty="0" smtClean="0">
                <a:latin typeface="Symbol" pitchFamily="18" charset="2"/>
              </a:rPr>
              <a:t>m</a:t>
            </a:r>
            <a:r>
              <a:rPr lang="it-IT" sz="2000" dirty="0" smtClean="0"/>
              <a:t>m                 		0,834 </a:t>
            </a:r>
            <a:r>
              <a:rPr lang="it-IT" sz="2000" dirty="0" smtClean="0">
                <a:latin typeface="Symbol" pitchFamily="18" charset="2"/>
              </a:rPr>
              <a:t>m</a:t>
            </a:r>
            <a:r>
              <a:rPr lang="it-IT" sz="2000" dirty="0" smtClean="0"/>
              <a:t>m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Distanza tra le tracce            	0,74 </a:t>
            </a:r>
            <a:r>
              <a:rPr lang="it-IT" sz="2000" dirty="0" smtClean="0">
                <a:latin typeface="Symbol" pitchFamily="18" charset="2"/>
              </a:rPr>
              <a:t>m</a:t>
            </a:r>
            <a:r>
              <a:rPr lang="it-IT" sz="2000" dirty="0" smtClean="0"/>
              <a:t>m 		1,6 </a:t>
            </a:r>
            <a:r>
              <a:rPr lang="it-IT" sz="2000" dirty="0" smtClean="0">
                <a:latin typeface="Symbol" pitchFamily="18" charset="2"/>
              </a:rPr>
              <a:t>m</a:t>
            </a:r>
            <a:r>
              <a:rPr lang="it-IT" sz="2000" dirty="0" smtClean="0"/>
              <a:t>m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Velocità media di trasf.     	4,7 Mbytes/sec          		0,15 </a:t>
            </a:r>
            <a:r>
              <a:rPr lang="it-IT" sz="2000" dirty="0" err="1" smtClean="0"/>
              <a:t>Mbytes</a:t>
            </a:r>
            <a:r>
              <a:rPr lang="it-IT" sz="2000" dirty="0" smtClean="0"/>
              <a:t>/sec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Capacità (1 strato, 1 sup.) 	5 Gbytes           		0,682 Gbytes </a:t>
            </a:r>
          </a:p>
          <a:p>
            <a:pPr marL="0" indent="0" algn="l">
              <a:tabLst>
                <a:tab pos="3603625" algn="l"/>
                <a:tab pos="6343650" algn="l"/>
              </a:tabLst>
            </a:pPr>
            <a:r>
              <a:rPr lang="it-IT" sz="2000" dirty="0" smtClean="0"/>
              <a:t>Capacità (2 strati, 2 sup.)  	17 Gbytes		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Blue-ray Disk (BD)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2036455"/>
          </a:xfrm>
        </p:spPr>
        <p:txBody>
          <a:bodyPr/>
          <a:lstStyle/>
          <a:p>
            <a:pPr marL="0" indent="0"/>
            <a:r>
              <a:rPr lang="it-IT" dirty="0" smtClean="0"/>
              <a:t>Sono il formato utilizzato per memorizzare dati e video ad alta definizione.</a:t>
            </a:r>
          </a:p>
          <a:p>
            <a:pPr marL="0" indent="0"/>
            <a:r>
              <a:rPr lang="it-IT" dirty="0" smtClean="0"/>
              <a:t>Usa un raggio laser con lunghezza d'onda diversa da quella dei DVD (405 nm anzichè 650 nm). </a:t>
            </a:r>
          </a:p>
          <a:p>
            <a:pPr marL="0" indent="0"/>
            <a:r>
              <a:rPr lang="it-IT" dirty="0" smtClean="0"/>
              <a:t>Nella versione più capiente può memorizzare fino a 200 GB.</a:t>
            </a:r>
          </a:p>
        </p:txBody>
      </p:sp>
      <p:pic>
        <p:nvPicPr>
          <p:cNvPr id="1026" name="Picture 2" descr="https://upload.wikimedia.org/wikipedia/commons/thumb/1/14/Blu-ray_Disc.svg/220px-Blu-ray_Dis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5734050"/>
            <a:ext cx="2095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rgbClr val="9F9F9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it-IT" smtClean="0"/>
              <a:t>Memorie a disco magnetico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3983142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L’elemento di memoria è un disco ricoperto di materiale magnetico, su cui esistono una serie di </a:t>
            </a:r>
            <a:r>
              <a:rPr lang="it-IT" i="1" dirty="0" smtClean="0"/>
              <a:t>tracce</a:t>
            </a:r>
            <a:r>
              <a:rPr lang="it-IT" dirty="0" smtClean="0"/>
              <a:t> concentriche.</a:t>
            </a:r>
          </a:p>
          <a:p>
            <a:pPr marL="0" indent="0"/>
            <a:r>
              <a:rPr lang="it-IT" dirty="0" smtClean="0"/>
              <a:t>L’unità di memoria può essere costituita da più dischi: in tal caso essi sono connessi ad un unico asse e ruotano a velocità costante.</a:t>
            </a:r>
          </a:p>
          <a:p>
            <a:pPr marL="0" indent="0"/>
            <a:r>
              <a:rPr lang="it-IT" dirty="0" smtClean="0"/>
              <a:t>Ogni superficie (</a:t>
            </a:r>
            <a:r>
              <a:rPr lang="it-IT" i="1" dirty="0" smtClean="0"/>
              <a:t>faccia</a:t>
            </a:r>
            <a:r>
              <a:rPr lang="it-IT" dirty="0" smtClean="0"/>
              <a:t>) è dotata di una testina in grado di muoversi radialmente fin sulla traccia desiderata.</a:t>
            </a:r>
          </a:p>
          <a:p>
            <a:pPr marL="0" indent="0"/>
            <a:r>
              <a:rPr lang="it-IT" dirty="0" smtClean="0"/>
              <a:t>Le varie testine si muovono di solito in maniera solidale.</a:t>
            </a:r>
          </a:p>
          <a:p>
            <a:pPr marL="0" indent="0"/>
            <a:r>
              <a:rPr lang="it-IT" dirty="0" smtClean="0"/>
              <a:t>L’insieme delle tracce ad uguale distanza dal centro poste su facce diverse è denominato </a:t>
            </a:r>
            <a:r>
              <a:rPr lang="it-IT" i="1" dirty="0" smtClean="0"/>
              <a:t>cilindro</a:t>
            </a:r>
            <a:r>
              <a:rPr lang="it-IT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Organizzazione</a:t>
            </a:r>
          </a:p>
        </p:txBody>
      </p:sp>
      <p:grpSp>
        <p:nvGrpSpPr>
          <p:cNvPr id="11267" name="Group 30"/>
          <p:cNvGrpSpPr>
            <a:grpSpLocks/>
          </p:cNvGrpSpPr>
          <p:nvPr/>
        </p:nvGrpSpPr>
        <p:grpSpPr bwMode="auto">
          <a:xfrm>
            <a:off x="49213" y="1079500"/>
            <a:ext cx="9007475" cy="5207000"/>
            <a:chOff x="48580" y="1079500"/>
            <a:chExt cx="9007937" cy="5648326"/>
          </a:xfrm>
        </p:grpSpPr>
        <p:sp>
          <p:nvSpPr>
            <p:cNvPr id="11268" name="Rectangle 21"/>
            <p:cNvSpPr>
              <a:spLocks noChangeArrowheads="1"/>
            </p:cNvSpPr>
            <p:nvPr/>
          </p:nvSpPr>
          <p:spPr bwMode="auto">
            <a:xfrm>
              <a:off x="48580" y="1606551"/>
              <a:ext cx="771815" cy="31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defTabSz="228600">
                <a:lnSpc>
                  <a:spcPct val="90000"/>
                </a:lnSpc>
                <a:spcBef>
                  <a:spcPct val="50000"/>
                </a:spcBef>
                <a:tabLst>
                  <a:tab pos="228600" algn="l"/>
                </a:tabLst>
              </a:pPr>
              <a:r>
                <a:rPr lang="en-US" sz="1600" b="1"/>
                <a:t>Tracce</a:t>
              </a:r>
            </a:p>
          </p:txBody>
        </p:sp>
        <p:sp>
          <p:nvSpPr>
            <p:cNvPr id="11269" name="Line 22"/>
            <p:cNvSpPr>
              <a:spLocks noChangeShapeType="1"/>
            </p:cNvSpPr>
            <p:nvPr/>
          </p:nvSpPr>
          <p:spPr bwMode="auto">
            <a:xfrm>
              <a:off x="6964974" y="3903663"/>
              <a:ext cx="262303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0" name="Line 23"/>
            <p:cNvSpPr>
              <a:spLocks noChangeShapeType="1"/>
            </p:cNvSpPr>
            <p:nvPr/>
          </p:nvSpPr>
          <p:spPr bwMode="auto">
            <a:xfrm>
              <a:off x="6775938" y="4930775"/>
              <a:ext cx="234462" cy="1016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1" name="Line 24"/>
            <p:cNvSpPr>
              <a:spLocks noChangeShapeType="1"/>
            </p:cNvSpPr>
            <p:nvPr/>
          </p:nvSpPr>
          <p:spPr bwMode="auto">
            <a:xfrm>
              <a:off x="6213231" y="5759451"/>
              <a:ext cx="172915" cy="1873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2" name="Line 25"/>
            <p:cNvSpPr>
              <a:spLocks noChangeShapeType="1"/>
            </p:cNvSpPr>
            <p:nvPr/>
          </p:nvSpPr>
          <p:spPr bwMode="auto">
            <a:xfrm>
              <a:off x="5395546" y="6292850"/>
              <a:ext cx="93785" cy="2349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3" name="Line 26"/>
            <p:cNvSpPr>
              <a:spLocks noChangeShapeType="1"/>
            </p:cNvSpPr>
            <p:nvPr/>
          </p:nvSpPr>
          <p:spPr bwMode="auto">
            <a:xfrm>
              <a:off x="4572000" y="6445251"/>
              <a:ext cx="0" cy="28257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4" name="Line 27"/>
            <p:cNvSpPr>
              <a:spLocks noChangeShapeType="1"/>
            </p:cNvSpPr>
            <p:nvPr/>
          </p:nvSpPr>
          <p:spPr bwMode="auto">
            <a:xfrm flipV="1">
              <a:off x="6981093" y="3971925"/>
              <a:ext cx="1082920" cy="7112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 flipV="1">
              <a:off x="6824297" y="4078289"/>
              <a:ext cx="1317380" cy="104933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 flipH="1">
              <a:off x="5914292" y="4154489"/>
              <a:ext cx="2316774" cy="20415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7" name="Rectangle 30"/>
            <p:cNvSpPr>
              <a:spLocks noChangeArrowheads="1"/>
            </p:cNvSpPr>
            <p:nvPr/>
          </p:nvSpPr>
          <p:spPr bwMode="auto">
            <a:xfrm>
              <a:off x="8147870" y="3805238"/>
              <a:ext cx="777458" cy="31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defTabSz="228600">
                <a:lnSpc>
                  <a:spcPct val="90000"/>
                </a:lnSpc>
                <a:spcBef>
                  <a:spcPct val="50000"/>
                </a:spcBef>
                <a:tabLst>
                  <a:tab pos="228600" algn="l"/>
                </a:tabLst>
              </a:pPr>
              <a:r>
                <a:rPr lang="en-US" sz="1600" b="1"/>
                <a:t>Settori</a:t>
              </a:r>
            </a:p>
          </p:txBody>
        </p:sp>
        <p:sp>
          <p:nvSpPr>
            <p:cNvPr id="11278" name="Rectangle 2"/>
            <p:cNvSpPr>
              <a:spLocks noChangeArrowheads="1"/>
            </p:cNvSpPr>
            <p:nvPr/>
          </p:nvSpPr>
          <p:spPr bwMode="auto">
            <a:xfrm>
              <a:off x="703385" y="6248400"/>
              <a:ext cx="1899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79" name="Rectangle 3"/>
            <p:cNvSpPr>
              <a:spLocks noChangeArrowheads="1"/>
            </p:cNvSpPr>
            <p:nvPr/>
          </p:nvSpPr>
          <p:spPr bwMode="auto">
            <a:xfrm>
              <a:off x="3165231" y="6248400"/>
              <a:ext cx="28135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0" name="Oval 5"/>
            <p:cNvSpPr>
              <a:spLocks noChangeArrowheads="1"/>
            </p:cNvSpPr>
            <p:nvPr/>
          </p:nvSpPr>
          <p:spPr bwMode="auto">
            <a:xfrm>
              <a:off x="1909396" y="1079500"/>
              <a:ext cx="5326673" cy="56340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1" name="Oval 6"/>
            <p:cNvSpPr>
              <a:spLocks noChangeArrowheads="1"/>
            </p:cNvSpPr>
            <p:nvPr/>
          </p:nvSpPr>
          <p:spPr bwMode="auto">
            <a:xfrm>
              <a:off x="2176096" y="1362075"/>
              <a:ext cx="4793273" cy="5068888"/>
            </a:xfrm>
            <a:prstGeom prst="ellipse">
              <a:avLst/>
            </a:prstGeom>
            <a:solidFill>
              <a:srgbClr val="9F9F9F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2" name="Oval 7"/>
            <p:cNvSpPr>
              <a:spLocks noChangeArrowheads="1"/>
            </p:cNvSpPr>
            <p:nvPr/>
          </p:nvSpPr>
          <p:spPr bwMode="auto">
            <a:xfrm>
              <a:off x="2442797" y="1643064"/>
              <a:ext cx="4258408" cy="4505325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3" name="Oval 8"/>
            <p:cNvSpPr>
              <a:spLocks noChangeArrowheads="1"/>
            </p:cNvSpPr>
            <p:nvPr/>
          </p:nvSpPr>
          <p:spPr bwMode="auto">
            <a:xfrm>
              <a:off x="2709497" y="1963738"/>
              <a:ext cx="3725008" cy="3940175"/>
            </a:xfrm>
            <a:prstGeom prst="ellipse">
              <a:avLst/>
            </a:prstGeom>
            <a:solidFill>
              <a:srgbClr val="9F9F9F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4" name="Oval 9"/>
            <p:cNvSpPr>
              <a:spLocks noChangeArrowheads="1"/>
            </p:cNvSpPr>
            <p:nvPr/>
          </p:nvSpPr>
          <p:spPr bwMode="auto">
            <a:xfrm>
              <a:off x="2976197" y="2265364"/>
              <a:ext cx="3191608" cy="3375025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5" name="Oval 10"/>
            <p:cNvSpPr>
              <a:spLocks noChangeArrowheads="1"/>
            </p:cNvSpPr>
            <p:nvPr/>
          </p:nvSpPr>
          <p:spPr bwMode="auto">
            <a:xfrm>
              <a:off x="3242897" y="2566988"/>
              <a:ext cx="2658208" cy="2811462"/>
            </a:xfrm>
            <a:prstGeom prst="ellipse">
              <a:avLst/>
            </a:prstGeom>
            <a:solidFill>
              <a:srgbClr val="9F9F9F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6" name="Oval 11"/>
            <p:cNvSpPr>
              <a:spLocks noChangeArrowheads="1"/>
            </p:cNvSpPr>
            <p:nvPr/>
          </p:nvSpPr>
          <p:spPr bwMode="auto">
            <a:xfrm>
              <a:off x="3511061" y="2849563"/>
              <a:ext cx="2123343" cy="2246312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7" name="Oval 12"/>
            <p:cNvSpPr>
              <a:spLocks noChangeArrowheads="1"/>
            </p:cNvSpPr>
            <p:nvPr/>
          </p:nvSpPr>
          <p:spPr bwMode="auto">
            <a:xfrm>
              <a:off x="3798277" y="3124201"/>
              <a:ext cx="1589943" cy="16811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8" name="Line 13"/>
            <p:cNvSpPr>
              <a:spLocks noChangeShapeType="1"/>
            </p:cNvSpPr>
            <p:nvPr/>
          </p:nvSpPr>
          <p:spPr bwMode="auto">
            <a:xfrm flipV="1">
              <a:off x="6101862" y="1624014"/>
              <a:ext cx="1765789" cy="47783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89" name="Line 14"/>
            <p:cNvSpPr>
              <a:spLocks noChangeShapeType="1"/>
            </p:cNvSpPr>
            <p:nvPr/>
          </p:nvSpPr>
          <p:spPr bwMode="auto">
            <a:xfrm flipV="1">
              <a:off x="5808785" y="1728788"/>
              <a:ext cx="2058866" cy="94456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90" name="Line 15"/>
            <p:cNvSpPr>
              <a:spLocks noChangeShapeType="1"/>
            </p:cNvSpPr>
            <p:nvPr/>
          </p:nvSpPr>
          <p:spPr bwMode="auto">
            <a:xfrm flipV="1">
              <a:off x="5632938" y="1855789"/>
              <a:ext cx="2234712" cy="15589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291" name="Rectangle 16"/>
            <p:cNvSpPr>
              <a:spLocks noChangeArrowheads="1"/>
            </p:cNvSpPr>
            <p:nvPr/>
          </p:nvSpPr>
          <p:spPr bwMode="auto">
            <a:xfrm>
              <a:off x="7846697" y="1533525"/>
              <a:ext cx="1209820" cy="508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228600">
                <a:lnSpc>
                  <a:spcPct val="60000"/>
                </a:lnSpc>
                <a:spcBef>
                  <a:spcPct val="50000"/>
                </a:spcBef>
                <a:tabLst>
                  <a:tab pos="228600" algn="l"/>
                </a:tabLst>
              </a:pPr>
              <a:r>
                <a:rPr lang="en-US" sz="1600" b="1"/>
                <a:t>Inter-Track</a:t>
              </a:r>
            </a:p>
            <a:p>
              <a:pPr algn="ctr" defTabSz="228600">
                <a:lnSpc>
                  <a:spcPct val="60000"/>
                </a:lnSpc>
                <a:spcBef>
                  <a:spcPct val="50000"/>
                </a:spcBef>
                <a:tabLst>
                  <a:tab pos="228600" algn="l"/>
                </a:tabLst>
              </a:pPr>
              <a:r>
                <a:rPr lang="en-US" sz="1600" b="1"/>
                <a:t>Gaps</a:t>
              </a:r>
            </a:p>
          </p:txBody>
        </p:sp>
        <p:grpSp>
          <p:nvGrpSpPr>
            <p:cNvPr id="11292" name="Group 20"/>
            <p:cNvGrpSpPr>
              <a:grpSpLocks/>
            </p:cNvGrpSpPr>
            <p:nvPr/>
          </p:nvGrpSpPr>
          <p:grpSpPr bwMode="auto">
            <a:xfrm>
              <a:off x="953966" y="1693863"/>
              <a:ext cx="2258157" cy="1790700"/>
              <a:chOff x="651" y="1067"/>
              <a:chExt cx="1541" cy="1128"/>
            </a:xfrm>
          </p:grpSpPr>
          <p:sp>
            <p:nvSpPr>
              <p:cNvPr id="11293" name="Line 17"/>
              <p:cNvSpPr>
                <a:spLocks noChangeShapeType="1"/>
              </p:cNvSpPr>
              <p:nvPr/>
            </p:nvSpPr>
            <p:spPr bwMode="auto">
              <a:xfrm flipH="1" flipV="1">
                <a:off x="651" y="1067"/>
                <a:ext cx="1221" cy="30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294" name="Line 18"/>
              <p:cNvSpPr>
                <a:spLocks noChangeShapeType="1"/>
              </p:cNvSpPr>
              <p:nvPr/>
            </p:nvSpPr>
            <p:spPr bwMode="auto">
              <a:xfrm flipH="1" flipV="1">
                <a:off x="651" y="1133"/>
                <a:ext cx="1421" cy="595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295" name="Line 19"/>
              <p:cNvSpPr>
                <a:spLocks noChangeShapeType="1"/>
              </p:cNvSpPr>
              <p:nvPr/>
            </p:nvSpPr>
            <p:spPr bwMode="auto">
              <a:xfrm flipH="1" flipV="1">
                <a:off x="651" y="1213"/>
                <a:ext cx="1541" cy="98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Organizzazione (II)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4160113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Tutte le tracce contengono lo stesso numero di bit, ma hanno una diversa lunghezza.</a:t>
            </a:r>
          </a:p>
          <a:p>
            <a:pPr marL="0" indent="0"/>
            <a:r>
              <a:rPr lang="it-IT" dirty="0" smtClean="0"/>
              <a:t>La densità lineare di informazione cresce quindi andando verso il centro.</a:t>
            </a:r>
          </a:p>
          <a:p>
            <a:pPr marL="0" indent="0"/>
            <a:r>
              <a:rPr lang="it-IT" dirty="0" smtClean="0"/>
              <a:t>Ogni traccia è organizzata in </a:t>
            </a:r>
            <a:r>
              <a:rPr lang="it-IT" i="1" dirty="0" smtClean="0"/>
              <a:t>settori</a:t>
            </a:r>
            <a:r>
              <a:rPr lang="it-IT" dirty="0" smtClean="0"/>
              <a:t>, corrispondenti all’unità di trasferimento. </a:t>
            </a:r>
          </a:p>
          <a:p>
            <a:pPr marL="0" indent="0"/>
            <a:r>
              <a:rPr lang="it-IT" dirty="0" smtClean="0"/>
              <a:t>Ogni settore è suddiviso in 2 </a:t>
            </a:r>
            <a:r>
              <a:rPr lang="it-IT" i="1" dirty="0" smtClean="0"/>
              <a:t>campi</a:t>
            </a:r>
            <a:r>
              <a:rPr lang="it-IT" dirty="0" smtClean="0"/>
              <a:t>, tra loro separati da appositi campi di gap:</a:t>
            </a:r>
          </a:p>
          <a:p>
            <a:pPr lvl="1"/>
            <a:r>
              <a:rPr lang="it-IT" dirty="0" smtClean="0"/>
              <a:t>il campo </a:t>
            </a:r>
            <a:r>
              <a:rPr lang="it-IT" i="1" dirty="0" smtClean="0"/>
              <a:t>identificatore</a:t>
            </a:r>
            <a:endParaRPr lang="it-IT" dirty="0" smtClean="0"/>
          </a:p>
          <a:p>
            <a:pPr lvl="1"/>
            <a:r>
              <a:rPr lang="it-IT" dirty="0" smtClean="0"/>
              <a:t>il campo </a:t>
            </a:r>
            <a:r>
              <a:rPr lang="it-IT" i="1" dirty="0" smtClean="0"/>
              <a:t>dati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Esempio:</a:t>
            </a:r>
            <a:br>
              <a:rPr lang="it-IT" smtClean="0"/>
            </a:br>
            <a:r>
              <a:rPr lang="it-IT" smtClean="0"/>
              <a:t>hard disk Seagate ST506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76350" y="2513013"/>
            <a:ext cx="593725" cy="9191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Gap1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876425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ID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Field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470150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Gap2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063875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Data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Field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657600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Gap3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251325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Gap1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845050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ID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Filed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1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438775" y="2514600"/>
            <a:ext cx="592138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Gap2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030913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Data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Field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1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624638" y="251460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Gap3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1295400" y="2349500"/>
            <a:ext cx="29384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163763" y="2092325"/>
            <a:ext cx="962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Settore 0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4289425" y="2352675"/>
            <a:ext cx="29384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5156200" y="2095500"/>
            <a:ext cx="962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Settore 1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7673975" y="2962275"/>
            <a:ext cx="339725" cy="0"/>
          </a:xfrm>
          <a:prstGeom prst="line">
            <a:avLst/>
          </a:prstGeom>
          <a:noFill/>
          <a:ln w="76199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201738" y="4591050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Synch</a:t>
            </a:r>
          </a:p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Byte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801813" y="4592638"/>
            <a:ext cx="593725" cy="9191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Track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#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395538" y="4592638"/>
            <a:ext cx="593725" cy="9191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Head</a:t>
            </a:r>
          </a:p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#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2989263" y="4592638"/>
            <a:ext cx="593725" cy="9191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Sector</a:t>
            </a:r>
          </a:p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#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582988" y="4592638"/>
            <a:ext cx="593725" cy="9191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CRC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1196975" y="3463925"/>
            <a:ext cx="654050" cy="1135063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2455863" y="3463925"/>
            <a:ext cx="1730375" cy="1135063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327150" y="3635375"/>
            <a:ext cx="387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17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578100" y="3635375"/>
            <a:ext cx="3889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41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160713" y="3635375"/>
            <a:ext cx="4905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515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692525" y="3635375"/>
            <a:ext cx="387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20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2055813" y="3635375"/>
            <a:ext cx="2841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7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1312863" y="5689600"/>
            <a:ext cx="2841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1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938338" y="5689600"/>
            <a:ext cx="2857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2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2524125" y="5689600"/>
            <a:ext cx="2857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1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3109913" y="5689600"/>
            <a:ext cx="2857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1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3716338" y="5689600"/>
            <a:ext cx="2841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2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5457825" y="4598988"/>
            <a:ext cx="592138" cy="91916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Synch</a:t>
            </a:r>
          </a:p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Byte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6057900" y="4600575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6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Data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6651625" y="4600575"/>
            <a:ext cx="593725" cy="91916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CRC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5565775" y="5697538"/>
            <a:ext cx="2857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1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6183313" y="5697538"/>
            <a:ext cx="4905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512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6778625" y="5697538"/>
            <a:ext cx="2857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 b="1"/>
              <a:t>2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V="1">
            <a:off x="5457825" y="3443288"/>
            <a:ext cx="554038" cy="115570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629400" y="3455988"/>
            <a:ext cx="614363" cy="113030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3" y="325438"/>
            <a:ext cx="8064896" cy="761747"/>
          </a:xfrm>
        </p:spPr>
        <p:txBody>
          <a:bodyPr/>
          <a:lstStyle/>
          <a:p>
            <a:r>
              <a:rPr lang="it-IT" dirty="0" smtClean="0"/>
              <a:t>Accesso al disco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1894878"/>
          </a:xfrm>
        </p:spPr>
        <p:txBody>
          <a:bodyPr/>
          <a:lstStyle/>
          <a:p>
            <a:pPr marL="0" indent="0"/>
            <a:r>
              <a:rPr lang="it-IT" dirty="0" smtClean="0"/>
              <a:t>Quando si desidera leggere/scrivere un dato, è necessario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posizionare la testina sopra la traccia, muovendo la testina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posizionare il settore sotto la testina, muovendo il disco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leggere il settore. </a:t>
            </a:r>
          </a:p>
        </p:txBody>
      </p:sp>
    </p:spTree>
    <p:extLst>
      <p:ext uri="{BB962C8B-B14F-4D97-AF65-F5344CB8AC3E}">
        <p14:creationId xmlns:p14="http://schemas.microsoft.com/office/powerpoint/2010/main" val="28666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none"/>
          <a:lstStyle/>
          <a:p>
            <a:r>
              <a:rPr lang="it-IT" smtClean="0"/>
              <a:t>Tempo di accesso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539553" y="1955800"/>
            <a:ext cx="8063308" cy="3850413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Il tempo di accesso </a:t>
            </a:r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A</a:t>
            </a:r>
            <a:r>
              <a:rPr lang="it-IT" dirty="0" smtClean="0"/>
              <a:t> è determinato da:</a:t>
            </a:r>
          </a:p>
          <a:p>
            <a:pPr lvl="1"/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S</a:t>
            </a:r>
            <a:r>
              <a:rPr lang="it-IT" dirty="0" smtClean="0"/>
              <a:t>: tempo per posizionare la testina sulla traccia opportuna (</a:t>
            </a:r>
            <a:r>
              <a:rPr lang="it-IT" i="1" dirty="0" err="1" smtClean="0"/>
              <a:t>seek</a:t>
            </a:r>
            <a:r>
              <a:rPr lang="it-IT" i="1" dirty="0" smtClean="0"/>
              <a:t> time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L</a:t>
            </a:r>
            <a:r>
              <a:rPr lang="it-IT" dirty="0" smtClean="0"/>
              <a:t>: tempo per posizionare la testina sul settore, all’interno della traccia (</a:t>
            </a:r>
            <a:r>
              <a:rPr lang="it-IT" i="1" dirty="0" err="1" smtClean="0"/>
              <a:t>latency</a:t>
            </a:r>
            <a:r>
              <a:rPr lang="it-IT" i="1" dirty="0" smtClean="0"/>
              <a:t> time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D</a:t>
            </a:r>
            <a:r>
              <a:rPr lang="it-IT" dirty="0" smtClean="0"/>
              <a:t>: tempo per leggere serialmente i dati (</a:t>
            </a:r>
            <a:r>
              <a:rPr lang="it-IT" i="1" dirty="0" smtClean="0"/>
              <a:t>data-transfer time</a:t>
            </a:r>
            <a:r>
              <a:rPr lang="it-IT" dirty="0" smtClean="0"/>
              <a:t>).</a:t>
            </a:r>
          </a:p>
          <a:p>
            <a:pPr marL="0" indent="0"/>
            <a:r>
              <a:rPr lang="it-IT" dirty="0" smtClean="0"/>
              <a:t>Si ha quindi che </a:t>
            </a:r>
          </a:p>
          <a:p>
            <a:pPr marL="0" indent="0" algn="ctr"/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A</a:t>
            </a:r>
            <a:r>
              <a:rPr lang="it-IT" dirty="0" smtClean="0">
                <a:latin typeface="Courier New" pitchFamily="49" charset="0"/>
              </a:rPr>
              <a:t>= </a:t>
            </a:r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S</a:t>
            </a:r>
            <a:r>
              <a:rPr lang="it-IT" dirty="0" smtClean="0">
                <a:latin typeface="Courier New" pitchFamily="49" charset="0"/>
              </a:rPr>
              <a:t>+ </a:t>
            </a:r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L</a:t>
            </a:r>
            <a:r>
              <a:rPr lang="it-IT" dirty="0" smtClean="0">
                <a:latin typeface="Courier New" pitchFamily="49" charset="0"/>
              </a:rPr>
              <a:t>+ </a:t>
            </a:r>
            <a:r>
              <a:rPr lang="it-IT" dirty="0" err="1" smtClean="0">
                <a:latin typeface="Courier New" pitchFamily="49" charset="0"/>
              </a:rPr>
              <a:t>t</a:t>
            </a:r>
            <a:r>
              <a:rPr lang="it-IT" baseline="-25000" dirty="0" err="1" smtClean="0">
                <a:latin typeface="Courier New" pitchFamily="49" charset="0"/>
              </a:rPr>
              <a:t>D</a:t>
            </a:r>
            <a:endParaRPr lang="it-IT" baseline="-250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68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ൟ൸്൶൫ൽൽ൳൰൳൯൮"/>
  <p:tag name="DATETIME" val="ിഹ഻ുഹ഼ഺ഻ീപപ഻ൂൄഽാ൚ൗപല൑ൗ൞വ഼ൄഺള"/>
  <p:tag name="DONEBY" val="൝൞൦൷൳൭൲൯൶൫൸൱൯൶൹പ൱ർ൹ൽൽ൹"/>
  <p:tag name="IPADDRESS" val="്൞൘്ൡൖഺ഼ിി"/>
  <p:tag name="APPVER" val="ഽസഺ"/>
  <p:tag name="RANDOM" val="10"/>
  <p:tag name="CHECKSUM" val="ിിു഼"/>
</p:tagLst>
</file>

<file path=ppt/theme/theme1.xml><?xml version="1.0" encoding="utf-8"?>
<a:theme xmlns:a="http://schemas.openxmlformats.org/drawingml/2006/main" name="Comparch">
  <a:themeElements>
    <a:clrScheme name="">
      <a:dk1>
        <a:srgbClr val="000000"/>
      </a:dk1>
      <a:lt1>
        <a:srgbClr val="FFFFFF"/>
      </a:lt1>
      <a:dk2>
        <a:srgbClr val="F59400"/>
      </a:dk2>
      <a:lt2>
        <a:srgbClr val="FC0101"/>
      </a:lt2>
      <a:accent1>
        <a:srgbClr val="E1E400"/>
      </a:accent1>
      <a:accent2>
        <a:srgbClr val="1EA300"/>
      </a:accent2>
      <a:accent3>
        <a:srgbClr val="FFFFFF"/>
      </a:accent3>
      <a:accent4>
        <a:srgbClr val="000000"/>
      </a:accent4>
      <a:accent5>
        <a:srgbClr val="EEEFAA"/>
      </a:accent5>
      <a:accent6>
        <a:srgbClr val="1A9300"/>
      </a:accent6>
      <a:hlink>
        <a:srgbClr val="0206FF"/>
      </a:hlink>
      <a:folHlink>
        <a:srgbClr val="BD02FF"/>
      </a:folHlink>
    </a:clrScheme>
    <a:fontScheme name="Comparch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r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Pages>50</Pages>
  <Words>1987</Words>
  <Application>Microsoft Office PowerPoint</Application>
  <PresentationFormat>Presentazione su schermo (4:3)</PresentationFormat>
  <Paragraphs>297</Paragraphs>
  <Slides>38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Comparch</vt:lpstr>
      <vt:lpstr>Memoria  secondaria e off-line</vt:lpstr>
      <vt:lpstr>Sommario</vt:lpstr>
      <vt:lpstr>Introduzione</vt:lpstr>
      <vt:lpstr>Memorie a disco magnetico</vt:lpstr>
      <vt:lpstr>Organizzazione</vt:lpstr>
      <vt:lpstr>Organizzazione (II)</vt:lpstr>
      <vt:lpstr>Esempio: hard disk Seagate ST506</vt:lpstr>
      <vt:lpstr>Accesso al disco</vt:lpstr>
      <vt:lpstr>Tempo di accesso</vt:lpstr>
      <vt:lpstr>Accesso a blocchi</vt:lpstr>
      <vt:lpstr>Densità di memorizzazione e velocità della testina</vt:lpstr>
      <vt:lpstr>Codifica dei dati</vt:lpstr>
      <vt:lpstr>Parametri tipici</vt:lpstr>
      <vt:lpstr>Esempi </vt:lpstr>
      <vt:lpstr>Hard Disk di tipo Winchester</vt:lpstr>
      <vt:lpstr>Presentazione standard di PowerPoint</vt:lpstr>
      <vt:lpstr>Hard Disk di tipo Winchester</vt:lpstr>
      <vt:lpstr>Disk driver e disk controller</vt:lpstr>
      <vt:lpstr>Unità a stato solido</vt:lpstr>
      <vt:lpstr>Unità a stato solido</vt:lpstr>
      <vt:lpstr>Memorie off-line</vt:lpstr>
      <vt:lpstr>Memorie a nastro magnetico</vt:lpstr>
      <vt:lpstr>Organizzazione di un nastro</vt:lpstr>
      <vt:lpstr>Linear Tape-Open  (LTO)</vt:lpstr>
      <vt:lpstr>Applicazioni dei nastri magnetici</vt:lpstr>
      <vt:lpstr>Memorie ottiche</vt:lpstr>
      <vt:lpstr>Organizzazione</vt:lpstr>
      <vt:lpstr>CAV</vt:lpstr>
      <vt:lpstr>CLV</vt:lpstr>
      <vt:lpstr>Tipologie di dischi ottici</vt:lpstr>
      <vt:lpstr>CD</vt:lpstr>
      <vt:lpstr>CD-ROM</vt:lpstr>
      <vt:lpstr>CD-Rewritable (CD-RW)</vt:lpstr>
      <vt:lpstr>Velocità di accesso</vt:lpstr>
      <vt:lpstr>DVD (Digital Video Disk)</vt:lpstr>
      <vt:lpstr>DVD: formati</vt:lpstr>
      <vt:lpstr>DVD e CD-ROM</vt:lpstr>
      <vt:lpstr>Blue-ray Disk (BD)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L'Organizzazione della Memoria: le memorie ad accesso seriale</dc:title>
  <dc:creator>Matteo SONZA REORDA</dc:creator>
  <cp:lastModifiedBy>Utente Windows</cp:lastModifiedBy>
  <cp:revision>150</cp:revision>
  <cp:lastPrinted>2018-05-22T09:59:07Z</cp:lastPrinted>
  <dcterms:created xsi:type="dcterms:W3CDTF">1995-12-18T16:16:14Z</dcterms:created>
  <dcterms:modified xsi:type="dcterms:W3CDTF">2018-05-22T09:59:13Z</dcterms:modified>
</cp:coreProperties>
</file>