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1" r:id="rId3"/>
    <p:sldId id="302" r:id="rId4"/>
    <p:sldId id="303" r:id="rId5"/>
    <p:sldId id="323" r:id="rId6"/>
    <p:sldId id="305" r:id="rId7"/>
    <p:sldId id="267" r:id="rId8"/>
    <p:sldId id="304" r:id="rId9"/>
    <p:sldId id="317" r:id="rId10"/>
    <p:sldId id="268" r:id="rId11"/>
    <p:sldId id="269" r:id="rId12"/>
    <p:sldId id="325" r:id="rId13"/>
    <p:sldId id="270" r:id="rId14"/>
    <p:sldId id="271" r:id="rId15"/>
    <p:sldId id="272" r:id="rId16"/>
    <p:sldId id="324" r:id="rId17"/>
    <p:sldId id="273" r:id="rId18"/>
    <p:sldId id="322" r:id="rId19"/>
    <p:sldId id="321" r:id="rId20"/>
    <p:sldId id="306" r:id="rId21"/>
    <p:sldId id="274" r:id="rId22"/>
    <p:sldId id="307" r:id="rId23"/>
    <p:sldId id="309" r:id="rId24"/>
    <p:sldId id="308" r:id="rId25"/>
    <p:sldId id="276" r:id="rId26"/>
    <p:sldId id="277" r:id="rId27"/>
    <p:sldId id="278" r:id="rId28"/>
    <p:sldId id="279" r:id="rId29"/>
    <p:sldId id="281" r:id="rId30"/>
    <p:sldId id="310" r:id="rId31"/>
    <p:sldId id="311" r:id="rId32"/>
    <p:sldId id="312" r:id="rId33"/>
    <p:sldId id="328" r:id="rId34"/>
    <p:sldId id="318" r:id="rId35"/>
    <p:sldId id="329" r:id="rId36"/>
    <p:sldId id="282" r:id="rId37"/>
    <p:sldId id="326" r:id="rId38"/>
    <p:sldId id="327" r:id="rId39"/>
    <p:sldId id="319" r:id="rId40"/>
    <p:sldId id="320" r:id="rId41"/>
  </p:sldIdLst>
  <p:sldSz cx="9906000" cy="6858000" type="A4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0A0A"/>
    <a:srgbClr val="1E1E1E"/>
    <a:srgbClr val="3A3A3A"/>
    <a:srgbClr val="606060"/>
    <a:srgbClr val="878787"/>
    <a:srgbClr val="9F9F9F"/>
    <a:srgbClr val="C1C1C1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9" autoAdjust="0"/>
    <p:restoredTop sz="86514" autoAdjust="0"/>
  </p:normalViewPr>
  <p:slideViewPr>
    <p:cSldViewPr snapToGrid="0">
      <p:cViewPr varScale="1">
        <p:scale>
          <a:sx n="64" d="100"/>
          <a:sy n="64" d="100"/>
        </p:scale>
        <p:origin x="84" y="3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712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760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7400" y="774700"/>
            <a:ext cx="5524500" cy="382428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819775" y="9321800"/>
            <a:ext cx="296863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319" tIns="17948" rIns="47319" bIns="17948">
            <a:spAutoFit/>
          </a:bodyPr>
          <a:lstStyle/>
          <a:p>
            <a:pPr algn="r" defTabSz="892175"/>
            <a:fld id="{3540E3B8-93F6-4050-A964-3CC6B09A7153}" type="slidenum">
              <a:rPr lang="en-US" sz="1400" b="1">
                <a:latin typeface="Tms Rmn" charset="0"/>
              </a:rPr>
              <a:pPr algn="r" defTabSz="892175"/>
              <a:t>‹N›</a:t>
            </a:fld>
            <a:endParaRPr lang="en-US" sz="1400" b="1">
              <a:latin typeface="Tms Rmn" charset="0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28688" y="9170988"/>
            <a:ext cx="5211762" cy="0"/>
          </a:xfrm>
          <a:prstGeom prst="line">
            <a:avLst/>
          </a:prstGeom>
          <a:noFill/>
          <a:ln w="50799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137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074738" y="4970463"/>
            <a:ext cx="197167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741" tIns="45687" rIns="89741" bIns="45687">
            <a:spAutoFit/>
          </a:bodyPr>
          <a:lstStyle/>
          <a:p>
            <a:pPr algn="just" defTabSz="223838">
              <a:lnSpc>
                <a:spcPct val="90000"/>
              </a:lnSpc>
              <a:spcBef>
                <a:spcPct val="50000"/>
              </a:spcBef>
              <a:tabLst>
                <a:tab pos="223838" algn="l"/>
              </a:tabLst>
            </a:pPr>
            <a:r>
              <a:rPr lang="en-US" sz="2300" b="1">
                <a:latin typeface="Tms Rmn" charset="0"/>
              </a:rPr>
              <a:t>Hayes pg. 438</a:t>
            </a:r>
          </a:p>
        </p:txBody>
      </p:sp>
    </p:spTree>
    <p:extLst>
      <p:ext uri="{BB962C8B-B14F-4D97-AF65-F5344CB8AC3E}">
        <p14:creationId xmlns:p14="http://schemas.microsoft.com/office/powerpoint/2010/main" val="857203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21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2190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22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29891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23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63599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409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26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0823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25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95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24959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27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6475" y="4848225"/>
            <a:ext cx="2349500" cy="407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73" tIns="45687" rIns="91373" bIns="45687">
            <a:spAutoFit/>
          </a:bodyPr>
          <a:lstStyle/>
          <a:p>
            <a:pPr algn="just" defTabSz="887413">
              <a:spcBef>
                <a:spcPct val="50000"/>
              </a:spcBef>
            </a:pPr>
            <a:r>
              <a:rPr lang="en-US" sz="2300" b="1">
                <a:latin typeface="Times New Roman" pitchFamily="18" charset="0"/>
              </a:rPr>
              <a:t>Hayes pg. 448</a:t>
            </a:r>
          </a:p>
        </p:txBody>
      </p:sp>
    </p:spTree>
    <p:extLst>
      <p:ext uri="{BB962C8B-B14F-4D97-AF65-F5344CB8AC3E}">
        <p14:creationId xmlns:p14="http://schemas.microsoft.com/office/powerpoint/2010/main" val="158075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7694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13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Segnaposto note 1">
            <a:extLst>
              <a:ext uri="{FF2B5EF4-FFF2-40B4-BE49-F238E27FC236}">
                <a16:creationId xmlns:a16="http://schemas.microsoft.com/office/drawing/2014/main" id="{FD073000-6D1A-49CE-8D13-91316EF7A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914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4017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15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9922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16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73200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17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31627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18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4408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021138" y="7938"/>
            <a:ext cx="30781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580" tIns="0" rIns="19580" bIns="0" anchor="b"/>
          <a:lstStyle/>
          <a:p>
            <a:pPr algn="r" defTabSz="784225"/>
            <a:r>
              <a:rPr lang="en-US" sz="1100" i="1"/>
              <a:t>19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7938"/>
            <a:ext cx="30765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6794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43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84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2925" y="585788"/>
            <a:ext cx="1938338" cy="362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150" y="585788"/>
            <a:ext cx="5667375" cy="362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57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78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923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150" y="1841500"/>
            <a:ext cx="3802063" cy="237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841500"/>
            <a:ext cx="3803650" cy="237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52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34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99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42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33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35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44963" y="585788"/>
            <a:ext cx="1616075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6038" tIns="19050" rIns="46038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Titolo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5575" y="6342063"/>
            <a:ext cx="44767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19050" rIns="46038" bIns="19050">
            <a:spAutoFit/>
          </a:bodyPr>
          <a:lstStyle/>
          <a:p>
            <a:pPr algn="l" defTabSz="887413"/>
            <a:fld id="{EDD135B1-D9C5-48FD-BC38-3CA4889FC17F}" type="slidenum">
              <a:rPr lang="en-US" sz="2300" b="1">
                <a:latin typeface="Tms Rmn" charset="0"/>
              </a:rPr>
              <a:pPr algn="l" defTabSz="887413"/>
              <a:t>‹N›</a:t>
            </a:fld>
            <a:endParaRPr lang="en-US" sz="2300" b="1">
              <a:latin typeface="Tms Rmn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1841500"/>
            <a:ext cx="7758113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2pPr>
      <a:lvl3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3pPr>
      <a:lvl4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4pPr>
      <a:lvl5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5pPr>
      <a:lvl6pPr marL="4572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6pPr>
      <a:lvl7pPr marL="9144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7pPr>
      <a:lvl8pPr marL="13716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8pPr>
      <a:lvl9pPr marL="18288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9pPr>
    </p:titleStyle>
    <p:bodyStyle>
      <a:lvl1pPr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sz="2300" b="1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•"/>
        <a:defRPr sz="2300" b="1">
          <a:solidFill>
            <a:schemeClr val="tx1"/>
          </a:solidFill>
          <a:latin typeface="+mn-lt"/>
        </a:defRPr>
      </a:lvl2pPr>
      <a:lvl3pPr marL="923925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-"/>
        <a:defRPr sz="2300" b="1">
          <a:solidFill>
            <a:schemeClr val="tx1"/>
          </a:solidFill>
          <a:latin typeface="+mn-lt"/>
        </a:defRPr>
      </a:lvl3pPr>
      <a:lvl4pPr marL="1385888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+"/>
        <a:defRPr sz="2300" b="1">
          <a:solidFill>
            <a:schemeClr val="tx1"/>
          </a:solidFill>
          <a:latin typeface="+mn-lt"/>
        </a:defRPr>
      </a:lvl4pPr>
      <a:lvl5pPr marL="18478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5pPr>
      <a:lvl6pPr marL="23050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6pPr>
      <a:lvl7pPr marL="27622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7pPr>
      <a:lvl8pPr marL="32194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8pPr>
      <a:lvl9pPr marL="36766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550863" y="1501775"/>
            <a:ext cx="8775700" cy="1379538"/>
          </a:xfrm>
          <a:noFill/>
          <a:ln/>
        </p:spPr>
        <p:txBody>
          <a:bodyPr/>
          <a:lstStyle/>
          <a:p>
            <a:r>
              <a:rPr lang="it-IT" sz="8800">
                <a:latin typeface="Times New Roman" pitchFamily="18" charset="0"/>
              </a:rPr>
              <a:t>Le memorie cache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47713" y="1728788"/>
            <a:ext cx="8748712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146175" y="4902200"/>
            <a:ext cx="7985125" cy="139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 anchor="ctr"/>
          <a:lstStyle/>
          <a:p>
            <a:pPr defTabSz="887413"/>
            <a:r>
              <a:rPr lang="en-US" sz="2300"/>
              <a:t>Politecnico di Torino</a:t>
            </a:r>
          </a:p>
          <a:p>
            <a:pPr defTabSz="887413"/>
            <a:r>
              <a:rPr lang="en-US" sz="2300"/>
              <a:t>Dip. di Automatica e Informatica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508375" y="3956050"/>
            <a:ext cx="318928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19050" rIns="46038" bIns="19050">
            <a:spAutoFit/>
          </a:bodyPr>
          <a:lstStyle/>
          <a:p>
            <a:pPr defTabSz="887413"/>
            <a:r>
              <a:rPr lang="en-US" sz="3500"/>
              <a:t>M. Sonza Reorda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129" y="3914934"/>
            <a:ext cx="21050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14450" y="63627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981450" y="63627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227013"/>
            <a:ext cx="6259513" cy="754062"/>
          </a:xfrm>
          <a:noFill/>
          <a:ln/>
        </p:spPr>
        <p:txBody>
          <a:bodyPr/>
          <a:lstStyle/>
          <a:p>
            <a:r>
              <a:rPr lang="it-IT"/>
              <a:t>Posizione della cache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17550" y="1846263"/>
            <a:ext cx="211138" cy="252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2513013"/>
          </a:xfrm>
          <a:noFill/>
          <a:ln/>
        </p:spPr>
        <p:txBody>
          <a:bodyPr/>
          <a:lstStyle/>
          <a:p>
            <a:r>
              <a:rPr lang="it-IT" dirty="0">
                <a:latin typeface="Tms Rmn" charset="0"/>
              </a:rPr>
              <a:t>La cache è normalmente collocata tra la CPU e il bus, anziché tra la memoria principale e il bus.</a:t>
            </a:r>
          </a:p>
          <a:p>
            <a:r>
              <a:rPr lang="it-IT" dirty="0">
                <a:latin typeface="Tms Rmn" charset="0"/>
              </a:rPr>
              <a:t>I vantaggi che si ottengono in questo modo sono:</a:t>
            </a:r>
          </a:p>
          <a:p>
            <a:pPr lvl="1"/>
            <a:r>
              <a:rPr lang="it-IT" dirty="0">
                <a:latin typeface="Tms Rmn" charset="0"/>
                <a:ea typeface="+mn-ea"/>
                <a:cs typeface="+mn-cs"/>
              </a:rPr>
              <a:t>si alleggerisce il carico del bus</a:t>
            </a:r>
          </a:p>
          <a:p>
            <a:pPr lvl="1"/>
            <a:r>
              <a:rPr lang="it-IT" dirty="0">
                <a:latin typeface="Tms Rmn" charset="0"/>
                <a:ea typeface="+mn-ea"/>
                <a:cs typeface="+mn-cs"/>
              </a:rPr>
              <a:t>la soluzione è compatibile con un'architettura multiprocessore.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011363" y="6534150"/>
            <a:ext cx="6167437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303588" y="5075238"/>
            <a:ext cx="1225550" cy="700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it-IT"/>
              <a:t>CPU</a:t>
            </a:r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437188" y="5056188"/>
            <a:ext cx="1225550" cy="700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it-IT"/>
              <a:t>memoria</a:t>
            </a:r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303588" y="5873750"/>
            <a:ext cx="122555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it-IT"/>
              <a:t>cache</a:t>
            </a:r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3906838" y="6242050"/>
            <a:ext cx="1587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6078538" y="5756275"/>
            <a:ext cx="0" cy="777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31800" y="246063"/>
            <a:ext cx="9045575" cy="754062"/>
          </a:xfrm>
          <a:noFill/>
          <a:ln/>
        </p:spPr>
        <p:txBody>
          <a:bodyPr/>
          <a:lstStyle/>
          <a:p>
            <a:r>
              <a:rPr lang="it-IT"/>
              <a:t>Instruction Cache e Data Cache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0613" y="2466975"/>
            <a:ext cx="7759700" cy="2336800"/>
          </a:xfrm>
          <a:noFill/>
          <a:ln/>
        </p:spPr>
        <p:txBody>
          <a:bodyPr/>
          <a:lstStyle/>
          <a:p>
            <a:r>
              <a:rPr lang="it-IT"/>
              <a:t>In alcuni casi vi sono cache separate per dati e istruzioni; in altri casi ve ne è solo una per istruzioni e dati.</a:t>
            </a:r>
          </a:p>
          <a:p>
            <a:r>
              <a:rPr lang="it-IT"/>
              <a:t>La cache per le istruzioni è in genere più semplice da gestire di quella per i dati, in quanto le istruzioni non possono essere modificate.</a:t>
            </a:r>
          </a:p>
          <a:p>
            <a:endParaRPr lang="it-IT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8" y="585788"/>
            <a:ext cx="5894387" cy="754062"/>
          </a:xfrm>
        </p:spPr>
        <p:txBody>
          <a:bodyPr/>
          <a:lstStyle/>
          <a:p>
            <a:r>
              <a:rPr lang="it-IT"/>
              <a:t>Architettura Harvard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1844675"/>
          </a:xfrm>
        </p:spPr>
        <p:txBody>
          <a:bodyPr/>
          <a:lstStyle/>
          <a:p>
            <a:r>
              <a:rPr lang="it-IT" dirty="0"/>
              <a:t>Se esistono due cache, l’architettura del sistema ricade nello schema noto come </a:t>
            </a:r>
            <a:r>
              <a:rPr lang="it-IT" i="1" dirty="0"/>
              <a:t>architettura Harvard</a:t>
            </a:r>
            <a:r>
              <a:rPr lang="it-IT" dirty="0"/>
              <a:t>, caratterizzato dal fatto che esistono due memorie separate per dati e codice.</a:t>
            </a:r>
          </a:p>
          <a:p>
            <a:r>
              <a:rPr lang="it-IT" dirty="0"/>
              <a:t>L’architettura Harvard si contrappone a quella di von Neumann.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681163" y="246063"/>
            <a:ext cx="6553200" cy="754062"/>
          </a:xfrm>
          <a:noFill/>
          <a:ln/>
          <a:extLst>
            <a:ext uri="{91240B29-F687-4F45-9708-019B960494DF}">
              <a14:hiddenLine xmlns:a14="http://schemas.microsoft.com/office/drawing/2010/main" w="12699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Parametri caratteristici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2865438"/>
          </a:xfrm>
          <a:noFill/>
          <a:ln/>
        </p:spPr>
        <p:txBody>
          <a:bodyPr/>
          <a:lstStyle/>
          <a:p>
            <a:r>
              <a:rPr lang="it-IT"/>
              <a:t>Sono:</a:t>
            </a:r>
          </a:p>
          <a:p>
            <a:pPr lvl="1"/>
            <a:r>
              <a:rPr lang="it-IT"/>
              <a:t>Dimensione della cache</a:t>
            </a:r>
          </a:p>
          <a:p>
            <a:pPr lvl="1"/>
            <a:r>
              <a:rPr lang="it-IT"/>
              <a:t>Funzione di traduzione (</a:t>
            </a:r>
            <a:r>
              <a:rPr lang="it-IT" i="1"/>
              <a:t>Mapping</a:t>
            </a:r>
            <a:r>
              <a:rPr lang="it-IT"/>
              <a:t>)</a:t>
            </a:r>
          </a:p>
          <a:p>
            <a:pPr lvl="1"/>
            <a:r>
              <a:rPr lang="it-IT"/>
              <a:t>Algoritmo di rimpiazzamento</a:t>
            </a:r>
          </a:p>
          <a:p>
            <a:pPr lvl="1"/>
            <a:r>
              <a:rPr lang="it-IT"/>
              <a:t>Metodo di aggiornamento della memoria principale</a:t>
            </a:r>
          </a:p>
          <a:p>
            <a:pPr lvl="1"/>
            <a:r>
              <a:rPr lang="it-IT"/>
              <a:t>Dimensione dei blocchi.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227013"/>
            <a:ext cx="6856413" cy="754062"/>
          </a:xfrm>
          <a:noFill/>
          <a:ln/>
          <a:extLst>
            <a:ext uri="{91240B29-F687-4F45-9708-019B960494DF}">
              <a14:hiddenLine xmlns:a14="http://schemas.microsoft.com/office/drawing/2010/main" w="12699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Dimensione della cache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3150" y="1843088"/>
            <a:ext cx="7758113" cy="2197100"/>
          </a:xfrm>
          <a:noFill/>
          <a:ln/>
        </p:spPr>
        <p:txBody>
          <a:bodyPr/>
          <a:lstStyle/>
          <a:p>
            <a:r>
              <a:rPr lang="it-IT" dirty="0"/>
              <a:t>La scelta della dimensione ottimale è influenzata da:</a:t>
            </a:r>
          </a:p>
          <a:p>
            <a:pPr lvl="1"/>
            <a:r>
              <a:rPr lang="it-IT" dirty="0"/>
              <a:t>costo</a:t>
            </a:r>
          </a:p>
          <a:p>
            <a:pPr lvl="1"/>
            <a:r>
              <a:rPr lang="it-IT" dirty="0"/>
              <a:t>prestazioni: al crescere delle dimensioni, le cache diventano più lente.</a:t>
            </a:r>
          </a:p>
          <a:p>
            <a:r>
              <a:rPr lang="it-IT" dirty="0"/>
              <a:t>Dimensioni frequenti vanno da qualche KB a qualche MB.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1467184" y="246063"/>
            <a:ext cx="6989094" cy="1485022"/>
          </a:xfrm>
          <a:noFill/>
          <a:ln/>
          <a:extLst>
            <a:ext uri="{91240B29-F687-4F45-9708-019B960494DF}">
              <a14:hiddenLine xmlns:a14="http://schemas.microsoft.com/office/drawing/2010/main" w="12699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dirty="0"/>
              <a:t>Funzione di  traduzione </a:t>
            </a:r>
            <a:br>
              <a:rPr lang="it-IT" dirty="0"/>
            </a:br>
            <a:r>
              <a:rPr lang="it-IT" dirty="0"/>
              <a:t>(</a:t>
            </a:r>
            <a:r>
              <a:rPr lang="it-IT" i="1" dirty="0"/>
              <a:t>mapping</a:t>
            </a:r>
            <a:r>
              <a:rPr lang="it-IT" dirty="0"/>
              <a:t>)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811213" y="2193899"/>
            <a:ext cx="8318500" cy="412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4450" rIns="88900" bIns="44450">
            <a:spAutoFit/>
          </a:bodyPr>
          <a:lstStyle/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it-IT" sz="2300" b="1" dirty="0">
                <a:cs typeface="Times New Roman" panose="02020603050405020304" pitchFamily="18" charset="0"/>
              </a:rPr>
              <a:t>Definisce in quale linea della cache è eventualmente posizionato un certo blocco di memoria.</a:t>
            </a:r>
          </a:p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it-IT" sz="2300" b="1" dirty="0">
                <a:cs typeface="Times New Roman" panose="02020603050405020304" pitchFamily="18" charset="0"/>
              </a:rPr>
              <a:t>Si deve garantire (ad un costo accettabile) che la cache possa rapidamente verificare se contiene il dato corrispondente ad un certo indirizzo. </a:t>
            </a:r>
          </a:p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it-IT" sz="2300" b="1" dirty="0">
                <a:cs typeface="Times New Roman" panose="02020603050405020304" pitchFamily="18" charset="0"/>
              </a:rPr>
              <a:t>Possibili soluzioni sono:</a:t>
            </a:r>
          </a:p>
          <a:p>
            <a:pPr marL="542925" lvl="1" indent="-271463" algn="just" defTabSz="22225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222250" algn="l"/>
              </a:tabLst>
            </a:pPr>
            <a:r>
              <a:rPr lang="it-IT" sz="2300" b="1" dirty="0">
                <a:cs typeface="Times New Roman" panose="02020603050405020304" pitchFamily="18" charset="0"/>
              </a:rPr>
              <a:t>memoria associativa (troppo costosa)</a:t>
            </a:r>
          </a:p>
          <a:p>
            <a:pPr marL="542925" lvl="1" indent="-271463" algn="just" defTabSz="22225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222250" algn="l"/>
              </a:tabLst>
            </a:pPr>
            <a:r>
              <a:rPr lang="it-IT" sz="2300" b="1" dirty="0">
                <a:cs typeface="Times New Roman" panose="02020603050405020304" pitchFamily="18" charset="0"/>
              </a:rPr>
              <a:t>scansione sequenziale (troppo lenta)</a:t>
            </a:r>
          </a:p>
          <a:p>
            <a:pPr marL="542925" lvl="1" indent="-271463" algn="just" defTabSz="22225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222250" algn="l"/>
              </a:tabLst>
            </a:pPr>
            <a:r>
              <a:rPr lang="it-IT" sz="2300" b="1" dirty="0">
                <a:cs typeface="Times New Roman" panose="02020603050405020304" pitchFamily="18" charset="0"/>
              </a:rPr>
              <a:t>meccanismo di mapping degli indirizzi (soluzione normalmente usata).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0988" y="585788"/>
            <a:ext cx="6821487" cy="754062"/>
          </a:xfrm>
        </p:spPr>
        <p:txBody>
          <a:bodyPr/>
          <a:lstStyle/>
          <a:p>
            <a:r>
              <a:rPr lang="it-IT"/>
              <a:t>Meccanismi di mapping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latin typeface="Tms Rmn" charset="0"/>
              </a:rPr>
              <a:t>I principali sono tre:</a:t>
            </a:r>
          </a:p>
          <a:p>
            <a:pPr>
              <a:buFontTx/>
              <a:buChar char="•"/>
            </a:pPr>
            <a:r>
              <a:rPr lang="it-IT" dirty="0">
                <a:latin typeface="Tms Rmn" charset="0"/>
              </a:rPr>
              <a:t> </a:t>
            </a:r>
            <a:r>
              <a:rPr lang="it-IT" i="1" dirty="0">
                <a:latin typeface="Tms Rmn" charset="0"/>
              </a:rPr>
              <a:t>direct mapping</a:t>
            </a:r>
          </a:p>
          <a:p>
            <a:pPr>
              <a:buFontTx/>
              <a:buChar char="•"/>
            </a:pPr>
            <a:r>
              <a:rPr lang="it-IT" i="1" dirty="0">
                <a:latin typeface="Tms Rmn" charset="0"/>
              </a:rPr>
              <a:t> associative mapping </a:t>
            </a:r>
            <a:r>
              <a:rPr lang="it-IT" dirty="0">
                <a:latin typeface="Tms Rmn" charset="0"/>
              </a:rPr>
              <a:t>(raramente adottato)</a:t>
            </a:r>
          </a:p>
          <a:p>
            <a:pPr>
              <a:buFontTx/>
              <a:buChar char="•"/>
            </a:pPr>
            <a:r>
              <a:rPr lang="it-IT" dirty="0">
                <a:latin typeface="Tms Rmn" charset="0"/>
              </a:rPr>
              <a:t> </a:t>
            </a:r>
            <a:r>
              <a:rPr lang="it-IT" i="1" dirty="0">
                <a:latin typeface="Tms Rmn" charset="0"/>
              </a:rPr>
              <a:t>set associative mapping</a:t>
            </a:r>
            <a:r>
              <a:rPr lang="it-IT" dirty="0">
                <a:latin typeface="Tms Rmn" charset="0"/>
              </a:rPr>
              <a:t>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2752725" y="246063"/>
            <a:ext cx="4402138" cy="754062"/>
          </a:xfrm>
          <a:noFill/>
          <a:ln/>
        </p:spPr>
        <p:txBody>
          <a:bodyPr/>
          <a:lstStyle/>
          <a:p>
            <a:r>
              <a:rPr lang="it-IT"/>
              <a:t>Direct Mapping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60400" y="1201738"/>
            <a:ext cx="217488" cy="504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16000" y="1473200"/>
            <a:ext cx="7759700" cy="3346044"/>
          </a:xfrm>
          <a:noFill/>
          <a:ln/>
        </p:spPr>
        <p:txBody>
          <a:bodyPr/>
          <a:lstStyle/>
          <a:p>
            <a:r>
              <a:rPr lang="it-IT" dirty="0">
                <a:latin typeface="Tms Rmn" charset="0"/>
              </a:rPr>
              <a:t>Ogni blocco </a:t>
            </a:r>
            <a:r>
              <a:rPr lang="it-IT" i="1" dirty="0">
                <a:latin typeface="Tms Rmn" charset="0"/>
              </a:rPr>
              <a:t>i </a:t>
            </a:r>
            <a:r>
              <a:rPr lang="it-IT" dirty="0">
                <a:latin typeface="Tms Rmn" charset="0"/>
              </a:rPr>
              <a:t>della memoria principale è messo in corrispondenza fissa con una linea </a:t>
            </a:r>
            <a:r>
              <a:rPr lang="it-IT" i="1" dirty="0">
                <a:latin typeface="Tms Rmn" charset="0"/>
              </a:rPr>
              <a:t>k </a:t>
            </a:r>
            <a:r>
              <a:rPr lang="it-IT" dirty="0">
                <a:latin typeface="Tms Rmn" charset="0"/>
              </a:rPr>
              <a:t>della cache. </a:t>
            </a:r>
          </a:p>
          <a:p>
            <a:r>
              <a:rPr lang="it-IT" dirty="0">
                <a:latin typeface="Tms Rmn" charset="0"/>
              </a:rPr>
              <a:t>La funzione di trasformazione è</a:t>
            </a:r>
          </a:p>
          <a:p>
            <a:pPr algn="ctr"/>
            <a:r>
              <a:rPr lang="it-IT" i="1" dirty="0">
                <a:latin typeface="Tms Rmn" charset="0"/>
              </a:rPr>
              <a:t>k = i mod N</a:t>
            </a:r>
          </a:p>
          <a:p>
            <a:r>
              <a:rPr lang="it-IT" dirty="0">
                <a:latin typeface="Tms Rmn" charset="0"/>
              </a:rPr>
              <a:t>dove </a:t>
            </a:r>
            <a:r>
              <a:rPr lang="it-IT" i="1" dirty="0">
                <a:latin typeface="Tms Rmn" charset="0"/>
              </a:rPr>
              <a:t>N</a:t>
            </a:r>
            <a:r>
              <a:rPr lang="it-IT" dirty="0">
                <a:latin typeface="Tms Rmn" charset="0"/>
              </a:rPr>
              <a:t> è il numero di linee della cache.</a:t>
            </a:r>
          </a:p>
          <a:p>
            <a:r>
              <a:rPr lang="it-IT" dirty="0">
                <a:latin typeface="Tms Rmn" charset="0"/>
              </a:rPr>
              <a:t>Il calcolo di </a:t>
            </a:r>
            <a:r>
              <a:rPr lang="it-IT" i="1" dirty="0">
                <a:latin typeface="Tms Rmn" charset="0"/>
              </a:rPr>
              <a:t>k</a:t>
            </a:r>
            <a:r>
              <a:rPr lang="it-IT" dirty="0">
                <a:latin typeface="Tms Rmn" charset="0"/>
              </a:rPr>
              <a:t> può essere eseguito in modo semplice prendendo i bit meno significativi del numero identificativo del blocco (</a:t>
            </a:r>
            <a:r>
              <a:rPr lang="it-IT" i="1" dirty="0">
                <a:latin typeface="Tms Rmn" charset="0"/>
              </a:rPr>
              <a:t>i</a:t>
            </a:r>
            <a:r>
              <a:rPr lang="it-IT" dirty="0">
                <a:latin typeface="Tms Rmn" charset="0"/>
              </a:rPr>
              <a:t>).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585788"/>
            <a:ext cx="7186612" cy="754062"/>
          </a:xfrm>
        </p:spPr>
        <p:txBody>
          <a:bodyPr/>
          <a:lstStyle/>
          <a:p>
            <a:r>
              <a:rPr lang="it-IT"/>
              <a:t>Direct Mapping: esempio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7758113" cy="1881187"/>
          </a:xfrm>
        </p:spPr>
        <p:txBody>
          <a:bodyPr/>
          <a:lstStyle/>
          <a:p>
            <a:r>
              <a:rPr lang="it-IT"/>
              <a:t>Si assuma che</a:t>
            </a:r>
          </a:p>
          <a:p>
            <a:pPr lvl="1"/>
            <a:r>
              <a:rPr lang="it-IT"/>
              <a:t>la cache sia composta da 4 linee</a:t>
            </a:r>
          </a:p>
          <a:p>
            <a:pPr lvl="1"/>
            <a:r>
              <a:rPr lang="it-IT"/>
              <a:t>la memoria sia composta da 16 blocchi.</a:t>
            </a:r>
          </a:p>
          <a:p>
            <a:endParaRPr lang="it-IT"/>
          </a:p>
        </p:txBody>
      </p:sp>
      <p:grpSp>
        <p:nvGrpSpPr>
          <p:cNvPr id="136206" name="Group 14"/>
          <p:cNvGrpSpPr>
            <a:grpSpLocks/>
          </p:cNvGrpSpPr>
          <p:nvPr/>
        </p:nvGrpSpPr>
        <p:grpSpPr bwMode="auto">
          <a:xfrm>
            <a:off x="2044700" y="4025900"/>
            <a:ext cx="2508250" cy="1222375"/>
            <a:chOff x="406" y="2855"/>
            <a:chExt cx="1580" cy="770"/>
          </a:xfrm>
        </p:grpSpPr>
        <p:sp>
          <p:nvSpPr>
            <p:cNvPr id="136196" name="Rectangle 4"/>
            <p:cNvSpPr>
              <a:spLocks noChangeArrowheads="1"/>
            </p:cNvSpPr>
            <p:nvPr/>
          </p:nvSpPr>
          <p:spPr bwMode="auto">
            <a:xfrm>
              <a:off x="659" y="2855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197" name="Rectangle 5"/>
            <p:cNvSpPr>
              <a:spLocks noChangeArrowheads="1"/>
            </p:cNvSpPr>
            <p:nvPr/>
          </p:nvSpPr>
          <p:spPr bwMode="auto">
            <a:xfrm>
              <a:off x="659" y="3041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198" name="Rectangle 6"/>
            <p:cNvSpPr>
              <a:spLocks noChangeArrowheads="1"/>
            </p:cNvSpPr>
            <p:nvPr/>
          </p:nvSpPr>
          <p:spPr bwMode="auto">
            <a:xfrm>
              <a:off x="659" y="3237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199" name="Rectangle 7"/>
            <p:cNvSpPr>
              <a:spLocks noChangeArrowheads="1"/>
            </p:cNvSpPr>
            <p:nvPr/>
          </p:nvSpPr>
          <p:spPr bwMode="auto">
            <a:xfrm>
              <a:off x="659" y="3435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00" name="Rectangle 8"/>
            <p:cNvSpPr>
              <a:spLocks noChangeArrowheads="1"/>
            </p:cNvSpPr>
            <p:nvPr/>
          </p:nvSpPr>
          <p:spPr bwMode="auto">
            <a:xfrm>
              <a:off x="406" y="2855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0</a:t>
              </a:r>
              <a:endParaRPr lang="en-US"/>
            </a:p>
          </p:txBody>
        </p:sp>
        <p:sp>
          <p:nvSpPr>
            <p:cNvPr id="136201" name="Rectangle 9"/>
            <p:cNvSpPr>
              <a:spLocks noChangeArrowheads="1"/>
            </p:cNvSpPr>
            <p:nvPr/>
          </p:nvSpPr>
          <p:spPr bwMode="auto">
            <a:xfrm>
              <a:off x="406" y="3041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1</a:t>
              </a:r>
              <a:endParaRPr lang="en-US"/>
            </a:p>
          </p:txBody>
        </p:sp>
        <p:sp>
          <p:nvSpPr>
            <p:cNvPr id="136202" name="Rectangle 10"/>
            <p:cNvSpPr>
              <a:spLocks noChangeArrowheads="1"/>
            </p:cNvSpPr>
            <p:nvPr/>
          </p:nvSpPr>
          <p:spPr bwMode="auto">
            <a:xfrm>
              <a:off x="406" y="3237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2</a:t>
              </a:r>
              <a:endParaRPr lang="en-US"/>
            </a:p>
          </p:txBody>
        </p:sp>
        <p:sp>
          <p:nvSpPr>
            <p:cNvPr id="136203" name="Rectangle 11"/>
            <p:cNvSpPr>
              <a:spLocks noChangeArrowheads="1"/>
            </p:cNvSpPr>
            <p:nvPr/>
          </p:nvSpPr>
          <p:spPr bwMode="auto">
            <a:xfrm>
              <a:off x="406" y="3423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3</a:t>
              </a:r>
              <a:endParaRPr lang="en-US"/>
            </a:p>
          </p:txBody>
        </p:sp>
      </p:grpSp>
      <p:grpSp>
        <p:nvGrpSpPr>
          <p:cNvPr id="136207" name="Group 15"/>
          <p:cNvGrpSpPr>
            <a:grpSpLocks/>
          </p:cNvGrpSpPr>
          <p:nvPr/>
        </p:nvGrpSpPr>
        <p:grpSpPr bwMode="auto">
          <a:xfrm>
            <a:off x="7018338" y="1685925"/>
            <a:ext cx="2508250" cy="1222375"/>
            <a:chOff x="406" y="2855"/>
            <a:chExt cx="1580" cy="770"/>
          </a:xfrm>
        </p:grpSpPr>
        <p:sp>
          <p:nvSpPr>
            <p:cNvPr id="136208" name="Rectangle 16"/>
            <p:cNvSpPr>
              <a:spLocks noChangeArrowheads="1"/>
            </p:cNvSpPr>
            <p:nvPr/>
          </p:nvSpPr>
          <p:spPr bwMode="auto">
            <a:xfrm>
              <a:off x="659" y="2855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09" name="Rectangle 17"/>
            <p:cNvSpPr>
              <a:spLocks noChangeArrowheads="1"/>
            </p:cNvSpPr>
            <p:nvPr/>
          </p:nvSpPr>
          <p:spPr bwMode="auto">
            <a:xfrm>
              <a:off x="659" y="3041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0" name="Rectangle 18"/>
            <p:cNvSpPr>
              <a:spLocks noChangeArrowheads="1"/>
            </p:cNvSpPr>
            <p:nvPr/>
          </p:nvSpPr>
          <p:spPr bwMode="auto">
            <a:xfrm>
              <a:off x="659" y="3237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1" name="Rectangle 19"/>
            <p:cNvSpPr>
              <a:spLocks noChangeArrowheads="1"/>
            </p:cNvSpPr>
            <p:nvPr/>
          </p:nvSpPr>
          <p:spPr bwMode="auto">
            <a:xfrm>
              <a:off x="659" y="3435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2" name="Rectangle 20"/>
            <p:cNvSpPr>
              <a:spLocks noChangeArrowheads="1"/>
            </p:cNvSpPr>
            <p:nvPr/>
          </p:nvSpPr>
          <p:spPr bwMode="auto">
            <a:xfrm>
              <a:off x="406" y="2855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0</a:t>
              </a:r>
              <a:endParaRPr lang="en-US"/>
            </a:p>
          </p:txBody>
        </p:sp>
        <p:sp>
          <p:nvSpPr>
            <p:cNvPr id="136213" name="Rectangle 21"/>
            <p:cNvSpPr>
              <a:spLocks noChangeArrowheads="1"/>
            </p:cNvSpPr>
            <p:nvPr/>
          </p:nvSpPr>
          <p:spPr bwMode="auto">
            <a:xfrm>
              <a:off x="406" y="3041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1</a:t>
              </a:r>
              <a:endParaRPr lang="en-US"/>
            </a:p>
          </p:txBody>
        </p:sp>
        <p:sp>
          <p:nvSpPr>
            <p:cNvPr id="136214" name="Rectangle 22"/>
            <p:cNvSpPr>
              <a:spLocks noChangeArrowheads="1"/>
            </p:cNvSpPr>
            <p:nvPr/>
          </p:nvSpPr>
          <p:spPr bwMode="auto">
            <a:xfrm>
              <a:off x="406" y="3237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2</a:t>
              </a:r>
              <a:endParaRPr lang="en-US"/>
            </a:p>
          </p:txBody>
        </p:sp>
        <p:sp>
          <p:nvSpPr>
            <p:cNvPr id="136215" name="Rectangle 23"/>
            <p:cNvSpPr>
              <a:spLocks noChangeArrowheads="1"/>
            </p:cNvSpPr>
            <p:nvPr/>
          </p:nvSpPr>
          <p:spPr bwMode="auto">
            <a:xfrm>
              <a:off x="406" y="3423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3</a:t>
              </a:r>
              <a:endParaRPr lang="en-US"/>
            </a:p>
          </p:txBody>
        </p:sp>
      </p:grpSp>
      <p:grpSp>
        <p:nvGrpSpPr>
          <p:cNvPr id="136216" name="Group 24"/>
          <p:cNvGrpSpPr>
            <a:grpSpLocks/>
          </p:cNvGrpSpPr>
          <p:nvPr/>
        </p:nvGrpSpPr>
        <p:grpSpPr bwMode="auto">
          <a:xfrm>
            <a:off x="7018338" y="2911475"/>
            <a:ext cx="2508250" cy="1222375"/>
            <a:chOff x="406" y="2855"/>
            <a:chExt cx="1580" cy="770"/>
          </a:xfrm>
        </p:grpSpPr>
        <p:sp>
          <p:nvSpPr>
            <p:cNvPr id="136217" name="Rectangle 25"/>
            <p:cNvSpPr>
              <a:spLocks noChangeArrowheads="1"/>
            </p:cNvSpPr>
            <p:nvPr/>
          </p:nvSpPr>
          <p:spPr bwMode="auto">
            <a:xfrm>
              <a:off x="659" y="2855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8" name="Rectangle 26"/>
            <p:cNvSpPr>
              <a:spLocks noChangeArrowheads="1"/>
            </p:cNvSpPr>
            <p:nvPr/>
          </p:nvSpPr>
          <p:spPr bwMode="auto">
            <a:xfrm>
              <a:off x="659" y="3041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9" name="Rectangle 27"/>
            <p:cNvSpPr>
              <a:spLocks noChangeArrowheads="1"/>
            </p:cNvSpPr>
            <p:nvPr/>
          </p:nvSpPr>
          <p:spPr bwMode="auto">
            <a:xfrm>
              <a:off x="659" y="3237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20" name="Rectangle 28"/>
            <p:cNvSpPr>
              <a:spLocks noChangeArrowheads="1"/>
            </p:cNvSpPr>
            <p:nvPr/>
          </p:nvSpPr>
          <p:spPr bwMode="auto">
            <a:xfrm>
              <a:off x="659" y="3435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21" name="Rectangle 29"/>
            <p:cNvSpPr>
              <a:spLocks noChangeArrowheads="1"/>
            </p:cNvSpPr>
            <p:nvPr/>
          </p:nvSpPr>
          <p:spPr bwMode="auto">
            <a:xfrm>
              <a:off x="406" y="2855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4</a:t>
              </a:r>
              <a:endParaRPr lang="en-US"/>
            </a:p>
          </p:txBody>
        </p:sp>
        <p:sp>
          <p:nvSpPr>
            <p:cNvPr id="136222" name="Rectangle 30"/>
            <p:cNvSpPr>
              <a:spLocks noChangeArrowheads="1"/>
            </p:cNvSpPr>
            <p:nvPr/>
          </p:nvSpPr>
          <p:spPr bwMode="auto">
            <a:xfrm>
              <a:off x="406" y="3041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5</a:t>
              </a:r>
              <a:endParaRPr lang="en-US"/>
            </a:p>
          </p:txBody>
        </p:sp>
        <p:sp>
          <p:nvSpPr>
            <p:cNvPr id="136223" name="Rectangle 31"/>
            <p:cNvSpPr>
              <a:spLocks noChangeArrowheads="1"/>
            </p:cNvSpPr>
            <p:nvPr/>
          </p:nvSpPr>
          <p:spPr bwMode="auto">
            <a:xfrm>
              <a:off x="406" y="3237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6</a:t>
              </a:r>
              <a:endParaRPr lang="en-US"/>
            </a:p>
          </p:txBody>
        </p:sp>
        <p:sp>
          <p:nvSpPr>
            <p:cNvPr id="136224" name="Rectangle 32"/>
            <p:cNvSpPr>
              <a:spLocks noChangeArrowheads="1"/>
            </p:cNvSpPr>
            <p:nvPr/>
          </p:nvSpPr>
          <p:spPr bwMode="auto">
            <a:xfrm>
              <a:off x="406" y="3423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7</a:t>
              </a:r>
              <a:endParaRPr lang="en-US"/>
            </a:p>
          </p:txBody>
        </p:sp>
      </p:grpSp>
      <p:grpSp>
        <p:nvGrpSpPr>
          <p:cNvPr id="136225" name="Group 33"/>
          <p:cNvGrpSpPr>
            <a:grpSpLocks/>
          </p:cNvGrpSpPr>
          <p:nvPr/>
        </p:nvGrpSpPr>
        <p:grpSpPr bwMode="auto">
          <a:xfrm>
            <a:off x="7018338" y="4137025"/>
            <a:ext cx="2508250" cy="1222375"/>
            <a:chOff x="406" y="2855"/>
            <a:chExt cx="1580" cy="770"/>
          </a:xfrm>
        </p:grpSpPr>
        <p:sp>
          <p:nvSpPr>
            <p:cNvPr id="136226" name="Rectangle 34"/>
            <p:cNvSpPr>
              <a:spLocks noChangeArrowheads="1"/>
            </p:cNvSpPr>
            <p:nvPr/>
          </p:nvSpPr>
          <p:spPr bwMode="auto">
            <a:xfrm>
              <a:off x="659" y="2855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27" name="Rectangle 35"/>
            <p:cNvSpPr>
              <a:spLocks noChangeArrowheads="1"/>
            </p:cNvSpPr>
            <p:nvPr/>
          </p:nvSpPr>
          <p:spPr bwMode="auto">
            <a:xfrm>
              <a:off x="659" y="3041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28" name="Rectangle 36"/>
            <p:cNvSpPr>
              <a:spLocks noChangeArrowheads="1"/>
            </p:cNvSpPr>
            <p:nvPr/>
          </p:nvSpPr>
          <p:spPr bwMode="auto">
            <a:xfrm>
              <a:off x="659" y="3237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29" name="Rectangle 37"/>
            <p:cNvSpPr>
              <a:spLocks noChangeArrowheads="1"/>
            </p:cNvSpPr>
            <p:nvPr/>
          </p:nvSpPr>
          <p:spPr bwMode="auto">
            <a:xfrm>
              <a:off x="659" y="3435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30" name="Rectangle 38"/>
            <p:cNvSpPr>
              <a:spLocks noChangeArrowheads="1"/>
            </p:cNvSpPr>
            <p:nvPr/>
          </p:nvSpPr>
          <p:spPr bwMode="auto">
            <a:xfrm>
              <a:off x="406" y="2855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8</a:t>
              </a:r>
              <a:endParaRPr lang="en-US"/>
            </a:p>
          </p:txBody>
        </p:sp>
        <p:sp>
          <p:nvSpPr>
            <p:cNvPr id="136231" name="Rectangle 39"/>
            <p:cNvSpPr>
              <a:spLocks noChangeArrowheads="1"/>
            </p:cNvSpPr>
            <p:nvPr/>
          </p:nvSpPr>
          <p:spPr bwMode="auto">
            <a:xfrm>
              <a:off x="406" y="3041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9</a:t>
              </a:r>
              <a:endParaRPr lang="en-US"/>
            </a:p>
          </p:txBody>
        </p:sp>
        <p:sp>
          <p:nvSpPr>
            <p:cNvPr id="136232" name="Rectangle 40"/>
            <p:cNvSpPr>
              <a:spLocks noChangeArrowheads="1"/>
            </p:cNvSpPr>
            <p:nvPr/>
          </p:nvSpPr>
          <p:spPr bwMode="auto">
            <a:xfrm>
              <a:off x="406" y="3237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10</a:t>
              </a:r>
              <a:endParaRPr lang="en-US"/>
            </a:p>
          </p:txBody>
        </p:sp>
        <p:sp>
          <p:nvSpPr>
            <p:cNvPr id="136233" name="Rectangle 41"/>
            <p:cNvSpPr>
              <a:spLocks noChangeArrowheads="1"/>
            </p:cNvSpPr>
            <p:nvPr/>
          </p:nvSpPr>
          <p:spPr bwMode="auto">
            <a:xfrm>
              <a:off x="406" y="3423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11</a:t>
              </a:r>
              <a:endParaRPr lang="en-US"/>
            </a:p>
          </p:txBody>
        </p:sp>
      </p:grpSp>
      <p:grpSp>
        <p:nvGrpSpPr>
          <p:cNvPr id="136234" name="Group 42"/>
          <p:cNvGrpSpPr>
            <a:grpSpLocks/>
          </p:cNvGrpSpPr>
          <p:nvPr/>
        </p:nvGrpSpPr>
        <p:grpSpPr bwMode="auto">
          <a:xfrm>
            <a:off x="7018338" y="5362575"/>
            <a:ext cx="2508250" cy="1222375"/>
            <a:chOff x="406" y="2855"/>
            <a:chExt cx="1580" cy="770"/>
          </a:xfrm>
        </p:grpSpPr>
        <p:sp>
          <p:nvSpPr>
            <p:cNvPr id="136235" name="Rectangle 43"/>
            <p:cNvSpPr>
              <a:spLocks noChangeArrowheads="1"/>
            </p:cNvSpPr>
            <p:nvPr/>
          </p:nvSpPr>
          <p:spPr bwMode="auto">
            <a:xfrm>
              <a:off x="659" y="2855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36" name="Rectangle 44"/>
            <p:cNvSpPr>
              <a:spLocks noChangeArrowheads="1"/>
            </p:cNvSpPr>
            <p:nvPr/>
          </p:nvSpPr>
          <p:spPr bwMode="auto">
            <a:xfrm>
              <a:off x="659" y="3041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37" name="Rectangle 45"/>
            <p:cNvSpPr>
              <a:spLocks noChangeArrowheads="1"/>
            </p:cNvSpPr>
            <p:nvPr/>
          </p:nvSpPr>
          <p:spPr bwMode="auto">
            <a:xfrm>
              <a:off x="659" y="3237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38" name="Rectangle 46"/>
            <p:cNvSpPr>
              <a:spLocks noChangeArrowheads="1"/>
            </p:cNvSpPr>
            <p:nvPr/>
          </p:nvSpPr>
          <p:spPr bwMode="auto">
            <a:xfrm>
              <a:off x="659" y="3435"/>
              <a:ext cx="1327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39" name="Rectangle 47"/>
            <p:cNvSpPr>
              <a:spLocks noChangeArrowheads="1"/>
            </p:cNvSpPr>
            <p:nvPr/>
          </p:nvSpPr>
          <p:spPr bwMode="auto">
            <a:xfrm>
              <a:off x="406" y="2855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12</a:t>
              </a:r>
              <a:endParaRPr lang="en-US"/>
            </a:p>
          </p:txBody>
        </p:sp>
        <p:sp>
          <p:nvSpPr>
            <p:cNvPr id="136240" name="Rectangle 48"/>
            <p:cNvSpPr>
              <a:spLocks noChangeArrowheads="1"/>
            </p:cNvSpPr>
            <p:nvPr/>
          </p:nvSpPr>
          <p:spPr bwMode="auto">
            <a:xfrm>
              <a:off x="406" y="3041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13</a:t>
              </a:r>
              <a:endParaRPr lang="en-US"/>
            </a:p>
          </p:txBody>
        </p:sp>
        <p:sp>
          <p:nvSpPr>
            <p:cNvPr id="136241" name="Rectangle 49"/>
            <p:cNvSpPr>
              <a:spLocks noChangeArrowheads="1"/>
            </p:cNvSpPr>
            <p:nvPr/>
          </p:nvSpPr>
          <p:spPr bwMode="auto">
            <a:xfrm>
              <a:off x="406" y="3237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14</a:t>
              </a:r>
              <a:endParaRPr lang="en-US"/>
            </a:p>
          </p:txBody>
        </p:sp>
        <p:sp>
          <p:nvSpPr>
            <p:cNvPr id="136242" name="Rectangle 50"/>
            <p:cNvSpPr>
              <a:spLocks noChangeArrowheads="1"/>
            </p:cNvSpPr>
            <p:nvPr/>
          </p:nvSpPr>
          <p:spPr bwMode="auto">
            <a:xfrm>
              <a:off x="406" y="3423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it-IT"/>
                <a:t>15</a:t>
              </a:r>
              <a:endParaRPr lang="en-US"/>
            </a:p>
          </p:txBody>
        </p:sp>
      </p:grpSp>
      <p:sp>
        <p:nvSpPr>
          <p:cNvPr id="136243" name="Line 51"/>
          <p:cNvSpPr>
            <a:spLocks noChangeShapeType="1"/>
          </p:cNvSpPr>
          <p:nvPr/>
        </p:nvSpPr>
        <p:spPr bwMode="auto">
          <a:xfrm flipH="1">
            <a:off x="4552950" y="1847850"/>
            <a:ext cx="2470150" cy="2335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44" name="Line 52"/>
          <p:cNvSpPr>
            <a:spLocks noChangeShapeType="1"/>
          </p:cNvSpPr>
          <p:nvPr/>
        </p:nvSpPr>
        <p:spPr bwMode="auto">
          <a:xfrm flipH="1">
            <a:off x="4552950" y="2120900"/>
            <a:ext cx="2489200" cy="2373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45" name="Line 53"/>
          <p:cNvSpPr>
            <a:spLocks noChangeShapeType="1"/>
          </p:cNvSpPr>
          <p:nvPr/>
        </p:nvSpPr>
        <p:spPr bwMode="auto">
          <a:xfrm flipH="1">
            <a:off x="4552950" y="2432050"/>
            <a:ext cx="2489200" cy="2354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46" name="Line 54"/>
          <p:cNvSpPr>
            <a:spLocks noChangeShapeType="1"/>
          </p:cNvSpPr>
          <p:nvPr/>
        </p:nvSpPr>
        <p:spPr bwMode="auto">
          <a:xfrm flipH="1">
            <a:off x="4552950" y="2724150"/>
            <a:ext cx="2509838" cy="2392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47" name="Line 55"/>
          <p:cNvSpPr>
            <a:spLocks noChangeShapeType="1"/>
          </p:cNvSpPr>
          <p:nvPr/>
        </p:nvSpPr>
        <p:spPr bwMode="auto">
          <a:xfrm flipH="1">
            <a:off x="4552950" y="3035300"/>
            <a:ext cx="2528888" cy="1166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48" name="Line 56"/>
          <p:cNvSpPr>
            <a:spLocks noChangeShapeType="1"/>
          </p:cNvSpPr>
          <p:nvPr/>
        </p:nvSpPr>
        <p:spPr bwMode="auto">
          <a:xfrm flipH="1">
            <a:off x="4552950" y="3365500"/>
            <a:ext cx="2528888" cy="1147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49" name="Line 57"/>
          <p:cNvSpPr>
            <a:spLocks noChangeShapeType="1"/>
          </p:cNvSpPr>
          <p:nvPr/>
        </p:nvSpPr>
        <p:spPr bwMode="auto">
          <a:xfrm flipH="1">
            <a:off x="4552950" y="3657600"/>
            <a:ext cx="2528888" cy="1147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50" name="Line 58"/>
          <p:cNvSpPr>
            <a:spLocks noChangeShapeType="1"/>
          </p:cNvSpPr>
          <p:nvPr/>
        </p:nvSpPr>
        <p:spPr bwMode="auto">
          <a:xfrm flipH="1">
            <a:off x="4552950" y="3930650"/>
            <a:ext cx="2528888" cy="1185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51" name="Line 59"/>
          <p:cNvSpPr>
            <a:spLocks noChangeShapeType="1"/>
          </p:cNvSpPr>
          <p:nvPr/>
        </p:nvSpPr>
        <p:spPr bwMode="auto">
          <a:xfrm flipH="1" flipV="1">
            <a:off x="4552950" y="4183063"/>
            <a:ext cx="2509838" cy="96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52" name="Line 60"/>
          <p:cNvSpPr>
            <a:spLocks noChangeShapeType="1"/>
          </p:cNvSpPr>
          <p:nvPr/>
        </p:nvSpPr>
        <p:spPr bwMode="auto">
          <a:xfrm flipH="1" flipV="1">
            <a:off x="4552950" y="4494213"/>
            <a:ext cx="2528888" cy="7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53" name="Line 61"/>
          <p:cNvSpPr>
            <a:spLocks noChangeShapeType="1"/>
          </p:cNvSpPr>
          <p:nvPr/>
        </p:nvSpPr>
        <p:spPr bwMode="auto">
          <a:xfrm flipH="1" flipV="1">
            <a:off x="4552950" y="4805363"/>
            <a:ext cx="2509838" cy="7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54" name="Line 62"/>
          <p:cNvSpPr>
            <a:spLocks noChangeShapeType="1"/>
          </p:cNvSpPr>
          <p:nvPr/>
        </p:nvSpPr>
        <p:spPr bwMode="auto">
          <a:xfrm flipH="1" flipV="1">
            <a:off x="4552950" y="5116513"/>
            <a:ext cx="2509838" cy="5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55" name="Line 63"/>
          <p:cNvSpPr>
            <a:spLocks noChangeShapeType="1"/>
          </p:cNvSpPr>
          <p:nvPr/>
        </p:nvSpPr>
        <p:spPr bwMode="auto">
          <a:xfrm flipH="1" flipV="1">
            <a:off x="4552950" y="4183063"/>
            <a:ext cx="2470150" cy="134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56" name="Line 64"/>
          <p:cNvSpPr>
            <a:spLocks noChangeShapeType="1"/>
          </p:cNvSpPr>
          <p:nvPr/>
        </p:nvSpPr>
        <p:spPr bwMode="auto">
          <a:xfrm flipH="1" flipV="1">
            <a:off x="4532313" y="4494213"/>
            <a:ext cx="2509837" cy="128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57" name="Line 65"/>
          <p:cNvSpPr>
            <a:spLocks noChangeShapeType="1"/>
          </p:cNvSpPr>
          <p:nvPr/>
        </p:nvSpPr>
        <p:spPr bwMode="auto">
          <a:xfrm flipH="1" flipV="1">
            <a:off x="4552950" y="4805363"/>
            <a:ext cx="2489200" cy="128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258" name="Line 66"/>
          <p:cNvSpPr>
            <a:spLocks noChangeShapeType="1"/>
          </p:cNvSpPr>
          <p:nvPr/>
        </p:nvSpPr>
        <p:spPr bwMode="auto">
          <a:xfrm flipH="1" flipV="1">
            <a:off x="4552950" y="5097463"/>
            <a:ext cx="2489200" cy="1303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Direct Mapping</a:t>
            </a:r>
          </a:p>
        </p:txBody>
      </p:sp>
      <p:sp>
        <p:nvSpPr>
          <p:cNvPr id="1351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>
                <a:latin typeface="Tms Rmn" charset="0"/>
              </a:rPr>
              <a:t>Vantaggi:</a:t>
            </a:r>
          </a:p>
          <a:p>
            <a:pPr lvl="1"/>
            <a:r>
              <a:rPr lang="it-IT"/>
              <a:t>la funzione è facilmente implementabile in hardware (i bit meno significativi dell’identificativo del blocco individuano la linea di cache)</a:t>
            </a:r>
          </a:p>
          <a:p>
            <a:pPr>
              <a:lnSpc>
                <a:spcPct val="65000"/>
              </a:lnSpc>
            </a:pPr>
            <a:r>
              <a:rPr lang="it-IT">
                <a:latin typeface="Tms Rmn" charset="0"/>
              </a:rPr>
              <a:t>Svantaggi:</a:t>
            </a:r>
          </a:p>
          <a:p>
            <a:pPr lvl="1"/>
            <a:r>
              <a:rPr lang="it-IT"/>
              <a:t>se il programma fa accesso frequentemente a 2 blocchi corrispondenti alla stessa linea della cache, ad ogni accesso si verifica un miss.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2613" y="585788"/>
            <a:ext cx="3673475" cy="754062"/>
          </a:xfrm>
          <a:noFill/>
          <a:ln/>
          <a:extLst>
            <a:ext uri="{91240B29-F687-4F45-9708-019B960494DF}">
              <a14:hiddenLine xmlns:a14="http://schemas.microsoft.com/office/drawing/2010/main" w="12699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Introduzione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1528763"/>
          </a:xfrm>
        </p:spPr>
        <p:txBody>
          <a:bodyPr/>
          <a:lstStyle/>
          <a:p>
            <a:r>
              <a:rPr lang="it-IT"/>
              <a:t>Le memorie cache sono memorie di piccole dimensioni ma con elevata velocità interposte tra il processore e la memoria principale.</a:t>
            </a:r>
          </a:p>
          <a:p>
            <a:endParaRPr lang="it-IT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255963" y="4367213"/>
            <a:ext cx="1563687" cy="7969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en-US" sz="2300" b="1">
                <a:latin typeface="Tms Rmn" charset="0"/>
              </a:rPr>
              <a:t>Cache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5411788" y="4367213"/>
            <a:ext cx="1416050" cy="7969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300" b="1">
                <a:latin typeface="Tms Rmn" charset="0"/>
              </a:rPr>
              <a:t>Memoria</a:t>
            </a:r>
          </a:p>
          <a:p>
            <a:pPr defTabSz="228600">
              <a:lnSpc>
                <a:spcPct val="5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300" b="1">
                <a:latin typeface="Tms Rmn" charset="0"/>
              </a:rPr>
              <a:t>principale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7351713" y="4384675"/>
            <a:ext cx="1598612" cy="79851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300" b="1">
                <a:latin typeface="Tms Rmn" charset="0"/>
              </a:rPr>
              <a:t>Memoria</a:t>
            </a:r>
          </a:p>
          <a:p>
            <a:pPr defTabSz="228600">
              <a:lnSpc>
                <a:spcPct val="5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300" b="1">
                <a:latin typeface="Tms Rmn" charset="0"/>
              </a:rPr>
              <a:t>secondaria</a:t>
            </a:r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4832350" y="4746625"/>
            <a:ext cx="5667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6792913" y="4765675"/>
            <a:ext cx="5651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>
            <a:off x="2660650" y="4765675"/>
            <a:ext cx="5651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542925" y="4016375"/>
            <a:ext cx="2105025" cy="148431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en-US" sz="2300" b="1">
                <a:latin typeface="Tms Rmn" charset="0"/>
              </a:rPr>
              <a:t>CPU</a:t>
            </a:r>
            <a:endParaRPr lang="it-IT" sz="2300" b="1">
              <a:latin typeface="Tms Rm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1338" y="585788"/>
            <a:ext cx="6321425" cy="1470025"/>
          </a:xfrm>
        </p:spPr>
        <p:txBody>
          <a:bodyPr/>
          <a:lstStyle/>
          <a:p>
            <a:r>
              <a:rPr lang="it-IT"/>
              <a:t>Direct Mapping:</a:t>
            </a:r>
            <a:br>
              <a:rPr lang="it-IT"/>
            </a:br>
            <a:r>
              <a:rPr lang="it-IT"/>
              <a:t>struttura dell’indirizzo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2089150"/>
            <a:ext cx="7758113" cy="404813"/>
          </a:xfrm>
        </p:spPr>
        <p:txBody>
          <a:bodyPr/>
          <a:lstStyle/>
          <a:p>
            <a:r>
              <a:rPr lang="it-IT"/>
              <a:t>Ciascun indirizzo può essere scomposto in tre parti: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474913" y="3213100"/>
            <a:ext cx="1606550" cy="45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en-US"/>
              <a:t>Etichetta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081463" y="3213100"/>
            <a:ext cx="1935162" cy="45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en-US"/>
              <a:t>Blocco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6016625" y="3213100"/>
            <a:ext cx="1606550" cy="45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en-US"/>
              <a:t>Parola</a:t>
            </a:r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 flipV="1">
            <a:off x="2155825" y="3667125"/>
            <a:ext cx="915988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-153988" y="4511675"/>
            <a:ext cx="46624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Identifica il blocco di memoria. </a:t>
            </a:r>
            <a:br>
              <a:rPr lang="en-US"/>
            </a:br>
            <a:r>
              <a:rPr lang="en-US"/>
              <a:t>È il campo che viene confrontato con il tag.</a:t>
            </a:r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5130800" y="3667125"/>
            <a:ext cx="0" cy="203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3071813" y="5699125"/>
            <a:ext cx="4360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Attraverso la funzione di mapping</a:t>
            </a:r>
            <a:br>
              <a:rPr lang="en-US"/>
            </a:br>
            <a:r>
              <a:rPr lang="en-US"/>
              <a:t>identifica la linea di cache</a:t>
            </a:r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 flipH="1" flipV="1">
            <a:off x="6819900" y="3667125"/>
            <a:ext cx="137477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6819900" y="4532313"/>
            <a:ext cx="2786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Identifica la parola</a:t>
            </a:r>
            <a:br>
              <a:rPr lang="en-US"/>
            </a:br>
            <a:r>
              <a:rPr lang="en-US"/>
              <a:t>all’interno del blocco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1939925" y="246063"/>
            <a:ext cx="6027738" cy="754062"/>
          </a:xfrm>
          <a:noFill/>
          <a:ln/>
        </p:spPr>
        <p:txBody>
          <a:bodyPr/>
          <a:lstStyle/>
          <a:p>
            <a:r>
              <a:rPr lang="it-IT"/>
              <a:t>Associative Mapping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3321050"/>
          </a:xfrm>
          <a:noFill/>
          <a:ln/>
        </p:spPr>
        <p:txBody>
          <a:bodyPr/>
          <a:lstStyle/>
          <a:p>
            <a:r>
              <a:rPr lang="it-IT"/>
              <a:t>Ogni blocco della memoria principale può essere memorizzato in un qualsiasi blocco della cache.</a:t>
            </a:r>
          </a:p>
          <a:p>
            <a:r>
              <a:rPr lang="it-IT"/>
              <a:t>Vantaggi:</a:t>
            </a:r>
          </a:p>
          <a:p>
            <a:pPr lvl="1"/>
            <a:r>
              <a:rPr lang="it-IT"/>
              <a:t>massima flessibilità nella scelta del blocco di cache da usare</a:t>
            </a:r>
          </a:p>
          <a:p>
            <a:r>
              <a:rPr lang="it-IT"/>
              <a:t>Svantaggi:</a:t>
            </a:r>
          </a:p>
          <a:p>
            <a:pPr lvl="1"/>
            <a:r>
              <a:rPr lang="it-IT"/>
              <a:t>complessità dell’hardware di ricerca (di solito si adotta una memoria associativa).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>
          <a:xfrm>
            <a:off x="1771650" y="585788"/>
            <a:ext cx="6388100" cy="754062"/>
          </a:xfrm>
          <a:noFill/>
          <a:ln/>
        </p:spPr>
        <p:txBody>
          <a:bodyPr/>
          <a:lstStyle/>
          <a:p>
            <a:r>
              <a:rPr lang="it-IT"/>
              <a:t>Struttura dell’indirizzo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720725"/>
          </a:xfrm>
          <a:noFill/>
          <a:ln/>
        </p:spPr>
        <p:txBody>
          <a:bodyPr/>
          <a:lstStyle/>
          <a:p>
            <a:r>
              <a:rPr lang="it-IT"/>
              <a:t>Nel caso di associative mapping, ciascun indirizzo viene scomposto dalla cache in due parti: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2265363" y="3213100"/>
            <a:ext cx="3541712" cy="45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en-US"/>
              <a:t>Etichetta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5807075" y="3213100"/>
            <a:ext cx="1606550" cy="45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en-US"/>
              <a:t>Parola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 flipV="1">
            <a:off x="1946275" y="3667125"/>
            <a:ext cx="915988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0" y="4511675"/>
            <a:ext cx="4103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Identifica il blocco di memoria. </a:t>
            </a:r>
            <a:br>
              <a:rPr lang="en-US"/>
            </a:br>
            <a:r>
              <a:rPr lang="en-US"/>
              <a:t>È il campo sul quale </a:t>
            </a:r>
            <a:br>
              <a:rPr lang="en-US"/>
            </a:br>
            <a:r>
              <a:rPr lang="en-US"/>
              <a:t>la cache esegue il controllo.</a:t>
            </a:r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 flipH="1" flipV="1">
            <a:off x="6610350" y="3667125"/>
            <a:ext cx="137477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6610350" y="4532313"/>
            <a:ext cx="2786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Identifica la parola</a:t>
            </a:r>
            <a:br>
              <a:rPr lang="en-US"/>
            </a:br>
            <a:r>
              <a:rPr lang="en-US"/>
              <a:t>all’interno del blocco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title"/>
          </p:nvPr>
        </p:nvSpPr>
        <p:spPr>
          <a:xfrm>
            <a:off x="1393825" y="246063"/>
            <a:ext cx="7121525" cy="754062"/>
          </a:xfrm>
          <a:noFill/>
          <a:ln/>
        </p:spPr>
        <p:txBody>
          <a:bodyPr/>
          <a:lstStyle/>
          <a:p>
            <a:r>
              <a:rPr lang="it-IT"/>
              <a:t>Set Associative Mapping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623888" y="1938338"/>
            <a:ext cx="217487" cy="248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54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50863" y="1730375"/>
            <a:ext cx="8561387" cy="4337085"/>
          </a:xfrm>
          <a:noFill/>
          <a:ln/>
        </p:spPr>
        <p:txBody>
          <a:bodyPr/>
          <a:lstStyle/>
          <a:p>
            <a:r>
              <a:rPr lang="it-IT" dirty="0">
                <a:latin typeface="Tms Rmn" charset="0"/>
              </a:rPr>
              <a:t>Caratteristiche:</a:t>
            </a:r>
            <a:endParaRPr lang="it-IT" dirty="0"/>
          </a:p>
          <a:p>
            <a:pPr marL="392113" lvl="1"/>
            <a:r>
              <a:rPr lang="it-IT" dirty="0"/>
              <a:t>le linee della cache sono suddivise in </a:t>
            </a:r>
            <a:r>
              <a:rPr lang="it-IT" i="1" dirty="0"/>
              <a:t>S</a:t>
            </a:r>
            <a:r>
              <a:rPr lang="it-IT" dirty="0"/>
              <a:t> insiemi, ciascuno composto da W linee</a:t>
            </a:r>
          </a:p>
          <a:p>
            <a:pPr marL="392113" lvl="1"/>
            <a:r>
              <a:rPr lang="it-IT" dirty="0"/>
              <a:t>un blocco </a:t>
            </a:r>
            <a:r>
              <a:rPr lang="it-IT" i="1" dirty="0"/>
              <a:t>i</a:t>
            </a:r>
            <a:r>
              <a:rPr lang="it-IT" dirty="0"/>
              <a:t> è associato all’insieme </a:t>
            </a:r>
            <a:r>
              <a:rPr lang="it-IT" i="1" dirty="0"/>
              <a:t>k</a:t>
            </a:r>
            <a:r>
              <a:rPr lang="it-IT" dirty="0"/>
              <a:t> se </a:t>
            </a:r>
            <a:r>
              <a:rPr lang="it-IT" i="1" dirty="0"/>
              <a:t>k=i mod S</a:t>
            </a:r>
          </a:p>
          <a:p>
            <a:pPr marL="392113" lvl="1"/>
            <a:r>
              <a:rPr lang="it-IT" dirty="0"/>
              <a:t>il blocco </a:t>
            </a:r>
            <a:r>
              <a:rPr lang="it-IT" i="1" dirty="0"/>
              <a:t>i</a:t>
            </a:r>
            <a:r>
              <a:rPr lang="it-IT" dirty="0"/>
              <a:t> può essere messo in una qualunque delle W linee dell’insieme </a:t>
            </a:r>
            <a:r>
              <a:rPr lang="it-IT" i="1" dirty="0"/>
              <a:t>k</a:t>
            </a:r>
            <a:r>
              <a:rPr lang="it-IT" dirty="0"/>
              <a:t>.</a:t>
            </a:r>
          </a:p>
          <a:p>
            <a:r>
              <a:rPr lang="it-IT" dirty="0">
                <a:latin typeface="Tms Rmn" charset="0"/>
              </a:rPr>
              <a:t>Si parla quindi di cache set associative </a:t>
            </a:r>
            <a:r>
              <a:rPr lang="it-IT" i="1" dirty="0">
                <a:latin typeface="Tms Rmn" charset="0"/>
              </a:rPr>
              <a:t>a W vie </a:t>
            </a:r>
            <a:r>
              <a:rPr lang="it-IT" dirty="0">
                <a:latin typeface="Tms Rmn" charset="0"/>
              </a:rPr>
              <a:t>(</a:t>
            </a:r>
            <a:r>
              <a:rPr lang="it-IT" i="1" dirty="0">
                <a:latin typeface="Tms Rmn" charset="0"/>
              </a:rPr>
              <a:t>W-ways</a:t>
            </a:r>
            <a:r>
              <a:rPr lang="it-IT" dirty="0">
                <a:latin typeface="Tms Rmn" charset="0"/>
              </a:rPr>
              <a:t>).</a:t>
            </a:r>
          </a:p>
          <a:p>
            <a:r>
              <a:rPr lang="it-IT" dirty="0">
                <a:latin typeface="Tms Rmn" charset="0"/>
              </a:rPr>
              <a:t>Valori comuni di W sono 2 e 4.</a:t>
            </a:r>
          </a:p>
          <a:p>
            <a:r>
              <a:rPr lang="it-IT" dirty="0">
                <a:latin typeface="Tms Rmn" charset="0"/>
              </a:rPr>
              <a:t>Se </a:t>
            </a:r>
            <a:r>
              <a:rPr lang="it-IT" i="1" dirty="0">
                <a:latin typeface="Tms Rmn" charset="0"/>
              </a:rPr>
              <a:t>S</a:t>
            </a:r>
            <a:r>
              <a:rPr lang="it-IT" i="1" baseline="-25000" dirty="0">
                <a:latin typeface="Tms Rmn" charset="0"/>
              </a:rPr>
              <a:t> </a:t>
            </a:r>
            <a:r>
              <a:rPr lang="it-IT" i="1" dirty="0">
                <a:latin typeface="Tms Rmn" charset="0"/>
              </a:rPr>
              <a:t>= N </a:t>
            </a:r>
            <a:r>
              <a:rPr lang="it-IT" dirty="0">
                <a:latin typeface="Tms Rmn" charset="0"/>
              </a:rPr>
              <a:t>(</a:t>
            </a:r>
            <a:r>
              <a:rPr lang="it-IT" i="1" dirty="0">
                <a:latin typeface="Tms Rmn" charset="0"/>
              </a:rPr>
              <a:t>N</a:t>
            </a:r>
            <a:r>
              <a:rPr lang="it-IT" dirty="0">
                <a:latin typeface="Tms Rmn" charset="0"/>
              </a:rPr>
              <a:t> è la dimensione della cache) si ha il </a:t>
            </a:r>
            <a:r>
              <a:rPr lang="it-IT" i="1" dirty="0">
                <a:latin typeface="Tms Rmn" charset="0"/>
              </a:rPr>
              <a:t>direct mapping</a:t>
            </a:r>
            <a:r>
              <a:rPr lang="it-IT" dirty="0">
                <a:latin typeface="Tms Rmn" charset="0"/>
              </a:rPr>
              <a:t>; se </a:t>
            </a:r>
            <a:r>
              <a:rPr lang="it-IT" i="1" dirty="0">
                <a:latin typeface="Tms Rmn" charset="0"/>
              </a:rPr>
              <a:t>S=1</a:t>
            </a:r>
            <a:r>
              <a:rPr lang="it-IT" dirty="0">
                <a:latin typeface="Tms Rmn" charset="0"/>
              </a:rPr>
              <a:t> si ha l’</a:t>
            </a:r>
            <a:r>
              <a:rPr lang="it-IT" i="1" dirty="0">
                <a:latin typeface="Tms Rmn" charset="0"/>
              </a:rPr>
              <a:t>associative mapping</a:t>
            </a:r>
            <a:r>
              <a:rPr lang="it-IT" dirty="0">
                <a:latin typeface="Tms Rmn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>
          <a:xfrm>
            <a:off x="1771650" y="585788"/>
            <a:ext cx="6388100" cy="754062"/>
          </a:xfrm>
          <a:noFill/>
          <a:ln/>
        </p:spPr>
        <p:txBody>
          <a:bodyPr/>
          <a:lstStyle/>
          <a:p>
            <a:r>
              <a:rPr lang="it-IT"/>
              <a:t>Struttura dell’indirizzo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720725"/>
          </a:xfrm>
          <a:noFill/>
          <a:ln/>
        </p:spPr>
        <p:txBody>
          <a:bodyPr/>
          <a:lstStyle/>
          <a:p>
            <a:r>
              <a:rPr lang="it-IT"/>
              <a:t>Nel caso di set associative mapping, ciascun indirizzo viene scomposto dalla cache in tre parti: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2398713" y="3213100"/>
            <a:ext cx="1606550" cy="45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en-US"/>
              <a:t>Etichetta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4005263" y="3213100"/>
            <a:ext cx="1935162" cy="45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en-US"/>
              <a:t>Blocco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5940425" y="3213100"/>
            <a:ext cx="1606550" cy="45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en-US"/>
              <a:t>Parola</a:t>
            </a:r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 flipV="1">
            <a:off x="2079625" y="3667125"/>
            <a:ext cx="915988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0" y="4511675"/>
            <a:ext cx="43132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Identifica il blocco di memoria. </a:t>
            </a:r>
            <a:br>
              <a:rPr lang="en-US"/>
            </a:br>
            <a:r>
              <a:rPr lang="en-US"/>
              <a:t>È il campo che viene confrontato con il tag.</a:t>
            </a:r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5054600" y="3667125"/>
            <a:ext cx="0" cy="203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2876550" y="5699125"/>
            <a:ext cx="4600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Attraverso la funzione di mapping</a:t>
            </a:r>
            <a:br>
              <a:rPr lang="en-US"/>
            </a:br>
            <a:r>
              <a:rPr lang="en-US"/>
              <a:t>identifica l’insieme di linee di cache</a:t>
            </a:r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 flipH="1" flipV="1">
            <a:off x="6743700" y="3667125"/>
            <a:ext cx="137477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6743700" y="4532313"/>
            <a:ext cx="2786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Identifica la parola</a:t>
            </a:r>
            <a:br>
              <a:rPr lang="en-US"/>
            </a:br>
            <a:r>
              <a:rPr lang="en-US"/>
              <a:t>all’interno del blocco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814388" y="246063"/>
            <a:ext cx="8278812" cy="754062"/>
          </a:xfrm>
          <a:noFill/>
          <a:ln/>
          <a:extLst>
            <a:ext uri="{91240B29-F687-4F45-9708-019B960494DF}">
              <a14:hiddenLine xmlns:a14="http://schemas.microsoft.com/office/drawing/2010/main" w="12699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Algoritmo di rimpiazzamento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933575"/>
            <a:ext cx="8099425" cy="3497263"/>
          </a:xfrm>
          <a:noFill/>
          <a:ln/>
        </p:spPr>
        <p:txBody>
          <a:bodyPr/>
          <a:lstStyle/>
          <a:p>
            <a:r>
              <a:rPr lang="it-IT" dirty="0"/>
              <a:t>Definisce quale linea di cache deve venire utilizzata per memorizzare un blocco di memoria, tra quelle associate al blocco (nel caso di associative o set associative mapping).</a:t>
            </a:r>
          </a:p>
          <a:p>
            <a:r>
              <a:rPr lang="it-IT" dirty="0"/>
              <a:t>Viene scelto tra:</a:t>
            </a:r>
          </a:p>
          <a:p>
            <a:pPr lvl="1"/>
            <a:r>
              <a:rPr lang="it-IT" i="1" dirty="0"/>
              <a:t>LRU</a:t>
            </a:r>
            <a:r>
              <a:rPr lang="it-IT" dirty="0"/>
              <a:t> (Least Recently Used): il più utilizzato</a:t>
            </a:r>
          </a:p>
          <a:p>
            <a:pPr lvl="1"/>
            <a:r>
              <a:rPr lang="it-IT" i="1" dirty="0"/>
              <a:t>FIFO</a:t>
            </a:r>
            <a:r>
              <a:rPr lang="it-IT" dirty="0"/>
              <a:t> (First-In First-Out): il più economico</a:t>
            </a:r>
          </a:p>
          <a:p>
            <a:pPr lvl="1"/>
            <a:r>
              <a:rPr lang="it-IT" i="1" dirty="0"/>
              <a:t>LFU</a:t>
            </a:r>
            <a:r>
              <a:rPr lang="it-IT" dirty="0"/>
              <a:t> (Least Frequently Used): teoricamente il più efficace</a:t>
            </a:r>
          </a:p>
          <a:p>
            <a:pPr lvl="1"/>
            <a:r>
              <a:rPr lang="it-IT" i="1" dirty="0"/>
              <a:t>random</a:t>
            </a:r>
            <a:r>
              <a:rPr lang="it-IT" dirty="0"/>
              <a:t>: semplice ed efficiente.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1411288" y="246063"/>
            <a:ext cx="7085012" cy="1470025"/>
          </a:xfrm>
          <a:noFill/>
          <a:ln/>
          <a:extLst>
            <a:ext uri="{91240B29-F687-4F45-9708-019B960494DF}">
              <a14:hiddenLine xmlns:a14="http://schemas.microsoft.com/office/drawing/2010/main" w="12699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Aggiornamento </a:t>
            </a:r>
            <a:br>
              <a:rPr lang="it-IT"/>
            </a:br>
            <a:r>
              <a:rPr lang="it-IT"/>
              <a:t>della memoria principale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81038" y="2527300"/>
            <a:ext cx="8580437" cy="20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4450" rIns="88900" bIns="44450">
            <a:spAutoFit/>
          </a:bodyPr>
          <a:lstStyle/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it-IT" sz="2300" b="1">
                <a:latin typeface="Tms Rmn" charset="0"/>
              </a:rPr>
              <a:t>La CPU ha normalmente un canale di connessione diretto con la memoria principale; questo permette 2 possibili meccanismi di aggiornamento della memoria principale:</a:t>
            </a:r>
          </a:p>
          <a:p>
            <a:pPr algn="just" defTabSz="22225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222250" algn="l"/>
              </a:tabLst>
            </a:pPr>
            <a:r>
              <a:rPr lang="it-IT" sz="2300" b="1">
                <a:latin typeface="Tms Rmn" charset="0"/>
              </a:rPr>
              <a:t> 	</a:t>
            </a:r>
            <a:r>
              <a:rPr lang="it-IT" sz="2300" b="1" i="1">
                <a:latin typeface="Tms Rmn" charset="0"/>
              </a:rPr>
              <a:t>write-back</a:t>
            </a:r>
            <a:endParaRPr lang="it-IT" sz="2300" b="1">
              <a:latin typeface="Tms Rmn" charset="0"/>
            </a:endParaRPr>
          </a:p>
          <a:p>
            <a:pPr algn="just" defTabSz="22225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222250" algn="l"/>
              </a:tabLst>
            </a:pPr>
            <a:r>
              <a:rPr lang="it-IT" sz="2300" b="1">
                <a:latin typeface="Tms Rmn" charset="0"/>
              </a:rPr>
              <a:t> 	</a:t>
            </a:r>
            <a:r>
              <a:rPr lang="it-IT" sz="2300" b="1" i="1">
                <a:latin typeface="Tms Rmn" charset="0"/>
              </a:rPr>
              <a:t>write-through.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Write-Back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dirty="0">
                <a:latin typeface="Tms Rmn" charset="0"/>
              </a:rPr>
              <a:t>Per ogni blocco nella cache viene tenuto aggiornato un flag </a:t>
            </a:r>
            <a:r>
              <a:rPr lang="it-IT" i="1" dirty="0">
                <a:latin typeface="Tms Rmn" charset="0"/>
              </a:rPr>
              <a:t>(dirty bit</a:t>
            </a:r>
            <a:r>
              <a:rPr lang="it-IT" dirty="0">
                <a:latin typeface="Tms Rmn" charset="0"/>
              </a:rPr>
              <a:t>)</a:t>
            </a:r>
            <a:r>
              <a:rPr lang="it-IT" i="1" dirty="0">
                <a:latin typeface="Tms Rmn" charset="0"/>
              </a:rPr>
              <a:t>,</a:t>
            </a:r>
            <a:r>
              <a:rPr lang="it-IT" dirty="0">
                <a:latin typeface="Tms Rmn" charset="0"/>
              </a:rPr>
              <a:t> che ricorda se il blocco è stato modificato o meno da quando è stato caricato nella cache.</a:t>
            </a:r>
          </a:p>
          <a:p>
            <a:pPr>
              <a:lnSpc>
                <a:spcPct val="80000"/>
              </a:lnSpc>
            </a:pPr>
            <a:r>
              <a:rPr lang="it-IT" dirty="0">
                <a:latin typeface="Tms Rmn" charset="0"/>
              </a:rPr>
              <a:t>Quando un blocco viene eliminato dalla cache e il dirty bit è settato, il blocco viene copiato dalla cache nella memoria principale.</a:t>
            </a:r>
          </a:p>
          <a:p>
            <a:pPr>
              <a:lnSpc>
                <a:spcPct val="80000"/>
              </a:lnSpc>
            </a:pPr>
            <a:r>
              <a:rPr lang="it-IT" dirty="0">
                <a:latin typeface="Tms Rmn" charset="0"/>
              </a:rPr>
              <a:t>Svantaggi:</a:t>
            </a:r>
          </a:p>
          <a:p>
            <a:pPr lvl="1">
              <a:lnSpc>
                <a:spcPct val="80000"/>
              </a:lnSpc>
            </a:pPr>
            <a:r>
              <a:rPr lang="it-IT" dirty="0"/>
              <a:t>la sostituzione è più lenta, perché a volte richiede la copiatura in memoria del blocco sostituito</a:t>
            </a:r>
          </a:p>
          <a:p>
            <a:pPr lvl="1">
              <a:lnSpc>
                <a:spcPct val="80000"/>
              </a:lnSpc>
            </a:pPr>
            <a:r>
              <a:rPr lang="it-IT" dirty="0"/>
              <a:t>nei sistemi multiprocessore si può avere inconsistenza tra le cache di diversi processori</a:t>
            </a:r>
          </a:p>
          <a:p>
            <a:pPr lvl="1">
              <a:lnSpc>
                <a:spcPct val="80000"/>
              </a:lnSpc>
            </a:pPr>
            <a:r>
              <a:rPr lang="it-IT" dirty="0"/>
              <a:t>il ripristino dei dati della memoria dopo eventuali </a:t>
            </a:r>
            <a:r>
              <a:rPr lang="it-IT" i="1" dirty="0"/>
              <a:t>system failure</a:t>
            </a:r>
            <a:r>
              <a:rPr lang="it-IT" dirty="0"/>
              <a:t> può non essere possibile.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754063" y="1790700"/>
            <a:ext cx="2159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75" y="246063"/>
            <a:ext cx="4037013" cy="754062"/>
          </a:xfrm>
          <a:noFill/>
          <a:ln/>
        </p:spPr>
        <p:txBody>
          <a:bodyPr/>
          <a:lstStyle/>
          <a:p>
            <a:r>
              <a:rPr lang="it-IT"/>
              <a:t>Write-through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738188" y="1884363"/>
            <a:ext cx="831850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4450" rIns="88900" bIns="44450">
            <a:spAutoFit/>
          </a:bodyPr>
          <a:lstStyle/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it-IT" sz="2300" b="1">
                <a:latin typeface="Tms Rmn" charset="0"/>
              </a:rPr>
              <a:t>Ogni volta che la CPU esegue un’operazione di scrittura, la esegue sia sul dato nella cache che in quello nella memoria principale.</a:t>
            </a:r>
          </a:p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it-IT" sz="2300" b="1">
                <a:latin typeface="Tms Rmn" charset="0"/>
              </a:rPr>
              <a:t>La perdita di efficienza che ne deriva è limitata dal fatto che le operazioni di scrittura sono di solito molto meno numerose di quelle di lettura.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1658938" y="246063"/>
            <a:ext cx="6589712" cy="754062"/>
          </a:xfrm>
          <a:noFill/>
          <a:ln/>
          <a:extLst>
            <a:ext uri="{91240B29-F687-4F45-9708-019B960494DF}">
              <a14:hiddenLine xmlns:a14="http://schemas.microsoft.com/office/drawing/2010/main" w="12699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Dimensioni dei blocchi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3150" y="1843088"/>
            <a:ext cx="7758113" cy="3144837"/>
          </a:xfrm>
          <a:noFill/>
          <a:ln/>
        </p:spPr>
        <p:txBody>
          <a:bodyPr/>
          <a:lstStyle/>
          <a:p>
            <a:r>
              <a:rPr lang="it-IT"/>
              <a:t>Al crescere delle dimensioni del blocco (e a parità di dimensioni complessive della cache) si verificano 2 fenomeni:</a:t>
            </a:r>
          </a:p>
          <a:p>
            <a:pPr lvl="1"/>
            <a:r>
              <a:rPr lang="it-IT"/>
              <a:t>dapprima la hit ratio cresce (grazie alla località dei riferimenti)</a:t>
            </a:r>
          </a:p>
          <a:p>
            <a:pPr lvl="1"/>
            <a:r>
              <a:rPr lang="it-IT"/>
              <a:t>poi comincia a decrescere (perché diminuisce il numero di blocchi in cache).</a:t>
            </a:r>
          </a:p>
          <a:p>
            <a:r>
              <a:rPr lang="it-IT"/>
              <a:t>Valori frequenti sono da 4 a 32 byte.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6725" y="585788"/>
            <a:ext cx="6453188" cy="754062"/>
          </a:xfrm>
        </p:spPr>
        <p:txBody>
          <a:bodyPr/>
          <a:lstStyle/>
          <a:p>
            <a:r>
              <a:rPr lang="it-IT"/>
              <a:t>Località dei riferimenti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4408488"/>
          </a:xfrm>
        </p:spPr>
        <p:txBody>
          <a:bodyPr/>
          <a:lstStyle/>
          <a:p>
            <a:r>
              <a:rPr lang="it-IT" dirty="0"/>
              <a:t>La presenza di una cache può migliorare le prestazioni di un sistema per via della </a:t>
            </a:r>
            <a:r>
              <a:rPr lang="it-IT" i="1" dirty="0"/>
              <a:t>località dei riferimenti </a:t>
            </a:r>
            <a:r>
              <a:rPr lang="it-IT" dirty="0"/>
              <a:t>osservabile nella maggioranza dei programmi. </a:t>
            </a:r>
          </a:p>
          <a:p>
            <a:r>
              <a:rPr lang="it-IT" dirty="0"/>
              <a:t>Si esprime in due forme:</a:t>
            </a:r>
          </a:p>
          <a:p>
            <a:pPr lvl="1"/>
            <a:r>
              <a:rPr lang="it-IT" dirty="0"/>
              <a:t>località </a:t>
            </a:r>
            <a:r>
              <a:rPr lang="it-IT" i="1" dirty="0"/>
              <a:t>temporale</a:t>
            </a:r>
            <a:r>
              <a:rPr lang="it-IT" dirty="0"/>
              <a:t>: se all’istante </a:t>
            </a:r>
            <a:r>
              <a:rPr lang="it-IT" dirty="0">
                <a:latin typeface="Courier New" pitchFamily="49" charset="0"/>
              </a:rPr>
              <a:t>t</a:t>
            </a:r>
            <a:r>
              <a:rPr lang="it-IT" dirty="0"/>
              <a:t> il programma fa accesso ad una cella di memoria, è molto probabile che il programma faccia nuovamente accesso alla stessa cella entro l’istante </a:t>
            </a:r>
            <a:r>
              <a:rPr lang="it-IT" dirty="0">
                <a:latin typeface="Courier New" pitchFamily="49" charset="0"/>
              </a:rPr>
              <a:t>t + </a:t>
            </a:r>
            <a:r>
              <a:rPr lang="it-IT" dirty="0">
                <a:latin typeface="Courier New" pitchFamily="49" charset="0"/>
                <a:sym typeface="Symbol"/>
              </a:rPr>
              <a:t></a:t>
            </a:r>
            <a:endParaRPr lang="it-IT" dirty="0">
              <a:latin typeface="Courier New" pitchFamily="49" charset="0"/>
            </a:endParaRPr>
          </a:p>
          <a:p>
            <a:pPr lvl="1"/>
            <a:r>
              <a:rPr lang="it-IT" dirty="0"/>
              <a:t>località </a:t>
            </a:r>
            <a:r>
              <a:rPr lang="it-IT" i="1" dirty="0"/>
              <a:t>spaziale</a:t>
            </a:r>
            <a:r>
              <a:rPr lang="it-IT" dirty="0"/>
              <a:t>: se all’istante </a:t>
            </a:r>
            <a:r>
              <a:rPr lang="it-IT" dirty="0">
                <a:latin typeface="Courier New" pitchFamily="49" charset="0"/>
              </a:rPr>
              <a:t>t</a:t>
            </a:r>
            <a:r>
              <a:rPr lang="it-IT" dirty="0"/>
              <a:t> il programma fa accesso alla cella di memoria di indirizzo </a:t>
            </a:r>
            <a:r>
              <a:rPr lang="it-IT" dirty="0">
                <a:latin typeface="Courier New" pitchFamily="49" charset="0"/>
              </a:rPr>
              <a:t>X</a:t>
            </a:r>
            <a:r>
              <a:rPr lang="it-IT" dirty="0"/>
              <a:t>, è molto probabile che entro l’istante </a:t>
            </a:r>
            <a:r>
              <a:rPr lang="it-IT" dirty="0">
                <a:latin typeface="Courier New" pitchFamily="49" charset="0"/>
              </a:rPr>
              <a:t>t + </a:t>
            </a:r>
            <a:r>
              <a:rPr lang="it-IT" dirty="0">
                <a:latin typeface="Courier New" pitchFamily="49" charset="0"/>
                <a:sym typeface="Symbol"/>
              </a:rPr>
              <a:t></a:t>
            </a:r>
            <a:r>
              <a:rPr lang="it-IT" dirty="0"/>
              <a:t> il programma faccia accesso anche alla cella di indirizzo </a:t>
            </a:r>
            <a:r>
              <a:rPr lang="it-IT" dirty="0">
                <a:latin typeface="Courier New" pitchFamily="49" charset="0"/>
              </a:rPr>
              <a:t>X ± e</a:t>
            </a:r>
            <a:r>
              <a:rPr lang="it-IT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8547" name="Rectangle 1027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854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881188" y="227013"/>
            <a:ext cx="6161087" cy="754062"/>
          </a:xfrm>
          <a:noFill/>
          <a:ln/>
          <a:extLst>
            <a:ext uri="{91240B29-F687-4F45-9708-019B960494DF}">
              <a14:hiddenLine xmlns:a14="http://schemas.microsoft.com/office/drawing/2010/main" w="12699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Coerenza della cache</a:t>
            </a:r>
          </a:p>
        </p:txBody>
      </p:sp>
      <p:sp>
        <p:nvSpPr>
          <p:cNvPr id="10854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474663" y="1103313"/>
            <a:ext cx="8994775" cy="1528762"/>
          </a:xfrm>
          <a:noFill/>
          <a:ln/>
        </p:spPr>
        <p:txBody>
          <a:bodyPr/>
          <a:lstStyle/>
          <a:p>
            <a:r>
              <a:rPr lang="it-IT"/>
              <a:t>È un problema nei sistemi a multiprocessore con memoria condivisa, nei quali ogni processore ha una sua cache.</a:t>
            </a:r>
          </a:p>
          <a:p>
            <a:r>
              <a:rPr lang="it-IT"/>
              <a:t>Problemi analoghi si possono avere se il sistema utilizza un DMA controller.</a:t>
            </a:r>
          </a:p>
        </p:txBody>
      </p:sp>
      <p:sp>
        <p:nvSpPr>
          <p:cNvPr id="108550" name="Line 1030"/>
          <p:cNvSpPr>
            <a:spLocks noChangeShapeType="1"/>
          </p:cNvSpPr>
          <p:nvPr/>
        </p:nvSpPr>
        <p:spPr bwMode="auto">
          <a:xfrm>
            <a:off x="1073150" y="4943475"/>
            <a:ext cx="7758113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8551" name="Rectangle 1031"/>
          <p:cNvSpPr>
            <a:spLocks noChangeArrowheads="1"/>
          </p:cNvSpPr>
          <p:nvPr/>
        </p:nvSpPr>
        <p:spPr bwMode="auto">
          <a:xfrm>
            <a:off x="2819400" y="5541963"/>
            <a:ext cx="4254500" cy="1163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228600">
              <a:tabLst>
                <a:tab pos="228600" algn="l"/>
              </a:tabLst>
            </a:pPr>
            <a:r>
              <a:rPr lang="en-US" b="1"/>
              <a:t>Memoria condivisa</a:t>
            </a:r>
          </a:p>
        </p:txBody>
      </p:sp>
      <p:grpSp>
        <p:nvGrpSpPr>
          <p:cNvPr id="108552" name="Group 1032"/>
          <p:cNvGrpSpPr>
            <a:grpSpLocks/>
          </p:cNvGrpSpPr>
          <p:nvPr/>
        </p:nvGrpSpPr>
        <p:grpSpPr bwMode="auto">
          <a:xfrm>
            <a:off x="2182813" y="2430463"/>
            <a:ext cx="1336675" cy="2513012"/>
            <a:chOff x="934" y="1531"/>
            <a:chExt cx="842" cy="1583"/>
          </a:xfrm>
        </p:grpSpPr>
        <p:sp>
          <p:nvSpPr>
            <p:cNvPr id="108553" name="Rectangle 1033"/>
            <p:cNvSpPr>
              <a:spLocks noChangeArrowheads="1"/>
            </p:cNvSpPr>
            <p:nvPr/>
          </p:nvSpPr>
          <p:spPr bwMode="auto">
            <a:xfrm>
              <a:off x="934" y="1531"/>
              <a:ext cx="842" cy="5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en-US"/>
                <a:t>CPU</a:t>
              </a:r>
            </a:p>
          </p:txBody>
        </p:sp>
        <p:sp>
          <p:nvSpPr>
            <p:cNvPr id="108554" name="Rectangle 1034"/>
            <p:cNvSpPr>
              <a:spLocks noChangeArrowheads="1"/>
            </p:cNvSpPr>
            <p:nvPr/>
          </p:nvSpPr>
          <p:spPr bwMode="auto">
            <a:xfrm>
              <a:off x="934" y="2388"/>
              <a:ext cx="842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en-US"/>
                <a:t>Cache</a:t>
              </a:r>
            </a:p>
          </p:txBody>
        </p:sp>
        <p:sp>
          <p:nvSpPr>
            <p:cNvPr id="108555" name="Line 1035"/>
            <p:cNvSpPr>
              <a:spLocks noChangeShapeType="1"/>
            </p:cNvSpPr>
            <p:nvPr/>
          </p:nvSpPr>
          <p:spPr bwMode="auto">
            <a:xfrm>
              <a:off x="1375" y="2050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8556" name="Line 1036"/>
            <p:cNvSpPr>
              <a:spLocks noChangeShapeType="1"/>
            </p:cNvSpPr>
            <p:nvPr/>
          </p:nvSpPr>
          <p:spPr bwMode="auto">
            <a:xfrm>
              <a:off x="1375" y="2764"/>
              <a:ext cx="0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108557" name="Group 1037"/>
          <p:cNvGrpSpPr>
            <a:grpSpLocks/>
          </p:cNvGrpSpPr>
          <p:nvPr/>
        </p:nvGrpSpPr>
        <p:grpSpPr bwMode="auto">
          <a:xfrm>
            <a:off x="4129088" y="2430463"/>
            <a:ext cx="1336675" cy="2513012"/>
            <a:chOff x="934" y="1531"/>
            <a:chExt cx="842" cy="1583"/>
          </a:xfrm>
        </p:grpSpPr>
        <p:sp>
          <p:nvSpPr>
            <p:cNvPr id="108558" name="Rectangle 1038"/>
            <p:cNvSpPr>
              <a:spLocks noChangeArrowheads="1"/>
            </p:cNvSpPr>
            <p:nvPr/>
          </p:nvSpPr>
          <p:spPr bwMode="auto">
            <a:xfrm>
              <a:off x="934" y="1531"/>
              <a:ext cx="842" cy="5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en-US"/>
                <a:t>CPU</a:t>
              </a:r>
            </a:p>
          </p:txBody>
        </p:sp>
        <p:sp>
          <p:nvSpPr>
            <p:cNvPr id="108559" name="Rectangle 1039"/>
            <p:cNvSpPr>
              <a:spLocks noChangeArrowheads="1"/>
            </p:cNvSpPr>
            <p:nvPr/>
          </p:nvSpPr>
          <p:spPr bwMode="auto">
            <a:xfrm>
              <a:off x="934" y="2388"/>
              <a:ext cx="842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en-US"/>
                <a:t>Cache</a:t>
              </a:r>
            </a:p>
          </p:txBody>
        </p:sp>
        <p:sp>
          <p:nvSpPr>
            <p:cNvPr id="108560" name="Line 1040"/>
            <p:cNvSpPr>
              <a:spLocks noChangeShapeType="1"/>
            </p:cNvSpPr>
            <p:nvPr/>
          </p:nvSpPr>
          <p:spPr bwMode="auto">
            <a:xfrm>
              <a:off x="1375" y="2050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8561" name="Line 1041"/>
            <p:cNvSpPr>
              <a:spLocks noChangeShapeType="1"/>
            </p:cNvSpPr>
            <p:nvPr/>
          </p:nvSpPr>
          <p:spPr bwMode="auto">
            <a:xfrm>
              <a:off x="1375" y="2764"/>
              <a:ext cx="0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108562" name="Group 1042"/>
          <p:cNvGrpSpPr>
            <a:grpSpLocks/>
          </p:cNvGrpSpPr>
          <p:nvPr/>
        </p:nvGrpSpPr>
        <p:grpSpPr bwMode="auto">
          <a:xfrm>
            <a:off x="6075363" y="2430463"/>
            <a:ext cx="1336675" cy="2513012"/>
            <a:chOff x="934" y="1531"/>
            <a:chExt cx="842" cy="1583"/>
          </a:xfrm>
        </p:grpSpPr>
        <p:sp>
          <p:nvSpPr>
            <p:cNvPr id="108563" name="Rectangle 1043"/>
            <p:cNvSpPr>
              <a:spLocks noChangeArrowheads="1"/>
            </p:cNvSpPr>
            <p:nvPr/>
          </p:nvSpPr>
          <p:spPr bwMode="auto">
            <a:xfrm>
              <a:off x="934" y="1531"/>
              <a:ext cx="842" cy="5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en-US"/>
                <a:t>CPU</a:t>
              </a:r>
            </a:p>
          </p:txBody>
        </p:sp>
        <p:sp>
          <p:nvSpPr>
            <p:cNvPr id="108564" name="Rectangle 1044"/>
            <p:cNvSpPr>
              <a:spLocks noChangeArrowheads="1"/>
            </p:cNvSpPr>
            <p:nvPr/>
          </p:nvSpPr>
          <p:spPr bwMode="auto">
            <a:xfrm>
              <a:off x="934" y="2388"/>
              <a:ext cx="842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228600">
                <a:tabLst>
                  <a:tab pos="228600" algn="l"/>
                </a:tabLst>
              </a:pPr>
              <a:r>
                <a:rPr lang="en-US"/>
                <a:t>Cache</a:t>
              </a:r>
            </a:p>
          </p:txBody>
        </p:sp>
        <p:sp>
          <p:nvSpPr>
            <p:cNvPr id="108565" name="Line 1045"/>
            <p:cNvSpPr>
              <a:spLocks noChangeShapeType="1"/>
            </p:cNvSpPr>
            <p:nvPr/>
          </p:nvSpPr>
          <p:spPr bwMode="auto">
            <a:xfrm>
              <a:off x="1375" y="2050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8566" name="Line 1046"/>
            <p:cNvSpPr>
              <a:spLocks noChangeShapeType="1"/>
            </p:cNvSpPr>
            <p:nvPr/>
          </p:nvSpPr>
          <p:spPr bwMode="auto">
            <a:xfrm>
              <a:off x="1375" y="2764"/>
              <a:ext cx="0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08567" name="Line 1047"/>
          <p:cNvSpPr>
            <a:spLocks noChangeShapeType="1"/>
          </p:cNvSpPr>
          <p:nvPr/>
        </p:nvSpPr>
        <p:spPr bwMode="auto">
          <a:xfrm>
            <a:off x="4829175" y="494347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5938" y="585788"/>
            <a:ext cx="3802062" cy="754062"/>
          </a:xfrm>
        </p:spPr>
        <p:txBody>
          <a:bodyPr/>
          <a:lstStyle/>
          <a:p>
            <a:r>
              <a:rPr lang="it-IT"/>
              <a:t>Bit di validità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2652713"/>
          </a:xfrm>
        </p:spPr>
        <p:txBody>
          <a:bodyPr/>
          <a:lstStyle/>
          <a:p>
            <a:r>
              <a:rPr lang="it-IT"/>
              <a:t>Per ottenere la coerenza delle cache si introduce per ogni linea di cache un </a:t>
            </a:r>
            <a:r>
              <a:rPr lang="it-IT" i="1"/>
              <a:t>bit di validità</a:t>
            </a:r>
            <a:r>
              <a:rPr lang="it-IT"/>
              <a:t>. </a:t>
            </a:r>
          </a:p>
          <a:p>
            <a:r>
              <a:rPr lang="it-IT"/>
              <a:t>Se è disattivato, significa che il blocco presente in quella linea ha un valore diverso dal corrispondente blocco nella memoria principale. In tal caso ogni accesso al blocco comporta un miss.</a:t>
            </a:r>
          </a:p>
          <a:p>
            <a:endParaRPr lang="it-IT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643313" y="401638"/>
            <a:ext cx="2744787" cy="754062"/>
          </a:xfrm>
        </p:spPr>
        <p:txBody>
          <a:bodyPr/>
          <a:lstStyle/>
          <a:p>
            <a:r>
              <a:rPr lang="it-IT"/>
              <a:t>Soluzioni</a:t>
            </a:r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112838" y="1428750"/>
            <a:ext cx="7758112" cy="3776663"/>
          </a:xfrm>
        </p:spPr>
        <p:txBody>
          <a:bodyPr/>
          <a:lstStyle/>
          <a:p>
            <a:r>
              <a:rPr lang="it-IT" dirty="0"/>
              <a:t>Nei sistemi multiprocessore si usa di solito il meccanismo di write-through.</a:t>
            </a:r>
          </a:p>
          <a:p>
            <a:r>
              <a:rPr lang="it-IT" dirty="0"/>
              <a:t>Inoltre, per garantire la coerenza delle cache si possono usare le seguenti soluzioni:</a:t>
            </a:r>
          </a:p>
          <a:p>
            <a:pPr lvl="1"/>
            <a:r>
              <a:rPr lang="it-IT" i="1" dirty="0"/>
              <a:t>Bus Watching con Write-through</a:t>
            </a:r>
            <a:r>
              <a:rPr lang="it-IT" dirty="0"/>
              <a:t>: il controllore di ciascuna cache rileva le operazioni di Write-through sul bus, e invalida (attraverso il bit di validità) le linee corrispondenti nella propria cache;</a:t>
            </a:r>
          </a:p>
          <a:p>
            <a:pPr lvl="1"/>
            <a:r>
              <a:rPr lang="it-IT" i="1" dirty="0"/>
              <a:t>Non-cacheable Memory</a:t>
            </a:r>
            <a:r>
              <a:rPr lang="it-IT" dirty="0"/>
              <a:t>: la memoria condivisa non può essere trasferita nelle cache.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1558" y="314325"/>
            <a:ext cx="7425111" cy="1485022"/>
          </a:xfrm>
        </p:spPr>
        <p:txBody>
          <a:bodyPr/>
          <a:lstStyle/>
          <a:p>
            <a:r>
              <a:rPr lang="it-IT" dirty="0"/>
              <a:t>Cache di primo, secondo </a:t>
            </a:r>
            <a:br>
              <a:rPr lang="it-IT" dirty="0"/>
            </a:br>
            <a:r>
              <a:rPr lang="it-IT" dirty="0"/>
              <a:t>e terzo livello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841500"/>
            <a:ext cx="8212137" cy="1894878"/>
          </a:xfrm>
        </p:spPr>
        <p:txBody>
          <a:bodyPr/>
          <a:lstStyle/>
          <a:p>
            <a:r>
              <a:rPr lang="it-IT" dirty="0"/>
              <a:t>Può essere conveniente avere più livelli di cache:</a:t>
            </a:r>
          </a:p>
          <a:p>
            <a:pPr lvl="1"/>
            <a:r>
              <a:rPr lang="it-IT" dirty="0"/>
              <a:t>una cache di primo livello (L1), più piccola e veloce</a:t>
            </a:r>
          </a:p>
          <a:p>
            <a:pPr lvl="1"/>
            <a:r>
              <a:rPr lang="it-IT" dirty="0"/>
              <a:t>una cache di secondo livello (L2), più lenta ma più grande</a:t>
            </a:r>
          </a:p>
          <a:p>
            <a:pPr lvl="1"/>
            <a:r>
              <a:rPr lang="it-IT" dirty="0"/>
              <a:t>una cache di terzo livello (L3), ancora più lenta e grande.</a:t>
            </a:r>
          </a:p>
        </p:txBody>
      </p:sp>
    </p:spTree>
    <p:extLst>
      <p:ext uri="{BB962C8B-B14F-4D97-AF65-F5344CB8AC3E}">
        <p14:creationId xmlns:p14="http://schemas.microsoft.com/office/powerpoint/2010/main" val="617230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0739" y="314325"/>
            <a:ext cx="8726749" cy="2208297"/>
          </a:xfrm>
        </p:spPr>
        <p:txBody>
          <a:bodyPr/>
          <a:lstStyle/>
          <a:p>
            <a:r>
              <a:rPr lang="it-IT" dirty="0"/>
              <a:t>Cache di primo, secondo </a:t>
            </a:r>
            <a:br>
              <a:rPr lang="it-IT" dirty="0"/>
            </a:br>
            <a:r>
              <a:rPr lang="it-IT" dirty="0"/>
              <a:t>e terzo livello - funzionamento</a:t>
            </a:r>
            <a:br>
              <a:rPr lang="it-IT" dirty="0"/>
            </a:br>
            <a:endParaRPr lang="it-IT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841500"/>
            <a:ext cx="8212137" cy="4514056"/>
          </a:xfrm>
        </p:spPr>
        <p:txBody>
          <a:bodyPr/>
          <a:lstStyle/>
          <a:p>
            <a:r>
              <a:rPr lang="it-IT" dirty="0"/>
              <a:t>Ogni volta che il processore esegue un accesso in memoria</a:t>
            </a:r>
          </a:p>
          <a:p>
            <a:pPr lvl="1"/>
            <a:r>
              <a:rPr lang="it-IT" dirty="0"/>
              <a:t>Si controlla se la parola sta in L1</a:t>
            </a:r>
          </a:p>
          <a:p>
            <a:pPr lvl="2"/>
            <a:r>
              <a:rPr lang="it-IT" dirty="0"/>
              <a:t>Se sì, si accede a L1</a:t>
            </a:r>
          </a:p>
          <a:p>
            <a:pPr lvl="2"/>
            <a:r>
              <a:rPr lang="it-IT" dirty="0"/>
              <a:t>Se no, si controlla se la parola sta in L2</a:t>
            </a:r>
          </a:p>
          <a:p>
            <a:pPr lvl="3"/>
            <a:r>
              <a:rPr lang="it-IT" dirty="0"/>
              <a:t>Se sì, si accede a L2 ed eventualmente si aggiorna L1</a:t>
            </a:r>
          </a:p>
          <a:p>
            <a:pPr lvl="3"/>
            <a:r>
              <a:rPr lang="it-IT" dirty="0"/>
              <a:t>Se no, si controlla se la parola sta in L3</a:t>
            </a:r>
          </a:p>
          <a:p>
            <a:pPr lvl="4"/>
            <a:r>
              <a:rPr lang="it-IT" dirty="0"/>
              <a:t>Se sì, si accede a L3 ed eventualmente si aggiorna L2</a:t>
            </a:r>
          </a:p>
          <a:p>
            <a:pPr lvl="4"/>
            <a:r>
              <a:rPr lang="it-IT" dirty="0"/>
              <a:t>Se no, si accede alla memoria principale ed eventualmente si aggiorna L3.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044" y="314325"/>
            <a:ext cx="7760139" cy="1485022"/>
          </a:xfrm>
        </p:spPr>
        <p:txBody>
          <a:bodyPr/>
          <a:lstStyle/>
          <a:p>
            <a:r>
              <a:rPr lang="it-IT" dirty="0"/>
              <a:t>Cache di primo e secondo </a:t>
            </a:r>
            <a:br>
              <a:rPr lang="it-IT" dirty="0"/>
            </a:br>
            <a:r>
              <a:rPr lang="it-IT" dirty="0"/>
              <a:t>livello - prestazioni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841500"/>
            <a:ext cx="8212137" cy="4160113"/>
          </a:xfrm>
        </p:spPr>
        <p:txBody>
          <a:bodyPr/>
          <a:lstStyle/>
          <a:p>
            <a:r>
              <a:rPr lang="it-IT" dirty="0"/>
              <a:t>Aggiungendo una cache di secondo livello</a:t>
            </a:r>
          </a:p>
          <a:p>
            <a:pPr lvl="1"/>
            <a:r>
              <a:rPr lang="it-IT" dirty="0"/>
              <a:t>in caso di hit nella C1 il tempo di accesso dipende solo dalla velocità della C1</a:t>
            </a:r>
          </a:p>
          <a:p>
            <a:pPr lvl="1"/>
            <a:r>
              <a:rPr lang="it-IT" dirty="0"/>
              <a:t>in caso di miss nella C1 il tempo di accesso</a:t>
            </a:r>
          </a:p>
          <a:p>
            <a:pPr lvl="2"/>
            <a:r>
              <a:rPr lang="it-IT" dirty="0"/>
              <a:t>viene comunque ridotto se la parola si trova nella C2</a:t>
            </a:r>
          </a:p>
          <a:p>
            <a:pPr lvl="2"/>
            <a:r>
              <a:rPr lang="it-IT" dirty="0"/>
              <a:t>resta pari al tempo di accesso alla memoria principale in caso contrario.</a:t>
            </a:r>
          </a:p>
          <a:p>
            <a:r>
              <a:rPr lang="it-IT" dirty="0"/>
              <a:t>La scelta delle memorie che fanno parte dei vari livelli di cache (in termini di dimensione, tipo e meccanismo di funzionamento) determina se il sistema produce vantaggi o meno.</a:t>
            </a:r>
          </a:p>
        </p:txBody>
      </p:sp>
    </p:spTree>
    <p:extLst>
      <p:ext uri="{BB962C8B-B14F-4D97-AF65-F5344CB8AC3E}">
        <p14:creationId xmlns:p14="http://schemas.microsoft.com/office/powerpoint/2010/main" val="3052652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47" name="Rectangle 1027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4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11125" y="227013"/>
            <a:ext cx="9709150" cy="754062"/>
          </a:xfrm>
          <a:noFill/>
          <a:ln/>
        </p:spPr>
        <p:txBody>
          <a:bodyPr/>
          <a:lstStyle/>
          <a:p>
            <a:r>
              <a:rPr lang="it-IT"/>
              <a:t>Esempio: FreeScale PowerPC 603</a:t>
            </a:r>
          </a:p>
        </p:txBody>
      </p:sp>
      <p:sp>
        <p:nvSpPr>
          <p:cNvPr id="5734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774700" y="1749425"/>
            <a:ext cx="8697913" cy="4408488"/>
          </a:xfrm>
          <a:noFill/>
          <a:ln/>
        </p:spPr>
        <p:txBody>
          <a:bodyPr/>
          <a:lstStyle/>
          <a:p>
            <a:r>
              <a:rPr lang="it-IT"/>
              <a:t>Il PowerPC 603 fu il primo processore ad implementare l’architettura a 32 bit del PowerPC, con frequenze tra 80 e 100 MHz.</a:t>
            </a:r>
          </a:p>
          <a:p>
            <a:r>
              <a:rPr lang="it-IT"/>
              <a:t>Per qualche anno fu usato nei computer Apple, ma la sua applicazione principale è stata in campo embedded, dove sono ancora molto utilizzate le successive versioni da esso derivate.</a:t>
            </a:r>
          </a:p>
          <a:p>
            <a:r>
              <a:rPr lang="it-IT"/>
              <a:t>Esiste un solo livello di cache, separata per dati e istruzioni: ogni cache ha dimensione pari a 16 kbyte e utilizza il mapping set associative a 4 vie con algoritmo di sostituzione LRU. Ogni linea contiene 32 byte, e ci sono quindi 128 insiemi.</a:t>
            </a:r>
          </a:p>
          <a:p>
            <a:r>
              <a:rPr lang="it-IT"/>
              <a:t>È possibile aggiungere esternamente una cache di secondo livello di 1 Mbyte.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4" name="Picture 4" descr="zambez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6"/>
          <a:stretch/>
        </p:blipFill>
        <p:spPr bwMode="auto">
          <a:xfrm>
            <a:off x="1537661" y="3938325"/>
            <a:ext cx="7404933" cy="29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077" y="585788"/>
            <a:ext cx="6923371" cy="761747"/>
          </a:xfrm>
        </p:spPr>
        <p:txBody>
          <a:bodyPr/>
          <a:lstStyle/>
          <a:p>
            <a:r>
              <a:rPr lang="it-IT" dirty="0"/>
              <a:t>Esempio: AMD Zambezi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266" y="1389228"/>
            <a:ext cx="9103082" cy="2673552"/>
          </a:xfrm>
        </p:spPr>
        <p:txBody>
          <a:bodyPr/>
          <a:lstStyle/>
          <a:p>
            <a:r>
              <a:rPr lang="it-IT" dirty="0"/>
              <a:t>Zambezi è una CPU di fascia alta della famiglia AMD Fusion: include fino a 8 core, ciascuno equipaggiato con una sua cache di primo livello (L1). </a:t>
            </a:r>
          </a:p>
          <a:p>
            <a:r>
              <a:rPr lang="it-IT" dirty="0"/>
              <a:t>Ogni coppia di core utilizza una cache di secondo livello (L2) di 2 o 4 Mbyte. </a:t>
            </a:r>
          </a:p>
          <a:p>
            <a:r>
              <a:rPr lang="it-IT" dirty="0"/>
              <a:t>I core dello stesso dispositivo condividono la cache di terzo livello (L3) di 8 Mbyte.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97" y="585788"/>
            <a:ext cx="7054817" cy="761747"/>
          </a:xfrm>
        </p:spPr>
        <p:txBody>
          <a:bodyPr/>
          <a:lstStyle/>
          <a:p>
            <a:r>
              <a:rPr lang="it-IT" dirty="0"/>
              <a:t>Esempio: Intel Lynnfield</a:t>
            </a:r>
          </a:p>
        </p:txBody>
      </p:sp>
      <p:pic>
        <p:nvPicPr>
          <p:cNvPr id="1026" name="Picture 2" descr="http://www.brightsideofnews.com/Data/2009_9_7/Intel-Lynnfield3b-Core-i5-750-and-Core-i7-870-Evaluation/C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17" y="1499370"/>
            <a:ext cx="8147505" cy="49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812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35175" y="268288"/>
            <a:ext cx="5859463" cy="1470025"/>
          </a:xfrm>
        </p:spPr>
        <p:txBody>
          <a:bodyPr/>
          <a:lstStyle/>
          <a:p>
            <a:r>
              <a:rPr lang="it-IT"/>
              <a:t>Esempio di calcolo: </a:t>
            </a:r>
            <a:br>
              <a:rPr lang="it-IT"/>
            </a:br>
            <a:r>
              <a:rPr lang="it-IT"/>
              <a:t>specifiche</a:t>
            </a:r>
          </a:p>
        </p:txBody>
      </p:sp>
      <p:sp>
        <p:nvSpPr>
          <p:cNvPr id="1269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3181350"/>
          </a:xfrm>
        </p:spPr>
        <p:txBody>
          <a:bodyPr/>
          <a:lstStyle/>
          <a:p>
            <a:r>
              <a:rPr lang="it-IT" dirty="0"/>
              <a:t>Si consideri una cache con le seguenti caratteristiche:</a:t>
            </a:r>
          </a:p>
          <a:p>
            <a:pPr lvl="1"/>
            <a:r>
              <a:rPr lang="it-IT" dirty="0"/>
              <a:t>dimensione pari a 64KByte (solo dati)</a:t>
            </a:r>
          </a:p>
          <a:p>
            <a:pPr lvl="1"/>
            <a:r>
              <a:rPr lang="it-IT" dirty="0"/>
              <a:t>direct mapping</a:t>
            </a:r>
          </a:p>
          <a:p>
            <a:pPr lvl="1"/>
            <a:r>
              <a:rPr lang="it-IT" dirty="0"/>
              <a:t>blocchi di 4 byte</a:t>
            </a:r>
          </a:p>
          <a:p>
            <a:pPr lvl="1"/>
            <a:r>
              <a:rPr lang="it-IT" dirty="0"/>
              <a:t>indirizzi su 32 bit.</a:t>
            </a:r>
          </a:p>
          <a:p>
            <a:r>
              <a:rPr lang="it-IT" dirty="0"/>
              <a:t>Si vuole determinare la struttura della cache (numero delle linee, dimensione del campo tag).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25" y="585788"/>
            <a:ext cx="7750175" cy="754062"/>
          </a:xfrm>
        </p:spPr>
        <p:txBody>
          <a:bodyPr/>
          <a:lstStyle/>
          <a:p>
            <a:r>
              <a:rPr lang="it-IT"/>
              <a:t>Principio di funzionamento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1668463"/>
          </a:xfrm>
        </p:spPr>
        <p:txBody>
          <a:bodyPr/>
          <a:lstStyle/>
          <a:p>
            <a:r>
              <a:rPr lang="it-IT" dirty="0"/>
              <a:t>Se all’istante</a:t>
            </a:r>
            <a:r>
              <a:rPr lang="it-IT" dirty="0">
                <a:latin typeface="Courier New" pitchFamily="49" charset="0"/>
              </a:rPr>
              <a:t> t</a:t>
            </a:r>
            <a:r>
              <a:rPr lang="it-IT" dirty="0"/>
              <a:t> (primo accesso ad un blocco di memoria da parte del programma) viene caricato nella cache l’intero blocco, ci sono alte probabilità che per un certo tempo </a:t>
            </a:r>
            <a:r>
              <a:rPr lang="it-IT" dirty="0">
                <a:latin typeface="Courier New" pitchFamily="49" charset="0"/>
                <a:sym typeface="Symbol"/>
              </a:rPr>
              <a:t></a:t>
            </a:r>
            <a:r>
              <a:rPr lang="it-IT" dirty="0"/>
              <a:t> il programma trovi nella cache tutte le parole di memoria cui deve fare accesso.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05013" y="293688"/>
            <a:ext cx="5926137" cy="1470025"/>
          </a:xfrm>
        </p:spPr>
        <p:txBody>
          <a:bodyPr/>
          <a:lstStyle/>
          <a:p>
            <a:r>
              <a:rPr lang="it-IT"/>
              <a:t>Esempio: </a:t>
            </a:r>
            <a:br>
              <a:rPr lang="it-IT"/>
            </a:br>
            <a:r>
              <a:rPr lang="it-IT"/>
              <a:t>struttura della cache</a:t>
            </a:r>
          </a:p>
        </p:txBody>
      </p:sp>
      <p:sp>
        <p:nvSpPr>
          <p:cNvPr id="12800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4797211"/>
          </a:xfrm>
        </p:spPr>
        <p:txBody>
          <a:bodyPr/>
          <a:lstStyle/>
          <a:p>
            <a:r>
              <a:rPr lang="it-IT" dirty="0"/>
              <a:t>Poichè ogni blocco è composto da 4 byte, la memoria è composta da 2</a:t>
            </a:r>
            <a:r>
              <a:rPr lang="it-IT" baseline="30000" dirty="0"/>
              <a:t>30</a:t>
            </a:r>
            <a:r>
              <a:rPr lang="it-IT" dirty="0"/>
              <a:t> blocchi. </a:t>
            </a:r>
          </a:p>
          <a:p>
            <a:r>
              <a:rPr lang="it-IT" dirty="0"/>
              <a:t>Le linee sono in numero pari a 64KByte/4=16K=2</a:t>
            </a:r>
            <a:r>
              <a:rPr lang="it-IT" baseline="30000" dirty="0"/>
              <a:t>14</a:t>
            </a:r>
            <a:r>
              <a:rPr lang="it-IT" dirty="0"/>
              <a:t>.</a:t>
            </a:r>
          </a:p>
          <a:p>
            <a:r>
              <a:rPr lang="it-IT" dirty="0"/>
              <a:t>Il campo tag deve poter identificare il blocco presente nella linea. </a:t>
            </a:r>
          </a:p>
          <a:p>
            <a:r>
              <a:rPr lang="it-IT" dirty="0"/>
              <a:t>In prima battuta il campo tag dovrebbe quindi occupare 30 bit. Poiché però in una generica linea di cache sono memorizzati solo i blocchi il cui indice ha i 14 bit bassi coincidenti con l’indice della linea, il campo tag ha dimensione pari a 16 bit.</a:t>
            </a:r>
          </a:p>
          <a:p>
            <a:r>
              <a:rPr lang="it-IT" dirty="0"/>
              <a:t>La cache ha quindi le seguenti dimensioni complessive:</a:t>
            </a:r>
          </a:p>
          <a:p>
            <a:pPr algn="ctr"/>
            <a:r>
              <a:rPr lang="it-IT" dirty="0"/>
              <a:t>2</a:t>
            </a:r>
            <a:r>
              <a:rPr lang="it-IT" baseline="30000" dirty="0"/>
              <a:t>14</a:t>
            </a:r>
            <a:r>
              <a:rPr lang="it-IT" dirty="0"/>
              <a:t> </a:t>
            </a:r>
            <a:r>
              <a:rPr lang="it-IT" dirty="0">
                <a:sym typeface="Symbol" pitchFamily="18" charset="2"/>
              </a:rPr>
              <a:t> (32 + 16) = </a:t>
            </a:r>
            <a:r>
              <a:rPr lang="it-IT" dirty="0"/>
              <a:t>2</a:t>
            </a:r>
            <a:r>
              <a:rPr lang="it-IT" baseline="30000" dirty="0"/>
              <a:t>14</a:t>
            </a:r>
            <a:r>
              <a:rPr lang="it-IT" dirty="0"/>
              <a:t> </a:t>
            </a:r>
            <a:r>
              <a:rPr lang="it-IT" dirty="0">
                <a:sym typeface="Symbol" pitchFamily="18" charset="2"/>
              </a:rPr>
              <a:t> 48 = 768Kbit =96KByte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19463" y="585788"/>
            <a:ext cx="3275012" cy="754062"/>
          </a:xfrm>
        </p:spPr>
        <p:txBody>
          <a:bodyPr/>
          <a:lstStyle/>
          <a:p>
            <a:r>
              <a:rPr lang="it-IT"/>
              <a:t>Prestazioni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3699987"/>
          </a:xfrm>
        </p:spPr>
        <p:txBody>
          <a:bodyPr/>
          <a:lstStyle/>
          <a:p>
            <a:r>
              <a:rPr lang="it-IT" dirty="0"/>
              <a:t>Si definiscano le seguenti grandezze:</a:t>
            </a:r>
          </a:p>
          <a:p>
            <a:pPr lvl="1"/>
            <a:r>
              <a:rPr lang="it-IT" i="1" dirty="0"/>
              <a:t>h</a:t>
            </a:r>
            <a:r>
              <a:rPr lang="it-IT" dirty="0"/>
              <a:t>: hit ratio della cache</a:t>
            </a:r>
          </a:p>
          <a:p>
            <a:pPr lvl="1"/>
            <a:r>
              <a:rPr lang="it-IT" i="1" dirty="0"/>
              <a:t>C</a:t>
            </a:r>
            <a:r>
              <a:rPr lang="it-IT" dirty="0"/>
              <a:t>: tempo di accesso alla cache</a:t>
            </a:r>
          </a:p>
          <a:p>
            <a:pPr lvl="1"/>
            <a:r>
              <a:rPr lang="it-IT" i="1" dirty="0"/>
              <a:t>M</a:t>
            </a:r>
            <a:r>
              <a:rPr lang="it-IT" dirty="0"/>
              <a:t>: tempo di accesso in memoria quando il dato non è in cache. </a:t>
            </a:r>
          </a:p>
          <a:p>
            <a:r>
              <a:rPr lang="it-IT" dirty="0"/>
              <a:t>Il tempo medio di accesso in memoria per la CPU sarà</a:t>
            </a:r>
          </a:p>
          <a:p>
            <a:pPr algn="ctr"/>
            <a:r>
              <a:rPr lang="it-IT" i="1" dirty="0"/>
              <a:t>t</a:t>
            </a:r>
            <a:r>
              <a:rPr lang="it-IT" i="1" baseline="-25000" dirty="0"/>
              <a:t>medio</a:t>
            </a:r>
            <a:r>
              <a:rPr lang="it-IT" i="1" dirty="0"/>
              <a:t> = hC + (1-h)M</a:t>
            </a:r>
          </a:p>
          <a:p>
            <a:r>
              <a:rPr lang="it-IT" dirty="0"/>
              <a:t>Valori normali per </a:t>
            </a:r>
            <a:r>
              <a:rPr lang="it-IT" i="1" dirty="0"/>
              <a:t>h</a:t>
            </a:r>
            <a:r>
              <a:rPr lang="it-IT" dirty="0"/>
              <a:t> sono dell’ordine di 0,9.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63" y="585788"/>
            <a:ext cx="6391275" cy="754062"/>
          </a:xfrm>
          <a:noFill/>
          <a:ln/>
          <a:extLst>
            <a:ext uri="{91240B29-F687-4F45-9708-019B960494DF}">
              <a14:hiddenLine xmlns:a14="http://schemas.microsoft.com/office/drawing/2010/main" w="12699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Struttura di una cache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3841564"/>
          </a:xfrm>
        </p:spPr>
        <p:txBody>
          <a:bodyPr/>
          <a:lstStyle/>
          <a:p>
            <a:r>
              <a:rPr lang="it-IT" dirty="0"/>
              <a:t>Una cache contiene al suo interno un certo numero di </a:t>
            </a:r>
            <a:r>
              <a:rPr lang="it-IT" i="1" dirty="0"/>
              <a:t>linee</a:t>
            </a:r>
            <a:r>
              <a:rPr lang="it-IT" dirty="0"/>
              <a:t>.</a:t>
            </a:r>
          </a:p>
          <a:p>
            <a:r>
              <a:rPr lang="it-IT" dirty="0"/>
              <a:t>Una linea contiene un blocco di memoria. Ad ogni linea è associato un campo </a:t>
            </a:r>
            <a:r>
              <a:rPr lang="it-IT" i="1" dirty="0"/>
              <a:t>tag</a:t>
            </a:r>
            <a:r>
              <a:rPr lang="it-IT" dirty="0"/>
              <a:t>, che indica il blocco di memoria presente nella linea in quel momento.</a:t>
            </a:r>
          </a:p>
          <a:p>
            <a:r>
              <a:rPr lang="it-IT" dirty="0"/>
              <a:t>La cache contiene inoltre la logica per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intercettare gli indirizzi prodotti dal processore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controllare al proprio interno l’eventuale presenza del blocco a cui il processore vuole fare accesso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eventualmente caricare da memoria il blocco.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3648075" y="352425"/>
            <a:ext cx="2611438" cy="754063"/>
          </a:xfrm>
          <a:noFill/>
          <a:ln/>
        </p:spPr>
        <p:txBody>
          <a:bodyPr/>
          <a:lstStyle/>
          <a:p>
            <a:r>
              <a:rPr lang="it-IT"/>
              <a:t>Struttura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16150" y="1833563"/>
            <a:ext cx="957263" cy="19573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400" b="1">
                <a:latin typeface="Tms Rmn" charset="0"/>
              </a:rPr>
              <a:t>Cache</a:t>
            </a:r>
          </a:p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400" b="1">
                <a:latin typeface="Tms Rmn" charset="0"/>
              </a:rPr>
              <a:t>Storage</a:t>
            </a:r>
          </a:p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400" b="1">
                <a:latin typeface="Tms Rmn" charset="0"/>
              </a:rPr>
              <a:t>Access</a:t>
            </a:r>
          </a:p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400" b="1">
                <a:latin typeface="Tms Rmn" charset="0"/>
              </a:rPr>
              <a:t>Logic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230688" y="1872277"/>
            <a:ext cx="3382962" cy="1714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186113" y="1938338"/>
            <a:ext cx="103187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230688" y="2056427"/>
            <a:ext cx="3382962" cy="1714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186113" y="2122488"/>
            <a:ext cx="103187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970463" y="1872277"/>
            <a:ext cx="0" cy="355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230688" y="2240577"/>
            <a:ext cx="3382962" cy="1714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186113" y="2306638"/>
            <a:ext cx="103187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230688" y="2405063"/>
            <a:ext cx="3382962" cy="1714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3186113" y="2490788"/>
            <a:ext cx="103187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970463" y="2220913"/>
            <a:ext cx="0" cy="355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230688" y="2589213"/>
            <a:ext cx="3382962" cy="169862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3186113" y="2674938"/>
            <a:ext cx="103187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4230688" y="2771775"/>
            <a:ext cx="3382962" cy="1714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3186113" y="2857500"/>
            <a:ext cx="103187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4970463" y="2589213"/>
            <a:ext cx="0" cy="3540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230688" y="2936261"/>
            <a:ext cx="3382962" cy="1714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3186113" y="3041650"/>
            <a:ext cx="103187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230688" y="3120411"/>
            <a:ext cx="3382962" cy="1714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3186113" y="3225800"/>
            <a:ext cx="103187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4970463" y="2936261"/>
            <a:ext cx="0" cy="355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230688" y="3304561"/>
            <a:ext cx="3382962" cy="1714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3186113" y="3409950"/>
            <a:ext cx="103187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230688" y="3488711"/>
            <a:ext cx="3382962" cy="1714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3186113" y="3594100"/>
            <a:ext cx="103187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4970463" y="3304561"/>
            <a:ext cx="0" cy="355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4584700" y="4006850"/>
            <a:ext cx="846138" cy="5016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228600">
              <a:lnSpc>
                <a:spcPct val="5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400" b="1">
                <a:latin typeface="Tms Rmn" charset="0"/>
              </a:rPr>
              <a:t>Address</a:t>
            </a:r>
          </a:p>
          <a:p>
            <a:pPr defTabSz="228600">
              <a:lnSpc>
                <a:spcPct val="5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400" b="1">
                <a:latin typeface="Tms Rmn" charset="0"/>
              </a:rPr>
              <a:t>Control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3689350" y="4908550"/>
            <a:ext cx="920750" cy="5032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200" b="1">
                <a:latin typeface="Tms Rmn" charset="0"/>
              </a:rPr>
              <a:t>Address</a:t>
            </a:r>
          </a:p>
          <a:p>
            <a:pPr defTabSz="228600">
              <a:lnSpc>
                <a:spcPct val="5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200" b="1">
                <a:latin typeface="Tms Rmn" charset="0"/>
              </a:rPr>
              <a:t>Comparison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5984875" y="4889500"/>
            <a:ext cx="846138" cy="5032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3783013" y="5754688"/>
            <a:ext cx="846137" cy="50323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1674813" y="4275138"/>
            <a:ext cx="28971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V="1">
            <a:off x="2657475" y="3790950"/>
            <a:ext cx="0" cy="4905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 flipV="1">
            <a:off x="4784725" y="3679825"/>
            <a:ext cx="0" cy="32702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4435475" y="3692525"/>
            <a:ext cx="6350" cy="120332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>
            <a:off x="3981450" y="4281488"/>
            <a:ext cx="0" cy="6143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4622800" y="5270500"/>
            <a:ext cx="134937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6164263" y="3692525"/>
            <a:ext cx="0" cy="120332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flipV="1">
            <a:off x="6705600" y="3679825"/>
            <a:ext cx="0" cy="12096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6843713" y="4975225"/>
            <a:ext cx="9382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 flipH="1">
            <a:off x="6831013" y="5251450"/>
            <a:ext cx="92551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2085975" y="5895975"/>
            <a:ext cx="16843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 flipH="1">
            <a:off x="2035175" y="6172200"/>
            <a:ext cx="174783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71" name="Line 47"/>
          <p:cNvSpPr>
            <a:spLocks noChangeShapeType="1"/>
          </p:cNvSpPr>
          <p:nvPr/>
        </p:nvSpPr>
        <p:spPr bwMode="auto">
          <a:xfrm>
            <a:off x="4224338" y="5424488"/>
            <a:ext cx="0" cy="3175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72" name="Line 48"/>
          <p:cNvSpPr>
            <a:spLocks noChangeShapeType="1"/>
          </p:cNvSpPr>
          <p:nvPr/>
        </p:nvSpPr>
        <p:spPr bwMode="auto">
          <a:xfrm>
            <a:off x="4622800" y="5049838"/>
            <a:ext cx="36036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73" name="Line 49"/>
          <p:cNvSpPr>
            <a:spLocks noChangeShapeType="1"/>
          </p:cNvSpPr>
          <p:nvPr/>
        </p:nvSpPr>
        <p:spPr bwMode="auto">
          <a:xfrm flipV="1">
            <a:off x="4989513" y="4508500"/>
            <a:ext cx="0" cy="54768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74" name="Rectangle 50"/>
          <p:cNvSpPr>
            <a:spLocks noChangeArrowheads="1"/>
          </p:cNvSpPr>
          <p:nvPr/>
        </p:nvSpPr>
        <p:spPr bwMode="auto">
          <a:xfrm>
            <a:off x="423863" y="4878388"/>
            <a:ext cx="1817687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2300" b="1">
                <a:latin typeface="Tms Rmn" charset="0"/>
              </a:rPr>
              <a:t>verso la CPU</a:t>
            </a:r>
          </a:p>
        </p:txBody>
      </p: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7904163" y="4749800"/>
            <a:ext cx="190658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algn="just" defTabSz="222250">
              <a:lnSpc>
                <a:spcPct val="90000"/>
              </a:lnSpc>
              <a:tabLst>
                <a:tab pos="222250" algn="l"/>
              </a:tabLst>
            </a:pPr>
            <a:r>
              <a:rPr lang="en-US" sz="2300" b="1">
                <a:latin typeface="Tms Rmn" charset="0"/>
              </a:rPr>
              <a:t>verso la mem.</a:t>
            </a:r>
          </a:p>
          <a:p>
            <a:pPr algn="just" defTabSz="222250">
              <a:lnSpc>
                <a:spcPct val="90000"/>
              </a:lnSpc>
              <a:tabLst>
                <a:tab pos="222250" algn="l"/>
              </a:tabLst>
            </a:pPr>
            <a:r>
              <a:rPr lang="en-US" sz="2300" b="1">
                <a:latin typeface="Tms Rmn" charset="0"/>
              </a:rPr>
              <a:t>principale</a:t>
            </a:r>
          </a:p>
        </p:txBody>
      </p:sp>
      <p:sp>
        <p:nvSpPr>
          <p:cNvPr id="26676" name="Rectangle 52"/>
          <p:cNvSpPr>
            <a:spLocks noChangeArrowheads="1"/>
          </p:cNvSpPr>
          <p:nvPr/>
        </p:nvSpPr>
        <p:spPr bwMode="auto">
          <a:xfrm>
            <a:off x="2249488" y="2268538"/>
            <a:ext cx="287337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77" name="Rectangle 53"/>
          <p:cNvSpPr>
            <a:spLocks noChangeArrowheads="1"/>
          </p:cNvSpPr>
          <p:nvPr/>
        </p:nvSpPr>
        <p:spPr bwMode="auto">
          <a:xfrm>
            <a:off x="4186238" y="1382713"/>
            <a:ext cx="8302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1400" b="1">
                <a:latin typeface="Tms Rmn" charset="0"/>
              </a:rPr>
              <a:t>Indirizzi</a:t>
            </a:r>
          </a:p>
          <a:p>
            <a:pPr defTabSz="222250">
              <a:lnSpc>
                <a:spcPct val="5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1400" b="1">
                <a:latin typeface="Tms Rmn" charset="0"/>
              </a:rPr>
              <a:t>(tag)</a:t>
            </a:r>
          </a:p>
        </p:txBody>
      </p:sp>
      <p:sp>
        <p:nvSpPr>
          <p:cNvPr id="26678" name="Rectangle 54"/>
          <p:cNvSpPr>
            <a:spLocks noChangeArrowheads="1"/>
          </p:cNvSpPr>
          <p:nvPr/>
        </p:nvSpPr>
        <p:spPr bwMode="auto">
          <a:xfrm>
            <a:off x="5610225" y="1528763"/>
            <a:ext cx="13906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1400" b="1">
                <a:latin typeface="Tms Rmn" charset="0"/>
              </a:rPr>
              <a:t>Data Page (line)</a:t>
            </a:r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601663" y="399415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1400" b="1">
                <a:latin typeface="Tms Rmn" charset="0"/>
              </a:rPr>
              <a:t>Indirizzi</a:t>
            </a:r>
          </a:p>
          <a:p>
            <a:pPr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1400" b="1">
                <a:latin typeface="Tms Rmn" charset="0"/>
              </a:rPr>
              <a:t>fisici</a:t>
            </a:r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844550" y="5743575"/>
            <a:ext cx="75565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1400" b="1">
                <a:latin typeface="Tms Rmn" charset="0"/>
              </a:rPr>
              <a:t>Data In</a:t>
            </a:r>
          </a:p>
        </p:txBody>
      </p:sp>
      <p:sp>
        <p:nvSpPr>
          <p:cNvPr id="26681" name="Rectangle 57"/>
          <p:cNvSpPr>
            <a:spLocks noChangeArrowheads="1"/>
          </p:cNvSpPr>
          <p:nvPr/>
        </p:nvSpPr>
        <p:spPr bwMode="auto">
          <a:xfrm>
            <a:off x="827088" y="6019800"/>
            <a:ext cx="8334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1400" b="1">
                <a:latin typeface="Tms Rmn" charset="0"/>
              </a:rPr>
              <a:t>Data out</a:t>
            </a:r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4589463" y="4059238"/>
            <a:ext cx="8001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3344863" y="4933950"/>
            <a:ext cx="11160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5978525" y="4897438"/>
            <a:ext cx="8588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400" b="1">
                <a:latin typeface="Tms Rmn" charset="0"/>
              </a:rPr>
              <a:t>Data</a:t>
            </a:r>
          </a:p>
          <a:p>
            <a:pPr defTabSz="228600">
              <a:lnSpc>
                <a:spcPct val="5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400" b="1">
                <a:latin typeface="Tms Rmn" charset="0"/>
              </a:rPr>
              <a:t>Selection</a:t>
            </a:r>
          </a:p>
        </p:txBody>
      </p:sp>
      <p:sp>
        <p:nvSpPr>
          <p:cNvPr id="26685" name="Rectangle 61"/>
          <p:cNvSpPr>
            <a:spLocks noChangeArrowheads="1"/>
          </p:cNvSpPr>
          <p:nvPr/>
        </p:nvSpPr>
        <p:spPr bwMode="auto">
          <a:xfrm>
            <a:off x="3813175" y="5762625"/>
            <a:ext cx="7889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400" b="1">
                <a:latin typeface="Tms Rmn" charset="0"/>
              </a:rPr>
              <a:t>Data</a:t>
            </a:r>
          </a:p>
          <a:p>
            <a:pPr defTabSz="228600">
              <a:lnSpc>
                <a:spcPct val="5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400" b="1">
                <a:latin typeface="Tms Rmn" charset="0"/>
              </a:rPr>
              <a:t>Routing</a:t>
            </a:r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>
            <a:off x="6221413" y="5405438"/>
            <a:ext cx="0" cy="3921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87" name="Line 63"/>
          <p:cNvSpPr>
            <a:spLocks noChangeShapeType="1"/>
          </p:cNvSpPr>
          <p:nvPr/>
        </p:nvSpPr>
        <p:spPr bwMode="auto">
          <a:xfrm flipH="1">
            <a:off x="4629150" y="5803900"/>
            <a:ext cx="159861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88" name="Line 64"/>
          <p:cNvSpPr>
            <a:spLocks noChangeShapeType="1"/>
          </p:cNvSpPr>
          <p:nvPr/>
        </p:nvSpPr>
        <p:spPr bwMode="auto">
          <a:xfrm>
            <a:off x="4659313" y="6007100"/>
            <a:ext cx="317817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 flipH="1">
            <a:off x="4629150" y="6202363"/>
            <a:ext cx="3146425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90" name="Line 66"/>
          <p:cNvSpPr>
            <a:spLocks noChangeShapeType="1"/>
          </p:cNvSpPr>
          <p:nvPr/>
        </p:nvSpPr>
        <p:spPr bwMode="auto">
          <a:xfrm flipV="1">
            <a:off x="6688138" y="5392738"/>
            <a:ext cx="0" cy="6207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91" name="Line 67"/>
          <p:cNvSpPr>
            <a:spLocks noChangeShapeType="1"/>
          </p:cNvSpPr>
          <p:nvPr/>
        </p:nvSpPr>
        <p:spPr bwMode="auto">
          <a:xfrm>
            <a:off x="5443538" y="4257675"/>
            <a:ext cx="23383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92" name="Rectangle 68"/>
          <p:cNvSpPr>
            <a:spLocks noChangeArrowheads="1"/>
          </p:cNvSpPr>
          <p:nvPr/>
        </p:nvSpPr>
        <p:spPr bwMode="auto">
          <a:xfrm>
            <a:off x="5695950" y="2360613"/>
            <a:ext cx="904875" cy="877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4450" rIns="88900" bIns="44450">
            <a:spAutoFit/>
          </a:bodyPr>
          <a:lstStyle/>
          <a:p>
            <a:pPr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1400" b="1">
                <a:latin typeface="Tms Rmn" charset="0"/>
              </a:rPr>
              <a:t>Cache</a:t>
            </a:r>
          </a:p>
          <a:p>
            <a:pPr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1400" b="1">
                <a:latin typeface="Tms Rmn" charset="0"/>
              </a:rPr>
              <a:t>Storage</a:t>
            </a:r>
          </a:p>
          <a:p>
            <a:pPr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1400" b="1">
                <a:latin typeface="Tms Rmn" charset="0"/>
              </a:rPr>
              <a:t>Array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585788"/>
            <a:ext cx="7885113" cy="754062"/>
          </a:xfrm>
        </p:spPr>
        <p:txBody>
          <a:bodyPr/>
          <a:lstStyle/>
          <a:p>
            <a:r>
              <a:rPr lang="it-IT"/>
              <a:t>Funzionamento della cache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4129088"/>
          </a:xfrm>
        </p:spPr>
        <p:txBody>
          <a:bodyPr/>
          <a:lstStyle/>
          <a:p>
            <a:r>
              <a:rPr lang="it-IT"/>
              <a:t>La cache si interpone tra processore e memoria principale.</a:t>
            </a:r>
          </a:p>
          <a:p>
            <a:r>
              <a:rPr lang="it-IT"/>
              <a:t>Ogni volta che il processore esegue un accesso alla memoria la cache </a:t>
            </a:r>
          </a:p>
          <a:p>
            <a:pPr lvl="1"/>
            <a:r>
              <a:rPr lang="it-IT"/>
              <a:t>intercetta l’indirizzo</a:t>
            </a:r>
          </a:p>
          <a:p>
            <a:pPr lvl="1"/>
            <a:r>
              <a:rPr lang="it-IT"/>
              <a:t>verifica se il blocco cui appartiene la parola è presente nella cache, controllando il valore dei tag</a:t>
            </a:r>
          </a:p>
          <a:p>
            <a:pPr lvl="1"/>
            <a:r>
              <a:rPr lang="it-IT"/>
              <a:t>se sì: estrae la parola dal blocco e la fornisce alla CPU al posto (e prima) della memoria principale (</a:t>
            </a:r>
            <a:r>
              <a:rPr lang="it-IT" i="1"/>
              <a:t>hit</a:t>
            </a:r>
            <a:r>
              <a:rPr lang="it-IT"/>
              <a:t>)</a:t>
            </a:r>
          </a:p>
          <a:p>
            <a:pPr lvl="1"/>
            <a:r>
              <a:rPr lang="it-IT"/>
              <a:t>se no: provvede a caricare nella cache l’intero blocco di cui la parola fa parte (</a:t>
            </a:r>
            <a:r>
              <a:rPr lang="it-IT" i="1"/>
              <a:t>miss</a:t>
            </a:r>
            <a:r>
              <a:rPr lang="it-IT"/>
              <a:t>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19463" y="585788"/>
            <a:ext cx="3275012" cy="754062"/>
          </a:xfrm>
        </p:spPr>
        <p:txBody>
          <a:bodyPr/>
          <a:lstStyle/>
          <a:p>
            <a:r>
              <a:rPr lang="it-IT"/>
              <a:t>Prestazioni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841500"/>
            <a:ext cx="7758113" cy="4761816"/>
          </a:xfrm>
        </p:spPr>
        <p:txBody>
          <a:bodyPr/>
          <a:lstStyle/>
          <a:p>
            <a:r>
              <a:rPr lang="it-IT" dirty="0"/>
              <a:t>In caso di hit, la cache riduce i tempi di accesso di </a:t>
            </a:r>
            <a:r>
              <a:rPr lang="it-IT"/>
              <a:t>un fattore dipendente dal rapporto tra i tempi di accesso della cache e della memoria principale.</a:t>
            </a:r>
            <a:endParaRPr lang="it-IT" dirty="0"/>
          </a:p>
          <a:p>
            <a:r>
              <a:rPr lang="it-IT" dirty="0"/>
              <a:t>In caso di miss, la cache risponde in due possibili modi:</a:t>
            </a:r>
          </a:p>
          <a:p>
            <a:pPr lvl="1"/>
            <a:r>
              <a:rPr lang="it-IT" dirty="0"/>
              <a:t>Accede alla memoria e carica l'intero blocco mancante; poi fornisce la parola richiesta. Il tempo di accesso è quindi superiore a quello di accesso alla memoria senza cache.</a:t>
            </a:r>
          </a:p>
          <a:p>
            <a:pPr lvl="1"/>
            <a:r>
              <a:rPr lang="it-IT" dirty="0"/>
              <a:t>Accede alla memoria e fornisce subito la parola richiesta; poi provvede al caricamento del blocco (</a:t>
            </a:r>
            <a:r>
              <a:rPr lang="it-IT" i="1" dirty="0"/>
              <a:t>load-through</a:t>
            </a:r>
            <a:r>
              <a:rPr lang="it-IT" dirty="0"/>
              <a:t> o </a:t>
            </a:r>
            <a:r>
              <a:rPr lang="it-IT" i="1" dirty="0"/>
              <a:t>early restart</a:t>
            </a:r>
            <a:r>
              <a:rPr lang="it-IT" dirty="0"/>
              <a:t>). Questa tecnica richiede un maggior costo dell'hardware della cache, ma il miss ha un impatto più limitato sulle prestazioni della cache.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arch">
  <a:themeElements>
    <a:clrScheme name="">
      <a:dk1>
        <a:srgbClr val="000000"/>
      </a:dk1>
      <a:lt1>
        <a:srgbClr val="FFFFFF"/>
      </a:lt1>
      <a:dk2>
        <a:srgbClr val="F59400"/>
      </a:dk2>
      <a:lt2>
        <a:srgbClr val="FC0101"/>
      </a:lt2>
      <a:accent1>
        <a:srgbClr val="E1E400"/>
      </a:accent1>
      <a:accent2>
        <a:srgbClr val="1EA300"/>
      </a:accent2>
      <a:accent3>
        <a:srgbClr val="FFFFFF"/>
      </a:accent3>
      <a:accent4>
        <a:srgbClr val="000000"/>
      </a:accent4>
      <a:accent5>
        <a:srgbClr val="EEEFAA"/>
      </a:accent5>
      <a:accent6>
        <a:srgbClr val="1A9300"/>
      </a:accent6>
      <a:hlink>
        <a:srgbClr val="0206FF"/>
      </a:hlink>
      <a:folHlink>
        <a:srgbClr val="BD02FF"/>
      </a:folHlink>
    </a:clrScheme>
    <a:fontScheme name="Comparch">
      <a:majorFont>
        <a:latin typeface="Tms Rm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ar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r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Pages>45</Pages>
  <Words>2397</Words>
  <Application>Microsoft Office PowerPoint</Application>
  <PresentationFormat>A4 (21x29,7 cm)</PresentationFormat>
  <Paragraphs>288</Paragraphs>
  <Slides>40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6" baseType="lpstr">
      <vt:lpstr>Arial</vt:lpstr>
      <vt:lpstr>Courier New</vt:lpstr>
      <vt:lpstr>Symbol</vt:lpstr>
      <vt:lpstr>Times New Roman</vt:lpstr>
      <vt:lpstr>Tms Rmn</vt:lpstr>
      <vt:lpstr>Comparch</vt:lpstr>
      <vt:lpstr>Le memorie cache</vt:lpstr>
      <vt:lpstr>Introduzione</vt:lpstr>
      <vt:lpstr>Località dei riferimenti</vt:lpstr>
      <vt:lpstr>Principio di funzionamento</vt:lpstr>
      <vt:lpstr>Prestazioni</vt:lpstr>
      <vt:lpstr>Struttura di una cache</vt:lpstr>
      <vt:lpstr>Struttura</vt:lpstr>
      <vt:lpstr>Funzionamento della cache</vt:lpstr>
      <vt:lpstr>Prestazioni</vt:lpstr>
      <vt:lpstr>Posizione della cache</vt:lpstr>
      <vt:lpstr>Instruction Cache e Data Cache</vt:lpstr>
      <vt:lpstr>Architettura Harvard</vt:lpstr>
      <vt:lpstr>Parametri caratteristici</vt:lpstr>
      <vt:lpstr>Dimensione della cache</vt:lpstr>
      <vt:lpstr>Funzione di  traduzione  (mapping)</vt:lpstr>
      <vt:lpstr>Meccanismi di mapping</vt:lpstr>
      <vt:lpstr>Direct Mapping</vt:lpstr>
      <vt:lpstr>Direct Mapping: esempio</vt:lpstr>
      <vt:lpstr>Direct Mapping</vt:lpstr>
      <vt:lpstr>Direct Mapping: struttura dell’indirizzo</vt:lpstr>
      <vt:lpstr>Associative Mapping</vt:lpstr>
      <vt:lpstr>Struttura dell’indirizzo</vt:lpstr>
      <vt:lpstr>Set Associative Mapping</vt:lpstr>
      <vt:lpstr>Struttura dell’indirizzo</vt:lpstr>
      <vt:lpstr>Algoritmo di rimpiazzamento</vt:lpstr>
      <vt:lpstr>Aggiornamento  della memoria principale</vt:lpstr>
      <vt:lpstr>Write-Back</vt:lpstr>
      <vt:lpstr>Write-through</vt:lpstr>
      <vt:lpstr>Dimensioni dei blocchi</vt:lpstr>
      <vt:lpstr>Coerenza della cache</vt:lpstr>
      <vt:lpstr>Bit di validità</vt:lpstr>
      <vt:lpstr>Soluzioni</vt:lpstr>
      <vt:lpstr>Cache di primo, secondo  e terzo livello</vt:lpstr>
      <vt:lpstr>Cache di primo, secondo  e terzo livello - funzionamento </vt:lpstr>
      <vt:lpstr>Cache di primo e secondo  livello - prestazioni</vt:lpstr>
      <vt:lpstr>Esempio: FreeScale PowerPC 603</vt:lpstr>
      <vt:lpstr>Esempio: AMD Zambezi</vt:lpstr>
      <vt:lpstr>Esempio: Intel Lynnfield</vt:lpstr>
      <vt:lpstr>Esempio di calcolo:  specifiche</vt:lpstr>
      <vt:lpstr>Esempio:  struttura della cache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L'Organizzazione della Memoria: memorie ad alta velocità</dc:title>
  <dc:creator>Matteo SONZA REORDA</dc:creator>
  <cp:lastModifiedBy>Piergiuseppe Siragusa</cp:lastModifiedBy>
  <cp:revision>118</cp:revision>
  <cp:lastPrinted>2012-05-10T14:39:27Z</cp:lastPrinted>
  <dcterms:created xsi:type="dcterms:W3CDTF">1995-12-18T16:09:02Z</dcterms:created>
  <dcterms:modified xsi:type="dcterms:W3CDTF">2019-06-06T20:10:33Z</dcterms:modified>
</cp:coreProperties>
</file>