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312" r:id="rId4"/>
    <p:sldId id="316" r:id="rId5"/>
    <p:sldId id="317" r:id="rId6"/>
    <p:sldId id="321" r:id="rId7"/>
    <p:sldId id="322" r:id="rId8"/>
    <p:sldId id="323" r:id="rId9"/>
    <p:sldId id="313" r:id="rId10"/>
    <p:sldId id="259" r:id="rId11"/>
    <p:sldId id="324" r:id="rId12"/>
    <p:sldId id="260" r:id="rId13"/>
    <p:sldId id="261" r:id="rId14"/>
    <p:sldId id="262" r:id="rId15"/>
    <p:sldId id="314" r:id="rId16"/>
    <p:sldId id="288" r:id="rId17"/>
    <p:sldId id="289" r:id="rId18"/>
    <p:sldId id="290" r:id="rId19"/>
    <p:sldId id="268" r:id="rId20"/>
    <p:sldId id="269" r:id="rId21"/>
    <p:sldId id="270" r:id="rId22"/>
    <p:sldId id="291" r:id="rId23"/>
    <p:sldId id="271" r:id="rId24"/>
    <p:sldId id="272" r:id="rId25"/>
    <p:sldId id="273" r:id="rId26"/>
    <p:sldId id="274" r:id="rId27"/>
    <p:sldId id="320" r:id="rId28"/>
    <p:sldId id="275" r:id="rId29"/>
    <p:sldId id="276" r:id="rId30"/>
    <p:sldId id="286" r:id="rId31"/>
    <p:sldId id="287" r:id="rId32"/>
    <p:sldId id="293" r:id="rId33"/>
    <p:sldId id="318" r:id="rId34"/>
    <p:sldId id="277" r:id="rId35"/>
    <p:sldId id="327" r:id="rId36"/>
    <p:sldId id="300" r:id="rId37"/>
    <p:sldId id="294" r:id="rId38"/>
    <p:sldId id="326" r:id="rId39"/>
    <p:sldId id="296" r:id="rId40"/>
    <p:sldId id="297" r:id="rId41"/>
    <p:sldId id="298" r:id="rId42"/>
    <p:sldId id="299" r:id="rId43"/>
    <p:sldId id="301" r:id="rId44"/>
    <p:sldId id="319" r:id="rId45"/>
    <p:sldId id="303" r:id="rId46"/>
    <p:sldId id="304" r:id="rId47"/>
    <p:sldId id="305" r:id="rId48"/>
    <p:sldId id="306" r:id="rId49"/>
    <p:sldId id="315" r:id="rId50"/>
    <p:sldId id="308" r:id="rId51"/>
    <p:sldId id="309" r:id="rId52"/>
    <p:sldId id="325" r:id="rId53"/>
  </p:sldIdLst>
  <p:sldSz cx="9906000" cy="6858000" type="A4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0A0A"/>
    <a:srgbClr val="1E1E1E"/>
    <a:srgbClr val="3A3A3A"/>
    <a:srgbClr val="606060"/>
    <a:srgbClr val="878787"/>
    <a:srgbClr val="9F9F9F"/>
    <a:srgbClr val="C1C1C1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210" autoAdjust="0"/>
    <p:restoredTop sz="86400" autoAdjust="0"/>
  </p:normalViewPr>
  <p:slideViewPr>
    <p:cSldViewPr snapToGrid="0">
      <p:cViewPr>
        <p:scale>
          <a:sx n="130" d="100"/>
          <a:sy n="130" d="100"/>
        </p:scale>
        <p:origin x="-618" y="59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9606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40" y="-114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1.xml"/><Relationship Id="rId1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68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0575" y="774700"/>
            <a:ext cx="5522913" cy="382428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771526" y="9321801"/>
            <a:ext cx="349216" cy="25365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lIns="49888" tIns="18922" rIns="49888" bIns="18922">
            <a:spAutoFit/>
          </a:bodyPr>
          <a:lstStyle/>
          <a:p>
            <a:pPr algn="r" defTabSz="941388">
              <a:defRPr/>
            </a:pPr>
            <a:fld id="{3E8F6940-DDC7-4F18-A1A4-6F2B5DF8DE6E}" type="slidenum">
              <a:rPr lang="en-US" sz="1400">
                <a:latin typeface="Tms Rmn" charset="0"/>
              </a:rPr>
              <a:pPr algn="r" defTabSz="941388">
                <a:defRPr/>
              </a:pPr>
              <a:t>‹N›</a:t>
            </a:fld>
            <a:endParaRPr lang="en-US" sz="1400">
              <a:latin typeface="Tms Rmn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29312" y="9174163"/>
            <a:ext cx="5212081" cy="0"/>
          </a:xfrm>
          <a:prstGeom prst="line">
            <a:avLst/>
          </a:prstGeom>
          <a:noFill/>
          <a:ln w="50799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925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1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98980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14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-1143" y="4991100"/>
            <a:ext cx="6861711" cy="157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056" tIns="48168" rIns="98056" bIns="48168">
            <a:spAutoFit/>
          </a:bodyPr>
          <a:lstStyle/>
          <a:p>
            <a:pPr defTabSz="247650">
              <a:lnSpc>
                <a:spcPct val="90000"/>
              </a:lnSpc>
              <a:spcBef>
                <a:spcPct val="50000"/>
              </a:spcBef>
              <a:tabLst>
                <a:tab pos="247650" algn="l"/>
              </a:tabLst>
            </a:pPr>
            <a:r>
              <a:rPr lang="en-US" sz="2600">
                <a:latin typeface="Tms Rmn" charset="0"/>
              </a:rPr>
              <a:t>Stallings pg. 139</a:t>
            </a:r>
          </a:p>
          <a:p>
            <a:pPr defTabSz="247650">
              <a:lnSpc>
                <a:spcPct val="90000"/>
              </a:lnSpc>
              <a:spcBef>
                <a:spcPct val="50000"/>
              </a:spcBef>
              <a:tabLst>
                <a:tab pos="247650" algn="l"/>
              </a:tabLst>
            </a:pPr>
            <a:r>
              <a:rPr lang="en-US" sz="2600">
                <a:latin typeface="Tms Rmn" charset="0"/>
              </a:rPr>
              <a:t>Per le Flash vedi Selezione di Elettronica, </a:t>
            </a:r>
          </a:p>
          <a:p>
            <a:pPr defTabSz="247650">
              <a:lnSpc>
                <a:spcPct val="90000"/>
              </a:lnSpc>
              <a:spcBef>
                <a:spcPct val="50000"/>
              </a:spcBef>
              <a:tabLst>
                <a:tab pos="247650" algn="l"/>
              </a:tabLst>
            </a:pPr>
            <a:r>
              <a:rPr lang="en-US" sz="2600">
                <a:latin typeface="Tms Rmn" charset="0"/>
              </a:rPr>
              <a:t>maggio ‘95</a:t>
            </a:r>
          </a:p>
        </p:txBody>
      </p:sp>
    </p:spTree>
    <p:extLst>
      <p:ext uri="{BB962C8B-B14F-4D97-AF65-F5344CB8AC3E}">
        <p14:creationId xmlns:p14="http://schemas.microsoft.com/office/powerpoint/2010/main" val="962599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16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2286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785" y="4862513"/>
            <a:ext cx="5210493" cy="46021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88" tIns="49543" rIns="99088" bIns="49543" anchor="ctr"/>
          <a:lstStyle/>
          <a:p>
            <a:r>
              <a:rPr lang="en-US" smtClean="0"/>
              <a:t>Hamacher pg. 230</a:t>
            </a:r>
          </a:p>
        </p:txBody>
      </p:sp>
    </p:spTree>
    <p:extLst>
      <p:ext uri="{BB962C8B-B14F-4D97-AF65-F5344CB8AC3E}">
        <p14:creationId xmlns:p14="http://schemas.microsoft.com/office/powerpoint/2010/main" val="139026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17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7836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17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7836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968" y="4862514"/>
            <a:ext cx="5210493" cy="4624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671799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968" y="4862514"/>
            <a:ext cx="5210493" cy="4624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612722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968" y="4862514"/>
            <a:ext cx="5210493" cy="4624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r>
              <a:rPr lang="it-IT" smtClean="0"/>
              <a:t>Bucci pg. 84</a:t>
            </a:r>
          </a:p>
        </p:txBody>
      </p:sp>
    </p:spTree>
    <p:extLst>
      <p:ext uri="{BB962C8B-B14F-4D97-AF65-F5344CB8AC3E}">
        <p14:creationId xmlns:p14="http://schemas.microsoft.com/office/powerpoint/2010/main" val="73398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968" y="4862514"/>
            <a:ext cx="5210493" cy="4624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641956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968" y="4862514"/>
            <a:ext cx="5210493" cy="4624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41813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3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254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4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3597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5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8071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6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8624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7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8980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785" y="4862513"/>
            <a:ext cx="5210493" cy="46021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88" tIns="49543" rIns="99088" bIns="49543" anchor="ctr"/>
          <a:lstStyle/>
          <a:p>
            <a:r>
              <a:rPr lang="en-US" sz="2400" smtClean="0"/>
              <a:t>Hamachen pg. 232</a:t>
            </a:r>
          </a:p>
        </p:txBody>
      </p:sp>
    </p:spTree>
    <p:extLst>
      <p:ext uri="{BB962C8B-B14F-4D97-AF65-F5344CB8AC3E}">
        <p14:creationId xmlns:p14="http://schemas.microsoft.com/office/powerpoint/2010/main" val="82746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13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5983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023836" y="11114"/>
            <a:ext cx="308022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023836" y="9744075"/>
            <a:ext cx="308022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43" tIns="0" rIns="20643" bIns="0" anchor="b"/>
          <a:lstStyle/>
          <a:p>
            <a:pPr algn="r" defTabSz="827088"/>
            <a:r>
              <a:rPr lang="en-US" sz="1100" b="0" i="1"/>
              <a:t>15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" y="9744075"/>
            <a:ext cx="3078639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" y="11114"/>
            <a:ext cx="3078639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5948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6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2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2925" y="103188"/>
            <a:ext cx="1938338" cy="4225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150" y="103188"/>
            <a:ext cx="5667375" cy="4225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9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3" y="103188"/>
            <a:ext cx="9475788" cy="7540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3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7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150" y="1955800"/>
            <a:ext cx="3802063" cy="237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955800"/>
            <a:ext cx="3803650" cy="237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13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5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42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76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05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8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" y="6457950"/>
            <a:ext cx="496888" cy="3889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 lIns="46038" tIns="19050" rIns="46038" bIns="19050">
            <a:spAutoFit/>
          </a:bodyPr>
          <a:lstStyle/>
          <a:p>
            <a:pPr algn="l" defTabSz="887413">
              <a:defRPr/>
            </a:pPr>
            <a:fld id="{AFB6B96E-8ED9-4B81-B054-99EE385FED42}" type="slidenum">
              <a:rPr lang="en-US" sz="2300">
                <a:latin typeface="Tms Rmn" charset="0"/>
              </a:rPr>
              <a:pPr algn="l" defTabSz="887413">
                <a:defRPr/>
              </a:pPr>
              <a:t>‹N›</a:t>
            </a:fld>
            <a:endParaRPr lang="en-US" sz="2300">
              <a:latin typeface="Tms Rmn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955800"/>
            <a:ext cx="7758113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003675" y="103188"/>
            <a:ext cx="1719263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Titolo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2pPr>
      <a:lvl3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3pPr>
      <a:lvl4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4pPr>
      <a:lvl5pPr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5pPr>
      <a:lvl6pPr marL="4572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6pPr>
      <a:lvl7pPr marL="9144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7pPr>
      <a:lvl8pPr marL="13716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8pPr>
      <a:lvl9pPr marL="1828800" algn="ctr" defTabSz="887413" rtl="0" eaLnBrk="0" fontAlgn="base" hangingPunct="0">
        <a:spcBef>
          <a:spcPct val="0"/>
        </a:spcBef>
        <a:spcAft>
          <a:spcPct val="0"/>
        </a:spcAft>
        <a:defRPr sz="47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2300" b="1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•"/>
        <a:defRPr sz="2300" b="1">
          <a:solidFill>
            <a:schemeClr val="tx1"/>
          </a:solidFill>
          <a:latin typeface="+mn-lt"/>
        </a:defRPr>
      </a:lvl2pPr>
      <a:lvl3pPr marL="923925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-"/>
        <a:defRPr sz="2300" b="1">
          <a:solidFill>
            <a:schemeClr val="tx1"/>
          </a:solidFill>
          <a:latin typeface="+mn-lt"/>
        </a:defRPr>
      </a:lvl3pPr>
      <a:lvl4pPr marL="1385888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+"/>
        <a:defRPr sz="2300" b="1">
          <a:solidFill>
            <a:schemeClr val="tx1"/>
          </a:solidFill>
          <a:latin typeface="+mn-lt"/>
        </a:defRPr>
      </a:lvl4pPr>
      <a:lvl5pPr marL="18478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5pPr>
      <a:lvl6pPr marL="23050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6pPr>
      <a:lvl7pPr marL="27622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7pPr>
      <a:lvl8pPr marL="32194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8pPr>
      <a:lvl9pPr marL="3676650" indent="-277813" algn="just" defTabSz="887413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300" b="1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96847" y="865083"/>
            <a:ext cx="8710719" cy="2254463"/>
          </a:xfrm>
          <a:noFill/>
        </p:spPr>
        <p:txBody>
          <a:bodyPr lIns="46038" rIns="46038" anchor="ctr"/>
          <a:lstStyle/>
          <a:p>
            <a:r>
              <a:rPr lang="it-IT" sz="7200" dirty="0" smtClean="0"/>
              <a:t>Le memorie </a:t>
            </a:r>
            <a:br>
              <a:rPr lang="it-IT" sz="7200" dirty="0" smtClean="0"/>
            </a:br>
            <a:r>
              <a:rPr lang="it-IT" sz="7200" dirty="0" smtClean="0"/>
              <a:t>ad accesso casuale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23963" y="4852988"/>
            <a:ext cx="7821612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725" tIns="42862" rIns="85725" bIns="42862" anchor="ctr"/>
          <a:lstStyle/>
          <a:p>
            <a:pPr defTabSz="860425"/>
            <a:r>
              <a:rPr lang="en-US" sz="2200" b="0">
                <a:latin typeface="Tms Rmn" charset="0"/>
              </a:rPr>
              <a:t>Politecnico di Torino</a:t>
            </a:r>
          </a:p>
          <a:p>
            <a:pPr defTabSz="860425"/>
            <a:r>
              <a:rPr lang="en-US" sz="2200" b="0">
                <a:latin typeface="Tms Rmn" charset="0"/>
              </a:rPr>
              <a:t>Dip. di Automatica e Informatica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036888" y="3990975"/>
            <a:ext cx="38338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4450" tIns="19050" rIns="44450" bIns="19050">
            <a:spAutoFit/>
          </a:bodyPr>
          <a:lstStyle/>
          <a:p>
            <a:pPr defTabSz="860425"/>
            <a:r>
              <a:rPr lang="en-US" sz="3400" b="0">
                <a:latin typeface="Tms Rmn" charset="0"/>
              </a:rPr>
              <a:t>Matteo Sonza Reorda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29" y="3914934"/>
            <a:ext cx="21050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2736850" y="323850"/>
            <a:ext cx="3473450" cy="754063"/>
          </a:xfrm>
          <a:noFill/>
        </p:spPr>
        <p:txBody>
          <a:bodyPr lIns="46038" rIns="46038"/>
          <a:lstStyle/>
          <a:p>
            <a:r>
              <a:rPr lang="it-IT" dirty="0" smtClean="0"/>
              <a:t>Architettura</a:t>
            </a: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6445250" y="1225550"/>
            <a:ext cx="2692400" cy="1987550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>
                <a:latin typeface="Tms Rmn" charset="0"/>
              </a:rPr>
              <a:t>Matrice </a:t>
            </a:r>
            <a:br>
              <a:rPr lang="en-US">
                <a:latin typeface="Tms Rmn" charset="0"/>
              </a:rPr>
            </a:br>
            <a:r>
              <a:rPr lang="en-US">
                <a:latin typeface="Tms Rmn" charset="0"/>
              </a:rPr>
              <a:t>di memoria</a:t>
            </a:r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 rot="5400000">
            <a:off x="4044950" y="1587500"/>
            <a:ext cx="939800" cy="1130300"/>
          </a:xfrm>
          <a:prstGeom prst="triangle">
            <a:avLst>
              <a:gd name="adj" fmla="val 47995"/>
            </a:avLst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0488" tIns="44450" rIns="90488" bIns="44450" anchor="ctr"/>
          <a:lstStyle/>
          <a:p>
            <a:pPr defTabSz="228600">
              <a:lnSpc>
                <a:spcPct val="90000"/>
              </a:lnSpc>
              <a:tabLst>
                <a:tab pos="228600" algn="l"/>
              </a:tabLst>
            </a:pPr>
            <a:r>
              <a:rPr lang="en-US" sz="1100">
                <a:latin typeface="Tms Rmn" charset="0"/>
              </a:rPr>
              <a:t>Address</a:t>
            </a:r>
          </a:p>
          <a:p>
            <a:pPr defTabSz="228600">
              <a:lnSpc>
                <a:spcPct val="90000"/>
              </a:lnSpc>
              <a:tabLst>
                <a:tab pos="228600" algn="l"/>
              </a:tabLst>
            </a:pPr>
            <a:r>
              <a:rPr lang="en-US" sz="1100">
                <a:latin typeface="Tms Rmn" charset="0"/>
              </a:rPr>
              <a:t>Drivers</a:t>
            </a:r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 flipV="1">
            <a:off x="2921000" y="2133600"/>
            <a:ext cx="10287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>
            <a:off x="5092700" y="2133600"/>
            <a:ext cx="1339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977900" y="4216400"/>
            <a:ext cx="2216150" cy="615950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>
                <a:latin typeface="Tms Rmn" charset="0"/>
              </a:rPr>
              <a:t>Registro indirizzi</a:t>
            </a: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V="1">
            <a:off x="2038350" y="2736850"/>
            <a:ext cx="0" cy="14795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2019300" y="4832350"/>
            <a:ext cx="0" cy="10985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32" name="Rectangle 13"/>
          <p:cNvSpPr>
            <a:spLocks noChangeArrowheads="1"/>
          </p:cNvSpPr>
          <p:nvPr/>
        </p:nvSpPr>
        <p:spPr bwMode="auto">
          <a:xfrm>
            <a:off x="1365189" y="5981700"/>
            <a:ext cx="1325685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it-IT" dirty="0" smtClean="0">
                <a:latin typeface="Tms Rmn" charset="0"/>
              </a:rPr>
              <a:t>Indirizzi</a:t>
            </a:r>
            <a:endParaRPr lang="en-US" dirty="0">
              <a:latin typeface="Tms Rmn" charset="0"/>
            </a:endParaRPr>
          </a:p>
        </p:txBody>
      </p:sp>
      <p:sp>
        <p:nvSpPr>
          <p:cNvPr id="5133" name="Rectangle 14"/>
          <p:cNvSpPr>
            <a:spLocks noChangeArrowheads="1"/>
          </p:cNvSpPr>
          <p:nvPr/>
        </p:nvSpPr>
        <p:spPr bwMode="auto">
          <a:xfrm>
            <a:off x="6140450" y="5054600"/>
            <a:ext cx="1339850" cy="539750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>
                <a:latin typeface="Tms Rmn" charset="0"/>
              </a:rPr>
              <a:t>Data Reg.</a:t>
            </a:r>
          </a:p>
        </p:txBody>
      </p:sp>
      <p:sp>
        <p:nvSpPr>
          <p:cNvPr id="5134" name="Rectangle 15"/>
          <p:cNvSpPr>
            <a:spLocks noChangeArrowheads="1"/>
          </p:cNvSpPr>
          <p:nvPr/>
        </p:nvSpPr>
        <p:spPr bwMode="auto">
          <a:xfrm>
            <a:off x="7721600" y="5054600"/>
            <a:ext cx="1339850" cy="539750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>
                <a:latin typeface="Tms Rmn" charset="0"/>
              </a:rPr>
              <a:t>Data Reg.</a:t>
            </a:r>
          </a:p>
        </p:txBody>
      </p:sp>
      <p:sp>
        <p:nvSpPr>
          <p:cNvPr id="5135" name="AutoShape 16"/>
          <p:cNvSpPr>
            <a:spLocks noChangeArrowheads="1"/>
          </p:cNvSpPr>
          <p:nvPr/>
        </p:nvSpPr>
        <p:spPr bwMode="auto">
          <a:xfrm>
            <a:off x="6311900" y="3549650"/>
            <a:ext cx="939800" cy="1130300"/>
          </a:xfrm>
          <a:prstGeom prst="triangle">
            <a:avLst>
              <a:gd name="adj" fmla="val 47995"/>
            </a:avLst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0488" tIns="44450" rIns="90488" bIns="44450" anchor="ctr"/>
          <a:lstStyle/>
          <a:p>
            <a:pPr defTabSz="228600">
              <a:lnSpc>
                <a:spcPct val="90000"/>
              </a:lnSpc>
              <a:tabLst>
                <a:tab pos="228600" algn="l"/>
              </a:tabLst>
            </a:pPr>
            <a:r>
              <a:rPr lang="en-US" sz="1200">
                <a:latin typeface="Tms Rmn" charset="0"/>
              </a:rPr>
              <a:t>Write</a:t>
            </a:r>
          </a:p>
          <a:p>
            <a:pPr defTabSz="228600">
              <a:lnSpc>
                <a:spcPct val="90000"/>
              </a:lnSpc>
              <a:tabLst>
                <a:tab pos="228600" algn="l"/>
              </a:tabLst>
            </a:pPr>
            <a:r>
              <a:rPr lang="en-US" sz="1200">
                <a:latin typeface="Tms Rmn" charset="0"/>
              </a:rPr>
              <a:t>Drivers</a:t>
            </a:r>
          </a:p>
        </p:txBody>
      </p:sp>
      <p:sp>
        <p:nvSpPr>
          <p:cNvPr id="5136" name="AutoShape 17"/>
          <p:cNvSpPr>
            <a:spLocks noChangeArrowheads="1"/>
          </p:cNvSpPr>
          <p:nvPr/>
        </p:nvSpPr>
        <p:spPr bwMode="auto">
          <a:xfrm rot="10800000">
            <a:off x="7797800" y="3568700"/>
            <a:ext cx="939800" cy="1130300"/>
          </a:xfrm>
          <a:prstGeom prst="triangle">
            <a:avLst>
              <a:gd name="adj" fmla="val 47995"/>
            </a:avLst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0488" tIns="44450" rIns="90488" bIns="44450" anchor="ctr"/>
          <a:lstStyle/>
          <a:p>
            <a:pPr defTabSz="228600">
              <a:lnSpc>
                <a:spcPct val="90000"/>
              </a:lnSpc>
              <a:tabLst>
                <a:tab pos="228600" algn="l"/>
              </a:tabLst>
            </a:pPr>
            <a:r>
              <a:rPr lang="en-US" sz="1200">
                <a:latin typeface="Tms Rmn" charset="0"/>
              </a:rPr>
              <a:t>Read</a:t>
            </a:r>
          </a:p>
          <a:p>
            <a:pPr defTabSz="228600">
              <a:lnSpc>
                <a:spcPct val="90000"/>
              </a:lnSpc>
              <a:tabLst>
                <a:tab pos="228600" algn="l"/>
              </a:tabLst>
            </a:pPr>
            <a:r>
              <a:rPr lang="en-US" sz="1200">
                <a:latin typeface="Tms Rmn" charset="0"/>
              </a:rPr>
              <a:t>Drivers</a:t>
            </a:r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 flipV="1">
            <a:off x="6800850" y="4679950"/>
            <a:ext cx="0" cy="3746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 flipV="1">
            <a:off x="6762750" y="3213100"/>
            <a:ext cx="0" cy="3365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>
            <a:off x="8248650" y="3225800"/>
            <a:ext cx="0" cy="330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8286750" y="4711700"/>
            <a:ext cx="0" cy="330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 flipV="1">
            <a:off x="6819900" y="5594350"/>
            <a:ext cx="0" cy="431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 flipH="1">
            <a:off x="8312150" y="5607050"/>
            <a:ext cx="0" cy="4191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43" name="Rectangle 24"/>
          <p:cNvSpPr>
            <a:spLocks noChangeArrowheads="1"/>
          </p:cNvSpPr>
          <p:nvPr/>
        </p:nvSpPr>
        <p:spPr bwMode="auto">
          <a:xfrm>
            <a:off x="7124971" y="5981700"/>
            <a:ext cx="764634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it-IT" dirty="0" smtClean="0">
                <a:latin typeface="Tms Rmn" charset="0"/>
              </a:rPr>
              <a:t>Dati</a:t>
            </a:r>
            <a:endParaRPr lang="en-US" dirty="0">
              <a:latin typeface="Tms Rmn" charset="0"/>
            </a:endParaRPr>
          </a:p>
        </p:txBody>
      </p:sp>
      <p:sp>
        <p:nvSpPr>
          <p:cNvPr id="5144" name="Rectangle 25"/>
          <p:cNvSpPr>
            <a:spLocks noChangeArrowheads="1"/>
          </p:cNvSpPr>
          <p:nvPr/>
        </p:nvSpPr>
        <p:spPr bwMode="auto">
          <a:xfrm>
            <a:off x="3511550" y="3911600"/>
            <a:ext cx="2425700" cy="1416050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tabLst>
                <a:tab pos="228600" algn="l"/>
              </a:tabLst>
            </a:pPr>
            <a:r>
              <a:rPr lang="en-US">
                <a:latin typeface="Tms Rmn" charset="0"/>
              </a:rPr>
              <a:t>Circuiti di </a:t>
            </a:r>
            <a:br>
              <a:rPr lang="en-US">
                <a:latin typeface="Tms Rmn" charset="0"/>
              </a:rPr>
            </a:br>
            <a:r>
              <a:rPr lang="en-US">
                <a:latin typeface="Tms Rmn" charset="0"/>
              </a:rPr>
              <a:t>temporizzazione</a:t>
            </a:r>
            <a:br>
              <a:rPr lang="en-US">
                <a:latin typeface="Tms Rmn" charset="0"/>
              </a:rPr>
            </a:br>
            <a:r>
              <a:rPr lang="en-US">
                <a:latin typeface="Tms Rmn" charset="0"/>
              </a:rPr>
              <a:t>e controllo</a:t>
            </a:r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 flipV="1">
            <a:off x="3848100" y="3308350"/>
            <a:ext cx="0" cy="584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46" name="Line 27"/>
          <p:cNvSpPr>
            <a:spLocks noChangeShapeType="1"/>
          </p:cNvSpPr>
          <p:nvPr/>
        </p:nvSpPr>
        <p:spPr bwMode="auto">
          <a:xfrm flipV="1">
            <a:off x="4095750" y="3308350"/>
            <a:ext cx="0" cy="584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47" name="Line 28"/>
          <p:cNvSpPr>
            <a:spLocks noChangeShapeType="1"/>
          </p:cNvSpPr>
          <p:nvPr/>
        </p:nvSpPr>
        <p:spPr bwMode="auto">
          <a:xfrm flipV="1">
            <a:off x="4343400" y="3308350"/>
            <a:ext cx="0" cy="584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48" name="Line 29"/>
          <p:cNvSpPr>
            <a:spLocks noChangeShapeType="1"/>
          </p:cNvSpPr>
          <p:nvPr/>
        </p:nvSpPr>
        <p:spPr bwMode="auto">
          <a:xfrm flipV="1">
            <a:off x="4591050" y="3308350"/>
            <a:ext cx="0" cy="584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49" name="Line 30"/>
          <p:cNvSpPr>
            <a:spLocks noChangeShapeType="1"/>
          </p:cNvSpPr>
          <p:nvPr/>
        </p:nvSpPr>
        <p:spPr bwMode="auto">
          <a:xfrm flipV="1">
            <a:off x="4838700" y="3308350"/>
            <a:ext cx="0" cy="584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50" name="Line 31"/>
          <p:cNvSpPr>
            <a:spLocks noChangeShapeType="1"/>
          </p:cNvSpPr>
          <p:nvPr/>
        </p:nvSpPr>
        <p:spPr bwMode="auto">
          <a:xfrm flipV="1">
            <a:off x="5086350" y="3308350"/>
            <a:ext cx="0" cy="584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51" name="Line 32"/>
          <p:cNvSpPr>
            <a:spLocks noChangeShapeType="1"/>
          </p:cNvSpPr>
          <p:nvPr/>
        </p:nvSpPr>
        <p:spPr bwMode="auto">
          <a:xfrm flipV="1">
            <a:off x="5334000" y="3308350"/>
            <a:ext cx="0" cy="584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52" name="Line 33"/>
          <p:cNvSpPr>
            <a:spLocks noChangeShapeType="1"/>
          </p:cNvSpPr>
          <p:nvPr/>
        </p:nvSpPr>
        <p:spPr bwMode="auto">
          <a:xfrm flipV="1">
            <a:off x="5581650" y="3308350"/>
            <a:ext cx="0" cy="584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53" name="Rectangle 34"/>
          <p:cNvSpPr>
            <a:spLocks noChangeArrowheads="1"/>
          </p:cNvSpPr>
          <p:nvPr/>
        </p:nvSpPr>
        <p:spPr bwMode="auto">
          <a:xfrm>
            <a:off x="3178175" y="2951163"/>
            <a:ext cx="30749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>
                <a:latin typeface="Tms Rmn" charset="0"/>
              </a:rPr>
              <a:t>Segnali di controllo interni</a:t>
            </a:r>
          </a:p>
        </p:txBody>
      </p:sp>
      <p:sp>
        <p:nvSpPr>
          <p:cNvPr id="5154" name="Line 35"/>
          <p:cNvSpPr>
            <a:spLocks noChangeShapeType="1"/>
          </p:cNvSpPr>
          <p:nvPr/>
        </p:nvSpPr>
        <p:spPr bwMode="auto">
          <a:xfrm flipV="1">
            <a:off x="4724400" y="5327650"/>
            <a:ext cx="0" cy="660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55" name="Rectangle 36"/>
          <p:cNvSpPr>
            <a:spLocks noChangeArrowheads="1"/>
          </p:cNvSpPr>
          <p:nvPr/>
        </p:nvSpPr>
        <p:spPr bwMode="auto">
          <a:xfrm>
            <a:off x="3215105" y="5981700"/>
            <a:ext cx="3032883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it-IT" dirty="0" smtClean="0">
                <a:latin typeface="Tms Rmn" charset="0"/>
              </a:rPr>
              <a:t>Segnali di controllo</a:t>
            </a:r>
            <a:endParaRPr lang="en-US" dirty="0">
              <a:latin typeface="Tms Rmn" charset="0"/>
            </a:endParaRPr>
          </a:p>
        </p:txBody>
      </p:sp>
      <p:sp>
        <p:nvSpPr>
          <p:cNvPr id="5156" name="Rectangle 5"/>
          <p:cNvSpPr>
            <a:spLocks noChangeArrowheads="1"/>
          </p:cNvSpPr>
          <p:nvPr/>
        </p:nvSpPr>
        <p:spPr bwMode="auto">
          <a:xfrm>
            <a:off x="1054100" y="1663700"/>
            <a:ext cx="1892300" cy="1073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 dirty="0" err="1" smtClean="0">
                <a:latin typeface="Tms Rmn" charset="0"/>
              </a:rPr>
              <a:t>Decodificatore</a:t>
            </a:r>
            <a:r>
              <a:rPr lang="en-US" sz="2000" dirty="0">
                <a:latin typeface="Tms Rmn" charset="0"/>
              </a:rPr>
              <a:t/>
            </a:r>
            <a:br>
              <a:rPr lang="en-US" sz="2000" dirty="0">
                <a:latin typeface="Tms Rmn" charset="0"/>
              </a:rPr>
            </a:br>
            <a:r>
              <a:rPr lang="en-US" sz="2000" dirty="0" err="1">
                <a:latin typeface="Tms Rmn" charset="0"/>
              </a:rPr>
              <a:t>degli</a:t>
            </a:r>
            <a:r>
              <a:rPr lang="en-US" sz="2000" dirty="0">
                <a:latin typeface="Tms Rmn" charset="0"/>
              </a:rPr>
              <a:t> </a:t>
            </a:r>
            <a:r>
              <a:rPr lang="en-US" sz="2000" dirty="0" err="1">
                <a:latin typeface="Tms Rmn" charset="0"/>
              </a:rPr>
              <a:t>indirizzi</a:t>
            </a:r>
            <a:endParaRPr lang="en-US" sz="2000" dirty="0">
              <a:latin typeface="Tms Rm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984" y="103188"/>
            <a:ext cx="5052665" cy="761747"/>
          </a:xfrm>
        </p:spPr>
        <p:txBody>
          <a:bodyPr/>
          <a:lstStyle/>
          <a:p>
            <a:r>
              <a:rPr lang="it-IT" smtClean="0"/>
              <a:t>Schema generale</a:t>
            </a:r>
            <a:endParaRPr lang="it-IT" dirty="0"/>
          </a:p>
        </p:txBody>
      </p:sp>
      <p:sp>
        <p:nvSpPr>
          <p:cNvPr id="4" name="Text Box 10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26936" y="1948619"/>
            <a:ext cx="434735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 smtClean="0">
                <a:latin typeface="Calibri"/>
              </a:rPr>
              <a:t>m</a:t>
            </a:r>
            <a:endParaRPr lang="en-US" sz="2400" dirty="0"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2807" y="2300347"/>
            <a:ext cx="2464910" cy="325188"/>
            <a:chOff x="5257800" y="1143000"/>
            <a:chExt cx="1905000" cy="352251"/>
          </a:xfrm>
        </p:grpSpPr>
        <p:sp>
          <p:nvSpPr>
            <p:cNvPr id="6" name="Rectangle 10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257800" y="1143000"/>
              <a:ext cx="1020865" cy="35225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Line 104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6324600" y="12954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Line 106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6629400" y="1219200"/>
              <a:ext cx="762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02807" y="2608270"/>
            <a:ext cx="2464910" cy="325188"/>
            <a:chOff x="5257800" y="1143000"/>
            <a:chExt cx="1905000" cy="352251"/>
          </a:xfrm>
        </p:grpSpPr>
        <p:sp>
          <p:nvSpPr>
            <p:cNvPr id="11" name="Rectangle 10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257800" y="1143000"/>
              <a:ext cx="1020865" cy="35225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Line 104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6324600" y="12954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Line 10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6629400" y="1219200"/>
              <a:ext cx="762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02807" y="2789616"/>
            <a:ext cx="1320914" cy="495571"/>
            <a:chOff x="5257800" y="958437"/>
            <a:chExt cx="1020865" cy="536814"/>
          </a:xfrm>
        </p:grpSpPr>
        <p:sp>
          <p:nvSpPr>
            <p:cNvPr id="16" name="Rectangle 10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57800" y="1143000"/>
              <a:ext cx="1020865" cy="35225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Text Box 113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491707" y="958437"/>
              <a:ext cx="400751" cy="53681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3200" dirty="0" smtClean="0">
                  <a:latin typeface="Calibri"/>
                </a:rPr>
                <a:t>….</a:t>
              </a:r>
              <a:endParaRPr lang="en-US" sz="3200" dirty="0"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02807" y="3311727"/>
            <a:ext cx="2464910" cy="325188"/>
            <a:chOff x="5257800" y="1143000"/>
            <a:chExt cx="1905000" cy="352251"/>
          </a:xfrm>
        </p:grpSpPr>
        <p:sp>
          <p:nvSpPr>
            <p:cNvPr id="19" name="Rectangle 10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257800" y="1143000"/>
              <a:ext cx="1020865" cy="35225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Line 10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6324600" y="12954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Line 106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6629400" y="1219200"/>
              <a:ext cx="762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02807" y="3636915"/>
            <a:ext cx="2464910" cy="325188"/>
            <a:chOff x="5257800" y="1143000"/>
            <a:chExt cx="1905000" cy="352251"/>
          </a:xfrm>
        </p:grpSpPr>
        <p:sp>
          <p:nvSpPr>
            <p:cNvPr id="24" name="Rectangle 10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257800" y="1143000"/>
              <a:ext cx="1020865" cy="352251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Line 104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6324600" y="12954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Line 10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6629400" y="1219200"/>
              <a:ext cx="762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8" name="Trapezoid 27"/>
          <p:cNvSpPr/>
          <p:nvPr/>
        </p:nvSpPr>
        <p:spPr>
          <a:xfrm rot="5400000">
            <a:off x="6374538" y="2814547"/>
            <a:ext cx="1740735" cy="55438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7882" y="2617242"/>
            <a:ext cx="614364" cy="11081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</a:p>
          <a:p>
            <a:r>
              <a:rPr lang="en-US" dirty="0" smtClean="0"/>
              <a:t>U</a:t>
            </a:r>
          </a:p>
          <a:p>
            <a:r>
              <a:rPr lang="en-US" dirty="0" smtClean="0"/>
              <a:t>X</a:t>
            </a:r>
          </a:p>
        </p:txBody>
      </p:sp>
      <p:sp>
        <p:nvSpPr>
          <p:cNvPr id="30" name="Line 10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7559296" y="3074150"/>
            <a:ext cx="739473" cy="175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1" name="Line 10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963014" y="3003804"/>
            <a:ext cx="98596" cy="140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2" name="Text Box 10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5230" y="2581730"/>
            <a:ext cx="562509" cy="4569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 smtClean="0">
                <a:latin typeface="Calibri"/>
              </a:rPr>
              <a:t>m</a:t>
            </a:r>
            <a:endParaRPr lang="en-US" sz="2400" dirty="0">
              <a:latin typeface="Calibri"/>
            </a:endParaRPr>
          </a:p>
        </p:txBody>
      </p:sp>
      <p:sp>
        <p:nvSpPr>
          <p:cNvPr id="33" name="Text Box 10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2312" y="3247696"/>
            <a:ext cx="1767151" cy="5207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 smtClean="0">
                <a:latin typeface="Calibri"/>
              </a:rPr>
              <a:t> </a:t>
            </a:r>
            <a:r>
              <a:rPr lang="en-US" sz="2400" dirty="0" err="1" smtClean="0">
                <a:latin typeface="Calibri"/>
              </a:rPr>
              <a:t>Dati</a:t>
            </a:r>
            <a:r>
              <a:rPr lang="en-US" sz="2400" dirty="0" smtClean="0">
                <a:latin typeface="Calibri"/>
              </a:rPr>
              <a:t> Output</a:t>
            </a:r>
            <a:endParaRPr lang="en-US" sz="2400" baseline="-25000" dirty="0">
              <a:latin typeface="Calibri"/>
            </a:endParaRPr>
          </a:p>
        </p:txBody>
      </p:sp>
      <p:cxnSp>
        <p:nvCxnSpPr>
          <p:cNvPr id="34" name="Elbow Connector 33"/>
          <p:cNvCxnSpPr>
            <a:endCxn id="28" idx="3"/>
          </p:cNvCxnSpPr>
          <p:nvPr/>
        </p:nvCxnSpPr>
        <p:spPr>
          <a:xfrm rot="5400000" flipH="1" flipV="1">
            <a:off x="6697527" y="4431970"/>
            <a:ext cx="1086540" cy="82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 rot="5400000">
            <a:off x="4552257" y="2424653"/>
            <a:ext cx="116961" cy="19719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rot="5400000">
            <a:off x="4552257" y="2752652"/>
            <a:ext cx="116961" cy="19719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 rot="5400000">
            <a:off x="4552257" y="3409492"/>
            <a:ext cx="116961" cy="19719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 rot="5400000">
            <a:off x="4552257" y="3761220"/>
            <a:ext cx="116961" cy="19719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 Box 1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73827" y="2792767"/>
            <a:ext cx="518538" cy="49557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latin typeface="Calibri"/>
              </a:rPr>
              <a:t>….</a:t>
            </a:r>
            <a:endParaRPr lang="en-US" sz="3200" dirty="0">
              <a:latin typeface="Calibri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310210" y="2523251"/>
            <a:ext cx="191675" cy="7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310210" y="2892743"/>
            <a:ext cx="191673" cy="5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280042" y="3525854"/>
            <a:ext cx="191673" cy="5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280041" y="3877583"/>
            <a:ext cx="191674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28552" y="2368109"/>
            <a:ext cx="1120232" cy="1497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09107" y="2959999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decoder</a:t>
            </a:r>
            <a:endParaRPr lang="en-US" sz="18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748784" y="2446583"/>
            <a:ext cx="2902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748784" y="2795539"/>
            <a:ext cx="2902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48784" y="3428650"/>
            <a:ext cx="254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748784" y="3777607"/>
            <a:ext cx="254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893928" y="2581730"/>
            <a:ext cx="145144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910305" y="2933459"/>
            <a:ext cx="145144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888034" y="3566570"/>
            <a:ext cx="145144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888034" y="3942574"/>
            <a:ext cx="145144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93933" y="2581730"/>
            <a:ext cx="16372" cy="2391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75878" y="2300348"/>
            <a:ext cx="0" cy="1406914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4375878" y="3707261"/>
            <a:ext cx="12600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375878" y="3355533"/>
            <a:ext cx="126007" cy="1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382533" y="2693820"/>
            <a:ext cx="126007" cy="1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40837" y="2300347"/>
            <a:ext cx="2435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10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16200000" flipH="1">
            <a:off x="3171272" y="4699022"/>
            <a:ext cx="70346" cy="197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66" name="Text Box 10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196" y="2018965"/>
            <a:ext cx="19647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 err="1" smtClean="0">
                <a:latin typeface="Calibri"/>
              </a:rPr>
              <a:t>Dati</a:t>
            </a:r>
            <a:r>
              <a:rPr lang="en-US" sz="2400" dirty="0" smtClean="0">
                <a:latin typeface="Calibri"/>
              </a:rPr>
              <a:t> Input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67" name="Line 10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174730" y="2230002"/>
            <a:ext cx="98596" cy="140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68" name="Text Box 10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19753" y="1807928"/>
            <a:ext cx="562509" cy="4569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 smtClean="0">
                <a:latin typeface="Calibri"/>
              </a:rPr>
              <a:t>m</a:t>
            </a:r>
            <a:endParaRPr lang="en-US" sz="2400" dirty="0"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62633" y="2057152"/>
            <a:ext cx="5403189" cy="23535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0" name="Elbow Connector 69"/>
          <p:cNvCxnSpPr>
            <a:endCxn id="48" idx="2"/>
          </p:cNvCxnSpPr>
          <p:nvPr/>
        </p:nvCxnSpPr>
        <p:spPr>
          <a:xfrm rot="16200000" flipV="1">
            <a:off x="2633607" y="4420381"/>
            <a:ext cx="1114029" cy="39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10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09121" y="4551409"/>
            <a:ext cx="840295" cy="5207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 smtClean="0">
                <a:latin typeface="Calibri"/>
              </a:rPr>
              <a:t>log</a:t>
            </a:r>
            <a:r>
              <a:rPr lang="en-US" sz="2400" baseline="-25000" dirty="0" smtClean="0">
                <a:latin typeface="Calibri"/>
              </a:rPr>
              <a:t>2</a:t>
            </a:r>
            <a:r>
              <a:rPr lang="en-US" sz="2400" dirty="0" smtClean="0">
                <a:latin typeface="Calibri"/>
              </a:rPr>
              <a:t>n</a:t>
            </a:r>
            <a:endParaRPr lang="en-US" sz="2400" dirty="0">
              <a:latin typeface="Calibri"/>
            </a:endParaRPr>
          </a:p>
        </p:txBody>
      </p:sp>
      <p:sp>
        <p:nvSpPr>
          <p:cNvPr id="72" name="Line 10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16200000" flipH="1">
            <a:off x="7239891" y="4699022"/>
            <a:ext cx="70346" cy="1971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4039070" y="2379670"/>
            <a:ext cx="240971" cy="298945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4039070" y="2734059"/>
            <a:ext cx="240971" cy="298945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4039070" y="3358615"/>
            <a:ext cx="240971" cy="298945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4039070" y="3730881"/>
            <a:ext cx="240971" cy="298945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3" name="Text Box 10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25469" y="4973483"/>
            <a:ext cx="19647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 err="1" smtClean="0">
                <a:latin typeface="Calibri"/>
              </a:rPr>
              <a:t>Indirizzi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84" name="Text Box 10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94088" y="4988099"/>
            <a:ext cx="19647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 err="1" smtClean="0">
                <a:latin typeface="Calibri"/>
              </a:rPr>
              <a:t>Indirizzi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85" name="Text Box 10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492859" y="4610133"/>
            <a:ext cx="19647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latin typeface="Calibri"/>
              </a:rPr>
              <a:t>RD/WR</a:t>
            </a:r>
            <a:endParaRPr lang="en-US" sz="2400" baseline="-25000" dirty="0">
              <a:latin typeface="Calibri"/>
            </a:endParaRP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4033178" y="4666777"/>
            <a:ext cx="3427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 Box 10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288959" y="4551409"/>
            <a:ext cx="840295" cy="52078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 smtClean="0">
                <a:latin typeface="Calibri"/>
              </a:rPr>
              <a:t>log</a:t>
            </a:r>
            <a:r>
              <a:rPr lang="en-US" sz="2400" baseline="-25000" dirty="0" smtClean="0">
                <a:latin typeface="Calibri"/>
              </a:rPr>
              <a:t>2</a:t>
            </a:r>
            <a:r>
              <a:rPr lang="en-US" sz="2400" dirty="0" smtClean="0">
                <a:latin typeface="Calibri"/>
              </a:rPr>
              <a:t>n</a:t>
            </a:r>
            <a:endParaRPr lang="en-US" sz="2400" dirty="0">
              <a:latin typeface="Calibri"/>
            </a:endParaRPr>
          </a:p>
        </p:txBody>
      </p:sp>
      <p:cxnSp>
        <p:nvCxnSpPr>
          <p:cNvPr id="73" name="Straight Connector 62"/>
          <p:cNvCxnSpPr/>
          <p:nvPr/>
        </p:nvCxnSpPr>
        <p:spPr>
          <a:xfrm flipH="1">
            <a:off x="4382533" y="2387323"/>
            <a:ext cx="126007" cy="1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7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46038" rIns="46038"/>
          <a:lstStyle/>
          <a:p>
            <a:r>
              <a:rPr lang="it-IT" dirty="0" smtClean="0"/>
              <a:t>Organizzazione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3841564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Il costo di una RAM dipende anche dalla complessità dei dispositivi di accesso. </a:t>
            </a:r>
          </a:p>
          <a:p>
            <a:pPr marL="0" indent="0"/>
            <a:r>
              <a:rPr lang="it-IT" dirty="0" smtClean="0"/>
              <a:t>Questa può essere ridotta tramite un’opportuna organizzazione delle celle di memoria.</a:t>
            </a:r>
          </a:p>
          <a:p>
            <a:pPr marL="0" indent="0"/>
            <a:r>
              <a:rPr lang="it-IT" dirty="0" smtClean="0"/>
              <a:t>Si hanno due tipologie principali:</a:t>
            </a:r>
          </a:p>
          <a:p>
            <a:pPr lvl="1"/>
            <a:r>
              <a:rPr lang="it-IT" dirty="0" smtClean="0"/>
              <a:t>organizzazione a </a:t>
            </a:r>
            <a:r>
              <a:rPr lang="it-IT" i="1" dirty="0" smtClean="0"/>
              <a:t>vettore</a:t>
            </a:r>
            <a:endParaRPr lang="it-IT" dirty="0" smtClean="0"/>
          </a:p>
          <a:p>
            <a:pPr lvl="1"/>
            <a:r>
              <a:rPr lang="it-IT" dirty="0" smtClean="0"/>
              <a:t>organizzazione a </a:t>
            </a:r>
            <a:r>
              <a:rPr lang="it-IT" i="1" dirty="0" smtClean="0"/>
              <a:t>matrice bidimensionale</a:t>
            </a:r>
            <a:r>
              <a:rPr lang="it-IT" dirty="0" smtClean="0"/>
              <a:t>.</a:t>
            </a:r>
          </a:p>
          <a:p>
            <a:pPr marL="0" indent="0"/>
            <a:r>
              <a:rPr lang="it-IT" dirty="0" smtClean="0"/>
              <a:t>La regolarità nell’organizzazione delle celle di memoria influenza pesantemente anche il costo del layout.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919163" y="323850"/>
            <a:ext cx="7119937" cy="754063"/>
          </a:xfrm>
          <a:noFill/>
        </p:spPr>
        <p:txBody>
          <a:bodyPr lIns="46038" rIns="46038"/>
          <a:lstStyle/>
          <a:p>
            <a:r>
              <a:rPr lang="it-IT" dirty="0" smtClean="0"/>
              <a:t>Organizzazione a vettore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25500" y="1949450"/>
            <a:ext cx="1778000" cy="29019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it-IT" sz="1800">
                <a:latin typeface="Tms Rmn" charset="0"/>
              </a:rPr>
              <a:t>Decodificatore</a:t>
            </a:r>
            <a:br>
              <a:rPr lang="it-IT" sz="1800">
                <a:latin typeface="Tms Rmn" charset="0"/>
              </a:rPr>
            </a:br>
            <a:r>
              <a:rPr lang="it-IT" sz="1800">
                <a:latin typeface="Tms Rmn" charset="0"/>
              </a:rPr>
              <a:t>degli</a:t>
            </a:r>
            <a:br>
              <a:rPr lang="it-IT" sz="1800">
                <a:latin typeface="Tms Rmn" charset="0"/>
              </a:rPr>
            </a:br>
            <a:r>
              <a:rPr lang="it-IT" sz="1800">
                <a:latin typeface="Tms Rmn" charset="0"/>
              </a:rPr>
              <a:t>indirizzi</a:t>
            </a:r>
            <a:endParaRPr lang="en-US" sz="1800">
              <a:latin typeface="Tms Rmn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540250" y="2006600"/>
            <a:ext cx="615950" cy="6159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c</a:t>
            </a:r>
            <a:r>
              <a:rPr lang="en-US" sz="1600" baseline="-25000">
                <a:latin typeface="Tms Rmn" charset="0"/>
              </a:rPr>
              <a:t>0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rot="5400000">
            <a:off x="3359150" y="2006600"/>
            <a:ext cx="615950" cy="61595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973513" y="2314575"/>
            <a:ext cx="5588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616200" y="2314575"/>
            <a:ext cx="73501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540250" y="2768600"/>
            <a:ext cx="615950" cy="6159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c</a:t>
            </a:r>
            <a:r>
              <a:rPr lang="en-US" sz="1600" baseline="-25000">
                <a:latin typeface="Tms Rmn" charset="0"/>
              </a:rPr>
              <a:t>1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 rot="5400000">
            <a:off x="3359150" y="2768600"/>
            <a:ext cx="615950" cy="61595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973513" y="3076575"/>
            <a:ext cx="5588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616200" y="3076575"/>
            <a:ext cx="73501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540250" y="4178300"/>
            <a:ext cx="615950" cy="6159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c</a:t>
            </a:r>
            <a:r>
              <a:rPr lang="en-US" sz="1600" baseline="-25000">
                <a:latin typeface="Tms Rmn" charset="0"/>
              </a:rPr>
              <a:t>N-1</a:t>
            </a: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 rot="5400000">
            <a:off x="3359150" y="4178300"/>
            <a:ext cx="615950" cy="61595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973513" y="4486275"/>
            <a:ext cx="5588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616200" y="4486275"/>
            <a:ext cx="73501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V="1">
            <a:off x="3892550" y="3789363"/>
            <a:ext cx="366713" cy="7937"/>
          </a:xfrm>
          <a:prstGeom prst="line">
            <a:avLst/>
          </a:prstGeom>
          <a:noFill/>
          <a:ln w="50799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 rot="-5400000">
            <a:off x="1216025" y="4949825"/>
            <a:ext cx="1016000" cy="844550"/>
          </a:xfrm>
          <a:prstGeom prst="rightArrow">
            <a:avLst>
              <a:gd name="adj1" fmla="val 75000"/>
              <a:gd name="adj2" fmla="val 60156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1259854" y="6038850"/>
            <a:ext cx="948979" cy="3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it-IT" sz="1600" dirty="0" smtClean="0">
                <a:latin typeface="Tms Rmn" charset="0"/>
              </a:rPr>
              <a:t>Indirizzi</a:t>
            </a:r>
            <a:endParaRPr lang="en-US" sz="1600" dirty="0">
              <a:latin typeface="Tms Rmn" charset="0"/>
            </a:endParaRP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116638" y="1868488"/>
            <a:ext cx="33305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endParaRPr lang="en-US" sz="1600">
              <a:latin typeface="Tms Rmn" charset="0"/>
            </a:endParaRPr>
          </a:p>
          <a:p>
            <a:pPr algn="just" defTabSz="228600" latinLnBrk="1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endParaRPr lang="en-US" sz="1600">
              <a:latin typeface="Tms Rmn" charset="0"/>
            </a:endParaRPr>
          </a:p>
        </p:txBody>
      </p:sp>
      <p:sp>
        <p:nvSpPr>
          <p:cNvPr id="719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5892800" y="2565400"/>
            <a:ext cx="3708400" cy="1789113"/>
          </a:xfrm>
          <a:noFill/>
        </p:spPr>
        <p:txBody>
          <a:bodyPr/>
          <a:lstStyle/>
          <a:p>
            <a:pPr marL="0" indent="0"/>
            <a:r>
              <a:rPr lang="it-IT" sz="2400" dirty="0" smtClean="0">
                <a:latin typeface="Tms Rmn" charset="0"/>
              </a:rPr>
              <a:t>Costo della circuiteria di accesso:</a:t>
            </a:r>
          </a:p>
          <a:p>
            <a:pPr lvl="1"/>
            <a:r>
              <a:rPr lang="it-IT" sz="2400" dirty="0" smtClean="0"/>
              <a:t>1 decoder log</a:t>
            </a:r>
            <a:r>
              <a:rPr lang="it-IT" sz="2400" baseline="-25000" dirty="0" smtClean="0"/>
              <a:t>2</a:t>
            </a:r>
            <a:r>
              <a:rPr lang="it-IT" sz="2400" dirty="0" smtClean="0"/>
              <a:t> N-to-N</a:t>
            </a:r>
          </a:p>
          <a:p>
            <a:pPr lvl="1"/>
            <a:r>
              <a:rPr lang="it-IT" sz="2400" dirty="0" smtClean="0"/>
              <a:t>N driver.</a:t>
            </a:r>
          </a:p>
        </p:txBody>
      </p:sp>
      <p:sp>
        <p:nvSpPr>
          <p:cNvPr id="23" name="Fumetto 2 1"/>
          <p:cNvSpPr/>
          <p:nvPr/>
        </p:nvSpPr>
        <p:spPr bwMode="auto">
          <a:xfrm>
            <a:off x="6477000" y="5325534"/>
            <a:ext cx="3073405" cy="922866"/>
          </a:xfrm>
          <a:prstGeom prst="wedgeRoundRectCallout">
            <a:avLst>
              <a:gd name="adj1" fmla="val -88057"/>
              <a:gd name="adj2" fmla="val -11162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Celle di memoria: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 smtClean="0"/>
              <a:t>1 cella = 1 parola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852488" y="323850"/>
            <a:ext cx="7251700" cy="754063"/>
          </a:xfrm>
          <a:noFill/>
        </p:spPr>
        <p:txBody>
          <a:bodyPr lIns="46038" rIns="46038"/>
          <a:lstStyle/>
          <a:p>
            <a:r>
              <a:rPr lang="it-IT" dirty="0" smtClean="0"/>
              <a:t>Organizzazione a matrice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6950" y="1174750"/>
            <a:ext cx="7758113" cy="1036638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L’indirizzo </a:t>
            </a:r>
            <a:r>
              <a:rPr lang="it-IT" i="1" dirty="0" smtClean="0"/>
              <a:t>a </a:t>
            </a:r>
            <a:r>
              <a:rPr lang="it-IT" dirty="0" smtClean="0"/>
              <a:t>è suddiviso in 2 parti </a:t>
            </a:r>
            <a:r>
              <a:rPr lang="it-IT" i="1" dirty="0" smtClean="0"/>
              <a:t>a</a:t>
            </a:r>
            <a:r>
              <a:rPr lang="it-IT" i="1" baseline="-25000" dirty="0" smtClean="0"/>
              <a:t>x</a:t>
            </a:r>
            <a:r>
              <a:rPr lang="it-IT" dirty="0" smtClean="0"/>
              <a:t> e </a:t>
            </a:r>
            <a:r>
              <a:rPr lang="it-IT" i="1" dirty="0" smtClean="0"/>
              <a:t>a</a:t>
            </a:r>
            <a:r>
              <a:rPr lang="it-IT" i="1" baseline="-25000" dirty="0" smtClean="0"/>
              <a:t>y</a:t>
            </a:r>
            <a:r>
              <a:rPr lang="it-IT" dirty="0" smtClean="0"/>
              <a:t>, che selezionano la riga e la colonna in cui si trova la cella di memoria, rispettivamente.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44550" y="2689225"/>
            <a:ext cx="741363" cy="273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500">
                <a:latin typeface="Tms Rmn" charset="0"/>
              </a:rPr>
              <a:t>Decodificatore delle righe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 rot="-5400000">
            <a:off x="752475" y="5527676"/>
            <a:ext cx="809625" cy="673100"/>
          </a:xfrm>
          <a:prstGeom prst="rightArrow">
            <a:avLst>
              <a:gd name="adj1" fmla="val 75000"/>
              <a:gd name="adj2" fmla="val 60147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" wrap="none" anchor="ctr"/>
          <a:lstStyle/>
          <a:p>
            <a:r>
              <a:rPr lang="it-IT" i="1" dirty="0" err="1"/>
              <a:t>a</a:t>
            </a:r>
            <a:r>
              <a:rPr lang="it-IT" i="1" baseline="-25000" dirty="0" err="1"/>
              <a:t>x</a:t>
            </a:r>
            <a:endParaRPr lang="it-IT" dirty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767687" y="6341423"/>
            <a:ext cx="825547" cy="25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/>
          <a:p>
            <a:pPr algn="just"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 dirty="0" err="1" smtClean="0">
                <a:latin typeface="Tms Rmn" charset="0"/>
              </a:rPr>
              <a:t>Indirizzo</a:t>
            </a:r>
            <a:endParaRPr lang="en-US" sz="1300" dirty="0">
              <a:latin typeface="Tms Rmn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155950" y="2168525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0,0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 rot="5400000">
            <a:off x="2193925" y="2641600"/>
            <a:ext cx="488950" cy="48895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1598613" y="2884488"/>
            <a:ext cx="584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155950" y="2940050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1,0</a:t>
            </a:r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 rot="5400000">
            <a:off x="2193925" y="3382963"/>
            <a:ext cx="488950" cy="48895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598613" y="3627438"/>
            <a:ext cx="584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136900" y="4476750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3,0</a:t>
            </a:r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 rot="5400000">
            <a:off x="2193925" y="4976813"/>
            <a:ext cx="488950" cy="48895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1598613" y="5222875"/>
            <a:ext cx="584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146425" y="3692525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2,0</a:t>
            </a:r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 rot="5400000">
            <a:off x="2193925" y="4173538"/>
            <a:ext cx="488950" cy="48895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8212" name="Group 24"/>
          <p:cNvGrpSpPr>
            <a:grpSpLocks/>
          </p:cNvGrpSpPr>
          <p:nvPr/>
        </p:nvGrpSpPr>
        <p:grpSpPr bwMode="auto">
          <a:xfrm>
            <a:off x="2684463" y="2884488"/>
            <a:ext cx="4033837" cy="2338387"/>
            <a:chOff x="1691" y="1817"/>
            <a:chExt cx="2541" cy="1473"/>
          </a:xfrm>
        </p:grpSpPr>
        <p:sp>
          <p:nvSpPr>
            <p:cNvPr id="8273" name="Line 20"/>
            <p:cNvSpPr>
              <a:spLocks noChangeShapeType="1"/>
            </p:cNvSpPr>
            <p:nvPr/>
          </p:nvSpPr>
          <p:spPr bwMode="auto">
            <a:xfrm>
              <a:off x="1691" y="1817"/>
              <a:ext cx="254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74" name="Line 21"/>
            <p:cNvSpPr>
              <a:spLocks noChangeShapeType="1"/>
            </p:cNvSpPr>
            <p:nvPr/>
          </p:nvSpPr>
          <p:spPr bwMode="auto">
            <a:xfrm>
              <a:off x="1691" y="2285"/>
              <a:ext cx="254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75" name="Line 22"/>
            <p:cNvSpPr>
              <a:spLocks noChangeShapeType="1"/>
            </p:cNvSpPr>
            <p:nvPr/>
          </p:nvSpPr>
          <p:spPr bwMode="auto">
            <a:xfrm>
              <a:off x="1691" y="3290"/>
              <a:ext cx="254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76" name="Line 23"/>
            <p:cNvSpPr>
              <a:spLocks noChangeShapeType="1"/>
            </p:cNvSpPr>
            <p:nvPr/>
          </p:nvSpPr>
          <p:spPr bwMode="auto">
            <a:xfrm>
              <a:off x="1691" y="2783"/>
              <a:ext cx="2541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8213" name="Line 25"/>
          <p:cNvSpPr>
            <a:spLocks noChangeShapeType="1"/>
          </p:cNvSpPr>
          <p:nvPr/>
        </p:nvSpPr>
        <p:spPr bwMode="auto">
          <a:xfrm>
            <a:off x="1598613" y="4418013"/>
            <a:ext cx="584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14" name="Line 26"/>
          <p:cNvSpPr>
            <a:spLocks noChangeShapeType="1"/>
          </p:cNvSpPr>
          <p:nvPr/>
        </p:nvSpPr>
        <p:spPr bwMode="auto">
          <a:xfrm>
            <a:off x="2901950" y="2400300"/>
            <a:ext cx="0" cy="3060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15" name="Line 27"/>
          <p:cNvSpPr>
            <a:spLocks noChangeShapeType="1"/>
          </p:cNvSpPr>
          <p:nvPr/>
        </p:nvSpPr>
        <p:spPr bwMode="auto">
          <a:xfrm>
            <a:off x="2921000" y="23939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16" name="Line 28"/>
          <p:cNvSpPr>
            <a:spLocks noChangeShapeType="1"/>
          </p:cNvSpPr>
          <p:nvPr/>
        </p:nvSpPr>
        <p:spPr bwMode="auto">
          <a:xfrm>
            <a:off x="2921000" y="31813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17" name="Line 29"/>
          <p:cNvSpPr>
            <a:spLocks noChangeShapeType="1"/>
          </p:cNvSpPr>
          <p:nvPr/>
        </p:nvSpPr>
        <p:spPr bwMode="auto">
          <a:xfrm>
            <a:off x="2921000" y="39687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18" name="Line 30"/>
          <p:cNvSpPr>
            <a:spLocks noChangeShapeType="1"/>
          </p:cNvSpPr>
          <p:nvPr/>
        </p:nvSpPr>
        <p:spPr bwMode="auto">
          <a:xfrm>
            <a:off x="2908300" y="4749800"/>
            <a:ext cx="241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19" name="AutoShape 31"/>
          <p:cNvSpPr>
            <a:spLocks noChangeArrowheads="1"/>
          </p:cNvSpPr>
          <p:nvPr/>
        </p:nvSpPr>
        <p:spPr bwMode="auto">
          <a:xfrm>
            <a:off x="2682875" y="5464175"/>
            <a:ext cx="441325" cy="48260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0" name="Line 32"/>
          <p:cNvSpPr>
            <a:spLocks noChangeShapeType="1"/>
          </p:cNvSpPr>
          <p:nvPr/>
        </p:nvSpPr>
        <p:spPr bwMode="auto">
          <a:xfrm flipV="1">
            <a:off x="2895600" y="5943600"/>
            <a:ext cx="0" cy="13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1" name="Rectangle 33"/>
          <p:cNvSpPr>
            <a:spLocks noChangeArrowheads="1"/>
          </p:cNvSpPr>
          <p:nvPr/>
        </p:nvSpPr>
        <p:spPr bwMode="auto">
          <a:xfrm>
            <a:off x="4070350" y="2168525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0,1</a:t>
            </a:r>
          </a:p>
        </p:txBody>
      </p:sp>
      <p:sp>
        <p:nvSpPr>
          <p:cNvPr id="8222" name="Rectangle 34"/>
          <p:cNvSpPr>
            <a:spLocks noChangeArrowheads="1"/>
          </p:cNvSpPr>
          <p:nvPr/>
        </p:nvSpPr>
        <p:spPr bwMode="auto">
          <a:xfrm>
            <a:off x="4070350" y="2940050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1,1</a:t>
            </a:r>
          </a:p>
        </p:txBody>
      </p:sp>
      <p:sp>
        <p:nvSpPr>
          <p:cNvPr id="8223" name="Rectangle 35"/>
          <p:cNvSpPr>
            <a:spLocks noChangeArrowheads="1"/>
          </p:cNvSpPr>
          <p:nvPr/>
        </p:nvSpPr>
        <p:spPr bwMode="auto">
          <a:xfrm>
            <a:off x="4051300" y="4476750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3,1</a:t>
            </a:r>
          </a:p>
        </p:txBody>
      </p:sp>
      <p:sp>
        <p:nvSpPr>
          <p:cNvPr id="8224" name="Rectangle 36"/>
          <p:cNvSpPr>
            <a:spLocks noChangeArrowheads="1"/>
          </p:cNvSpPr>
          <p:nvPr/>
        </p:nvSpPr>
        <p:spPr bwMode="auto">
          <a:xfrm>
            <a:off x="4060825" y="3692525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2,1</a:t>
            </a:r>
          </a:p>
        </p:txBody>
      </p:sp>
      <p:sp>
        <p:nvSpPr>
          <p:cNvPr id="8225" name="Line 37"/>
          <p:cNvSpPr>
            <a:spLocks noChangeShapeType="1"/>
          </p:cNvSpPr>
          <p:nvPr/>
        </p:nvSpPr>
        <p:spPr bwMode="auto">
          <a:xfrm>
            <a:off x="3816350" y="2400300"/>
            <a:ext cx="0" cy="3060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6" name="Line 38"/>
          <p:cNvSpPr>
            <a:spLocks noChangeShapeType="1"/>
          </p:cNvSpPr>
          <p:nvPr/>
        </p:nvSpPr>
        <p:spPr bwMode="auto">
          <a:xfrm>
            <a:off x="3835400" y="23939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7" name="Line 39"/>
          <p:cNvSpPr>
            <a:spLocks noChangeShapeType="1"/>
          </p:cNvSpPr>
          <p:nvPr/>
        </p:nvSpPr>
        <p:spPr bwMode="auto">
          <a:xfrm>
            <a:off x="3835400" y="31813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8" name="Line 40"/>
          <p:cNvSpPr>
            <a:spLocks noChangeShapeType="1"/>
          </p:cNvSpPr>
          <p:nvPr/>
        </p:nvSpPr>
        <p:spPr bwMode="auto">
          <a:xfrm>
            <a:off x="3835400" y="39687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>
            <a:off x="3822700" y="4749800"/>
            <a:ext cx="241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0" name="AutoShape 42"/>
          <p:cNvSpPr>
            <a:spLocks noChangeArrowheads="1"/>
          </p:cNvSpPr>
          <p:nvPr/>
        </p:nvSpPr>
        <p:spPr bwMode="auto">
          <a:xfrm>
            <a:off x="3597275" y="5464175"/>
            <a:ext cx="441325" cy="48260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 flipV="1">
            <a:off x="3810000" y="5943600"/>
            <a:ext cx="0" cy="13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2" name="Rectangle 44"/>
          <p:cNvSpPr>
            <a:spLocks noChangeArrowheads="1"/>
          </p:cNvSpPr>
          <p:nvPr/>
        </p:nvSpPr>
        <p:spPr bwMode="auto">
          <a:xfrm>
            <a:off x="4984750" y="2168525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0,2</a:t>
            </a:r>
          </a:p>
        </p:txBody>
      </p:sp>
      <p:sp>
        <p:nvSpPr>
          <p:cNvPr id="8233" name="Rectangle 45"/>
          <p:cNvSpPr>
            <a:spLocks noChangeArrowheads="1"/>
          </p:cNvSpPr>
          <p:nvPr/>
        </p:nvSpPr>
        <p:spPr bwMode="auto">
          <a:xfrm>
            <a:off x="4984750" y="2940050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1,2</a:t>
            </a:r>
          </a:p>
        </p:txBody>
      </p:sp>
      <p:sp>
        <p:nvSpPr>
          <p:cNvPr id="8234" name="Rectangle 46"/>
          <p:cNvSpPr>
            <a:spLocks noChangeArrowheads="1"/>
          </p:cNvSpPr>
          <p:nvPr/>
        </p:nvSpPr>
        <p:spPr bwMode="auto">
          <a:xfrm>
            <a:off x="4965700" y="4476750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3,2</a:t>
            </a:r>
          </a:p>
        </p:txBody>
      </p:sp>
      <p:sp>
        <p:nvSpPr>
          <p:cNvPr id="8235" name="Rectangle 47"/>
          <p:cNvSpPr>
            <a:spLocks noChangeArrowheads="1"/>
          </p:cNvSpPr>
          <p:nvPr/>
        </p:nvSpPr>
        <p:spPr bwMode="auto">
          <a:xfrm>
            <a:off x="4975225" y="3692525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2,2</a:t>
            </a:r>
          </a:p>
        </p:txBody>
      </p:sp>
      <p:sp>
        <p:nvSpPr>
          <p:cNvPr id="8236" name="Line 48"/>
          <p:cNvSpPr>
            <a:spLocks noChangeShapeType="1"/>
          </p:cNvSpPr>
          <p:nvPr/>
        </p:nvSpPr>
        <p:spPr bwMode="auto">
          <a:xfrm>
            <a:off x="4730750" y="2400300"/>
            <a:ext cx="0" cy="3060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7" name="Line 49"/>
          <p:cNvSpPr>
            <a:spLocks noChangeShapeType="1"/>
          </p:cNvSpPr>
          <p:nvPr/>
        </p:nvSpPr>
        <p:spPr bwMode="auto">
          <a:xfrm>
            <a:off x="4749800" y="23939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8" name="Line 50"/>
          <p:cNvSpPr>
            <a:spLocks noChangeShapeType="1"/>
          </p:cNvSpPr>
          <p:nvPr/>
        </p:nvSpPr>
        <p:spPr bwMode="auto">
          <a:xfrm>
            <a:off x="4749800" y="31813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39" name="Line 51"/>
          <p:cNvSpPr>
            <a:spLocks noChangeShapeType="1"/>
          </p:cNvSpPr>
          <p:nvPr/>
        </p:nvSpPr>
        <p:spPr bwMode="auto">
          <a:xfrm>
            <a:off x="4749800" y="39687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0" name="Line 52"/>
          <p:cNvSpPr>
            <a:spLocks noChangeShapeType="1"/>
          </p:cNvSpPr>
          <p:nvPr/>
        </p:nvSpPr>
        <p:spPr bwMode="auto">
          <a:xfrm>
            <a:off x="4737100" y="4749800"/>
            <a:ext cx="241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1" name="AutoShape 53"/>
          <p:cNvSpPr>
            <a:spLocks noChangeArrowheads="1"/>
          </p:cNvSpPr>
          <p:nvPr/>
        </p:nvSpPr>
        <p:spPr bwMode="auto">
          <a:xfrm>
            <a:off x="4511675" y="5464175"/>
            <a:ext cx="441325" cy="48260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2" name="Line 54"/>
          <p:cNvSpPr>
            <a:spLocks noChangeShapeType="1"/>
          </p:cNvSpPr>
          <p:nvPr/>
        </p:nvSpPr>
        <p:spPr bwMode="auto">
          <a:xfrm flipV="1">
            <a:off x="4724400" y="5943600"/>
            <a:ext cx="0" cy="13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3" name="Rectangle 55"/>
          <p:cNvSpPr>
            <a:spLocks noChangeArrowheads="1"/>
          </p:cNvSpPr>
          <p:nvPr/>
        </p:nvSpPr>
        <p:spPr bwMode="auto">
          <a:xfrm>
            <a:off x="5899150" y="2168525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0,3</a:t>
            </a:r>
          </a:p>
        </p:txBody>
      </p:sp>
      <p:sp>
        <p:nvSpPr>
          <p:cNvPr id="8244" name="Rectangle 56"/>
          <p:cNvSpPr>
            <a:spLocks noChangeArrowheads="1"/>
          </p:cNvSpPr>
          <p:nvPr/>
        </p:nvSpPr>
        <p:spPr bwMode="auto">
          <a:xfrm>
            <a:off x="5899150" y="2940050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1,3</a:t>
            </a:r>
          </a:p>
        </p:txBody>
      </p:sp>
      <p:sp>
        <p:nvSpPr>
          <p:cNvPr id="8245" name="Rectangle 57"/>
          <p:cNvSpPr>
            <a:spLocks noChangeArrowheads="1"/>
          </p:cNvSpPr>
          <p:nvPr/>
        </p:nvSpPr>
        <p:spPr bwMode="auto">
          <a:xfrm>
            <a:off x="5880100" y="4476750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3,3</a:t>
            </a:r>
          </a:p>
        </p:txBody>
      </p:sp>
      <p:sp>
        <p:nvSpPr>
          <p:cNvPr id="8246" name="Rectangle 58"/>
          <p:cNvSpPr>
            <a:spLocks noChangeArrowheads="1"/>
          </p:cNvSpPr>
          <p:nvPr/>
        </p:nvSpPr>
        <p:spPr bwMode="auto">
          <a:xfrm>
            <a:off x="5889625" y="3692525"/>
            <a:ext cx="490538" cy="4905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/>
          <a:p>
            <a:pPr defTabSz="146050">
              <a:lnSpc>
                <a:spcPct val="90000"/>
              </a:lnSpc>
              <a:spcBef>
                <a:spcPct val="50000"/>
              </a:spcBef>
              <a:tabLst>
                <a:tab pos="182563" algn="l"/>
              </a:tabLst>
            </a:pPr>
            <a:r>
              <a:rPr lang="en-US" sz="1300">
                <a:latin typeface="Tms Rmn" charset="0"/>
              </a:rPr>
              <a:t>c</a:t>
            </a:r>
            <a:r>
              <a:rPr lang="en-US" sz="1300" baseline="-25000">
                <a:latin typeface="Tms Rmn" charset="0"/>
              </a:rPr>
              <a:t>2,3</a:t>
            </a:r>
          </a:p>
        </p:txBody>
      </p:sp>
      <p:sp>
        <p:nvSpPr>
          <p:cNvPr id="8247" name="Line 59"/>
          <p:cNvSpPr>
            <a:spLocks noChangeShapeType="1"/>
          </p:cNvSpPr>
          <p:nvPr/>
        </p:nvSpPr>
        <p:spPr bwMode="auto">
          <a:xfrm>
            <a:off x="5645150" y="2400300"/>
            <a:ext cx="0" cy="3060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8" name="Line 60"/>
          <p:cNvSpPr>
            <a:spLocks noChangeShapeType="1"/>
          </p:cNvSpPr>
          <p:nvPr/>
        </p:nvSpPr>
        <p:spPr bwMode="auto">
          <a:xfrm>
            <a:off x="5664200" y="23939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49" name="Line 61"/>
          <p:cNvSpPr>
            <a:spLocks noChangeShapeType="1"/>
          </p:cNvSpPr>
          <p:nvPr/>
        </p:nvSpPr>
        <p:spPr bwMode="auto">
          <a:xfrm>
            <a:off x="5664200" y="31813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50" name="Line 62"/>
          <p:cNvSpPr>
            <a:spLocks noChangeShapeType="1"/>
          </p:cNvSpPr>
          <p:nvPr/>
        </p:nvSpPr>
        <p:spPr bwMode="auto">
          <a:xfrm>
            <a:off x="5664200" y="3968750"/>
            <a:ext cx="215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51" name="Line 63"/>
          <p:cNvSpPr>
            <a:spLocks noChangeShapeType="1"/>
          </p:cNvSpPr>
          <p:nvPr/>
        </p:nvSpPr>
        <p:spPr bwMode="auto">
          <a:xfrm>
            <a:off x="5651500" y="4749800"/>
            <a:ext cx="241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52" name="AutoShape 64"/>
          <p:cNvSpPr>
            <a:spLocks noChangeArrowheads="1"/>
          </p:cNvSpPr>
          <p:nvPr/>
        </p:nvSpPr>
        <p:spPr bwMode="auto">
          <a:xfrm>
            <a:off x="5426075" y="5464175"/>
            <a:ext cx="441325" cy="482600"/>
          </a:xfrm>
          <a:prstGeom prst="triangle">
            <a:avLst>
              <a:gd name="adj" fmla="val 4999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53" name="Line 65"/>
          <p:cNvSpPr>
            <a:spLocks noChangeShapeType="1"/>
          </p:cNvSpPr>
          <p:nvPr/>
        </p:nvSpPr>
        <p:spPr bwMode="auto">
          <a:xfrm flipV="1">
            <a:off x="5638800" y="5943600"/>
            <a:ext cx="0" cy="13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54" name="Rectangle 66"/>
          <p:cNvSpPr>
            <a:spLocks noChangeArrowheads="1"/>
          </p:cNvSpPr>
          <p:nvPr/>
        </p:nvSpPr>
        <p:spPr bwMode="auto">
          <a:xfrm>
            <a:off x="2654300" y="6092825"/>
            <a:ext cx="3216275" cy="7016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Decodificatore delle colonne</a:t>
            </a:r>
          </a:p>
        </p:txBody>
      </p:sp>
      <p:sp>
        <p:nvSpPr>
          <p:cNvPr id="8255" name="AutoShape 67"/>
          <p:cNvSpPr>
            <a:spLocks noChangeArrowheads="1"/>
          </p:cNvSpPr>
          <p:nvPr/>
        </p:nvSpPr>
        <p:spPr bwMode="auto">
          <a:xfrm>
            <a:off x="1798638" y="6118225"/>
            <a:ext cx="811212" cy="673100"/>
          </a:xfrm>
          <a:prstGeom prst="rightArrow">
            <a:avLst>
              <a:gd name="adj1" fmla="val 75000"/>
              <a:gd name="adj2" fmla="val 6026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 i="1"/>
              <a:t>a</a:t>
            </a:r>
            <a:r>
              <a:rPr lang="it-IT" i="1" baseline="-25000"/>
              <a:t>y</a:t>
            </a:r>
            <a:endParaRPr lang="it-IT"/>
          </a:p>
        </p:txBody>
      </p:sp>
      <p:sp>
        <p:nvSpPr>
          <p:cNvPr id="8256" name="Line 68"/>
          <p:cNvSpPr>
            <a:spLocks noChangeShapeType="1"/>
          </p:cNvSpPr>
          <p:nvPr/>
        </p:nvSpPr>
        <p:spPr bwMode="auto">
          <a:xfrm flipV="1">
            <a:off x="3378200" y="34290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57" name="Line 69"/>
          <p:cNvSpPr>
            <a:spLocks noChangeShapeType="1"/>
          </p:cNvSpPr>
          <p:nvPr/>
        </p:nvSpPr>
        <p:spPr bwMode="auto">
          <a:xfrm flipV="1">
            <a:off x="3371850" y="4184650"/>
            <a:ext cx="0" cy="2349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58" name="Line 70"/>
          <p:cNvSpPr>
            <a:spLocks noChangeShapeType="1"/>
          </p:cNvSpPr>
          <p:nvPr/>
        </p:nvSpPr>
        <p:spPr bwMode="auto">
          <a:xfrm flipV="1">
            <a:off x="3381375" y="2660650"/>
            <a:ext cx="0" cy="2222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59" name="Line 71"/>
          <p:cNvSpPr>
            <a:spLocks noChangeShapeType="1"/>
          </p:cNvSpPr>
          <p:nvPr/>
        </p:nvSpPr>
        <p:spPr bwMode="auto">
          <a:xfrm flipV="1">
            <a:off x="3371850" y="4965700"/>
            <a:ext cx="0" cy="2603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0" name="Line 72"/>
          <p:cNvSpPr>
            <a:spLocks noChangeShapeType="1"/>
          </p:cNvSpPr>
          <p:nvPr/>
        </p:nvSpPr>
        <p:spPr bwMode="auto">
          <a:xfrm flipV="1">
            <a:off x="4302125" y="34290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1" name="Line 73"/>
          <p:cNvSpPr>
            <a:spLocks noChangeShapeType="1"/>
          </p:cNvSpPr>
          <p:nvPr/>
        </p:nvSpPr>
        <p:spPr bwMode="auto">
          <a:xfrm flipV="1">
            <a:off x="4295775" y="4184650"/>
            <a:ext cx="0" cy="2349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2" name="Line 74"/>
          <p:cNvSpPr>
            <a:spLocks noChangeShapeType="1"/>
          </p:cNvSpPr>
          <p:nvPr/>
        </p:nvSpPr>
        <p:spPr bwMode="auto">
          <a:xfrm flipV="1">
            <a:off x="4305300" y="2660650"/>
            <a:ext cx="0" cy="2222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3" name="Line 75"/>
          <p:cNvSpPr>
            <a:spLocks noChangeShapeType="1"/>
          </p:cNvSpPr>
          <p:nvPr/>
        </p:nvSpPr>
        <p:spPr bwMode="auto">
          <a:xfrm flipV="1">
            <a:off x="4295775" y="4965700"/>
            <a:ext cx="0" cy="2603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4" name="Line 76"/>
          <p:cNvSpPr>
            <a:spLocks noChangeShapeType="1"/>
          </p:cNvSpPr>
          <p:nvPr/>
        </p:nvSpPr>
        <p:spPr bwMode="auto">
          <a:xfrm flipV="1">
            <a:off x="5226050" y="34290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5" name="Line 77"/>
          <p:cNvSpPr>
            <a:spLocks noChangeShapeType="1"/>
          </p:cNvSpPr>
          <p:nvPr/>
        </p:nvSpPr>
        <p:spPr bwMode="auto">
          <a:xfrm flipV="1">
            <a:off x="5219700" y="4184650"/>
            <a:ext cx="0" cy="2349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6" name="Line 78"/>
          <p:cNvSpPr>
            <a:spLocks noChangeShapeType="1"/>
          </p:cNvSpPr>
          <p:nvPr/>
        </p:nvSpPr>
        <p:spPr bwMode="auto">
          <a:xfrm flipV="1">
            <a:off x="5229225" y="2660650"/>
            <a:ext cx="0" cy="2222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7" name="Line 79"/>
          <p:cNvSpPr>
            <a:spLocks noChangeShapeType="1"/>
          </p:cNvSpPr>
          <p:nvPr/>
        </p:nvSpPr>
        <p:spPr bwMode="auto">
          <a:xfrm flipV="1">
            <a:off x="5219700" y="4965700"/>
            <a:ext cx="0" cy="2603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8" name="Line 80"/>
          <p:cNvSpPr>
            <a:spLocks noChangeShapeType="1"/>
          </p:cNvSpPr>
          <p:nvPr/>
        </p:nvSpPr>
        <p:spPr bwMode="auto">
          <a:xfrm flipV="1">
            <a:off x="6149975" y="34290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69" name="Line 81"/>
          <p:cNvSpPr>
            <a:spLocks noChangeShapeType="1"/>
          </p:cNvSpPr>
          <p:nvPr/>
        </p:nvSpPr>
        <p:spPr bwMode="auto">
          <a:xfrm flipV="1">
            <a:off x="6143625" y="4184650"/>
            <a:ext cx="0" cy="2349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70" name="Line 82"/>
          <p:cNvSpPr>
            <a:spLocks noChangeShapeType="1"/>
          </p:cNvSpPr>
          <p:nvPr/>
        </p:nvSpPr>
        <p:spPr bwMode="auto">
          <a:xfrm flipV="1">
            <a:off x="6153150" y="2660650"/>
            <a:ext cx="0" cy="2222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71" name="Line 83"/>
          <p:cNvSpPr>
            <a:spLocks noChangeShapeType="1"/>
          </p:cNvSpPr>
          <p:nvPr/>
        </p:nvSpPr>
        <p:spPr bwMode="auto">
          <a:xfrm flipV="1">
            <a:off x="6143625" y="4965700"/>
            <a:ext cx="0" cy="2603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72" name="Rectangle 84"/>
          <p:cNvSpPr>
            <a:spLocks noChangeArrowheads="1"/>
          </p:cNvSpPr>
          <p:nvPr/>
        </p:nvSpPr>
        <p:spPr bwMode="auto">
          <a:xfrm>
            <a:off x="6800849" y="2565400"/>
            <a:ext cx="2935817" cy="245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8900" tIns="44450" rIns="88900" bIns="44450">
            <a:spAutoFit/>
          </a:bodyPr>
          <a:lstStyle/>
          <a:p>
            <a:pPr algn="l" defTabSz="887413">
              <a:lnSpc>
                <a:spcPct val="90000"/>
              </a:lnSpc>
              <a:spcBef>
                <a:spcPct val="50000"/>
              </a:spcBef>
            </a:pPr>
            <a:r>
              <a:rPr lang="en-US" dirty="0" err="1">
                <a:latin typeface="Tms Rmn" charset="0"/>
              </a:rPr>
              <a:t>Costo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della</a:t>
            </a:r>
            <a:r>
              <a:rPr lang="en-US" dirty="0">
                <a:latin typeface="Tms Rmn" charset="0"/>
              </a:rPr>
              <a:t> </a:t>
            </a:r>
            <a:r>
              <a:rPr lang="en-US" dirty="0" err="1">
                <a:latin typeface="Tms Rmn" charset="0"/>
              </a:rPr>
              <a:t>circuiteria</a:t>
            </a:r>
            <a:r>
              <a:rPr lang="en-US" dirty="0">
                <a:latin typeface="Tms Rmn" charset="0"/>
              </a:rPr>
              <a:t> di </a:t>
            </a:r>
            <a:r>
              <a:rPr lang="en-US" dirty="0" err="1">
                <a:latin typeface="Tms Rmn" charset="0"/>
              </a:rPr>
              <a:t>accesso</a:t>
            </a:r>
            <a:r>
              <a:rPr lang="en-US" dirty="0">
                <a:latin typeface="Tms Rmn" charset="0"/>
              </a:rPr>
              <a:t>:</a:t>
            </a:r>
          </a:p>
          <a:p>
            <a:pPr marL="461963" lvl="1" indent="-277813" algn="l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 2 decoder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>
                <a:latin typeface="Symbol" pitchFamily="18" charset="2"/>
              </a:rPr>
              <a:t></a:t>
            </a:r>
            <a:r>
              <a:rPr lang="en-US" dirty="0"/>
              <a:t>N )-to-</a:t>
            </a:r>
            <a:r>
              <a:rPr lang="en-US" dirty="0">
                <a:latin typeface="Symbol" pitchFamily="18" charset="2"/>
              </a:rPr>
              <a:t></a:t>
            </a:r>
            <a:r>
              <a:rPr lang="en-US" dirty="0"/>
              <a:t>N</a:t>
            </a:r>
          </a:p>
          <a:p>
            <a:pPr marL="461963" lvl="1" indent="-277813" algn="just" defTabSz="887413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</a:t>
            </a:r>
            <a:r>
              <a:rPr lang="en-US" dirty="0"/>
              <a:t> N driver.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6912" y="103188"/>
            <a:ext cx="7692812" cy="1485022"/>
          </a:xfrm>
        </p:spPr>
        <p:txBody>
          <a:bodyPr/>
          <a:lstStyle/>
          <a:p>
            <a:r>
              <a:rPr lang="it-IT" dirty="0" smtClean="0"/>
              <a:t>Organizzazione a matrice: </a:t>
            </a:r>
            <a:br>
              <a:rPr lang="it-IT" dirty="0" smtClean="0"/>
            </a:br>
            <a:r>
              <a:rPr lang="it-IT" dirty="0" smtClean="0"/>
              <a:t>vantaggi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3150" y="1955800"/>
            <a:ext cx="7758113" cy="903837"/>
          </a:xfrm>
        </p:spPr>
        <p:txBody>
          <a:bodyPr/>
          <a:lstStyle/>
          <a:p>
            <a:pPr lvl="1"/>
            <a:r>
              <a:rPr lang="it-IT" dirty="0" smtClean="0"/>
              <a:t>Minor costo dell’HW</a:t>
            </a:r>
          </a:p>
          <a:p>
            <a:pPr lvl="1"/>
            <a:r>
              <a:rPr lang="it-IT" dirty="0" smtClean="0"/>
              <a:t>Layout più compatto.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2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Segnali RAS e CAS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4443268"/>
          </a:xfrm>
        </p:spPr>
        <p:txBody>
          <a:bodyPr/>
          <a:lstStyle/>
          <a:p>
            <a:pPr marL="0" indent="0"/>
            <a:r>
              <a:rPr lang="it-IT" dirty="0" smtClean="0"/>
              <a:t>Per ridurre il numero di segnali di ingresso, le RAM organizzate a matrice talvolta prevedono un diverso protocollo di accesso e un numero </a:t>
            </a:r>
            <a:r>
              <a:rPr lang="it-IT" dirty="0"/>
              <a:t>ridotto </a:t>
            </a:r>
            <a:r>
              <a:rPr lang="it-IT" dirty="0" smtClean="0"/>
              <a:t>di segnali di indirizzo (indicativamente la metà).</a:t>
            </a:r>
          </a:p>
          <a:p>
            <a:pPr marL="0" indent="0"/>
            <a:r>
              <a:rPr lang="it-IT" dirty="0" smtClean="0"/>
              <a:t>In tal caso l’indirizzo è fornito </a:t>
            </a:r>
            <a:r>
              <a:rPr lang="it-IT" dirty="0"/>
              <a:t>in due fasi distinte e successive, utilizzando gli stessi segnali di </a:t>
            </a:r>
            <a:r>
              <a:rPr lang="it-IT" dirty="0" smtClean="0"/>
              <a:t>indirizzo:</a:t>
            </a:r>
          </a:p>
          <a:p>
            <a:pPr lvl="1"/>
            <a:r>
              <a:rPr lang="it-IT" dirty="0" smtClean="0"/>
              <a:t>in una prima fase vengono forniti i segnali di indirizzo che vanno al decodificatore di riga, accompagnati dal segnale RAS (</a:t>
            </a:r>
            <a:r>
              <a:rPr lang="it-IT" i="1" dirty="0" smtClean="0"/>
              <a:t>Row Address Strobe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in un’altra fase vengono forniti i segnali </a:t>
            </a:r>
            <a:r>
              <a:rPr lang="it-IT" dirty="0"/>
              <a:t>di indirizzo che </a:t>
            </a:r>
            <a:r>
              <a:rPr lang="it-IT" dirty="0" smtClean="0"/>
              <a:t>vanno al decodificatore di colonna, accompagnati dal segnale CAS (</a:t>
            </a:r>
            <a:r>
              <a:rPr lang="it-IT" i="1" dirty="0" smtClean="0"/>
              <a:t>Column Address Strobe</a:t>
            </a:r>
            <a:r>
              <a:rPr lang="it-IT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7963" y="0"/>
            <a:ext cx="7562850" cy="761747"/>
          </a:xfrm>
        </p:spPr>
        <p:txBody>
          <a:bodyPr wrap="square"/>
          <a:lstStyle/>
          <a:p>
            <a:r>
              <a:rPr lang="it-IT" dirty="0" smtClean="0"/>
              <a:t>Esempio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831975" y="1941513"/>
            <a:ext cx="1338263" cy="113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70000"/>
              </a:lnSpc>
            </a:pPr>
            <a:r>
              <a:rPr lang="en-US" b="0"/>
              <a:t>Registro</a:t>
            </a:r>
            <a:br>
              <a:rPr lang="en-US" b="0"/>
            </a:br>
            <a:r>
              <a:rPr lang="en-US" b="0"/>
              <a:t>indirizzi di riga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852613" y="4765675"/>
            <a:ext cx="1338262" cy="1131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70000"/>
              </a:lnSpc>
            </a:pPr>
            <a:r>
              <a:rPr lang="en-US" b="0"/>
              <a:t>Registro</a:t>
            </a:r>
            <a:br>
              <a:rPr lang="en-US" b="0"/>
            </a:br>
            <a:r>
              <a:rPr lang="en-US" b="0"/>
              <a:t>indirizzi di colonna</a:t>
            </a:r>
          </a:p>
        </p:txBody>
      </p:sp>
      <p:cxnSp>
        <p:nvCxnSpPr>
          <p:cNvPr id="10245" name="AutoShape 6"/>
          <p:cNvCxnSpPr>
            <a:cxnSpLocks noChangeShapeType="1"/>
            <a:endCxn id="10243" idx="1"/>
          </p:cNvCxnSpPr>
          <p:nvPr/>
        </p:nvCxnSpPr>
        <p:spPr bwMode="auto">
          <a:xfrm flipV="1">
            <a:off x="266700" y="2508250"/>
            <a:ext cx="1565275" cy="112236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6" name="AutoShape 7"/>
          <p:cNvCxnSpPr>
            <a:cxnSpLocks noChangeShapeType="1"/>
            <a:endCxn id="10244" idx="1"/>
          </p:cNvCxnSpPr>
          <p:nvPr/>
        </p:nvCxnSpPr>
        <p:spPr bwMode="auto">
          <a:xfrm rot="16200000" flipH="1">
            <a:off x="391319" y="3871119"/>
            <a:ext cx="2119313" cy="80327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5745163" y="1252538"/>
            <a:ext cx="2068512" cy="2511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70000"/>
              </a:lnSpc>
            </a:pPr>
            <a:r>
              <a:rPr lang="en-US" b="0"/>
              <a:t>Matrice di celle</a:t>
            </a:r>
          </a:p>
          <a:p>
            <a:pPr>
              <a:lnSpc>
                <a:spcPct val="70000"/>
              </a:lnSpc>
            </a:pPr>
            <a:r>
              <a:rPr lang="en-US" b="0"/>
              <a:t>1024 x 1024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759200" y="1946275"/>
            <a:ext cx="1338263" cy="1131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70000"/>
              </a:lnSpc>
            </a:pPr>
            <a:r>
              <a:rPr lang="en-US" b="0"/>
              <a:t>Decodificatore di riga</a:t>
            </a:r>
          </a:p>
        </p:txBody>
      </p:sp>
      <p:cxnSp>
        <p:nvCxnSpPr>
          <p:cNvPr id="10249" name="AutoShape 13"/>
          <p:cNvCxnSpPr>
            <a:cxnSpLocks noChangeShapeType="1"/>
            <a:stCxn id="10243" idx="3"/>
            <a:endCxn id="10248" idx="1"/>
          </p:cNvCxnSpPr>
          <p:nvPr/>
        </p:nvCxnSpPr>
        <p:spPr bwMode="auto">
          <a:xfrm>
            <a:off x="3170238" y="2508250"/>
            <a:ext cx="588962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4"/>
          <p:cNvCxnSpPr>
            <a:cxnSpLocks noChangeShapeType="1"/>
            <a:stCxn id="10248" idx="3"/>
            <a:endCxn id="10247" idx="1"/>
          </p:cNvCxnSpPr>
          <p:nvPr/>
        </p:nvCxnSpPr>
        <p:spPr bwMode="auto">
          <a:xfrm flipV="1">
            <a:off x="5097463" y="2508250"/>
            <a:ext cx="64770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9"/>
          <p:cNvCxnSpPr>
            <a:cxnSpLocks noChangeShapeType="1"/>
            <a:endCxn id="10243" idx="0"/>
          </p:cNvCxnSpPr>
          <p:nvPr/>
        </p:nvCxnSpPr>
        <p:spPr bwMode="auto">
          <a:xfrm>
            <a:off x="287338" y="1358900"/>
            <a:ext cx="2214562" cy="582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20"/>
          <p:cNvCxnSpPr>
            <a:cxnSpLocks noChangeShapeType="1"/>
            <a:endCxn id="10244" idx="2"/>
          </p:cNvCxnSpPr>
          <p:nvPr/>
        </p:nvCxnSpPr>
        <p:spPr bwMode="auto">
          <a:xfrm flipV="1">
            <a:off x="307975" y="5897563"/>
            <a:ext cx="2214563" cy="6937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 Box 23"/>
          <p:cNvSpPr txBox="1">
            <a:spLocks noChangeArrowheads="1"/>
          </p:cNvSpPr>
          <p:nvPr/>
        </p:nvSpPr>
        <p:spPr bwMode="auto">
          <a:xfrm>
            <a:off x="0" y="61595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RAS</a:t>
            </a:r>
          </a:p>
        </p:txBody>
      </p:sp>
      <p:sp>
        <p:nvSpPr>
          <p:cNvPr id="10254" name="Text Box 24"/>
          <p:cNvSpPr txBox="1">
            <a:spLocks noChangeArrowheads="1"/>
          </p:cNvSpPr>
          <p:nvPr/>
        </p:nvSpPr>
        <p:spPr bwMode="auto">
          <a:xfrm>
            <a:off x="0" y="6091238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CAS</a:t>
            </a:r>
          </a:p>
        </p:txBody>
      </p:sp>
      <p:sp>
        <p:nvSpPr>
          <p:cNvPr id="10255" name="Text Box 25"/>
          <p:cNvSpPr txBox="1">
            <a:spLocks noChangeArrowheads="1"/>
          </p:cNvSpPr>
          <p:nvPr/>
        </p:nvSpPr>
        <p:spPr bwMode="auto">
          <a:xfrm>
            <a:off x="-36513" y="2760663"/>
            <a:ext cx="963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</a:t>
            </a:r>
            <a:r>
              <a:rPr lang="en-US" b="0" baseline="-25000"/>
              <a:t>19-10</a:t>
            </a:r>
            <a:r>
              <a:rPr lang="en-US" b="0"/>
              <a:t>/</a:t>
            </a:r>
            <a:br>
              <a:rPr lang="en-US" b="0"/>
            </a:br>
            <a:r>
              <a:rPr lang="en-US" b="0"/>
              <a:t>A</a:t>
            </a:r>
            <a:r>
              <a:rPr lang="en-US" b="0" baseline="-25000"/>
              <a:t>9-0</a:t>
            </a:r>
            <a:endParaRPr lang="en-US" b="0"/>
          </a:p>
        </p:txBody>
      </p:sp>
      <p:sp>
        <p:nvSpPr>
          <p:cNvPr id="10256" name="Rectangle 11"/>
          <p:cNvSpPr>
            <a:spLocks noChangeArrowheads="1"/>
          </p:cNvSpPr>
          <p:nvPr/>
        </p:nvSpPr>
        <p:spPr bwMode="auto">
          <a:xfrm rot="5400000">
            <a:off x="7381082" y="2148681"/>
            <a:ext cx="2552700" cy="71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70000"/>
              </a:lnSpc>
            </a:pPr>
            <a:r>
              <a:rPr lang="en-US" b="0"/>
              <a:t>Circuiti Sense/Write</a:t>
            </a:r>
          </a:p>
        </p:txBody>
      </p:sp>
      <p:cxnSp>
        <p:nvCxnSpPr>
          <p:cNvPr id="10257" name="AutoShape 16"/>
          <p:cNvCxnSpPr>
            <a:cxnSpLocks noChangeShapeType="1"/>
            <a:stCxn id="10256" idx="2"/>
            <a:endCxn id="10247" idx="3"/>
          </p:cNvCxnSpPr>
          <p:nvPr/>
        </p:nvCxnSpPr>
        <p:spPr bwMode="auto">
          <a:xfrm rot="10800000">
            <a:off x="7813675" y="2508250"/>
            <a:ext cx="4841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8" name="Line 21"/>
          <p:cNvSpPr>
            <a:spLocks noChangeShapeType="1"/>
          </p:cNvSpPr>
          <p:nvPr/>
        </p:nvSpPr>
        <p:spPr bwMode="auto">
          <a:xfrm rot="5400000" flipV="1">
            <a:off x="8474869" y="4123532"/>
            <a:ext cx="681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59" name="Line 22"/>
          <p:cNvSpPr>
            <a:spLocks noChangeShapeType="1"/>
          </p:cNvSpPr>
          <p:nvPr/>
        </p:nvSpPr>
        <p:spPr bwMode="auto">
          <a:xfrm rot="5400000" flipV="1">
            <a:off x="8136731" y="4123532"/>
            <a:ext cx="681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60" name="Text Box 26"/>
          <p:cNvSpPr txBox="1">
            <a:spLocks noChangeArrowheads="1"/>
          </p:cNvSpPr>
          <p:nvPr/>
        </p:nvSpPr>
        <p:spPr bwMode="auto">
          <a:xfrm rot="5400000">
            <a:off x="8722518" y="4060032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CS</a:t>
            </a:r>
          </a:p>
        </p:txBody>
      </p:sp>
      <p:sp>
        <p:nvSpPr>
          <p:cNvPr id="10261" name="Text Box 27"/>
          <p:cNvSpPr txBox="1">
            <a:spLocks noChangeArrowheads="1"/>
          </p:cNvSpPr>
          <p:nvPr/>
        </p:nvSpPr>
        <p:spPr bwMode="auto">
          <a:xfrm rot="5400000">
            <a:off x="7891462" y="4060826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R/W</a:t>
            </a:r>
          </a:p>
        </p:txBody>
      </p:sp>
      <p:cxnSp>
        <p:nvCxnSpPr>
          <p:cNvPr id="10262" name="AutoShape 17"/>
          <p:cNvCxnSpPr>
            <a:cxnSpLocks noChangeShapeType="1"/>
          </p:cNvCxnSpPr>
          <p:nvPr/>
        </p:nvCxnSpPr>
        <p:spPr bwMode="auto">
          <a:xfrm rot="-5400000">
            <a:off x="9280525" y="3051176"/>
            <a:ext cx="3175" cy="539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Text Box 28"/>
          <p:cNvSpPr txBox="1">
            <a:spLocks noChangeArrowheads="1"/>
          </p:cNvSpPr>
          <p:nvPr/>
        </p:nvSpPr>
        <p:spPr bwMode="auto">
          <a:xfrm rot="-5400000">
            <a:off x="9313862" y="3151188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DIN</a:t>
            </a:r>
          </a:p>
        </p:txBody>
      </p:sp>
      <p:sp>
        <p:nvSpPr>
          <p:cNvPr id="10264" name="Text Box 29"/>
          <p:cNvSpPr txBox="1">
            <a:spLocks noChangeArrowheads="1"/>
          </p:cNvSpPr>
          <p:nvPr/>
        </p:nvSpPr>
        <p:spPr bwMode="auto">
          <a:xfrm rot="-5400000">
            <a:off x="9159875" y="170656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DOUT</a:t>
            </a:r>
          </a:p>
        </p:txBody>
      </p:sp>
      <p:cxnSp>
        <p:nvCxnSpPr>
          <p:cNvPr id="10265" name="AutoShape 30"/>
          <p:cNvCxnSpPr>
            <a:cxnSpLocks noChangeShapeType="1"/>
            <a:endCxn id="10264" idx="0"/>
          </p:cNvCxnSpPr>
          <p:nvPr/>
        </p:nvCxnSpPr>
        <p:spPr bwMode="auto">
          <a:xfrm>
            <a:off x="9109075" y="1914525"/>
            <a:ext cx="336550" cy="20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6" name="Rectangle 35"/>
          <p:cNvSpPr>
            <a:spLocks noChangeArrowheads="1"/>
          </p:cNvSpPr>
          <p:nvPr/>
        </p:nvSpPr>
        <p:spPr bwMode="auto">
          <a:xfrm>
            <a:off x="3802063" y="4762500"/>
            <a:ext cx="1338262" cy="1131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70000"/>
              </a:lnSpc>
            </a:pPr>
            <a:r>
              <a:rPr lang="en-US" b="0"/>
              <a:t>Decodificatore di colonna</a:t>
            </a:r>
          </a:p>
        </p:txBody>
      </p:sp>
      <p:cxnSp>
        <p:nvCxnSpPr>
          <p:cNvPr id="10267" name="AutoShape 36"/>
          <p:cNvCxnSpPr>
            <a:cxnSpLocks noChangeShapeType="1"/>
            <a:stCxn id="10244" idx="3"/>
            <a:endCxn id="10266" idx="1"/>
          </p:cNvCxnSpPr>
          <p:nvPr/>
        </p:nvCxnSpPr>
        <p:spPr bwMode="auto">
          <a:xfrm flipV="1">
            <a:off x="3190875" y="5329238"/>
            <a:ext cx="611188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AutoShape 38"/>
          <p:cNvCxnSpPr>
            <a:cxnSpLocks noChangeShapeType="1"/>
            <a:stCxn id="10266" idx="3"/>
            <a:endCxn id="10247" idx="2"/>
          </p:cNvCxnSpPr>
          <p:nvPr/>
        </p:nvCxnSpPr>
        <p:spPr bwMode="auto">
          <a:xfrm flipV="1">
            <a:off x="5140325" y="3763963"/>
            <a:ext cx="1639888" cy="156527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1772" y="103188"/>
            <a:ext cx="4683070" cy="754062"/>
          </a:xfrm>
        </p:spPr>
        <p:txBody>
          <a:bodyPr wrap="square"/>
          <a:lstStyle/>
          <a:p>
            <a:r>
              <a:rPr lang="it-IT" dirty="0" smtClean="0"/>
              <a:t>Page Mode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it-IT" dirty="0" smtClean="0"/>
              <a:t>Qualora sia necessario accedere consecutivamente a celle poste ad indirizzi successivi, e queste risiedano nella stessa riga della matrice, è possibile attivare il cosiddetto </a:t>
            </a:r>
            <a:r>
              <a:rPr lang="it-IT" i="1" dirty="0" smtClean="0"/>
              <a:t>Page Mode</a:t>
            </a:r>
            <a:r>
              <a:rPr lang="it-IT" dirty="0" smtClean="0"/>
              <a:t>:</a:t>
            </a:r>
          </a:p>
          <a:p>
            <a:pPr lvl="1">
              <a:buFontTx/>
              <a:buChar char="1"/>
            </a:pPr>
            <a:r>
              <a:rPr lang="it-IT" dirty="0" smtClean="0"/>
              <a:t>si invia alla memoria la parte di indirizzo relativo alla riga, accompagnata da RAS</a:t>
            </a:r>
          </a:p>
          <a:p>
            <a:pPr lvl="1">
              <a:buFontTx/>
              <a:buChar char="2"/>
            </a:pPr>
            <a:r>
              <a:rPr lang="it-IT" dirty="0" smtClean="0"/>
              <a:t>si invia alla memoria la parte di indirizzo relativo alla colonna, accompagnata da CAS</a:t>
            </a:r>
          </a:p>
          <a:p>
            <a:pPr lvl="1">
              <a:buFontTx/>
              <a:buChar char="3"/>
            </a:pPr>
            <a:r>
              <a:rPr lang="it-IT" dirty="0" smtClean="0"/>
              <a:t>si accede al dato</a:t>
            </a:r>
          </a:p>
          <a:p>
            <a:pPr lvl="1">
              <a:buFontTx/>
              <a:buChar char="4"/>
            </a:pPr>
            <a:r>
              <a:rPr lang="it-IT" dirty="0" smtClean="0"/>
              <a:t>si ripete dal punto 2.</a:t>
            </a:r>
          </a:p>
          <a:p>
            <a:pPr marL="0" indent="0"/>
            <a:r>
              <a:rPr lang="it-IT" dirty="0" smtClean="0"/>
              <a:t>In questa maniera è possibile ridurre i tempi di accesso alla memoria.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it-IT" dirty="0" smtClean="0"/>
              <a:t>Memorie a semiconduttore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3204467"/>
          </a:xfrm>
          <a:noFill/>
        </p:spPr>
        <p:txBody>
          <a:bodyPr/>
          <a:lstStyle/>
          <a:p>
            <a:pPr marL="177800" lvl="1" indent="-177800"/>
            <a:r>
              <a:rPr lang="it-IT" dirty="0" smtClean="0"/>
              <a:t>Le memorie sono attualmente i dispositivi a più alta densità realizzati su IC</a:t>
            </a:r>
          </a:p>
          <a:p>
            <a:pPr marL="177800" lvl="1" indent="-177800"/>
            <a:r>
              <a:rPr lang="it-IT" dirty="0" smtClean="0"/>
              <a:t>Al crescere dell’integrazione è possibile</a:t>
            </a:r>
          </a:p>
          <a:p>
            <a:pPr marL="519113" lvl="3" indent="-342900">
              <a:buFont typeface="Wingdings" pitchFamily="2" charset="2"/>
              <a:buChar char="§"/>
            </a:pPr>
            <a:r>
              <a:rPr lang="it-IT" dirty="0" smtClean="0"/>
              <a:t>aumentare la capacità (a parità di dimensione)</a:t>
            </a:r>
          </a:p>
          <a:p>
            <a:pPr marL="519113" lvl="3" indent="-342900">
              <a:buFont typeface="Wingdings" pitchFamily="2" charset="2"/>
              <a:buChar char="§"/>
            </a:pPr>
            <a:r>
              <a:rPr lang="it-IT" dirty="0" smtClean="0"/>
              <a:t>aumentare la velocità</a:t>
            </a:r>
          </a:p>
          <a:p>
            <a:pPr marL="519113" lvl="3" indent="-342900">
              <a:buFont typeface="Wingdings" pitchFamily="2" charset="2"/>
              <a:buChar char="§"/>
            </a:pPr>
            <a:r>
              <a:rPr lang="it-IT" dirty="0" smtClean="0"/>
              <a:t>ridurre il consumo.</a:t>
            </a:r>
          </a:p>
          <a:p>
            <a:pPr marL="0" indent="0"/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it-IT" dirty="0" smtClean="0"/>
              <a:t>Caratteristiche generali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idx="1"/>
          </p:nvPr>
        </p:nvSpPr>
        <p:spPr>
          <a:xfrm>
            <a:off x="1073150" y="1419756"/>
            <a:ext cx="7758113" cy="2373313"/>
          </a:xfrm>
          <a:noFill/>
        </p:spPr>
        <p:txBody>
          <a:bodyPr/>
          <a:lstStyle/>
          <a:p>
            <a:pPr lvl="1"/>
            <a:r>
              <a:rPr lang="it-IT" dirty="0" smtClean="0"/>
              <a:t>Ogni cella può essere indirizzata indipendentemente</a:t>
            </a:r>
          </a:p>
          <a:p>
            <a:pPr lvl="1"/>
            <a:r>
              <a:rPr lang="it-IT" dirty="0" smtClean="0"/>
              <a:t>I tempi di accesso sono uguali e costanti per ogni cella.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949700" y="2787650"/>
            <a:ext cx="1892300" cy="23114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dirty="0" err="1" smtClean="0">
                <a:latin typeface="Tms Rmn" charset="0"/>
              </a:rPr>
              <a:t>Memoria</a:t>
            </a:r>
            <a:endParaRPr lang="en-US" dirty="0">
              <a:latin typeface="Tms Rmn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2940050" y="3397250"/>
            <a:ext cx="996950" cy="1073150"/>
          </a:xfrm>
          <a:prstGeom prst="rightArrow">
            <a:avLst>
              <a:gd name="adj1" fmla="val 75000"/>
              <a:gd name="adj2" fmla="val 5000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697038" y="3536950"/>
            <a:ext cx="11382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>
                <a:latin typeface="Tms Rmn" charset="0"/>
              </a:rPr>
              <a:t>Linee di</a:t>
            </a:r>
          </a:p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>
                <a:latin typeface="Tms Rmn" charset="0"/>
              </a:rPr>
              <a:t>indirizzo</a:t>
            </a: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4059238" y="6299200"/>
            <a:ext cx="16891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 dirty="0" err="1">
                <a:latin typeface="Tms Rmn" charset="0"/>
              </a:rPr>
              <a:t>Linee</a:t>
            </a:r>
            <a:r>
              <a:rPr lang="en-US" sz="2000" dirty="0">
                <a:latin typeface="Tms Rmn" charset="0"/>
              </a:rPr>
              <a:t> di </a:t>
            </a:r>
            <a:r>
              <a:rPr lang="en-US" sz="2000" dirty="0" err="1">
                <a:latin typeface="Tms Rmn" charset="0"/>
              </a:rPr>
              <a:t>dato</a:t>
            </a:r>
            <a:endParaRPr lang="en-US" sz="2000" dirty="0">
              <a:latin typeface="Tms Rmn" charset="0"/>
            </a:endParaRPr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>
            <a:off x="5854700" y="3505200"/>
            <a:ext cx="1035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5854700" y="3829050"/>
            <a:ext cx="1035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6953250" y="3346450"/>
            <a:ext cx="17097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>
                <a:latin typeface="Tms Rmn" charset="0"/>
              </a:rPr>
              <a:t>Linee di stato </a:t>
            </a:r>
            <a:br>
              <a:rPr lang="en-US" sz="2000">
                <a:latin typeface="Tms Rmn" charset="0"/>
              </a:rPr>
            </a:br>
            <a:r>
              <a:rPr lang="en-US" sz="2000">
                <a:latin typeface="Tms Rmn" charset="0"/>
              </a:rPr>
              <a:t>e controllo</a:t>
            </a:r>
          </a:p>
        </p:txBody>
      </p:sp>
      <p:sp>
        <p:nvSpPr>
          <p:cNvPr id="3085" name="AutoShape 15"/>
          <p:cNvSpPr>
            <a:spLocks noChangeArrowheads="1"/>
          </p:cNvSpPr>
          <p:nvPr/>
        </p:nvSpPr>
        <p:spPr bwMode="auto">
          <a:xfrm>
            <a:off x="4116388" y="5129213"/>
            <a:ext cx="1536700" cy="10207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2273300" y="323850"/>
            <a:ext cx="4402138" cy="754063"/>
          </a:xfrm>
          <a:noFill/>
        </p:spPr>
        <p:txBody>
          <a:bodyPr lIns="46038" rIns="46038"/>
          <a:lstStyle/>
          <a:p>
            <a:r>
              <a:rPr lang="it-IT" dirty="0" smtClean="0"/>
              <a:t>Classificazione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0900" y="1931988"/>
            <a:ext cx="8204200" cy="3181350"/>
          </a:xfrm>
          <a:noFill/>
        </p:spPr>
        <p:txBody>
          <a:bodyPr/>
          <a:lstStyle/>
          <a:p>
            <a:pPr lvl="1"/>
            <a:r>
              <a:rPr lang="it-IT" dirty="0" smtClean="0"/>
              <a:t>ROM (</a:t>
            </a:r>
            <a:r>
              <a:rPr lang="it-IT" i="1" dirty="0" smtClean="0"/>
              <a:t>Read Only Memory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PROM (</a:t>
            </a:r>
            <a:r>
              <a:rPr lang="it-IT" i="1" dirty="0" smtClean="0"/>
              <a:t>Programmable Read Only Memory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EPROM (</a:t>
            </a:r>
            <a:r>
              <a:rPr lang="it-IT" i="1" dirty="0" smtClean="0"/>
              <a:t>Electrically Programmable Read Only Memory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EEPROM (</a:t>
            </a:r>
            <a:r>
              <a:rPr lang="it-IT" i="1" dirty="0" smtClean="0"/>
              <a:t>Electrically Erasable Programmable Read Only Memory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Flash</a:t>
            </a:r>
          </a:p>
          <a:p>
            <a:pPr lvl="1"/>
            <a:r>
              <a:rPr lang="it-IT" dirty="0" smtClean="0"/>
              <a:t>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square" lIns="46038" rIns="46038"/>
          <a:lstStyle/>
          <a:p>
            <a:r>
              <a:rPr lang="it-IT" dirty="0" smtClean="0"/>
              <a:t>ROM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4655633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Applicazioni:</a:t>
            </a:r>
          </a:p>
          <a:p>
            <a:pPr lvl="1"/>
            <a:r>
              <a:rPr lang="it-IT" dirty="0" smtClean="0"/>
              <a:t>librerie di procedure frequentemente usate</a:t>
            </a:r>
          </a:p>
          <a:p>
            <a:pPr lvl="1"/>
            <a:r>
              <a:rPr lang="it-IT" dirty="0" smtClean="0"/>
              <a:t>programmi di sistema</a:t>
            </a:r>
          </a:p>
          <a:p>
            <a:pPr lvl="1"/>
            <a:r>
              <a:rPr lang="it-IT" dirty="0" smtClean="0"/>
              <a:t>tavole di funzioni.</a:t>
            </a:r>
          </a:p>
          <a:p>
            <a:pPr marL="0" indent="0"/>
            <a:r>
              <a:rPr lang="it-IT" dirty="0"/>
              <a:t>La </a:t>
            </a:r>
            <a:r>
              <a:rPr lang="it-IT" dirty="0" smtClean="0"/>
              <a:t>definizione del contenuto avviene </a:t>
            </a:r>
            <a:r>
              <a:rPr lang="it-IT" u="sng" dirty="0" smtClean="0"/>
              <a:t>prima</a:t>
            </a:r>
            <a:r>
              <a:rPr lang="it-IT" dirty="0" smtClean="0"/>
              <a:t> della </a:t>
            </a:r>
            <a:r>
              <a:rPr lang="it-IT" dirty="0"/>
              <a:t>realizzazione del silicio, ed il contenuto non è in alcun modo modificabile in seguito.</a:t>
            </a:r>
          </a:p>
          <a:p>
            <a:pPr marL="0" indent="0"/>
            <a:r>
              <a:rPr lang="it-IT" dirty="0" smtClean="0"/>
              <a:t>Il costo è dominato dal costo fisso per allestire la linea di produzione del dispositivo, ed è quasi indipendente dal numero di chip prodotti.</a:t>
            </a:r>
          </a:p>
          <a:p>
            <a:pPr marL="0" indent="0"/>
            <a:r>
              <a:rPr lang="it-IT" dirty="0" smtClean="0"/>
              <a:t>L’impatto di qualsiasi errore di progetto è drammatico.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97175" y="392113"/>
            <a:ext cx="4164013" cy="754062"/>
          </a:xfrm>
        </p:spPr>
        <p:txBody>
          <a:bodyPr wrap="square"/>
          <a:lstStyle/>
          <a:p>
            <a:r>
              <a:rPr lang="it-IT" dirty="0" smtClean="0"/>
              <a:t>Cella ROM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1682750" y="2343150"/>
            <a:ext cx="57213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6858000" y="1873250"/>
            <a:ext cx="0" cy="431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5011738" y="2857500"/>
            <a:ext cx="3825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4813300" y="2952750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 flipV="1">
            <a:off x="5219700" y="2330450"/>
            <a:ext cx="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5492750" y="29591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5492750" y="3168650"/>
            <a:ext cx="1358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4908550" y="29591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3" name="Line 14"/>
          <p:cNvSpPr>
            <a:spLocks noChangeShapeType="1"/>
          </p:cNvSpPr>
          <p:nvPr/>
        </p:nvSpPr>
        <p:spPr bwMode="auto">
          <a:xfrm flipH="1">
            <a:off x="4337050" y="3168650"/>
            <a:ext cx="577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 flipH="1">
            <a:off x="3460750" y="3168650"/>
            <a:ext cx="457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3460750" y="3168650"/>
            <a:ext cx="0" cy="4254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3213100" y="3600450"/>
            <a:ext cx="4762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3276600" y="3657600"/>
            <a:ext cx="323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3346450" y="3714750"/>
            <a:ext cx="1841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79" name="Line 22"/>
          <p:cNvSpPr>
            <a:spLocks noChangeShapeType="1"/>
          </p:cNvSpPr>
          <p:nvPr/>
        </p:nvSpPr>
        <p:spPr bwMode="auto">
          <a:xfrm>
            <a:off x="3403600" y="3771900"/>
            <a:ext cx="635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80" name="Rectangle 23"/>
          <p:cNvSpPr>
            <a:spLocks noChangeArrowheads="1"/>
          </p:cNvSpPr>
          <p:nvPr/>
        </p:nvSpPr>
        <p:spPr bwMode="auto">
          <a:xfrm>
            <a:off x="1735138" y="2049463"/>
            <a:ext cx="15144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it-IT" sz="1600">
                <a:latin typeface="Tms Rmn" charset="0"/>
              </a:rPr>
              <a:t>Linea di parola</a:t>
            </a:r>
            <a:endParaRPr lang="en-US" sz="1600">
              <a:latin typeface="Tms Rmn" charset="0"/>
            </a:endParaRPr>
          </a:p>
        </p:txBody>
      </p:sp>
      <p:sp>
        <p:nvSpPr>
          <p:cNvPr id="15381" name="Rectangle 24"/>
          <p:cNvSpPr>
            <a:spLocks noChangeArrowheads="1"/>
          </p:cNvSpPr>
          <p:nvPr/>
        </p:nvSpPr>
        <p:spPr bwMode="auto">
          <a:xfrm rot="-5400000">
            <a:off x="6355557" y="5384006"/>
            <a:ext cx="13335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dato</a:t>
            </a:r>
          </a:p>
        </p:txBody>
      </p:sp>
      <p:sp>
        <p:nvSpPr>
          <p:cNvPr id="15382" name="Oval 25"/>
          <p:cNvSpPr>
            <a:spLocks noChangeArrowheads="1"/>
          </p:cNvSpPr>
          <p:nvPr/>
        </p:nvSpPr>
        <p:spPr bwMode="auto">
          <a:xfrm>
            <a:off x="6759575" y="313372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5383" name="Oval 26"/>
          <p:cNvSpPr>
            <a:spLocks noChangeArrowheads="1"/>
          </p:cNvSpPr>
          <p:nvPr/>
        </p:nvSpPr>
        <p:spPr bwMode="auto">
          <a:xfrm>
            <a:off x="5121275" y="227647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5384" name="AutoShape 28"/>
          <p:cNvSpPr>
            <a:spLocks noChangeArrowheads="1"/>
          </p:cNvSpPr>
          <p:nvPr/>
        </p:nvSpPr>
        <p:spPr bwMode="auto">
          <a:xfrm>
            <a:off x="3870325" y="3317875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85" name="Text Box 29"/>
          <p:cNvSpPr txBox="1">
            <a:spLocks noChangeArrowheads="1"/>
          </p:cNvSpPr>
          <p:nvPr/>
        </p:nvSpPr>
        <p:spPr bwMode="auto">
          <a:xfrm>
            <a:off x="1617663" y="4429125"/>
            <a:ext cx="4899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Connesso per memorizzare uno 0</a:t>
            </a:r>
            <a:br>
              <a:rPr lang="en-US"/>
            </a:br>
            <a:r>
              <a:rPr lang="en-US"/>
              <a:t>Non connesso per memorizzare un 1</a:t>
            </a:r>
          </a:p>
        </p:txBody>
      </p:sp>
      <p:sp>
        <p:nvSpPr>
          <p:cNvPr id="15386" name="Oval 30"/>
          <p:cNvSpPr>
            <a:spLocks noChangeArrowheads="1"/>
          </p:cNvSpPr>
          <p:nvPr/>
        </p:nvSpPr>
        <p:spPr bwMode="auto">
          <a:xfrm>
            <a:off x="3832225" y="3087688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5387" name="Oval 31"/>
          <p:cNvSpPr>
            <a:spLocks noChangeArrowheads="1"/>
          </p:cNvSpPr>
          <p:nvPr/>
        </p:nvSpPr>
        <p:spPr bwMode="auto">
          <a:xfrm>
            <a:off x="4294188" y="309562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cxnSp>
        <p:nvCxnSpPr>
          <p:cNvPr id="15388" name="AutoShape 32"/>
          <p:cNvCxnSpPr>
            <a:cxnSpLocks noChangeShapeType="1"/>
          </p:cNvCxnSpPr>
          <p:nvPr/>
        </p:nvCxnSpPr>
        <p:spPr bwMode="auto">
          <a:xfrm rot="5400000" flipV="1">
            <a:off x="4132263" y="2860675"/>
            <a:ext cx="7937" cy="461963"/>
          </a:xfrm>
          <a:prstGeom prst="curvedConnector3">
            <a:avLst>
              <a:gd name="adj1" fmla="val -2880000"/>
            </a:avLst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Text Box 33"/>
          <p:cNvSpPr txBox="1">
            <a:spLocks noChangeArrowheads="1"/>
          </p:cNvSpPr>
          <p:nvPr/>
        </p:nvSpPr>
        <p:spPr bwMode="auto">
          <a:xfrm>
            <a:off x="3954463" y="251142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</a:t>
            </a:r>
          </a:p>
        </p:txBody>
      </p:sp>
      <p:sp>
        <p:nvSpPr>
          <p:cNvPr id="2" name="Fumetto 2 1"/>
          <p:cNvSpPr/>
          <p:nvPr/>
        </p:nvSpPr>
        <p:spPr bwMode="auto">
          <a:xfrm>
            <a:off x="81884" y="95532"/>
            <a:ext cx="2737516" cy="1310185"/>
          </a:xfrm>
          <a:prstGeom prst="wedgeRoundRectCallout">
            <a:avLst>
              <a:gd name="adj1" fmla="val 28796"/>
              <a:gd name="adj2" fmla="val 96075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La linea di parola è pilotata</a:t>
            </a:r>
            <a:r>
              <a:rPr kumimoji="0" lang="it-IT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dal decodificatore degli indirizzi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0406" y="103188"/>
            <a:ext cx="2885802" cy="754062"/>
          </a:xfrm>
          <a:noFill/>
        </p:spPr>
        <p:txBody>
          <a:bodyPr wrap="square" lIns="46038" rIns="46038"/>
          <a:lstStyle/>
          <a:p>
            <a:r>
              <a:rPr lang="it-IT" dirty="0" smtClean="0"/>
              <a:t>PROM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3346044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La scrittura è eseguita a valle del processo di produzione tramite speciali attrezzature denominate </a:t>
            </a:r>
            <a:r>
              <a:rPr lang="it-IT" i="1" dirty="0" smtClean="0"/>
              <a:t>programmatori.</a:t>
            </a:r>
          </a:p>
          <a:p>
            <a:pPr marL="0" indent="0"/>
            <a:r>
              <a:rPr lang="it-IT" dirty="0" smtClean="0"/>
              <a:t>Fisicamente, sono realizzate ponendo nel punto P del disegno precedente un diodo, che può essere </a:t>
            </a:r>
            <a:r>
              <a:rPr lang="it-IT" i="1" dirty="0" smtClean="0"/>
              <a:t>bruciato</a:t>
            </a:r>
            <a:r>
              <a:rPr lang="it-IT" dirty="0" smtClean="0"/>
              <a:t> durante la programmazione, creando un circuito aperto.</a:t>
            </a:r>
            <a:endParaRPr lang="it-IT" i="1" dirty="0" smtClean="0"/>
          </a:p>
          <a:p>
            <a:pPr marL="0" indent="0"/>
            <a:r>
              <a:rPr lang="it-IT" dirty="0" smtClean="0"/>
              <a:t>La scrittura può avvenire una volta sola.</a:t>
            </a:r>
          </a:p>
          <a:p>
            <a:pPr marL="0" indent="0"/>
            <a:r>
              <a:rPr lang="it-IT" dirty="0" smtClean="0"/>
              <a:t>La PROM è non volatile.</a:t>
            </a:r>
          </a:p>
          <a:p>
            <a:pPr marL="0" indent="0"/>
            <a:r>
              <a:rPr lang="it-IT" dirty="0" smtClean="0"/>
              <a:t>Sono preferibili alle ROM per bassi volumi.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square" lIns="46038" rIns="46038"/>
          <a:lstStyle/>
          <a:p>
            <a:r>
              <a:rPr lang="it-IT" dirty="0" smtClean="0"/>
              <a:t>EPROM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dirty="0" smtClean="0"/>
              <a:t>Possono essere riprogrammate, previa precedente cancellazione tramite esposizione prolungata (~20 min) a luce ultravioletta.</a:t>
            </a:r>
          </a:p>
          <a:p>
            <a:pPr marL="0" indent="0"/>
            <a:r>
              <a:rPr lang="it-IT" dirty="0" smtClean="0"/>
              <a:t>La scrittura può avvenire un numero indefinito di volte.</a:t>
            </a:r>
          </a:p>
          <a:p>
            <a:pPr marL="0" indent="0"/>
            <a:r>
              <a:rPr lang="it-IT" dirty="0" smtClean="0"/>
              <a:t>La scrittura può avvenire anche dopo il montaggio sulla scheda.</a:t>
            </a:r>
          </a:p>
          <a:p>
            <a:pPr marL="0" indent="0"/>
            <a:r>
              <a:rPr lang="it-IT" dirty="0" smtClean="0"/>
              <a:t>Sono più costose delle PROM.</a:t>
            </a:r>
          </a:p>
        </p:txBody>
      </p:sp>
      <p:pic>
        <p:nvPicPr>
          <p:cNvPr id="17412" name="Picture 4" descr="eprom-c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005263"/>
            <a:ext cx="380365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square" lIns="46038" rIns="46038"/>
          <a:lstStyle/>
          <a:p>
            <a:r>
              <a:rPr lang="it-IT" dirty="0" smtClean="0"/>
              <a:t>EEPROM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/>
            <a:r>
              <a:rPr lang="it-IT" dirty="0" smtClean="0"/>
              <a:t>Le EEPROM (o E</a:t>
            </a:r>
            <a:r>
              <a:rPr lang="it-IT" baseline="30000" dirty="0" smtClean="0"/>
              <a:t>2</a:t>
            </a:r>
            <a:r>
              <a:rPr lang="it-IT" dirty="0" smtClean="0"/>
              <a:t>PROM) possono essere riprogrammate byte per byte anche dopo il montaggio sulla scheda, ma l’operazione richiede più tempo di quella di lettura (centinaia di </a:t>
            </a:r>
            <a:r>
              <a:rPr lang="it-IT" dirty="0" smtClean="0">
                <a:latin typeface="Symbol" pitchFamily="18" charset="2"/>
              </a:rPr>
              <a:t></a:t>
            </a:r>
            <a:r>
              <a:rPr lang="it-IT" dirty="0" smtClean="0"/>
              <a:t>s).</a:t>
            </a:r>
          </a:p>
          <a:p>
            <a:pPr marL="0" indent="0"/>
            <a:r>
              <a:rPr lang="it-IT" dirty="0" smtClean="0"/>
              <a:t>La scrittura può essere eseguita tramite i normali canali (bus) e segnali.</a:t>
            </a:r>
          </a:p>
          <a:p>
            <a:pPr marL="0" indent="0"/>
            <a:r>
              <a:rPr lang="it-IT" dirty="0" smtClean="0"/>
              <a:t>Sono più costose e meno dense delle EPROM.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wrap="square" lIns="46038" rIns="46038"/>
          <a:lstStyle/>
          <a:p>
            <a:r>
              <a:rPr lang="it-IT" dirty="0" smtClean="0"/>
              <a:t>Flash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4832605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Il costo è intermedio tra quello di EPROM ed EEPROM.</a:t>
            </a:r>
          </a:p>
          <a:p>
            <a:pPr marL="0" indent="0"/>
            <a:r>
              <a:rPr lang="it-IT" dirty="0" smtClean="0"/>
              <a:t>Usano un solo transistor per bit, e sono quindi relativamente dense.</a:t>
            </a:r>
          </a:p>
          <a:p>
            <a:pPr marL="0" indent="0"/>
            <a:r>
              <a:rPr lang="it-IT" dirty="0"/>
              <a:t>Sono memorie non volatili.</a:t>
            </a:r>
          </a:p>
          <a:p>
            <a:pPr marL="0" indent="0"/>
            <a:r>
              <a:rPr lang="it-IT" dirty="0" smtClean="0"/>
              <a:t>In lettura si comportano come le RAM, mentre le operazioni di scrittura </a:t>
            </a:r>
          </a:p>
          <a:p>
            <a:pPr lvl="1"/>
            <a:r>
              <a:rPr lang="it-IT" dirty="0" smtClean="0"/>
              <a:t>sono più lente (di almeno un ordine di grandezza)</a:t>
            </a:r>
          </a:p>
          <a:p>
            <a:pPr lvl="1"/>
            <a:r>
              <a:rPr lang="it-IT" dirty="0" smtClean="0"/>
              <a:t>vanno eseguite a blocchi</a:t>
            </a:r>
          </a:p>
          <a:p>
            <a:pPr lvl="1"/>
            <a:r>
              <a:rPr lang="it-IT" dirty="0" smtClean="0"/>
              <a:t>richiedono una precedente operazione di cancellazione.</a:t>
            </a:r>
          </a:p>
          <a:p>
            <a:pPr marL="0" indent="0"/>
            <a:r>
              <a:rPr lang="it-IT" dirty="0" smtClean="0"/>
              <a:t>Le Flash sono inoltre in grado di eseguire un numero limitato di cicli di scrittura.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77700" y="103188"/>
            <a:ext cx="2571218" cy="761747"/>
          </a:xfrm>
        </p:spPr>
        <p:txBody>
          <a:bodyPr/>
          <a:lstStyle/>
          <a:p>
            <a:r>
              <a:rPr lang="it-IT" dirty="0" smtClean="0"/>
              <a:t>Flash (II)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3150" y="1955800"/>
            <a:ext cx="7758113" cy="2673552"/>
          </a:xfrm>
        </p:spPr>
        <p:txBody>
          <a:bodyPr/>
          <a:lstStyle/>
          <a:p>
            <a:r>
              <a:rPr lang="it-IT" dirty="0" smtClean="0"/>
              <a:t>Esistono due tipi di memorie Flash:</a:t>
            </a:r>
          </a:p>
          <a:p>
            <a:pPr lvl="1"/>
            <a:r>
              <a:rPr lang="it-IT" dirty="0" smtClean="0"/>
              <a:t>Flash di tipo NOR: hanno lo stesso comportamento di una RAM, ma sono più lente e resistono per un numero limitato di cancellazioni/scritture</a:t>
            </a:r>
          </a:p>
          <a:p>
            <a:pPr lvl="1"/>
            <a:r>
              <a:rPr lang="it-IT" dirty="0" smtClean="0"/>
              <a:t>Flash </a:t>
            </a:r>
            <a:r>
              <a:rPr lang="it-IT" dirty="0"/>
              <a:t>di tipo </a:t>
            </a:r>
            <a:r>
              <a:rPr lang="it-IT" dirty="0" smtClean="0"/>
              <a:t>NAND: possono essere lette e scritte solo a blocchi (da centinaia </a:t>
            </a:r>
            <a:r>
              <a:rPr lang="it-IT" smtClean="0"/>
              <a:t>a migliaia di bit). </a:t>
            </a:r>
            <a:r>
              <a:rPr lang="it-IT" dirty="0" smtClean="0"/>
              <a:t>Sono più dense, più veloci e più resistenti.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4746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967283" y="323850"/>
            <a:ext cx="5012591" cy="761747"/>
          </a:xfrm>
          <a:noFill/>
        </p:spPr>
        <p:txBody>
          <a:bodyPr lIns="46038" rIns="46038"/>
          <a:lstStyle/>
          <a:p>
            <a:r>
              <a:rPr lang="it-IT" dirty="0" smtClean="0"/>
              <a:t>Quadro di sintesi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50" y="1974850"/>
            <a:ext cx="9563100" cy="2952090"/>
          </a:xfrm>
          <a:noFill/>
        </p:spPr>
        <p:txBody>
          <a:bodyPr/>
          <a:lstStyle/>
          <a:p>
            <a:pPr marL="0" indent="0">
              <a:tabLst>
                <a:tab pos="1787525" algn="l"/>
                <a:tab pos="3862388" algn="l"/>
                <a:tab pos="5827713" algn="l"/>
                <a:tab pos="8001000" algn="l"/>
              </a:tabLst>
            </a:pPr>
            <a:r>
              <a:rPr lang="it-IT" sz="2000" u="sng" dirty="0" smtClean="0"/>
              <a:t>Tipo	Categoria	Cancellazione	Scrittura	Volatilità</a:t>
            </a:r>
          </a:p>
          <a:p>
            <a:pPr marL="0" indent="0">
              <a:tabLst>
                <a:tab pos="1787525" algn="l"/>
                <a:tab pos="3862388" algn="l"/>
                <a:tab pos="5827713" algn="l"/>
                <a:tab pos="8001000" algn="l"/>
              </a:tabLst>
            </a:pPr>
            <a:r>
              <a:rPr lang="it-IT" sz="2000" dirty="0" smtClean="0"/>
              <a:t>RAM 	read/write	elettricamente 	elettricamente 	volatile</a:t>
            </a:r>
          </a:p>
          <a:p>
            <a:pPr marL="0" indent="0">
              <a:tabLst>
                <a:tab pos="1787525" algn="l"/>
                <a:tab pos="3862388" algn="l"/>
                <a:tab pos="5827713" algn="l"/>
                <a:tab pos="8001000" algn="l"/>
              </a:tabLst>
            </a:pPr>
            <a:r>
              <a:rPr lang="it-IT" sz="2000" dirty="0" smtClean="0"/>
              <a:t>ROM	read-only	impossibile	in fase di produz.	non-volatile</a:t>
            </a:r>
          </a:p>
          <a:p>
            <a:pPr marL="0" indent="0">
              <a:tabLst>
                <a:tab pos="1787525" algn="l"/>
                <a:tab pos="3862388" algn="l"/>
                <a:tab pos="5827713" algn="l"/>
                <a:tab pos="8001000" algn="l"/>
              </a:tabLst>
            </a:pPr>
            <a:r>
              <a:rPr lang="it-IT" sz="2000" dirty="0" smtClean="0"/>
              <a:t>PROM	read-only	impossibile	elettricamente	non-volatile</a:t>
            </a:r>
          </a:p>
          <a:p>
            <a:pPr marL="0" indent="0">
              <a:tabLst>
                <a:tab pos="1787525" algn="l"/>
                <a:tab pos="3862388" algn="l"/>
                <a:tab pos="5827713" algn="l"/>
                <a:tab pos="8001000" algn="l"/>
              </a:tabLst>
            </a:pPr>
            <a:r>
              <a:rPr lang="it-IT" sz="2000" dirty="0" smtClean="0"/>
              <a:t>EPROM	read-mostly	luce UV	elettricamente	non-volatile</a:t>
            </a:r>
          </a:p>
          <a:p>
            <a:pPr marL="0" indent="0">
              <a:tabLst>
                <a:tab pos="1787525" algn="l"/>
                <a:tab pos="3862388" algn="l"/>
                <a:tab pos="5827713" algn="l"/>
                <a:tab pos="8001000" algn="l"/>
              </a:tabLst>
            </a:pPr>
            <a:r>
              <a:rPr lang="it-IT" sz="2000" dirty="0"/>
              <a:t>EEPROM	read-mostly	elettricamente	elettricamente	non-volatile</a:t>
            </a:r>
          </a:p>
          <a:p>
            <a:pPr marL="0" indent="0">
              <a:tabLst>
                <a:tab pos="1787525" algn="l"/>
                <a:tab pos="3862388" algn="l"/>
                <a:tab pos="5827713" algn="l"/>
                <a:tab pos="8001000" algn="l"/>
              </a:tabLst>
            </a:pPr>
            <a:r>
              <a:rPr lang="it-IT" sz="2000" dirty="0" smtClean="0"/>
              <a:t>Flash	read-mostly	elettricamente	elettricamente 	non-volatile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46038" rIns="46038"/>
          <a:lstStyle/>
          <a:p>
            <a:r>
              <a:rPr lang="it-IT" dirty="0" smtClean="0"/>
              <a:t>RAM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4514056"/>
          </a:xfrm>
          <a:noFill/>
        </p:spPr>
        <p:txBody>
          <a:bodyPr/>
          <a:lstStyle/>
          <a:p>
            <a:pPr marL="0" indent="0"/>
            <a:r>
              <a:rPr lang="it-IT" dirty="0" smtClean="0"/>
              <a:t>Sono di 2 tipi:</a:t>
            </a:r>
          </a:p>
          <a:p>
            <a:pPr lvl="1"/>
            <a:r>
              <a:rPr lang="it-IT" dirty="0" smtClean="0"/>
              <a:t>memorie </a:t>
            </a:r>
            <a:r>
              <a:rPr lang="it-IT" i="1" dirty="0" smtClean="0"/>
              <a:t>statiche </a:t>
            </a:r>
            <a:r>
              <a:rPr lang="it-IT" dirty="0" smtClean="0"/>
              <a:t>(o SRAM): </a:t>
            </a:r>
          </a:p>
          <a:p>
            <a:pPr lvl="2"/>
            <a:r>
              <a:rPr lang="it-IT" dirty="0" smtClean="0"/>
              <a:t>la singola cella corrisponde a un flip flop</a:t>
            </a:r>
          </a:p>
          <a:p>
            <a:pPr lvl="1"/>
            <a:r>
              <a:rPr lang="it-IT" dirty="0" smtClean="0"/>
              <a:t>memorie </a:t>
            </a:r>
            <a:r>
              <a:rPr lang="it-IT" i="1" dirty="0" smtClean="0"/>
              <a:t>dinamiche </a:t>
            </a:r>
            <a:r>
              <a:rPr lang="it-IT" dirty="0"/>
              <a:t>(o </a:t>
            </a:r>
            <a:r>
              <a:rPr lang="it-IT" dirty="0" smtClean="0"/>
              <a:t>DRAM</a:t>
            </a:r>
            <a:r>
              <a:rPr lang="it-IT" dirty="0"/>
              <a:t>): </a:t>
            </a:r>
            <a:endParaRPr lang="it-IT" dirty="0" smtClean="0"/>
          </a:p>
          <a:p>
            <a:pPr lvl="2"/>
            <a:r>
              <a:rPr lang="it-IT" dirty="0" smtClean="0"/>
              <a:t>la singola cella corrisponde a un condensatore e a un transistor</a:t>
            </a:r>
          </a:p>
          <a:p>
            <a:pPr lvl="2"/>
            <a:r>
              <a:rPr lang="it-IT" dirty="0" smtClean="0"/>
              <a:t>l’informazione è memorizzata sotto forma di carica del condensatore</a:t>
            </a:r>
          </a:p>
          <a:p>
            <a:pPr lvl="2"/>
            <a:r>
              <a:rPr lang="it-IT" dirty="0" smtClean="0"/>
              <a:t>richiedono un rinfresco periodico dell’informazione</a:t>
            </a:r>
          </a:p>
          <a:p>
            <a:pPr lvl="2"/>
            <a:r>
              <a:rPr lang="it-IT" dirty="0" smtClean="0"/>
              <a:t>la lettura è di tipo distruttivo (</a:t>
            </a:r>
            <a:r>
              <a:rPr lang="it-IT" i="1" dirty="0" smtClean="0"/>
              <a:t>Destructive Read-Out</a:t>
            </a:r>
            <a:r>
              <a:rPr lang="it-IT" dirty="0" smtClean="0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Segnali di controllo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4655633"/>
          </a:xfrm>
        </p:spPr>
        <p:txBody>
          <a:bodyPr/>
          <a:lstStyle/>
          <a:p>
            <a:pPr lvl="1"/>
            <a:r>
              <a:rPr lang="it-IT" dirty="0" smtClean="0"/>
              <a:t>Permettono alla memoria di sapere</a:t>
            </a:r>
          </a:p>
          <a:p>
            <a:pPr lvl="2"/>
            <a:r>
              <a:rPr lang="it-IT" dirty="0" smtClean="0"/>
              <a:t>il tipo di operazione richiesta (lettura o scrittura)</a:t>
            </a:r>
          </a:p>
          <a:p>
            <a:pPr lvl="2"/>
            <a:r>
              <a:rPr lang="it-IT" dirty="0" smtClean="0"/>
              <a:t>quando gli indirizzi sono disponibili sull’Abus</a:t>
            </a:r>
          </a:p>
          <a:p>
            <a:pPr lvl="2"/>
            <a:r>
              <a:rPr lang="it-IT" dirty="0" smtClean="0"/>
              <a:t>quando i dati sono disponibili sul Dbus (solo per la scrittura).</a:t>
            </a:r>
          </a:p>
          <a:p>
            <a:pPr lvl="1"/>
            <a:r>
              <a:rPr lang="it-IT" dirty="0" smtClean="0"/>
              <a:t>Deve inoltre esistere un meccanismo con il quale è possibile sapere</a:t>
            </a:r>
          </a:p>
          <a:p>
            <a:pPr lvl="2"/>
            <a:r>
              <a:rPr lang="it-IT" dirty="0" smtClean="0"/>
              <a:t>quando i dati sono disponibili sul Dbus (solo per la lettura)</a:t>
            </a:r>
          </a:p>
          <a:p>
            <a:pPr lvl="2"/>
            <a:r>
              <a:rPr lang="it-IT" dirty="0" smtClean="0"/>
              <a:t>quando è possibile procedere con un nuovo ciclo di accesso alla memoria.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57"/>
          <p:cNvSpPr>
            <a:spLocks noChangeArrowheads="1"/>
          </p:cNvSpPr>
          <p:nvPr/>
        </p:nvSpPr>
        <p:spPr bwMode="auto">
          <a:xfrm>
            <a:off x="3829050" y="2438400"/>
            <a:ext cx="2305050" cy="1828800"/>
          </a:xfrm>
          <a:prstGeom prst="ellipse">
            <a:avLst/>
          </a:prstGeom>
          <a:solidFill>
            <a:srgbClr val="C1C1C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it-IT"/>
          </a:p>
        </p:txBody>
      </p:sp>
      <p:cxnSp>
        <p:nvCxnSpPr>
          <p:cNvPr id="23563" name="AutoShape 33"/>
          <p:cNvCxnSpPr>
            <a:cxnSpLocks noChangeShapeType="1"/>
          </p:cNvCxnSpPr>
          <p:nvPr/>
        </p:nvCxnSpPr>
        <p:spPr bwMode="auto">
          <a:xfrm>
            <a:off x="4191225" y="2881427"/>
            <a:ext cx="3569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50" y="325438"/>
            <a:ext cx="7246938" cy="761747"/>
          </a:xfrm>
        </p:spPr>
        <p:txBody>
          <a:bodyPr wrap="square"/>
          <a:lstStyle/>
          <a:p>
            <a:r>
              <a:rPr lang="it-IT" dirty="0" smtClean="0"/>
              <a:t>Cella di RAM statica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760413" y="2371725"/>
            <a:ext cx="802163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7" name="Rectangle 21"/>
          <p:cNvSpPr>
            <a:spLocks noChangeArrowheads="1"/>
          </p:cNvSpPr>
          <p:nvPr/>
        </p:nvSpPr>
        <p:spPr bwMode="auto">
          <a:xfrm>
            <a:off x="4225925" y="2028825"/>
            <a:ext cx="15144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parola</a:t>
            </a:r>
          </a:p>
        </p:txBody>
      </p:sp>
      <p:grpSp>
        <p:nvGrpSpPr>
          <p:cNvPr id="23558" name="Group 25"/>
          <p:cNvGrpSpPr>
            <a:grpSpLocks/>
          </p:cNvGrpSpPr>
          <p:nvPr/>
        </p:nvGrpSpPr>
        <p:grpSpPr bwMode="auto">
          <a:xfrm rot="5400000">
            <a:off x="4754563" y="2473325"/>
            <a:ext cx="452438" cy="865187"/>
            <a:chOff x="1453" y="2699"/>
            <a:chExt cx="285" cy="545"/>
          </a:xfrm>
        </p:grpSpPr>
        <p:sp>
          <p:nvSpPr>
            <p:cNvPr id="23594" name="AutoShape 23"/>
            <p:cNvSpPr>
              <a:spLocks noChangeArrowheads="1"/>
            </p:cNvSpPr>
            <p:nvPr/>
          </p:nvSpPr>
          <p:spPr bwMode="auto">
            <a:xfrm>
              <a:off x="1453" y="2816"/>
              <a:ext cx="285" cy="42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3595" name="Oval 24"/>
            <p:cNvSpPr>
              <a:spLocks noChangeArrowheads="1"/>
            </p:cNvSpPr>
            <p:nvPr/>
          </p:nvSpPr>
          <p:spPr bwMode="auto">
            <a:xfrm>
              <a:off x="1544" y="2699"/>
              <a:ext cx="98" cy="1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23559" name="Group 26"/>
          <p:cNvGrpSpPr>
            <a:grpSpLocks/>
          </p:cNvGrpSpPr>
          <p:nvPr/>
        </p:nvGrpSpPr>
        <p:grpSpPr bwMode="auto">
          <a:xfrm rot="-5400000">
            <a:off x="4741863" y="3265488"/>
            <a:ext cx="452437" cy="865187"/>
            <a:chOff x="1453" y="2699"/>
            <a:chExt cx="285" cy="545"/>
          </a:xfrm>
        </p:grpSpPr>
        <p:sp>
          <p:nvSpPr>
            <p:cNvPr id="23592" name="AutoShape 27"/>
            <p:cNvSpPr>
              <a:spLocks noChangeArrowheads="1"/>
            </p:cNvSpPr>
            <p:nvPr/>
          </p:nvSpPr>
          <p:spPr bwMode="auto">
            <a:xfrm>
              <a:off x="1453" y="2816"/>
              <a:ext cx="285" cy="42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3593" name="Oval 28"/>
            <p:cNvSpPr>
              <a:spLocks noChangeArrowheads="1"/>
            </p:cNvSpPr>
            <p:nvPr/>
          </p:nvSpPr>
          <p:spPr bwMode="auto">
            <a:xfrm>
              <a:off x="1544" y="2699"/>
              <a:ext cx="98" cy="1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23560" name="Line 29"/>
          <p:cNvSpPr>
            <a:spLocks noChangeShapeType="1"/>
          </p:cNvSpPr>
          <p:nvPr/>
        </p:nvSpPr>
        <p:spPr bwMode="auto">
          <a:xfrm>
            <a:off x="5434013" y="2905125"/>
            <a:ext cx="26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cxnSp>
        <p:nvCxnSpPr>
          <p:cNvPr id="23561" name="AutoShape 31"/>
          <p:cNvCxnSpPr>
            <a:cxnSpLocks noChangeShapeType="1"/>
            <a:stCxn id="23592" idx="3"/>
            <a:endCxn id="23560" idx="1"/>
          </p:cNvCxnSpPr>
          <p:nvPr/>
        </p:nvCxnSpPr>
        <p:spPr bwMode="auto">
          <a:xfrm flipV="1">
            <a:off x="5399088" y="2905125"/>
            <a:ext cx="303212" cy="7921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32"/>
          <p:cNvCxnSpPr>
            <a:cxnSpLocks noChangeShapeType="1"/>
            <a:stCxn id="23593" idx="0"/>
          </p:cNvCxnSpPr>
          <p:nvPr/>
        </p:nvCxnSpPr>
        <p:spPr bwMode="auto">
          <a:xfrm rot="10800000">
            <a:off x="4198938" y="2884488"/>
            <a:ext cx="333375" cy="8175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Line 5"/>
          <p:cNvSpPr>
            <a:spLocks noChangeShapeType="1"/>
          </p:cNvSpPr>
          <p:nvPr/>
        </p:nvSpPr>
        <p:spPr bwMode="auto">
          <a:xfrm>
            <a:off x="8235950" y="1398588"/>
            <a:ext cx="0" cy="482758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5" name="Line 6"/>
          <p:cNvSpPr>
            <a:spLocks noChangeShapeType="1"/>
          </p:cNvSpPr>
          <p:nvPr/>
        </p:nvSpPr>
        <p:spPr bwMode="auto">
          <a:xfrm>
            <a:off x="6389688" y="2898775"/>
            <a:ext cx="3825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6" name="Line 7"/>
          <p:cNvSpPr>
            <a:spLocks noChangeShapeType="1"/>
          </p:cNvSpPr>
          <p:nvPr/>
        </p:nvSpPr>
        <p:spPr bwMode="auto">
          <a:xfrm>
            <a:off x="6191250" y="2994025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7" name="Line 8"/>
          <p:cNvSpPr>
            <a:spLocks noChangeShapeType="1"/>
          </p:cNvSpPr>
          <p:nvPr/>
        </p:nvSpPr>
        <p:spPr bwMode="auto">
          <a:xfrm flipV="1">
            <a:off x="6597650" y="2371725"/>
            <a:ext cx="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8" name="Line 9"/>
          <p:cNvSpPr>
            <a:spLocks noChangeShapeType="1"/>
          </p:cNvSpPr>
          <p:nvPr/>
        </p:nvSpPr>
        <p:spPr bwMode="auto">
          <a:xfrm>
            <a:off x="6870700" y="3000375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9" name="Line 10"/>
          <p:cNvSpPr>
            <a:spLocks noChangeShapeType="1"/>
          </p:cNvSpPr>
          <p:nvPr/>
        </p:nvSpPr>
        <p:spPr bwMode="auto">
          <a:xfrm>
            <a:off x="6870700" y="3209925"/>
            <a:ext cx="1358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70" name="Line 11"/>
          <p:cNvSpPr>
            <a:spLocks noChangeShapeType="1"/>
          </p:cNvSpPr>
          <p:nvPr/>
        </p:nvSpPr>
        <p:spPr bwMode="auto">
          <a:xfrm>
            <a:off x="6286500" y="3000375"/>
            <a:ext cx="0" cy="32702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cxnSp>
        <p:nvCxnSpPr>
          <p:cNvPr id="23571" name="AutoShape 34"/>
          <p:cNvCxnSpPr>
            <a:cxnSpLocks noChangeShapeType="1"/>
          </p:cNvCxnSpPr>
          <p:nvPr/>
        </p:nvCxnSpPr>
        <p:spPr bwMode="auto">
          <a:xfrm>
            <a:off x="5722938" y="3316288"/>
            <a:ext cx="555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Line 37"/>
          <p:cNvSpPr>
            <a:spLocks noChangeShapeType="1"/>
          </p:cNvSpPr>
          <p:nvPr/>
        </p:nvSpPr>
        <p:spPr bwMode="auto">
          <a:xfrm flipH="1">
            <a:off x="1703388" y="1265238"/>
            <a:ext cx="0" cy="50117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73" name="Line 38"/>
          <p:cNvSpPr>
            <a:spLocks noChangeShapeType="1"/>
          </p:cNvSpPr>
          <p:nvPr/>
        </p:nvSpPr>
        <p:spPr bwMode="auto">
          <a:xfrm flipH="1">
            <a:off x="3167063" y="2949575"/>
            <a:ext cx="3825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74" name="Line 39"/>
          <p:cNvSpPr>
            <a:spLocks noChangeShapeType="1"/>
          </p:cNvSpPr>
          <p:nvPr/>
        </p:nvSpPr>
        <p:spPr bwMode="auto">
          <a:xfrm flipH="1">
            <a:off x="2998788" y="3044825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75" name="Line 40"/>
          <p:cNvSpPr>
            <a:spLocks noChangeShapeType="1"/>
          </p:cNvSpPr>
          <p:nvPr/>
        </p:nvSpPr>
        <p:spPr bwMode="auto">
          <a:xfrm flipH="1" flipV="1">
            <a:off x="3322638" y="2379663"/>
            <a:ext cx="6350" cy="5762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76" name="Line 41"/>
          <p:cNvSpPr>
            <a:spLocks noChangeShapeType="1"/>
          </p:cNvSpPr>
          <p:nvPr/>
        </p:nvSpPr>
        <p:spPr bwMode="auto">
          <a:xfrm flipH="1">
            <a:off x="3068638" y="3051175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77" name="Line 42"/>
          <p:cNvSpPr>
            <a:spLocks noChangeShapeType="1"/>
          </p:cNvSpPr>
          <p:nvPr/>
        </p:nvSpPr>
        <p:spPr bwMode="auto">
          <a:xfrm flipH="1">
            <a:off x="1709738" y="3260725"/>
            <a:ext cx="1358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78" name="Line 43"/>
          <p:cNvSpPr>
            <a:spLocks noChangeShapeType="1"/>
          </p:cNvSpPr>
          <p:nvPr/>
        </p:nvSpPr>
        <p:spPr bwMode="auto">
          <a:xfrm flipH="1">
            <a:off x="3652838" y="3051175"/>
            <a:ext cx="0" cy="32702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cxnSp>
        <p:nvCxnSpPr>
          <p:cNvPr id="23579" name="AutoShape 45"/>
          <p:cNvCxnSpPr>
            <a:cxnSpLocks noChangeShapeType="1"/>
          </p:cNvCxnSpPr>
          <p:nvPr/>
        </p:nvCxnSpPr>
        <p:spPr bwMode="auto">
          <a:xfrm flipH="1">
            <a:off x="3660775" y="3367088"/>
            <a:ext cx="555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0" name="Oval 46"/>
          <p:cNvSpPr>
            <a:spLocks noChangeArrowheads="1"/>
          </p:cNvSpPr>
          <p:nvPr/>
        </p:nvSpPr>
        <p:spPr bwMode="auto">
          <a:xfrm>
            <a:off x="5641975" y="325437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81" name="Oval 47"/>
          <p:cNvSpPr>
            <a:spLocks noChangeArrowheads="1"/>
          </p:cNvSpPr>
          <p:nvPr/>
        </p:nvSpPr>
        <p:spPr bwMode="auto">
          <a:xfrm>
            <a:off x="4125913" y="3282950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82" name="Oval 48"/>
          <p:cNvSpPr>
            <a:spLocks noChangeArrowheads="1"/>
          </p:cNvSpPr>
          <p:nvPr/>
        </p:nvSpPr>
        <p:spPr bwMode="auto">
          <a:xfrm>
            <a:off x="1601788" y="3187700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83" name="Oval 49"/>
          <p:cNvSpPr>
            <a:spLocks noChangeArrowheads="1"/>
          </p:cNvSpPr>
          <p:nvPr/>
        </p:nvSpPr>
        <p:spPr bwMode="auto">
          <a:xfrm>
            <a:off x="8201025" y="3154363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84" name="Oval 50"/>
          <p:cNvSpPr>
            <a:spLocks noChangeArrowheads="1"/>
          </p:cNvSpPr>
          <p:nvPr/>
        </p:nvSpPr>
        <p:spPr bwMode="auto">
          <a:xfrm>
            <a:off x="6500813" y="2297113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85" name="Oval 51"/>
          <p:cNvSpPr>
            <a:spLocks noChangeArrowheads="1"/>
          </p:cNvSpPr>
          <p:nvPr/>
        </p:nvSpPr>
        <p:spPr bwMode="auto">
          <a:xfrm>
            <a:off x="3276600" y="2325688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3586" name="Text Box 52"/>
          <p:cNvSpPr txBox="1">
            <a:spLocks noChangeArrowheads="1"/>
          </p:cNvSpPr>
          <p:nvPr/>
        </p:nvSpPr>
        <p:spPr bwMode="auto">
          <a:xfrm>
            <a:off x="4225925" y="3108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X</a:t>
            </a:r>
          </a:p>
        </p:txBody>
      </p:sp>
      <p:sp>
        <p:nvSpPr>
          <p:cNvPr id="23587" name="Text Box 53"/>
          <p:cNvSpPr txBox="1">
            <a:spLocks noChangeArrowheads="1"/>
          </p:cNvSpPr>
          <p:nvPr/>
        </p:nvSpPr>
        <p:spPr bwMode="auto">
          <a:xfrm>
            <a:off x="5284788" y="31083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Y</a:t>
            </a:r>
          </a:p>
        </p:txBody>
      </p:sp>
      <p:sp>
        <p:nvSpPr>
          <p:cNvPr id="23588" name="Rectangle 54"/>
          <p:cNvSpPr>
            <a:spLocks noChangeArrowheads="1"/>
          </p:cNvSpPr>
          <p:nvPr/>
        </p:nvSpPr>
        <p:spPr bwMode="auto">
          <a:xfrm rot="-5400000">
            <a:off x="1131094" y="5487194"/>
            <a:ext cx="14859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dato 1</a:t>
            </a:r>
          </a:p>
        </p:txBody>
      </p:sp>
      <p:sp>
        <p:nvSpPr>
          <p:cNvPr id="23589" name="Rectangle 55"/>
          <p:cNvSpPr>
            <a:spLocks noChangeArrowheads="1"/>
          </p:cNvSpPr>
          <p:nvPr/>
        </p:nvSpPr>
        <p:spPr bwMode="auto">
          <a:xfrm rot="-5400000">
            <a:off x="7647782" y="5487193"/>
            <a:ext cx="14859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dato 2</a:t>
            </a:r>
          </a:p>
        </p:txBody>
      </p:sp>
      <p:sp>
        <p:nvSpPr>
          <p:cNvPr id="23590" name="Rectangle 56"/>
          <p:cNvSpPr>
            <a:spLocks noChangeArrowheads="1"/>
          </p:cNvSpPr>
          <p:nvPr/>
        </p:nvSpPr>
        <p:spPr bwMode="auto">
          <a:xfrm>
            <a:off x="2595164" y="6173788"/>
            <a:ext cx="484267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2000" dirty="0">
                <a:latin typeface="Tms Rmn" charset="0"/>
              </a:rPr>
              <a:t>Linea di </a:t>
            </a:r>
            <a:r>
              <a:rPr lang="en-US" sz="2000" dirty="0" err="1">
                <a:latin typeface="Tms Rmn" charset="0"/>
              </a:rPr>
              <a:t>dato</a:t>
            </a:r>
            <a:r>
              <a:rPr lang="en-US" sz="2000" dirty="0">
                <a:latin typeface="Tms Rmn" charset="0"/>
              </a:rPr>
              <a:t> 1 = </a:t>
            </a:r>
            <a:r>
              <a:rPr lang="en-US" sz="2000" dirty="0" smtClean="0">
                <a:latin typeface="Tms Rmn" charset="0"/>
              </a:rPr>
              <a:t>NOT (Linea </a:t>
            </a:r>
            <a:r>
              <a:rPr lang="en-US" sz="2000" dirty="0">
                <a:latin typeface="Tms Rmn" charset="0"/>
              </a:rPr>
              <a:t>di </a:t>
            </a:r>
            <a:r>
              <a:rPr lang="en-US" sz="2000" dirty="0" err="1">
                <a:latin typeface="Tms Rmn" charset="0"/>
              </a:rPr>
              <a:t>dato</a:t>
            </a:r>
            <a:r>
              <a:rPr lang="en-US" sz="2000" dirty="0">
                <a:latin typeface="Tms Rmn" charset="0"/>
              </a:rPr>
              <a:t> 2)</a:t>
            </a:r>
          </a:p>
        </p:txBody>
      </p:sp>
      <p:sp>
        <p:nvSpPr>
          <p:cNvPr id="23591" name="AutoShape 59"/>
          <p:cNvSpPr>
            <a:spLocks/>
          </p:cNvSpPr>
          <p:nvPr/>
        </p:nvSpPr>
        <p:spPr bwMode="auto">
          <a:xfrm>
            <a:off x="6381750" y="4495800"/>
            <a:ext cx="1581150" cy="1295400"/>
          </a:xfrm>
          <a:prstGeom prst="borderCallout1">
            <a:avLst>
              <a:gd name="adj1" fmla="val 8824"/>
              <a:gd name="adj2" fmla="val -4819"/>
              <a:gd name="adj3" fmla="val -23528"/>
              <a:gd name="adj4" fmla="val -4096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it-IT" dirty="0"/>
              <a:t>Equivale </a:t>
            </a:r>
            <a:r>
              <a:rPr lang="it-IT" dirty="0" smtClean="0"/>
              <a:t>a </a:t>
            </a:r>
            <a:r>
              <a:rPr lang="it-IT" dirty="0"/>
              <a:t>un FF SR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it-IT" dirty="0" smtClean="0"/>
              <a:t>Funzionamento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it-IT" dirty="0" smtClean="0"/>
              <a:t>Per leggere o scrivere una parola si deve attivare la relativa linea di parola.</a:t>
            </a:r>
          </a:p>
          <a:p>
            <a:pPr marL="0" indent="0"/>
            <a:r>
              <a:rPr lang="it-IT" dirty="0" smtClean="0"/>
              <a:t>Quando la linea di parola non è attivata, il relativo flip flop mantiene il proprio valore.</a:t>
            </a:r>
          </a:p>
          <a:p>
            <a:pPr marL="0" indent="0"/>
            <a:r>
              <a:rPr lang="it-IT" dirty="0" smtClean="0"/>
              <a:t>Quando la linea di parola è attivata, è possibile </a:t>
            </a:r>
          </a:p>
          <a:p>
            <a:pPr lvl="1"/>
            <a:r>
              <a:rPr lang="it-IT" dirty="0" smtClean="0"/>
              <a:t>leggere i valori (opposti) forzati dal flip flop sulle due linee di dato (</a:t>
            </a:r>
            <a:r>
              <a:rPr lang="it-IT" i="1" dirty="0" smtClean="0"/>
              <a:t>lettura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scrivere un nuovo valore, forzando due valori opposti sulle linee di dato (</a:t>
            </a:r>
            <a:r>
              <a:rPr lang="it-IT" i="1" dirty="0" smtClean="0"/>
              <a:t>scrittura</a:t>
            </a:r>
            <a:r>
              <a:rPr lang="it-IT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8588" y="284163"/>
            <a:ext cx="7253287" cy="754062"/>
          </a:xfrm>
        </p:spPr>
        <p:txBody>
          <a:bodyPr wrap="square"/>
          <a:lstStyle/>
          <a:p>
            <a:r>
              <a:rPr lang="it-IT" dirty="0" smtClean="0"/>
              <a:t>Implementazione CMOS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1317625" y="1214438"/>
            <a:ext cx="0" cy="537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8759825" y="1222375"/>
            <a:ext cx="0" cy="537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350838" y="6159500"/>
            <a:ext cx="924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 flipV="1">
            <a:off x="1766888" y="4283075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7" name="Line 12"/>
          <p:cNvSpPr>
            <a:spLocks noChangeShapeType="1"/>
          </p:cNvSpPr>
          <p:nvPr/>
        </p:nvSpPr>
        <p:spPr bwMode="auto">
          <a:xfrm flipV="1">
            <a:off x="2446338" y="4048125"/>
            <a:ext cx="17907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8" name="Line 13"/>
          <p:cNvSpPr>
            <a:spLocks noChangeShapeType="1"/>
          </p:cNvSpPr>
          <p:nvPr/>
        </p:nvSpPr>
        <p:spPr bwMode="auto">
          <a:xfrm flipV="1">
            <a:off x="1862138" y="4054475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9" name="Line 14"/>
          <p:cNvSpPr>
            <a:spLocks noChangeShapeType="1"/>
          </p:cNvSpPr>
          <p:nvPr/>
        </p:nvSpPr>
        <p:spPr bwMode="auto">
          <a:xfrm flipH="1" flipV="1">
            <a:off x="1335088" y="4067175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1965325" y="4359275"/>
            <a:ext cx="3825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2112963" y="4373563"/>
            <a:ext cx="0" cy="1790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V="1">
            <a:off x="2446338" y="4054475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3" name="Line 27"/>
          <p:cNvSpPr>
            <a:spLocks noChangeShapeType="1"/>
          </p:cNvSpPr>
          <p:nvPr/>
        </p:nvSpPr>
        <p:spPr bwMode="auto">
          <a:xfrm rot="16200000" flipV="1">
            <a:off x="2873375" y="3265488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4" name="Line 28"/>
          <p:cNvSpPr>
            <a:spLocks noChangeShapeType="1"/>
          </p:cNvSpPr>
          <p:nvPr/>
        </p:nvSpPr>
        <p:spPr bwMode="auto">
          <a:xfrm rot="16200000" flipV="1">
            <a:off x="2724944" y="2670969"/>
            <a:ext cx="57626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5" name="Line 29"/>
          <p:cNvSpPr>
            <a:spLocks noChangeShapeType="1"/>
          </p:cNvSpPr>
          <p:nvPr/>
        </p:nvSpPr>
        <p:spPr bwMode="auto">
          <a:xfrm rot="16200000" flipV="1">
            <a:off x="3121025" y="3443288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6" name="Line 30"/>
          <p:cNvSpPr>
            <a:spLocks noChangeShapeType="1"/>
          </p:cNvSpPr>
          <p:nvPr/>
        </p:nvSpPr>
        <p:spPr bwMode="auto">
          <a:xfrm rot="-5400000" flipH="1" flipV="1">
            <a:off x="2746375" y="3805238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7" name="Line 31"/>
          <p:cNvSpPr>
            <a:spLocks noChangeShapeType="1"/>
          </p:cNvSpPr>
          <p:nvPr/>
        </p:nvSpPr>
        <p:spPr bwMode="auto">
          <a:xfrm rot="16200000" flipV="1">
            <a:off x="3132931" y="3248819"/>
            <a:ext cx="3825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8" name="Line 32"/>
          <p:cNvSpPr>
            <a:spLocks noChangeShapeType="1"/>
          </p:cNvSpPr>
          <p:nvPr/>
        </p:nvSpPr>
        <p:spPr bwMode="auto">
          <a:xfrm rot="-5400000">
            <a:off x="3605213" y="2986088"/>
            <a:ext cx="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9" name="Line 33"/>
          <p:cNvSpPr>
            <a:spLocks noChangeShapeType="1"/>
          </p:cNvSpPr>
          <p:nvPr/>
        </p:nvSpPr>
        <p:spPr bwMode="auto">
          <a:xfrm rot="16200000" flipV="1">
            <a:off x="3131344" y="2848769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0" name="Line 35"/>
          <p:cNvSpPr>
            <a:spLocks noChangeShapeType="1"/>
          </p:cNvSpPr>
          <p:nvPr/>
        </p:nvSpPr>
        <p:spPr bwMode="auto">
          <a:xfrm rot="16200000" flipV="1">
            <a:off x="2868613" y="4838700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1" name="Line 36"/>
          <p:cNvSpPr>
            <a:spLocks noChangeShapeType="1"/>
          </p:cNvSpPr>
          <p:nvPr/>
        </p:nvSpPr>
        <p:spPr bwMode="auto">
          <a:xfrm rot="16200000" flipV="1">
            <a:off x="2712243" y="4244182"/>
            <a:ext cx="5762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2" name="Line 37"/>
          <p:cNvSpPr>
            <a:spLocks noChangeShapeType="1"/>
          </p:cNvSpPr>
          <p:nvPr/>
        </p:nvSpPr>
        <p:spPr bwMode="auto">
          <a:xfrm rot="16200000" flipV="1">
            <a:off x="3089275" y="499745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3" name="Line 38"/>
          <p:cNvSpPr>
            <a:spLocks noChangeShapeType="1"/>
          </p:cNvSpPr>
          <p:nvPr/>
        </p:nvSpPr>
        <p:spPr bwMode="auto">
          <a:xfrm rot="-5400000" flipH="1" flipV="1">
            <a:off x="2733675" y="5378450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4" name="Line 39"/>
          <p:cNvSpPr>
            <a:spLocks noChangeShapeType="1"/>
          </p:cNvSpPr>
          <p:nvPr/>
        </p:nvSpPr>
        <p:spPr bwMode="auto">
          <a:xfrm rot="16200000" flipV="1">
            <a:off x="3120231" y="4822032"/>
            <a:ext cx="3825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5" name="Line 40"/>
          <p:cNvSpPr>
            <a:spLocks noChangeShapeType="1"/>
          </p:cNvSpPr>
          <p:nvPr/>
        </p:nvSpPr>
        <p:spPr bwMode="auto">
          <a:xfrm rot="-5400000">
            <a:off x="3752851" y="4378325"/>
            <a:ext cx="0" cy="8540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6" name="Line 41"/>
          <p:cNvSpPr>
            <a:spLocks noChangeShapeType="1"/>
          </p:cNvSpPr>
          <p:nvPr/>
        </p:nvSpPr>
        <p:spPr bwMode="auto">
          <a:xfrm rot="16200000" flipV="1">
            <a:off x="3118644" y="4421981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7" name="Oval 42"/>
          <p:cNvSpPr>
            <a:spLocks noChangeArrowheads="1"/>
          </p:cNvSpPr>
          <p:nvPr/>
        </p:nvSpPr>
        <p:spPr bwMode="auto">
          <a:xfrm>
            <a:off x="3322638" y="3184525"/>
            <a:ext cx="115887" cy="1301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28" name="Line 43"/>
          <p:cNvSpPr>
            <a:spLocks noChangeShapeType="1"/>
          </p:cNvSpPr>
          <p:nvPr/>
        </p:nvSpPr>
        <p:spPr bwMode="auto">
          <a:xfrm>
            <a:off x="3870325" y="3254375"/>
            <a:ext cx="0" cy="154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9" name="Line 46"/>
          <p:cNvSpPr>
            <a:spLocks noChangeShapeType="1"/>
          </p:cNvSpPr>
          <p:nvPr/>
        </p:nvSpPr>
        <p:spPr bwMode="auto">
          <a:xfrm flipH="1" flipV="1">
            <a:off x="7578725" y="4291013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0" name="Line 47"/>
          <p:cNvSpPr>
            <a:spLocks noChangeShapeType="1"/>
          </p:cNvSpPr>
          <p:nvPr/>
        </p:nvSpPr>
        <p:spPr bwMode="auto">
          <a:xfrm flipH="1" flipV="1">
            <a:off x="5919788" y="4056063"/>
            <a:ext cx="17287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1" name="Line 48"/>
          <p:cNvSpPr>
            <a:spLocks noChangeShapeType="1"/>
          </p:cNvSpPr>
          <p:nvPr/>
        </p:nvSpPr>
        <p:spPr bwMode="auto">
          <a:xfrm flipH="1" flipV="1">
            <a:off x="8232775" y="4062413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2" name="Line 49"/>
          <p:cNvSpPr>
            <a:spLocks noChangeShapeType="1"/>
          </p:cNvSpPr>
          <p:nvPr/>
        </p:nvSpPr>
        <p:spPr bwMode="auto">
          <a:xfrm flipV="1">
            <a:off x="8226425" y="4056063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3" name="Line 50"/>
          <p:cNvSpPr>
            <a:spLocks noChangeShapeType="1"/>
          </p:cNvSpPr>
          <p:nvPr/>
        </p:nvSpPr>
        <p:spPr bwMode="auto">
          <a:xfrm flipH="1" flipV="1">
            <a:off x="7747000" y="4367213"/>
            <a:ext cx="3825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4" name="Line 51"/>
          <p:cNvSpPr>
            <a:spLocks noChangeShapeType="1"/>
          </p:cNvSpPr>
          <p:nvPr/>
        </p:nvSpPr>
        <p:spPr bwMode="auto">
          <a:xfrm flipH="1">
            <a:off x="7981950" y="4381500"/>
            <a:ext cx="0" cy="1790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5" name="Line 52"/>
          <p:cNvSpPr>
            <a:spLocks noChangeShapeType="1"/>
          </p:cNvSpPr>
          <p:nvPr/>
        </p:nvSpPr>
        <p:spPr bwMode="auto">
          <a:xfrm flipH="1" flipV="1">
            <a:off x="7648575" y="4062413"/>
            <a:ext cx="0" cy="2238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6" name="Line 53"/>
          <p:cNvSpPr>
            <a:spLocks noChangeShapeType="1"/>
          </p:cNvSpPr>
          <p:nvPr/>
        </p:nvSpPr>
        <p:spPr bwMode="auto">
          <a:xfrm rot="5400000" flipH="1" flipV="1">
            <a:off x="6491288" y="3273425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7" name="Line 54"/>
          <p:cNvSpPr>
            <a:spLocks noChangeShapeType="1"/>
          </p:cNvSpPr>
          <p:nvPr/>
        </p:nvSpPr>
        <p:spPr bwMode="auto">
          <a:xfrm rot="5400000" flipH="1" flipV="1">
            <a:off x="6793706" y="2678907"/>
            <a:ext cx="5762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8" name="Line 55"/>
          <p:cNvSpPr>
            <a:spLocks noChangeShapeType="1"/>
          </p:cNvSpPr>
          <p:nvPr/>
        </p:nvSpPr>
        <p:spPr bwMode="auto">
          <a:xfrm rot="5400000" flipH="1" flipV="1">
            <a:off x="6973888" y="3451225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9" name="Line 56"/>
          <p:cNvSpPr>
            <a:spLocks noChangeShapeType="1"/>
          </p:cNvSpPr>
          <p:nvPr/>
        </p:nvSpPr>
        <p:spPr bwMode="auto">
          <a:xfrm rot="5400000" flipV="1">
            <a:off x="6835775" y="3813175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0" name="Line 57"/>
          <p:cNvSpPr>
            <a:spLocks noChangeShapeType="1"/>
          </p:cNvSpPr>
          <p:nvPr/>
        </p:nvSpPr>
        <p:spPr bwMode="auto">
          <a:xfrm rot="5400000" flipH="1" flipV="1">
            <a:off x="6579394" y="3256757"/>
            <a:ext cx="3825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1" name="Line 58"/>
          <p:cNvSpPr>
            <a:spLocks noChangeShapeType="1"/>
          </p:cNvSpPr>
          <p:nvPr/>
        </p:nvSpPr>
        <p:spPr bwMode="auto">
          <a:xfrm rot="5400000" flipH="1">
            <a:off x="6489700" y="2994025"/>
            <a:ext cx="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2" name="Line 59"/>
          <p:cNvSpPr>
            <a:spLocks noChangeShapeType="1"/>
          </p:cNvSpPr>
          <p:nvPr/>
        </p:nvSpPr>
        <p:spPr bwMode="auto">
          <a:xfrm rot="5400000" flipH="1" flipV="1">
            <a:off x="6963569" y="2856706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3" name="Line 60"/>
          <p:cNvSpPr>
            <a:spLocks noChangeShapeType="1"/>
          </p:cNvSpPr>
          <p:nvPr/>
        </p:nvSpPr>
        <p:spPr bwMode="auto">
          <a:xfrm rot="5400000" flipH="1" flipV="1">
            <a:off x="6475413" y="4848225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4" name="Line 61"/>
          <p:cNvSpPr>
            <a:spLocks noChangeShapeType="1"/>
          </p:cNvSpPr>
          <p:nvPr/>
        </p:nvSpPr>
        <p:spPr bwMode="auto">
          <a:xfrm rot="5400000" flipH="1" flipV="1">
            <a:off x="6806407" y="4252119"/>
            <a:ext cx="57626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5" name="Line 62"/>
          <p:cNvSpPr>
            <a:spLocks noChangeShapeType="1"/>
          </p:cNvSpPr>
          <p:nvPr/>
        </p:nvSpPr>
        <p:spPr bwMode="auto">
          <a:xfrm rot="5400000" flipH="1" flipV="1">
            <a:off x="6986588" y="5024438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6" name="Line 63"/>
          <p:cNvSpPr>
            <a:spLocks noChangeShapeType="1"/>
          </p:cNvSpPr>
          <p:nvPr/>
        </p:nvSpPr>
        <p:spPr bwMode="auto">
          <a:xfrm rot="5400000" flipV="1">
            <a:off x="6856413" y="5357813"/>
            <a:ext cx="4762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7" name="Line 64"/>
          <p:cNvSpPr>
            <a:spLocks noChangeShapeType="1"/>
          </p:cNvSpPr>
          <p:nvPr/>
        </p:nvSpPr>
        <p:spPr bwMode="auto">
          <a:xfrm rot="5400000" flipH="1" flipV="1">
            <a:off x="6592094" y="4829969"/>
            <a:ext cx="3825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8" name="Line 65"/>
          <p:cNvSpPr>
            <a:spLocks noChangeShapeType="1"/>
          </p:cNvSpPr>
          <p:nvPr/>
        </p:nvSpPr>
        <p:spPr bwMode="auto">
          <a:xfrm rot="5400000" flipH="1">
            <a:off x="6342063" y="4386262"/>
            <a:ext cx="0" cy="8540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9" name="Line 66"/>
          <p:cNvSpPr>
            <a:spLocks noChangeShapeType="1"/>
          </p:cNvSpPr>
          <p:nvPr/>
        </p:nvSpPr>
        <p:spPr bwMode="auto">
          <a:xfrm rot="5400000" flipH="1" flipV="1">
            <a:off x="6976269" y="4429919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0" name="Oval 67"/>
          <p:cNvSpPr>
            <a:spLocks noChangeArrowheads="1"/>
          </p:cNvSpPr>
          <p:nvPr/>
        </p:nvSpPr>
        <p:spPr bwMode="auto">
          <a:xfrm flipH="1">
            <a:off x="6656388" y="3192463"/>
            <a:ext cx="115887" cy="1301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51" name="Line 68"/>
          <p:cNvSpPr>
            <a:spLocks noChangeShapeType="1"/>
          </p:cNvSpPr>
          <p:nvPr/>
        </p:nvSpPr>
        <p:spPr bwMode="auto">
          <a:xfrm flipH="1">
            <a:off x="6224588" y="3262313"/>
            <a:ext cx="0" cy="156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2" name="Line 69"/>
          <p:cNvSpPr>
            <a:spLocks noChangeShapeType="1"/>
          </p:cNvSpPr>
          <p:nvPr/>
        </p:nvSpPr>
        <p:spPr bwMode="auto">
          <a:xfrm>
            <a:off x="3006725" y="5624513"/>
            <a:ext cx="409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3" name="Line 71"/>
          <p:cNvSpPr>
            <a:spLocks noChangeShapeType="1"/>
          </p:cNvSpPr>
          <p:nvPr/>
        </p:nvSpPr>
        <p:spPr bwMode="auto">
          <a:xfrm>
            <a:off x="4929188" y="5624513"/>
            <a:ext cx="14287" cy="2143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4" name="Line 72"/>
          <p:cNvSpPr>
            <a:spLocks noChangeShapeType="1"/>
          </p:cNvSpPr>
          <p:nvPr/>
        </p:nvSpPr>
        <p:spPr bwMode="auto">
          <a:xfrm>
            <a:off x="4695825" y="5845175"/>
            <a:ext cx="4762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5" name="Line 73"/>
          <p:cNvSpPr>
            <a:spLocks noChangeShapeType="1"/>
          </p:cNvSpPr>
          <p:nvPr/>
        </p:nvSpPr>
        <p:spPr bwMode="auto">
          <a:xfrm>
            <a:off x="4759325" y="5902325"/>
            <a:ext cx="323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6" name="Line 74"/>
          <p:cNvSpPr>
            <a:spLocks noChangeShapeType="1"/>
          </p:cNvSpPr>
          <p:nvPr/>
        </p:nvSpPr>
        <p:spPr bwMode="auto">
          <a:xfrm>
            <a:off x="4829175" y="5959475"/>
            <a:ext cx="1841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7" name="Line 75"/>
          <p:cNvSpPr>
            <a:spLocks noChangeShapeType="1"/>
          </p:cNvSpPr>
          <p:nvPr/>
        </p:nvSpPr>
        <p:spPr bwMode="auto">
          <a:xfrm>
            <a:off x="4886325" y="6016625"/>
            <a:ext cx="635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8" name="Line 76"/>
          <p:cNvSpPr>
            <a:spLocks noChangeShapeType="1"/>
          </p:cNvSpPr>
          <p:nvPr/>
        </p:nvSpPr>
        <p:spPr bwMode="auto">
          <a:xfrm>
            <a:off x="3006725" y="2389188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9" name="Line 77"/>
          <p:cNvSpPr>
            <a:spLocks noChangeShapeType="1"/>
          </p:cNvSpPr>
          <p:nvPr/>
        </p:nvSpPr>
        <p:spPr bwMode="auto">
          <a:xfrm flipV="1">
            <a:off x="4962525" y="1751013"/>
            <a:ext cx="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60" name="Text Box 78"/>
          <p:cNvSpPr txBox="1">
            <a:spLocks noChangeArrowheads="1"/>
          </p:cNvSpPr>
          <p:nvPr/>
        </p:nvSpPr>
        <p:spPr bwMode="auto">
          <a:xfrm>
            <a:off x="4632325" y="1316038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V</a:t>
            </a:r>
            <a:r>
              <a:rPr lang="en-US" baseline="-25000"/>
              <a:t>alim</a:t>
            </a:r>
            <a:endParaRPr lang="en-US"/>
          </a:p>
        </p:txBody>
      </p:sp>
      <p:sp>
        <p:nvSpPr>
          <p:cNvPr id="25661" name="Line 79"/>
          <p:cNvSpPr>
            <a:spLocks noChangeShapeType="1"/>
          </p:cNvSpPr>
          <p:nvPr/>
        </p:nvSpPr>
        <p:spPr bwMode="auto">
          <a:xfrm>
            <a:off x="4200525" y="4057650"/>
            <a:ext cx="170973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62" name="Line 80"/>
          <p:cNvSpPr>
            <a:spLocks noChangeShapeType="1"/>
          </p:cNvSpPr>
          <p:nvPr/>
        </p:nvSpPr>
        <p:spPr bwMode="auto">
          <a:xfrm flipV="1">
            <a:off x="4159250" y="4057650"/>
            <a:ext cx="1751013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63" name="Oval 81"/>
          <p:cNvSpPr>
            <a:spLocks noChangeArrowheads="1"/>
          </p:cNvSpPr>
          <p:nvPr/>
        </p:nvSpPr>
        <p:spPr bwMode="auto">
          <a:xfrm>
            <a:off x="2938463" y="3986213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4" name="Oval 82"/>
          <p:cNvSpPr>
            <a:spLocks noChangeArrowheads="1"/>
          </p:cNvSpPr>
          <p:nvPr/>
        </p:nvSpPr>
        <p:spPr bwMode="auto">
          <a:xfrm>
            <a:off x="7023100" y="3973513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5" name="Oval 83"/>
          <p:cNvSpPr>
            <a:spLocks noChangeArrowheads="1"/>
          </p:cNvSpPr>
          <p:nvPr/>
        </p:nvSpPr>
        <p:spPr bwMode="auto">
          <a:xfrm>
            <a:off x="7896225" y="6062663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6" name="Oval 84"/>
          <p:cNvSpPr>
            <a:spLocks noChangeArrowheads="1"/>
          </p:cNvSpPr>
          <p:nvPr/>
        </p:nvSpPr>
        <p:spPr bwMode="auto">
          <a:xfrm>
            <a:off x="2076450" y="6072188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7" name="Oval 85"/>
          <p:cNvSpPr>
            <a:spLocks noChangeArrowheads="1"/>
          </p:cNvSpPr>
          <p:nvPr/>
        </p:nvSpPr>
        <p:spPr bwMode="auto">
          <a:xfrm>
            <a:off x="3814763" y="4719638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8" name="Oval 86"/>
          <p:cNvSpPr>
            <a:spLocks noChangeArrowheads="1"/>
          </p:cNvSpPr>
          <p:nvPr/>
        </p:nvSpPr>
        <p:spPr bwMode="auto">
          <a:xfrm>
            <a:off x="6108700" y="474662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9" name="Rectangle 88"/>
          <p:cNvSpPr>
            <a:spLocks noChangeArrowheads="1"/>
          </p:cNvSpPr>
          <p:nvPr/>
        </p:nvSpPr>
        <p:spPr bwMode="auto">
          <a:xfrm rot="-5400000">
            <a:off x="410369" y="5055394"/>
            <a:ext cx="14859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dato 1</a:t>
            </a:r>
          </a:p>
        </p:txBody>
      </p:sp>
      <p:sp>
        <p:nvSpPr>
          <p:cNvPr id="25670" name="Rectangle 89"/>
          <p:cNvSpPr>
            <a:spLocks noChangeArrowheads="1"/>
          </p:cNvSpPr>
          <p:nvPr/>
        </p:nvSpPr>
        <p:spPr bwMode="auto">
          <a:xfrm rot="-5400000">
            <a:off x="8162132" y="5064918"/>
            <a:ext cx="14859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dato 2</a:t>
            </a:r>
          </a:p>
        </p:txBody>
      </p:sp>
      <p:sp>
        <p:nvSpPr>
          <p:cNvPr id="25671" name="Rectangle 90"/>
          <p:cNvSpPr>
            <a:spLocks noChangeArrowheads="1"/>
          </p:cNvSpPr>
          <p:nvPr/>
        </p:nvSpPr>
        <p:spPr bwMode="auto">
          <a:xfrm>
            <a:off x="4143375" y="6169025"/>
            <a:ext cx="15144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parola</a:t>
            </a:r>
          </a:p>
        </p:txBody>
      </p:sp>
      <p:sp>
        <p:nvSpPr>
          <p:cNvPr id="25672" name="Text Box 91"/>
          <p:cNvSpPr txBox="1">
            <a:spLocks noChangeArrowheads="1"/>
          </p:cNvSpPr>
          <p:nvPr/>
        </p:nvSpPr>
        <p:spPr bwMode="auto">
          <a:xfrm>
            <a:off x="2619375" y="3622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5673" name="Text Box 92"/>
          <p:cNvSpPr txBox="1">
            <a:spLocks noChangeArrowheads="1"/>
          </p:cNvSpPr>
          <p:nvPr/>
        </p:nvSpPr>
        <p:spPr bwMode="auto">
          <a:xfrm>
            <a:off x="7067550" y="36639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5674" name="Text Box 93"/>
          <p:cNvSpPr txBox="1">
            <a:spLocks noChangeArrowheads="1"/>
          </p:cNvSpPr>
          <p:nvPr/>
        </p:nvSpPr>
        <p:spPr bwMode="auto">
          <a:xfrm>
            <a:off x="1917700" y="38084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75" name="Text Box 94"/>
          <p:cNvSpPr txBox="1">
            <a:spLocks noChangeArrowheads="1"/>
          </p:cNvSpPr>
          <p:nvPr/>
        </p:nvSpPr>
        <p:spPr bwMode="auto">
          <a:xfrm>
            <a:off x="7691438" y="3775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76" name="Text Box 95"/>
          <p:cNvSpPr txBox="1">
            <a:spLocks noChangeArrowheads="1"/>
          </p:cNvSpPr>
          <p:nvPr/>
        </p:nvSpPr>
        <p:spPr bwMode="auto">
          <a:xfrm>
            <a:off x="2716213" y="2978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77" name="Text Box 96"/>
          <p:cNvSpPr txBox="1">
            <a:spLocks noChangeArrowheads="1"/>
          </p:cNvSpPr>
          <p:nvPr/>
        </p:nvSpPr>
        <p:spPr bwMode="auto">
          <a:xfrm>
            <a:off x="2705100" y="4572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25678" name="Text Box 97"/>
          <p:cNvSpPr txBox="1">
            <a:spLocks noChangeArrowheads="1"/>
          </p:cNvSpPr>
          <p:nvPr/>
        </p:nvSpPr>
        <p:spPr bwMode="auto">
          <a:xfrm>
            <a:off x="6851650" y="30146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5679" name="Text Box 98"/>
          <p:cNvSpPr txBox="1">
            <a:spLocks noChangeArrowheads="1"/>
          </p:cNvSpPr>
          <p:nvPr/>
        </p:nvSpPr>
        <p:spPr bwMode="auto">
          <a:xfrm>
            <a:off x="6859588" y="4587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8588" y="284163"/>
            <a:ext cx="7253287" cy="754062"/>
          </a:xfrm>
        </p:spPr>
        <p:txBody>
          <a:bodyPr wrap="square"/>
          <a:lstStyle/>
          <a:p>
            <a:r>
              <a:rPr lang="it-IT" dirty="0" smtClean="0"/>
              <a:t>Implementazione CMOS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1317625" y="1214438"/>
            <a:ext cx="0" cy="537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8759825" y="1222375"/>
            <a:ext cx="0" cy="5375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350838" y="6159500"/>
            <a:ext cx="924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6" name="Line 9"/>
          <p:cNvSpPr>
            <a:spLocks noChangeShapeType="1"/>
          </p:cNvSpPr>
          <p:nvPr/>
        </p:nvSpPr>
        <p:spPr bwMode="auto">
          <a:xfrm flipV="1">
            <a:off x="1766888" y="4283075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7" name="Line 12"/>
          <p:cNvSpPr>
            <a:spLocks noChangeShapeType="1"/>
          </p:cNvSpPr>
          <p:nvPr/>
        </p:nvSpPr>
        <p:spPr bwMode="auto">
          <a:xfrm flipV="1">
            <a:off x="2446338" y="4048125"/>
            <a:ext cx="17907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8" name="Line 13"/>
          <p:cNvSpPr>
            <a:spLocks noChangeShapeType="1"/>
          </p:cNvSpPr>
          <p:nvPr/>
        </p:nvSpPr>
        <p:spPr bwMode="auto">
          <a:xfrm flipV="1">
            <a:off x="1862138" y="4054475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09" name="Line 14"/>
          <p:cNvSpPr>
            <a:spLocks noChangeShapeType="1"/>
          </p:cNvSpPr>
          <p:nvPr/>
        </p:nvSpPr>
        <p:spPr bwMode="auto">
          <a:xfrm flipH="1" flipV="1">
            <a:off x="1335088" y="4067175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1965325" y="4359275"/>
            <a:ext cx="3825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2112963" y="4373563"/>
            <a:ext cx="0" cy="1790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V="1">
            <a:off x="2446338" y="4054475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3" name="Line 27"/>
          <p:cNvSpPr>
            <a:spLocks noChangeShapeType="1"/>
          </p:cNvSpPr>
          <p:nvPr/>
        </p:nvSpPr>
        <p:spPr bwMode="auto">
          <a:xfrm rot="16200000" flipV="1">
            <a:off x="2873375" y="3265488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4" name="Line 28"/>
          <p:cNvSpPr>
            <a:spLocks noChangeShapeType="1"/>
          </p:cNvSpPr>
          <p:nvPr/>
        </p:nvSpPr>
        <p:spPr bwMode="auto">
          <a:xfrm rot="16200000" flipV="1">
            <a:off x="2724944" y="2670969"/>
            <a:ext cx="57626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5" name="Line 29"/>
          <p:cNvSpPr>
            <a:spLocks noChangeShapeType="1"/>
          </p:cNvSpPr>
          <p:nvPr/>
        </p:nvSpPr>
        <p:spPr bwMode="auto">
          <a:xfrm rot="16200000" flipV="1">
            <a:off x="3121025" y="3443288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6" name="Line 30"/>
          <p:cNvSpPr>
            <a:spLocks noChangeShapeType="1"/>
          </p:cNvSpPr>
          <p:nvPr/>
        </p:nvSpPr>
        <p:spPr bwMode="auto">
          <a:xfrm rot="-5400000" flipH="1" flipV="1">
            <a:off x="2746375" y="3805238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7" name="Line 31"/>
          <p:cNvSpPr>
            <a:spLocks noChangeShapeType="1"/>
          </p:cNvSpPr>
          <p:nvPr/>
        </p:nvSpPr>
        <p:spPr bwMode="auto">
          <a:xfrm rot="16200000" flipV="1">
            <a:off x="3132931" y="3248819"/>
            <a:ext cx="3825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8" name="Line 32"/>
          <p:cNvSpPr>
            <a:spLocks noChangeShapeType="1"/>
          </p:cNvSpPr>
          <p:nvPr/>
        </p:nvSpPr>
        <p:spPr bwMode="auto">
          <a:xfrm rot="-5400000">
            <a:off x="3605213" y="2986088"/>
            <a:ext cx="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19" name="Line 33"/>
          <p:cNvSpPr>
            <a:spLocks noChangeShapeType="1"/>
          </p:cNvSpPr>
          <p:nvPr/>
        </p:nvSpPr>
        <p:spPr bwMode="auto">
          <a:xfrm rot="16200000" flipV="1">
            <a:off x="3131344" y="2848769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0" name="Line 35"/>
          <p:cNvSpPr>
            <a:spLocks noChangeShapeType="1"/>
          </p:cNvSpPr>
          <p:nvPr/>
        </p:nvSpPr>
        <p:spPr bwMode="auto">
          <a:xfrm rot="16200000" flipV="1">
            <a:off x="2868613" y="4838700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1" name="Line 36"/>
          <p:cNvSpPr>
            <a:spLocks noChangeShapeType="1"/>
          </p:cNvSpPr>
          <p:nvPr/>
        </p:nvSpPr>
        <p:spPr bwMode="auto">
          <a:xfrm rot="16200000" flipV="1">
            <a:off x="2712243" y="4244182"/>
            <a:ext cx="5762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2" name="Line 37"/>
          <p:cNvSpPr>
            <a:spLocks noChangeShapeType="1"/>
          </p:cNvSpPr>
          <p:nvPr/>
        </p:nvSpPr>
        <p:spPr bwMode="auto">
          <a:xfrm rot="16200000" flipV="1">
            <a:off x="3089275" y="499745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3" name="Line 38"/>
          <p:cNvSpPr>
            <a:spLocks noChangeShapeType="1"/>
          </p:cNvSpPr>
          <p:nvPr/>
        </p:nvSpPr>
        <p:spPr bwMode="auto">
          <a:xfrm rot="-5400000" flipH="1" flipV="1">
            <a:off x="2733675" y="5378450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4" name="Line 39"/>
          <p:cNvSpPr>
            <a:spLocks noChangeShapeType="1"/>
          </p:cNvSpPr>
          <p:nvPr/>
        </p:nvSpPr>
        <p:spPr bwMode="auto">
          <a:xfrm rot="16200000" flipV="1">
            <a:off x="3120231" y="4822032"/>
            <a:ext cx="3825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5" name="Line 40"/>
          <p:cNvSpPr>
            <a:spLocks noChangeShapeType="1"/>
          </p:cNvSpPr>
          <p:nvPr/>
        </p:nvSpPr>
        <p:spPr bwMode="auto">
          <a:xfrm rot="-5400000">
            <a:off x="3752851" y="4378325"/>
            <a:ext cx="0" cy="8540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6" name="Line 41"/>
          <p:cNvSpPr>
            <a:spLocks noChangeShapeType="1"/>
          </p:cNvSpPr>
          <p:nvPr/>
        </p:nvSpPr>
        <p:spPr bwMode="auto">
          <a:xfrm rot="16200000" flipV="1">
            <a:off x="3118644" y="4421981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7" name="Oval 42"/>
          <p:cNvSpPr>
            <a:spLocks noChangeArrowheads="1"/>
          </p:cNvSpPr>
          <p:nvPr/>
        </p:nvSpPr>
        <p:spPr bwMode="auto">
          <a:xfrm>
            <a:off x="3322638" y="3184525"/>
            <a:ext cx="115887" cy="1301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28" name="Line 43"/>
          <p:cNvSpPr>
            <a:spLocks noChangeShapeType="1"/>
          </p:cNvSpPr>
          <p:nvPr/>
        </p:nvSpPr>
        <p:spPr bwMode="auto">
          <a:xfrm>
            <a:off x="3870325" y="3254375"/>
            <a:ext cx="0" cy="154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29" name="Line 46"/>
          <p:cNvSpPr>
            <a:spLocks noChangeShapeType="1"/>
          </p:cNvSpPr>
          <p:nvPr/>
        </p:nvSpPr>
        <p:spPr bwMode="auto">
          <a:xfrm flipH="1" flipV="1">
            <a:off x="7578725" y="4291013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0" name="Line 47"/>
          <p:cNvSpPr>
            <a:spLocks noChangeShapeType="1"/>
          </p:cNvSpPr>
          <p:nvPr/>
        </p:nvSpPr>
        <p:spPr bwMode="auto">
          <a:xfrm flipH="1" flipV="1">
            <a:off x="5919788" y="4056063"/>
            <a:ext cx="17287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1" name="Line 48"/>
          <p:cNvSpPr>
            <a:spLocks noChangeShapeType="1"/>
          </p:cNvSpPr>
          <p:nvPr/>
        </p:nvSpPr>
        <p:spPr bwMode="auto">
          <a:xfrm flipH="1" flipV="1">
            <a:off x="8232775" y="4062413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2" name="Line 49"/>
          <p:cNvSpPr>
            <a:spLocks noChangeShapeType="1"/>
          </p:cNvSpPr>
          <p:nvPr/>
        </p:nvSpPr>
        <p:spPr bwMode="auto">
          <a:xfrm flipV="1">
            <a:off x="8226425" y="4056063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3" name="Line 50"/>
          <p:cNvSpPr>
            <a:spLocks noChangeShapeType="1"/>
          </p:cNvSpPr>
          <p:nvPr/>
        </p:nvSpPr>
        <p:spPr bwMode="auto">
          <a:xfrm flipH="1" flipV="1">
            <a:off x="7747000" y="4367213"/>
            <a:ext cx="3825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4" name="Line 51"/>
          <p:cNvSpPr>
            <a:spLocks noChangeShapeType="1"/>
          </p:cNvSpPr>
          <p:nvPr/>
        </p:nvSpPr>
        <p:spPr bwMode="auto">
          <a:xfrm flipH="1">
            <a:off x="7981950" y="4381500"/>
            <a:ext cx="0" cy="1790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5" name="Line 52"/>
          <p:cNvSpPr>
            <a:spLocks noChangeShapeType="1"/>
          </p:cNvSpPr>
          <p:nvPr/>
        </p:nvSpPr>
        <p:spPr bwMode="auto">
          <a:xfrm flipH="1" flipV="1">
            <a:off x="7648575" y="4062413"/>
            <a:ext cx="0" cy="22383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6" name="Line 53"/>
          <p:cNvSpPr>
            <a:spLocks noChangeShapeType="1"/>
          </p:cNvSpPr>
          <p:nvPr/>
        </p:nvSpPr>
        <p:spPr bwMode="auto">
          <a:xfrm rot="5400000" flipH="1" flipV="1">
            <a:off x="6491288" y="3273425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7" name="Line 54"/>
          <p:cNvSpPr>
            <a:spLocks noChangeShapeType="1"/>
          </p:cNvSpPr>
          <p:nvPr/>
        </p:nvSpPr>
        <p:spPr bwMode="auto">
          <a:xfrm rot="5400000" flipH="1" flipV="1">
            <a:off x="6793706" y="2678907"/>
            <a:ext cx="576263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8" name="Line 55"/>
          <p:cNvSpPr>
            <a:spLocks noChangeShapeType="1"/>
          </p:cNvSpPr>
          <p:nvPr/>
        </p:nvSpPr>
        <p:spPr bwMode="auto">
          <a:xfrm rot="5400000" flipH="1" flipV="1">
            <a:off x="6973888" y="3451225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39" name="Line 56"/>
          <p:cNvSpPr>
            <a:spLocks noChangeShapeType="1"/>
          </p:cNvSpPr>
          <p:nvPr/>
        </p:nvSpPr>
        <p:spPr bwMode="auto">
          <a:xfrm rot="5400000" flipV="1">
            <a:off x="6835775" y="3813175"/>
            <a:ext cx="533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0" name="Line 57"/>
          <p:cNvSpPr>
            <a:spLocks noChangeShapeType="1"/>
          </p:cNvSpPr>
          <p:nvPr/>
        </p:nvSpPr>
        <p:spPr bwMode="auto">
          <a:xfrm rot="5400000" flipH="1" flipV="1">
            <a:off x="6579394" y="3256757"/>
            <a:ext cx="3825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1" name="Line 58"/>
          <p:cNvSpPr>
            <a:spLocks noChangeShapeType="1"/>
          </p:cNvSpPr>
          <p:nvPr/>
        </p:nvSpPr>
        <p:spPr bwMode="auto">
          <a:xfrm rot="5400000" flipH="1">
            <a:off x="6489700" y="2994025"/>
            <a:ext cx="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2" name="Line 59"/>
          <p:cNvSpPr>
            <a:spLocks noChangeShapeType="1"/>
          </p:cNvSpPr>
          <p:nvPr/>
        </p:nvSpPr>
        <p:spPr bwMode="auto">
          <a:xfrm rot="5400000" flipH="1" flipV="1">
            <a:off x="6963569" y="2856706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3" name="Line 60"/>
          <p:cNvSpPr>
            <a:spLocks noChangeShapeType="1"/>
          </p:cNvSpPr>
          <p:nvPr/>
        </p:nvSpPr>
        <p:spPr bwMode="auto">
          <a:xfrm rot="5400000" flipH="1" flipV="1">
            <a:off x="6475413" y="4848225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4" name="Line 61"/>
          <p:cNvSpPr>
            <a:spLocks noChangeShapeType="1"/>
          </p:cNvSpPr>
          <p:nvPr/>
        </p:nvSpPr>
        <p:spPr bwMode="auto">
          <a:xfrm rot="5400000" flipH="1" flipV="1">
            <a:off x="6806407" y="4252119"/>
            <a:ext cx="576262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5" name="Line 62"/>
          <p:cNvSpPr>
            <a:spLocks noChangeShapeType="1"/>
          </p:cNvSpPr>
          <p:nvPr/>
        </p:nvSpPr>
        <p:spPr bwMode="auto">
          <a:xfrm rot="5400000" flipH="1" flipV="1">
            <a:off x="6986588" y="5024438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6" name="Line 63"/>
          <p:cNvSpPr>
            <a:spLocks noChangeShapeType="1"/>
          </p:cNvSpPr>
          <p:nvPr/>
        </p:nvSpPr>
        <p:spPr bwMode="auto">
          <a:xfrm rot="5400000" flipV="1">
            <a:off x="6856413" y="5357813"/>
            <a:ext cx="4762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7" name="Line 64"/>
          <p:cNvSpPr>
            <a:spLocks noChangeShapeType="1"/>
          </p:cNvSpPr>
          <p:nvPr/>
        </p:nvSpPr>
        <p:spPr bwMode="auto">
          <a:xfrm rot="5400000" flipH="1" flipV="1">
            <a:off x="6592094" y="4829969"/>
            <a:ext cx="3825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8" name="Line 65"/>
          <p:cNvSpPr>
            <a:spLocks noChangeShapeType="1"/>
          </p:cNvSpPr>
          <p:nvPr/>
        </p:nvSpPr>
        <p:spPr bwMode="auto">
          <a:xfrm rot="5400000" flipH="1">
            <a:off x="6342063" y="4386262"/>
            <a:ext cx="0" cy="8540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49" name="Line 66"/>
          <p:cNvSpPr>
            <a:spLocks noChangeShapeType="1"/>
          </p:cNvSpPr>
          <p:nvPr/>
        </p:nvSpPr>
        <p:spPr bwMode="auto">
          <a:xfrm rot="5400000" flipH="1" flipV="1">
            <a:off x="6976269" y="4429919"/>
            <a:ext cx="0" cy="2238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0" name="Oval 67"/>
          <p:cNvSpPr>
            <a:spLocks noChangeArrowheads="1"/>
          </p:cNvSpPr>
          <p:nvPr/>
        </p:nvSpPr>
        <p:spPr bwMode="auto">
          <a:xfrm flipH="1">
            <a:off x="6656388" y="3192463"/>
            <a:ext cx="115887" cy="1301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51" name="Line 68"/>
          <p:cNvSpPr>
            <a:spLocks noChangeShapeType="1"/>
          </p:cNvSpPr>
          <p:nvPr/>
        </p:nvSpPr>
        <p:spPr bwMode="auto">
          <a:xfrm flipH="1">
            <a:off x="6224588" y="3262313"/>
            <a:ext cx="0" cy="156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2" name="Line 69"/>
          <p:cNvSpPr>
            <a:spLocks noChangeShapeType="1"/>
          </p:cNvSpPr>
          <p:nvPr/>
        </p:nvSpPr>
        <p:spPr bwMode="auto">
          <a:xfrm>
            <a:off x="3006725" y="5624513"/>
            <a:ext cx="409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3" name="Line 71"/>
          <p:cNvSpPr>
            <a:spLocks noChangeShapeType="1"/>
          </p:cNvSpPr>
          <p:nvPr/>
        </p:nvSpPr>
        <p:spPr bwMode="auto">
          <a:xfrm>
            <a:off x="4929188" y="5624513"/>
            <a:ext cx="14287" cy="2143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4" name="Line 72"/>
          <p:cNvSpPr>
            <a:spLocks noChangeShapeType="1"/>
          </p:cNvSpPr>
          <p:nvPr/>
        </p:nvSpPr>
        <p:spPr bwMode="auto">
          <a:xfrm>
            <a:off x="4695825" y="5845175"/>
            <a:ext cx="4762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5" name="Line 73"/>
          <p:cNvSpPr>
            <a:spLocks noChangeShapeType="1"/>
          </p:cNvSpPr>
          <p:nvPr/>
        </p:nvSpPr>
        <p:spPr bwMode="auto">
          <a:xfrm>
            <a:off x="4759325" y="5902325"/>
            <a:ext cx="3238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6" name="Line 74"/>
          <p:cNvSpPr>
            <a:spLocks noChangeShapeType="1"/>
          </p:cNvSpPr>
          <p:nvPr/>
        </p:nvSpPr>
        <p:spPr bwMode="auto">
          <a:xfrm>
            <a:off x="4829175" y="5959475"/>
            <a:ext cx="1841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7" name="Line 75"/>
          <p:cNvSpPr>
            <a:spLocks noChangeShapeType="1"/>
          </p:cNvSpPr>
          <p:nvPr/>
        </p:nvSpPr>
        <p:spPr bwMode="auto">
          <a:xfrm>
            <a:off x="4886325" y="6016625"/>
            <a:ext cx="635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8" name="Line 76"/>
          <p:cNvSpPr>
            <a:spLocks noChangeShapeType="1"/>
          </p:cNvSpPr>
          <p:nvPr/>
        </p:nvSpPr>
        <p:spPr bwMode="auto">
          <a:xfrm>
            <a:off x="3006725" y="2389188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59" name="Line 77"/>
          <p:cNvSpPr>
            <a:spLocks noChangeShapeType="1"/>
          </p:cNvSpPr>
          <p:nvPr/>
        </p:nvSpPr>
        <p:spPr bwMode="auto">
          <a:xfrm flipV="1">
            <a:off x="4962525" y="1751013"/>
            <a:ext cx="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60" name="Text Box 78"/>
          <p:cNvSpPr txBox="1">
            <a:spLocks noChangeArrowheads="1"/>
          </p:cNvSpPr>
          <p:nvPr/>
        </p:nvSpPr>
        <p:spPr bwMode="auto">
          <a:xfrm>
            <a:off x="4632325" y="1316038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V</a:t>
            </a:r>
            <a:r>
              <a:rPr lang="en-US" baseline="-25000"/>
              <a:t>alim</a:t>
            </a:r>
            <a:endParaRPr lang="en-US"/>
          </a:p>
        </p:txBody>
      </p:sp>
      <p:sp>
        <p:nvSpPr>
          <p:cNvPr id="25661" name="Line 79"/>
          <p:cNvSpPr>
            <a:spLocks noChangeShapeType="1"/>
          </p:cNvSpPr>
          <p:nvPr/>
        </p:nvSpPr>
        <p:spPr bwMode="auto">
          <a:xfrm>
            <a:off x="4200525" y="4057650"/>
            <a:ext cx="1709738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62" name="Line 80"/>
          <p:cNvSpPr>
            <a:spLocks noChangeShapeType="1"/>
          </p:cNvSpPr>
          <p:nvPr/>
        </p:nvSpPr>
        <p:spPr bwMode="auto">
          <a:xfrm flipV="1">
            <a:off x="4159250" y="4057650"/>
            <a:ext cx="1751013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663" name="Oval 81"/>
          <p:cNvSpPr>
            <a:spLocks noChangeArrowheads="1"/>
          </p:cNvSpPr>
          <p:nvPr/>
        </p:nvSpPr>
        <p:spPr bwMode="auto">
          <a:xfrm>
            <a:off x="2938463" y="3986213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4" name="Oval 82"/>
          <p:cNvSpPr>
            <a:spLocks noChangeArrowheads="1"/>
          </p:cNvSpPr>
          <p:nvPr/>
        </p:nvSpPr>
        <p:spPr bwMode="auto">
          <a:xfrm>
            <a:off x="7023100" y="3973513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5" name="Oval 83"/>
          <p:cNvSpPr>
            <a:spLocks noChangeArrowheads="1"/>
          </p:cNvSpPr>
          <p:nvPr/>
        </p:nvSpPr>
        <p:spPr bwMode="auto">
          <a:xfrm>
            <a:off x="7896225" y="6062663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6" name="Oval 84"/>
          <p:cNvSpPr>
            <a:spLocks noChangeArrowheads="1"/>
          </p:cNvSpPr>
          <p:nvPr/>
        </p:nvSpPr>
        <p:spPr bwMode="auto">
          <a:xfrm>
            <a:off x="2076450" y="6072188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7" name="Oval 85"/>
          <p:cNvSpPr>
            <a:spLocks noChangeArrowheads="1"/>
          </p:cNvSpPr>
          <p:nvPr/>
        </p:nvSpPr>
        <p:spPr bwMode="auto">
          <a:xfrm>
            <a:off x="3814763" y="4719638"/>
            <a:ext cx="146050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8" name="Oval 86"/>
          <p:cNvSpPr>
            <a:spLocks noChangeArrowheads="1"/>
          </p:cNvSpPr>
          <p:nvPr/>
        </p:nvSpPr>
        <p:spPr bwMode="auto">
          <a:xfrm>
            <a:off x="6108700" y="474662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5669" name="Rectangle 88"/>
          <p:cNvSpPr>
            <a:spLocks noChangeArrowheads="1"/>
          </p:cNvSpPr>
          <p:nvPr/>
        </p:nvSpPr>
        <p:spPr bwMode="auto">
          <a:xfrm rot="-5400000">
            <a:off x="410369" y="5055394"/>
            <a:ext cx="14859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dato 1</a:t>
            </a:r>
          </a:p>
        </p:txBody>
      </p:sp>
      <p:sp>
        <p:nvSpPr>
          <p:cNvPr id="25670" name="Rectangle 89"/>
          <p:cNvSpPr>
            <a:spLocks noChangeArrowheads="1"/>
          </p:cNvSpPr>
          <p:nvPr/>
        </p:nvSpPr>
        <p:spPr bwMode="auto">
          <a:xfrm rot="-5400000">
            <a:off x="8162132" y="5064918"/>
            <a:ext cx="14859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dato 2</a:t>
            </a:r>
          </a:p>
        </p:txBody>
      </p:sp>
      <p:sp>
        <p:nvSpPr>
          <p:cNvPr id="25671" name="Rectangle 90"/>
          <p:cNvSpPr>
            <a:spLocks noChangeArrowheads="1"/>
          </p:cNvSpPr>
          <p:nvPr/>
        </p:nvSpPr>
        <p:spPr bwMode="auto">
          <a:xfrm>
            <a:off x="4143375" y="6169025"/>
            <a:ext cx="15144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parola</a:t>
            </a:r>
          </a:p>
        </p:txBody>
      </p:sp>
      <p:sp>
        <p:nvSpPr>
          <p:cNvPr id="25672" name="Text Box 91"/>
          <p:cNvSpPr txBox="1">
            <a:spLocks noChangeArrowheads="1"/>
          </p:cNvSpPr>
          <p:nvPr/>
        </p:nvSpPr>
        <p:spPr bwMode="auto">
          <a:xfrm>
            <a:off x="2619375" y="3622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5673" name="Text Box 92"/>
          <p:cNvSpPr txBox="1">
            <a:spLocks noChangeArrowheads="1"/>
          </p:cNvSpPr>
          <p:nvPr/>
        </p:nvSpPr>
        <p:spPr bwMode="auto">
          <a:xfrm>
            <a:off x="7067550" y="36639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5674" name="Text Box 93"/>
          <p:cNvSpPr txBox="1">
            <a:spLocks noChangeArrowheads="1"/>
          </p:cNvSpPr>
          <p:nvPr/>
        </p:nvSpPr>
        <p:spPr bwMode="auto">
          <a:xfrm>
            <a:off x="1917700" y="38084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75" name="Text Box 94"/>
          <p:cNvSpPr txBox="1">
            <a:spLocks noChangeArrowheads="1"/>
          </p:cNvSpPr>
          <p:nvPr/>
        </p:nvSpPr>
        <p:spPr bwMode="auto">
          <a:xfrm>
            <a:off x="7691438" y="3775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76" name="Text Box 95"/>
          <p:cNvSpPr txBox="1">
            <a:spLocks noChangeArrowheads="1"/>
          </p:cNvSpPr>
          <p:nvPr/>
        </p:nvSpPr>
        <p:spPr bwMode="auto">
          <a:xfrm>
            <a:off x="2716213" y="2978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77" name="Text Box 96"/>
          <p:cNvSpPr txBox="1">
            <a:spLocks noChangeArrowheads="1"/>
          </p:cNvSpPr>
          <p:nvPr/>
        </p:nvSpPr>
        <p:spPr bwMode="auto">
          <a:xfrm>
            <a:off x="2705100" y="4572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25678" name="Text Box 97"/>
          <p:cNvSpPr txBox="1">
            <a:spLocks noChangeArrowheads="1"/>
          </p:cNvSpPr>
          <p:nvPr/>
        </p:nvSpPr>
        <p:spPr bwMode="auto">
          <a:xfrm>
            <a:off x="6851650" y="30146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5679" name="Text Box 98"/>
          <p:cNvSpPr txBox="1">
            <a:spLocks noChangeArrowheads="1"/>
          </p:cNvSpPr>
          <p:nvPr/>
        </p:nvSpPr>
        <p:spPr bwMode="auto">
          <a:xfrm>
            <a:off x="6859588" y="4587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4301067" y="212418"/>
            <a:ext cx="5390752" cy="220724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Ciascuna cella di RAM statica richiede indicativamente 6 transistor</a:t>
            </a:r>
          </a:p>
        </p:txBody>
      </p:sp>
    </p:spTree>
    <p:extLst>
      <p:ext uri="{BB962C8B-B14F-4D97-AF65-F5344CB8AC3E}">
        <p14:creationId xmlns:p14="http://schemas.microsoft.com/office/powerpoint/2010/main" val="31686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233488" y="323850"/>
            <a:ext cx="6489700" cy="754063"/>
          </a:xfrm>
          <a:noFill/>
        </p:spPr>
        <p:txBody>
          <a:bodyPr lIns="46038" rIns="46038"/>
          <a:lstStyle/>
          <a:p>
            <a:r>
              <a:rPr lang="it-IT" dirty="0" smtClean="0"/>
              <a:t>Cella di RAM dinamica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682750" y="2343150"/>
            <a:ext cx="57213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858000" y="1873250"/>
            <a:ext cx="0" cy="43116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1" name="Line 14"/>
          <p:cNvSpPr>
            <a:spLocks noChangeShapeType="1"/>
          </p:cNvSpPr>
          <p:nvPr/>
        </p:nvSpPr>
        <p:spPr bwMode="auto">
          <a:xfrm>
            <a:off x="4013200" y="2921000"/>
            <a:ext cx="0" cy="495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2" name="Line 15"/>
          <p:cNvSpPr>
            <a:spLocks noChangeShapeType="1"/>
          </p:cNvSpPr>
          <p:nvPr/>
        </p:nvSpPr>
        <p:spPr bwMode="auto">
          <a:xfrm>
            <a:off x="3917950" y="2921000"/>
            <a:ext cx="0" cy="495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3" name="Line 16"/>
          <p:cNvSpPr>
            <a:spLocks noChangeShapeType="1"/>
          </p:cNvSpPr>
          <p:nvPr/>
        </p:nvSpPr>
        <p:spPr bwMode="auto">
          <a:xfrm flipH="1">
            <a:off x="3460750" y="3168650"/>
            <a:ext cx="457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6634" name="Group 28"/>
          <p:cNvGrpSpPr>
            <a:grpSpLocks/>
          </p:cNvGrpSpPr>
          <p:nvPr/>
        </p:nvGrpSpPr>
        <p:grpSpPr bwMode="auto">
          <a:xfrm>
            <a:off x="3213100" y="3168650"/>
            <a:ext cx="476250" cy="603250"/>
            <a:chOff x="2024" y="1996"/>
            <a:chExt cx="300" cy="380"/>
          </a:xfrm>
        </p:grpSpPr>
        <p:sp>
          <p:nvSpPr>
            <p:cNvPr id="26646" name="Line 17"/>
            <p:cNvSpPr>
              <a:spLocks noChangeShapeType="1"/>
            </p:cNvSpPr>
            <p:nvPr/>
          </p:nvSpPr>
          <p:spPr bwMode="auto">
            <a:xfrm>
              <a:off x="2180" y="1996"/>
              <a:ext cx="0" cy="26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47" name="Line 18"/>
            <p:cNvSpPr>
              <a:spLocks noChangeShapeType="1"/>
            </p:cNvSpPr>
            <p:nvPr/>
          </p:nvSpPr>
          <p:spPr bwMode="auto">
            <a:xfrm>
              <a:off x="2024" y="2268"/>
              <a:ext cx="3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48" name="Line 19"/>
            <p:cNvSpPr>
              <a:spLocks noChangeShapeType="1"/>
            </p:cNvSpPr>
            <p:nvPr/>
          </p:nvSpPr>
          <p:spPr bwMode="auto">
            <a:xfrm>
              <a:off x="2064" y="2304"/>
              <a:ext cx="20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>
              <a:off x="2108" y="2340"/>
              <a:ext cx="11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50" name="Line 21"/>
            <p:cNvSpPr>
              <a:spLocks noChangeShapeType="1"/>
            </p:cNvSpPr>
            <p:nvPr/>
          </p:nvSpPr>
          <p:spPr bwMode="auto">
            <a:xfrm>
              <a:off x="2144" y="2376"/>
              <a:ext cx="4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26635" name="Rectangle 22"/>
          <p:cNvSpPr>
            <a:spLocks noChangeArrowheads="1"/>
          </p:cNvSpPr>
          <p:nvPr/>
        </p:nvSpPr>
        <p:spPr bwMode="auto">
          <a:xfrm>
            <a:off x="1735138" y="2049463"/>
            <a:ext cx="15144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it-IT" sz="1600">
                <a:latin typeface="Tms Rmn" charset="0"/>
              </a:rPr>
              <a:t>Linea di parola</a:t>
            </a:r>
            <a:endParaRPr lang="en-US" sz="1600">
              <a:latin typeface="Tms Rmn" charset="0"/>
            </a:endParaRPr>
          </a:p>
        </p:txBody>
      </p:sp>
      <p:sp>
        <p:nvSpPr>
          <p:cNvPr id="26636" name="Oval 24"/>
          <p:cNvSpPr>
            <a:spLocks noChangeArrowheads="1"/>
          </p:cNvSpPr>
          <p:nvPr/>
        </p:nvSpPr>
        <p:spPr bwMode="auto">
          <a:xfrm>
            <a:off x="6759575" y="313372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6637" name="Line 7"/>
          <p:cNvSpPr>
            <a:spLocks noChangeShapeType="1"/>
          </p:cNvSpPr>
          <p:nvPr/>
        </p:nvSpPr>
        <p:spPr bwMode="auto">
          <a:xfrm>
            <a:off x="5011738" y="2857500"/>
            <a:ext cx="3825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8" name="Line 8"/>
          <p:cNvSpPr>
            <a:spLocks noChangeShapeType="1"/>
          </p:cNvSpPr>
          <p:nvPr/>
        </p:nvSpPr>
        <p:spPr bwMode="auto">
          <a:xfrm>
            <a:off x="4813300" y="2952750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9" name="Line 9"/>
          <p:cNvSpPr>
            <a:spLocks noChangeShapeType="1"/>
          </p:cNvSpPr>
          <p:nvPr/>
        </p:nvSpPr>
        <p:spPr bwMode="auto">
          <a:xfrm flipV="1">
            <a:off x="5219700" y="2330450"/>
            <a:ext cx="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0" name="Line 10"/>
          <p:cNvSpPr>
            <a:spLocks noChangeShapeType="1"/>
          </p:cNvSpPr>
          <p:nvPr/>
        </p:nvSpPr>
        <p:spPr bwMode="auto">
          <a:xfrm>
            <a:off x="5492750" y="29591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1" name="Line 11"/>
          <p:cNvSpPr>
            <a:spLocks noChangeShapeType="1"/>
          </p:cNvSpPr>
          <p:nvPr/>
        </p:nvSpPr>
        <p:spPr bwMode="auto">
          <a:xfrm>
            <a:off x="5492750" y="3168650"/>
            <a:ext cx="1358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2" name="Line 12"/>
          <p:cNvSpPr>
            <a:spLocks noChangeShapeType="1"/>
          </p:cNvSpPr>
          <p:nvPr/>
        </p:nvSpPr>
        <p:spPr bwMode="auto">
          <a:xfrm>
            <a:off x="4908550" y="29591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3" name="Line 13"/>
          <p:cNvSpPr>
            <a:spLocks noChangeShapeType="1"/>
          </p:cNvSpPr>
          <p:nvPr/>
        </p:nvSpPr>
        <p:spPr bwMode="auto">
          <a:xfrm flipH="1">
            <a:off x="4006850" y="3168650"/>
            <a:ext cx="908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4" name="Oval 25"/>
          <p:cNvSpPr>
            <a:spLocks noChangeArrowheads="1"/>
          </p:cNvSpPr>
          <p:nvPr/>
        </p:nvSpPr>
        <p:spPr bwMode="auto">
          <a:xfrm>
            <a:off x="5121275" y="227647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6645" name="Rectangle 26"/>
          <p:cNvSpPr>
            <a:spLocks noChangeArrowheads="1"/>
          </p:cNvSpPr>
          <p:nvPr/>
        </p:nvSpPr>
        <p:spPr bwMode="auto">
          <a:xfrm rot="-5400000">
            <a:off x="6355557" y="5320506"/>
            <a:ext cx="13335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dato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29000" y="6248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233488" y="323850"/>
            <a:ext cx="6489700" cy="754063"/>
          </a:xfrm>
          <a:noFill/>
        </p:spPr>
        <p:txBody>
          <a:bodyPr lIns="46038" rIns="46038"/>
          <a:lstStyle/>
          <a:p>
            <a:r>
              <a:rPr lang="it-IT" dirty="0" smtClean="0"/>
              <a:t>Cella di RAM dinamica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682750" y="2343150"/>
            <a:ext cx="57213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858000" y="1873250"/>
            <a:ext cx="0" cy="43116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1" name="Line 14"/>
          <p:cNvSpPr>
            <a:spLocks noChangeShapeType="1"/>
          </p:cNvSpPr>
          <p:nvPr/>
        </p:nvSpPr>
        <p:spPr bwMode="auto">
          <a:xfrm>
            <a:off x="4013200" y="2921000"/>
            <a:ext cx="0" cy="495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2" name="Line 15"/>
          <p:cNvSpPr>
            <a:spLocks noChangeShapeType="1"/>
          </p:cNvSpPr>
          <p:nvPr/>
        </p:nvSpPr>
        <p:spPr bwMode="auto">
          <a:xfrm>
            <a:off x="3917950" y="2921000"/>
            <a:ext cx="0" cy="495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3" name="Line 16"/>
          <p:cNvSpPr>
            <a:spLocks noChangeShapeType="1"/>
          </p:cNvSpPr>
          <p:nvPr/>
        </p:nvSpPr>
        <p:spPr bwMode="auto">
          <a:xfrm flipH="1">
            <a:off x="3460750" y="3168650"/>
            <a:ext cx="457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6634" name="Group 28"/>
          <p:cNvGrpSpPr>
            <a:grpSpLocks/>
          </p:cNvGrpSpPr>
          <p:nvPr/>
        </p:nvGrpSpPr>
        <p:grpSpPr bwMode="auto">
          <a:xfrm>
            <a:off x="3213100" y="3168650"/>
            <a:ext cx="476250" cy="603250"/>
            <a:chOff x="2024" y="1996"/>
            <a:chExt cx="300" cy="380"/>
          </a:xfrm>
        </p:grpSpPr>
        <p:sp>
          <p:nvSpPr>
            <p:cNvPr id="26646" name="Line 17"/>
            <p:cNvSpPr>
              <a:spLocks noChangeShapeType="1"/>
            </p:cNvSpPr>
            <p:nvPr/>
          </p:nvSpPr>
          <p:spPr bwMode="auto">
            <a:xfrm>
              <a:off x="2180" y="1996"/>
              <a:ext cx="0" cy="26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47" name="Line 18"/>
            <p:cNvSpPr>
              <a:spLocks noChangeShapeType="1"/>
            </p:cNvSpPr>
            <p:nvPr/>
          </p:nvSpPr>
          <p:spPr bwMode="auto">
            <a:xfrm>
              <a:off x="2024" y="2268"/>
              <a:ext cx="3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48" name="Line 19"/>
            <p:cNvSpPr>
              <a:spLocks noChangeShapeType="1"/>
            </p:cNvSpPr>
            <p:nvPr/>
          </p:nvSpPr>
          <p:spPr bwMode="auto">
            <a:xfrm>
              <a:off x="2064" y="2304"/>
              <a:ext cx="20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>
              <a:off x="2108" y="2340"/>
              <a:ext cx="11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6650" name="Line 21"/>
            <p:cNvSpPr>
              <a:spLocks noChangeShapeType="1"/>
            </p:cNvSpPr>
            <p:nvPr/>
          </p:nvSpPr>
          <p:spPr bwMode="auto">
            <a:xfrm>
              <a:off x="2144" y="2376"/>
              <a:ext cx="4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26635" name="Rectangle 22"/>
          <p:cNvSpPr>
            <a:spLocks noChangeArrowheads="1"/>
          </p:cNvSpPr>
          <p:nvPr/>
        </p:nvSpPr>
        <p:spPr bwMode="auto">
          <a:xfrm>
            <a:off x="1735138" y="2049463"/>
            <a:ext cx="15144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it-IT" sz="1600">
                <a:latin typeface="Tms Rmn" charset="0"/>
              </a:rPr>
              <a:t>Linea di parola</a:t>
            </a:r>
            <a:endParaRPr lang="en-US" sz="1600">
              <a:latin typeface="Tms Rmn" charset="0"/>
            </a:endParaRPr>
          </a:p>
        </p:txBody>
      </p:sp>
      <p:sp>
        <p:nvSpPr>
          <p:cNvPr id="26636" name="Oval 24"/>
          <p:cNvSpPr>
            <a:spLocks noChangeArrowheads="1"/>
          </p:cNvSpPr>
          <p:nvPr/>
        </p:nvSpPr>
        <p:spPr bwMode="auto">
          <a:xfrm>
            <a:off x="6759575" y="313372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6637" name="Line 7"/>
          <p:cNvSpPr>
            <a:spLocks noChangeShapeType="1"/>
          </p:cNvSpPr>
          <p:nvPr/>
        </p:nvSpPr>
        <p:spPr bwMode="auto">
          <a:xfrm>
            <a:off x="5011738" y="2857500"/>
            <a:ext cx="3825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8" name="Line 8"/>
          <p:cNvSpPr>
            <a:spLocks noChangeShapeType="1"/>
          </p:cNvSpPr>
          <p:nvPr/>
        </p:nvSpPr>
        <p:spPr bwMode="auto">
          <a:xfrm>
            <a:off x="4813300" y="2952750"/>
            <a:ext cx="7493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39" name="Line 9"/>
          <p:cNvSpPr>
            <a:spLocks noChangeShapeType="1"/>
          </p:cNvSpPr>
          <p:nvPr/>
        </p:nvSpPr>
        <p:spPr bwMode="auto">
          <a:xfrm flipV="1">
            <a:off x="5219700" y="2330450"/>
            <a:ext cx="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0" name="Line 10"/>
          <p:cNvSpPr>
            <a:spLocks noChangeShapeType="1"/>
          </p:cNvSpPr>
          <p:nvPr/>
        </p:nvSpPr>
        <p:spPr bwMode="auto">
          <a:xfrm>
            <a:off x="5492750" y="29591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1" name="Line 11"/>
          <p:cNvSpPr>
            <a:spLocks noChangeShapeType="1"/>
          </p:cNvSpPr>
          <p:nvPr/>
        </p:nvSpPr>
        <p:spPr bwMode="auto">
          <a:xfrm>
            <a:off x="5492750" y="3168650"/>
            <a:ext cx="13589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2" name="Line 12"/>
          <p:cNvSpPr>
            <a:spLocks noChangeShapeType="1"/>
          </p:cNvSpPr>
          <p:nvPr/>
        </p:nvSpPr>
        <p:spPr bwMode="auto">
          <a:xfrm>
            <a:off x="4908550" y="2959100"/>
            <a:ext cx="0" cy="203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3" name="Line 13"/>
          <p:cNvSpPr>
            <a:spLocks noChangeShapeType="1"/>
          </p:cNvSpPr>
          <p:nvPr/>
        </p:nvSpPr>
        <p:spPr bwMode="auto">
          <a:xfrm flipH="1">
            <a:off x="4006850" y="3168650"/>
            <a:ext cx="908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644" name="Oval 25"/>
          <p:cNvSpPr>
            <a:spLocks noChangeArrowheads="1"/>
          </p:cNvSpPr>
          <p:nvPr/>
        </p:nvSpPr>
        <p:spPr bwMode="auto">
          <a:xfrm>
            <a:off x="5121275" y="2276475"/>
            <a:ext cx="146050" cy="1285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26645" name="Rectangle 26"/>
          <p:cNvSpPr>
            <a:spLocks noChangeArrowheads="1"/>
          </p:cNvSpPr>
          <p:nvPr/>
        </p:nvSpPr>
        <p:spPr bwMode="auto">
          <a:xfrm rot="-5400000">
            <a:off x="6355557" y="5320506"/>
            <a:ext cx="13335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228600">
              <a:lnSpc>
                <a:spcPct val="90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en-US" sz="1600">
                <a:latin typeface="Tms Rmn" charset="0"/>
              </a:rPr>
              <a:t>Linea di dato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07037" y="4448870"/>
            <a:ext cx="5390752" cy="168789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Ciascuna cella di RAM dinamica richiede 1 transistor</a:t>
            </a:r>
          </a:p>
        </p:txBody>
      </p:sp>
    </p:spTree>
    <p:extLst>
      <p:ext uri="{BB962C8B-B14F-4D97-AF65-F5344CB8AC3E}">
        <p14:creationId xmlns:p14="http://schemas.microsoft.com/office/powerpoint/2010/main" val="8244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Funzionamento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3947747"/>
          </a:xfrm>
        </p:spPr>
        <p:txBody>
          <a:bodyPr/>
          <a:lstStyle/>
          <a:p>
            <a:pPr marL="0" indent="0"/>
            <a:r>
              <a:rPr lang="it-IT" dirty="0" smtClean="0"/>
              <a:t>Nelle operazioni di lettura, attivando la linea di parola il condensatore viene collegato alla linea di dato, che assume quindi un valore 0 o 1 a seconda del valore memorizzato.</a:t>
            </a:r>
          </a:p>
          <a:p>
            <a:pPr marL="0" indent="0"/>
            <a:r>
              <a:rPr lang="it-IT" dirty="0" smtClean="0"/>
              <a:t>Nelle operazioni di scrittura, l’attivazione della linea di parola provoca il collegamento della linea di dato con il condensatore, che viene quindi caricato o scaricato, a seconda del valore di questa.</a:t>
            </a:r>
          </a:p>
          <a:p>
            <a:pPr marL="0" indent="0"/>
            <a:r>
              <a:rPr lang="it-IT" dirty="0" smtClean="0"/>
              <a:t>Un apposito sensore collegato alla linea di dato è in grado di rilevare l’eventuale cambiamento di tensione causato dalla carica/scarica del condensatore, e di produrre il corrispondente bit.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Rinfresco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1955800"/>
            <a:ext cx="7758113" cy="3460750"/>
          </a:xfrm>
        </p:spPr>
        <p:txBody>
          <a:bodyPr/>
          <a:lstStyle/>
          <a:p>
            <a:pPr marL="0" indent="0"/>
            <a:r>
              <a:rPr lang="it-IT" dirty="0" smtClean="0"/>
              <a:t>Consiste nell’operazione di amplificazione (verso 1) della eventuale carica contenuta nel condensatore, che tende a 0 per l’esistenza di inevitabili correnti di dispersione.</a:t>
            </a:r>
          </a:p>
          <a:p>
            <a:pPr marL="0" indent="0"/>
            <a:r>
              <a:rPr lang="it-IT" dirty="0" smtClean="0"/>
              <a:t>Si basa su operazioni di lettura fittizie, nelle quali il valore letto non viene trasmesso all'esterno.</a:t>
            </a:r>
          </a:p>
          <a:p>
            <a:pPr marL="0" indent="0"/>
            <a:r>
              <a:rPr lang="it-IT" dirty="0" smtClean="0"/>
              <a:t>È indispensabile per poter mantenere indefinitamente il contenuto di ciascuna cella di DRAM.</a:t>
            </a:r>
          </a:p>
          <a:p>
            <a:pPr marL="0" indent="0"/>
            <a:r>
              <a:rPr lang="it-IT" dirty="0" smtClean="0"/>
              <a:t>Le operazioni di rinfresco occupano una RAM per tempi molto brevi (dell'ordine di qualche %).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2" y="103188"/>
            <a:ext cx="7994176" cy="761747"/>
          </a:xfrm>
        </p:spPr>
        <p:txBody>
          <a:bodyPr/>
          <a:lstStyle/>
          <a:p>
            <a:r>
              <a:rPr lang="it-IT" dirty="0" smtClean="0"/>
              <a:t>Stima di costo del rinfresco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0" y="1955800"/>
            <a:ext cx="7758113" cy="2390398"/>
          </a:xfrm>
        </p:spPr>
        <p:txBody>
          <a:bodyPr/>
          <a:lstStyle/>
          <a:p>
            <a:r>
              <a:rPr lang="it-IT" dirty="0" smtClean="0"/>
              <a:t>Periodo di rinfresco = 64 ms </a:t>
            </a:r>
          </a:p>
          <a:p>
            <a:r>
              <a:rPr lang="it-IT" dirty="0" smtClean="0"/>
              <a:t>Tempo minimo di accesso a parola = 50 ns</a:t>
            </a:r>
          </a:p>
          <a:p>
            <a:r>
              <a:rPr lang="it-IT" dirty="0" smtClean="0"/>
              <a:t>Numero di cicli di rinfresco = 8k</a:t>
            </a:r>
          </a:p>
          <a:p>
            <a:r>
              <a:rPr lang="it-IT" dirty="0" smtClean="0"/>
              <a:t>Durata del ciclo di rinfresco = 8k x 50 ns = 0,41 ms</a:t>
            </a:r>
          </a:p>
          <a:p>
            <a:r>
              <a:rPr lang="it-IT" dirty="0" smtClean="0"/>
              <a:t>Costo complessivo = 0,41 / 64 = 0,64%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341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Circuiteria per il rinfresco</a:t>
            </a:r>
            <a:endParaRPr lang="en-US" dirty="0" smtClean="0"/>
          </a:p>
        </p:txBody>
      </p:sp>
      <p:sp>
        <p:nvSpPr>
          <p:cNvPr id="29699" name="Rectangle 9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2815130"/>
          </a:xfrm>
        </p:spPr>
        <p:txBody>
          <a:bodyPr/>
          <a:lstStyle/>
          <a:p>
            <a:pPr marL="0" indent="0"/>
            <a:r>
              <a:rPr lang="it-IT" dirty="0" smtClean="0"/>
              <a:t>In passato doveva venir gestito da circuiteria apposita esterna ai chip di DRAM. Attualmente è quasi sempre realizzato con il supporto di apposita circuiteria interna. È quindi quasi trasparente all’utente.</a:t>
            </a:r>
          </a:p>
          <a:p>
            <a:pPr marL="0" indent="0"/>
            <a:r>
              <a:rPr lang="it-IT" dirty="0" smtClean="0"/>
              <a:t>È possibile che le operazioni di rinfresco (prioritarie) e quelle di accesso normale siano attivate contemporaneamente: in tal caso è necessario che l'operazione normale sia temporaneamente sospesa.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Segnali di controllo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4655633"/>
          </a:xfrm>
        </p:spPr>
        <p:txBody>
          <a:bodyPr/>
          <a:lstStyle/>
          <a:p>
            <a:pPr lvl="1"/>
            <a:r>
              <a:rPr lang="it-IT" dirty="0" smtClean="0"/>
              <a:t>Permettono alla memoria di sapere</a:t>
            </a:r>
          </a:p>
          <a:p>
            <a:pPr lvl="2"/>
            <a:r>
              <a:rPr lang="it-IT" dirty="0" smtClean="0"/>
              <a:t>il tipo di operazione richiesta (lettura o scrittura)</a:t>
            </a:r>
          </a:p>
          <a:p>
            <a:pPr lvl="2"/>
            <a:r>
              <a:rPr lang="it-IT" dirty="0" smtClean="0"/>
              <a:t>quando gli indirizzi sono disponibili sull’Abus</a:t>
            </a:r>
          </a:p>
          <a:p>
            <a:pPr lvl="2"/>
            <a:r>
              <a:rPr lang="it-IT" dirty="0" smtClean="0"/>
              <a:t>quando i dati sono disponibili sul Dbus (solo per la scrittura).</a:t>
            </a:r>
          </a:p>
          <a:p>
            <a:pPr lvl="1"/>
            <a:r>
              <a:rPr lang="it-IT" dirty="0" smtClean="0"/>
              <a:t>Deve inoltre esistere un meccanismo con il quale è possibile sapere</a:t>
            </a:r>
          </a:p>
          <a:p>
            <a:pPr lvl="2"/>
            <a:r>
              <a:rPr lang="it-IT" dirty="0" smtClean="0"/>
              <a:t>quando i dati sono disponibili sul Dbus (solo per la lettura)</a:t>
            </a:r>
          </a:p>
          <a:p>
            <a:pPr lvl="2"/>
            <a:r>
              <a:rPr lang="it-IT" dirty="0" smtClean="0"/>
              <a:t>quando è possibile procedere con un nuovo ciclo di accesso alla memoria.</a:t>
            </a:r>
          </a:p>
        </p:txBody>
      </p:sp>
      <p:sp>
        <p:nvSpPr>
          <p:cNvPr id="4" name="Fumetto 2 1"/>
          <p:cNvSpPr/>
          <p:nvPr/>
        </p:nvSpPr>
        <p:spPr bwMode="auto">
          <a:xfrm>
            <a:off x="5994400" y="152401"/>
            <a:ext cx="3657600" cy="2260600"/>
          </a:xfrm>
          <a:prstGeom prst="wedgeRoundRectCallout">
            <a:avLst>
              <a:gd name="adj1" fmla="val -65633"/>
              <a:gd name="adj2" fmla="val 134075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Soluzione </a:t>
            </a:r>
            <a:r>
              <a:rPr kumimoji="0" lang="it-IT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sincrona</a:t>
            </a: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: la memoria e</a:t>
            </a:r>
            <a:r>
              <a:rPr kumimoji="0" lang="it-IT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chi la utilizza condividono un segnale di clock (o informazioni di tempo) e quindi sanno quando possono procedere con ciascuna operazione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Affidabilità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3629199"/>
          </a:xfrm>
        </p:spPr>
        <p:txBody>
          <a:bodyPr/>
          <a:lstStyle/>
          <a:p>
            <a:pPr marL="184150" lvl="1" indent="0">
              <a:buNone/>
            </a:pPr>
            <a:r>
              <a:rPr lang="it-IT" dirty="0" smtClean="0"/>
              <a:t>Se una cella di memoria dinamica è colpita da una particella carica è possibile che la carica immagazzinata cambi, facendo cambiare il valore memorizzato (guasto transitorio)</a:t>
            </a:r>
          </a:p>
          <a:p>
            <a:pPr marL="184150" lvl="1" indent="0">
              <a:buNone/>
            </a:pPr>
            <a:r>
              <a:rPr lang="it-IT" dirty="0" smtClean="0"/>
              <a:t>Al crescere della densità di integrazione, la dimensione della carica immagazzinata in ciascuna cella tende a diminuire in maniera significativa, rendendo quindi la memoria sempre più sensibile (e meno affidabile)</a:t>
            </a:r>
          </a:p>
          <a:p>
            <a:pPr marL="184150" lvl="1" indent="0">
              <a:buNone/>
            </a:pPr>
            <a:r>
              <a:rPr lang="it-IT" dirty="0" smtClean="0"/>
              <a:t>Molte memorie dinamiche sono per questo protette, ad esempio tramite l’uso di codici di protezione.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Codice di protezione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4372479"/>
          </a:xfrm>
        </p:spPr>
        <p:txBody>
          <a:bodyPr/>
          <a:lstStyle/>
          <a:p>
            <a:pPr marL="184150" lvl="1" indent="0">
              <a:lnSpc>
                <a:spcPct val="80000"/>
              </a:lnSpc>
              <a:buNone/>
            </a:pPr>
            <a:r>
              <a:rPr lang="it-IT" dirty="0" smtClean="0"/>
              <a:t>Per aumentare l’affidabilità delle memorie, a ciascuna parola può essere associato un codice di protezione</a:t>
            </a:r>
          </a:p>
          <a:p>
            <a:pPr marL="184150" lvl="1" indent="0">
              <a:lnSpc>
                <a:spcPct val="80000"/>
              </a:lnSpc>
              <a:buNone/>
            </a:pPr>
            <a:r>
              <a:rPr lang="it-IT" dirty="0" smtClean="0"/>
              <a:t>Il caso più semplice di codice di protezione è il </a:t>
            </a:r>
            <a:r>
              <a:rPr lang="it-IT" i="1" dirty="0" smtClean="0"/>
              <a:t>codice di parità </a:t>
            </a:r>
            <a:r>
              <a:rPr lang="it-IT" dirty="0" smtClean="0"/>
              <a:t>(1 bit)</a:t>
            </a:r>
          </a:p>
          <a:p>
            <a:pPr marL="184150" lvl="1" indent="0">
              <a:lnSpc>
                <a:spcPct val="80000"/>
              </a:lnSpc>
              <a:buNone/>
            </a:pPr>
            <a:r>
              <a:rPr lang="it-IT" dirty="0" smtClean="0"/>
              <a:t>Funzionamento:</a:t>
            </a:r>
          </a:p>
          <a:p>
            <a:pPr lvl="1">
              <a:lnSpc>
                <a:spcPct val="80000"/>
              </a:lnSpc>
            </a:pPr>
            <a:r>
              <a:rPr lang="it-IT" dirty="0" smtClean="0"/>
              <a:t>quando si scrive un valore nella parola, si calcola il relativo bit di parità, e lo si memorizza insieme al nuovo valore in un’apposita colonna</a:t>
            </a:r>
          </a:p>
          <a:p>
            <a:pPr lvl="1">
              <a:lnSpc>
                <a:spcPct val="80000"/>
              </a:lnSpc>
            </a:pPr>
            <a:r>
              <a:rPr lang="it-IT" dirty="0" smtClean="0"/>
              <a:t>quando si legge la parola, si calcola il codice di parità associato al valore letto, e lo si confronta con quello memorizzato</a:t>
            </a:r>
          </a:p>
          <a:p>
            <a:pPr lvl="1">
              <a:lnSpc>
                <a:spcPct val="80000"/>
              </a:lnSpc>
            </a:pPr>
            <a:r>
              <a:rPr lang="it-IT" dirty="0" smtClean="0"/>
              <a:t>in caso di diversità, si invia una segnalazione di errore.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8717" y="103188"/>
            <a:ext cx="8295541" cy="761747"/>
          </a:xfrm>
        </p:spPr>
        <p:txBody>
          <a:bodyPr/>
          <a:lstStyle/>
          <a:p>
            <a:r>
              <a:rPr lang="it-IT" dirty="0" smtClean="0"/>
              <a:t>Codice di parità: architettura</a:t>
            </a:r>
            <a:endParaRPr lang="en-US" dirty="0" smtClean="0"/>
          </a:p>
        </p:txBody>
      </p:sp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3249613" y="2646363"/>
            <a:ext cx="2060575" cy="271462"/>
            <a:chOff x="2047" y="1667"/>
            <a:chExt cx="1298" cy="171"/>
          </a:xfrm>
        </p:grpSpPr>
        <p:sp>
          <p:nvSpPr>
            <p:cNvPr id="32810" name="Rectangle 4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11" name="Rectangle 5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2" name="Group 7"/>
          <p:cNvGrpSpPr>
            <a:grpSpLocks/>
          </p:cNvGrpSpPr>
          <p:nvPr/>
        </p:nvGrpSpPr>
        <p:grpSpPr bwMode="auto">
          <a:xfrm>
            <a:off x="3249613" y="2913063"/>
            <a:ext cx="2060575" cy="271462"/>
            <a:chOff x="2047" y="1667"/>
            <a:chExt cx="1298" cy="171"/>
          </a:xfrm>
        </p:grpSpPr>
        <p:sp>
          <p:nvSpPr>
            <p:cNvPr id="32808" name="Rectangle 8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9" name="Rectangle 9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3" name="Group 10"/>
          <p:cNvGrpSpPr>
            <a:grpSpLocks/>
          </p:cNvGrpSpPr>
          <p:nvPr/>
        </p:nvGrpSpPr>
        <p:grpSpPr bwMode="auto">
          <a:xfrm>
            <a:off x="3249613" y="3179763"/>
            <a:ext cx="2060575" cy="271462"/>
            <a:chOff x="2047" y="1667"/>
            <a:chExt cx="1298" cy="171"/>
          </a:xfrm>
        </p:grpSpPr>
        <p:sp>
          <p:nvSpPr>
            <p:cNvPr id="32806" name="Rectangle 11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7" name="Rectangle 12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4" name="Group 13"/>
          <p:cNvGrpSpPr>
            <a:grpSpLocks/>
          </p:cNvGrpSpPr>
          <p:nvPr/>
        </p:nvGrpSpPr>
        <p:grpSpPr bwMode="auto">
          <a:xfrm>
            <a:off x="3249613" y="3446463"/>
            <a:ext cx="2060575" cy="271462"/>
            <a:chOff x="2047" y="1667"/>
            <a:chExt cx="1298" cy="171"/>
          </a:xfrm>
        </p:grpSpPr>
        <p:sp>
          <p:nvSpPr>
            <p:cNvPr id="32804" name="Rectangle 14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5" name="Rectangle 15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5" name="Group 16"/>
          <p:cNvGrpSpPr>
            <a:grpSpLocks/>
          </p:cNvGrpSpPr>
          <p:nvPr/>
        </p:nvGrpSpPr>
        <p:grpSpPr bwMode="auto">
          <a:xfrm>
            <a:off x="3249613" y="3713163"/>
            <a:ext cx="2060575" cy="271462"/>
            <a:chOff x="2047" y="1667"/>
            <a:chExt cx="1298" cy="171"/>
          </a:xfrm>
        </p:grpSpPr>
        <p:sp>
          <p:nvSpPr>
            <p:cNvPr id="32802" name="Rectangle 17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3" name="Rectangle 18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6" name="Group 19"/>
          <p:cNvGrpSpPr>
            <a:grpSpLocks/>
          </p:cNvGrpSpPr>
          <p:nvPr/>
        </p:nvGrpSpPr>
        <p:grpSpPr bwMode="auto">
          <a:xfrm>
            <a:off x="3249613" y="3979863"/>
            <a:ext cx="2060575" cy="271462"/>
            <a:chOff x="2047" y="1667"/>
            <a:chExt cx="1298" cy="171"/>
          </a:xfrm>
        </p:grpSpPr>
        <p:sp>
          <p:nvSpPr>
            <p:cNvPr id="32800" name="Rectangle 20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1" name="Rectangle 21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7" name="Group 22"/>
          <p:cNvGrpSpPr>
            <a:grpSpLocks/>
          </p:cNvGrpSpPr>
          <p:nvPr/>
        </p:nvGrpSpPr>
        <p:grpSpPr bwMode="auto">
          <a:xfrm>
            <a:off x="3249613" y="4246563"/>
            <a:ext cx="2060575" cy="271462"/>
            <a:chOff x="2047" y="1667"/>
            <a:chExt cx="1298" cy="171"/>
          </a:xfrm>
        </p:grpSpPr>
        <p:sp>
          <p:nvSpPr>
            <p:cNvPr id="32798" name="Rectangle 23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799" name="Rectangle 24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8" name="Group 25"/>
          <p:cNvGrpSpPr>
            <a:grpSpLocks/>
          </p:cNvGrpSpPr>
          <p:nvPr/>
        </p:nvGrpSpPr>
        <p:grpSpPr bwMode="auto">
          <a:xfrm>
            <a:off x="3249613" y="4513263"/>
            <a:ext cx="2060575" cy="271462"/>
            <a:chOff x="2047" y="1667"/>
            <a:chExt cx="1298" cy="171"/>
          </a:xfrm>
        </p:grpSpPr>
        <p:sp>
          <p:nvSpPr>
            <p:cNvPr id="32796" name="Rectangle 26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797" name="Rectangle 27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sp>
        <p:nvSpPr>
          <p:cNvPr id="32779" name="Rectangle 31"/>
          <p:cNvSpPr>
            <a:spLocks noChangeArrowheads="1"/>
          </p:cNvSpPr>
          <p:nvPr/>
        </p:nvSpPr>
        <p:spPr bwMode="auto">
          <a:xfrm>
            <a:off x="4600575" y="1376363"/>
            <a:ext cx="1177925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it-IT"/>
              <a:t>Calcolo</a:t>
            </a:r>
            <a:br>
              <a:rPr lang="it-IT"/>
            </a:br>
            <a:r>
              <a:rPr lang="it-IT"/>
              <a:t>parità</a:t>
            </a:r>
            <a:endParaRPr lang="en-US"/>
          </a:p>
        </p:txBody>
      </p:sp>
      <p:sp>
        <p:nvSpPr>
          <p:cNvPr id="32780" name="Rectangle 33"/>
          <p:cNvSpPr>
            <a:spLocks noChangeArrowheads="1"/>
          </p:cNvSpPr>
          <p:nvPr/>
        </p:nvSpPr>
        <p:spPr bwMode="auto">
          <a:xfrm>
            <a:off x="5511800" y="5468938"/>
            <a:ext cx="1177925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it-IT"/>
              <a:t>Calcolo</a:t>
            </a:r>
            <a:br>
              <a:rPr lang="it-IT"/>
            </a:br>
            <a:r>
              <a:rPr lang="it-IT"/>
              <a:t>parità</a:t>
            </a:r>
            <a:endParaRPr lang="en-US"/>
          </a:p>
        </p:txBody>
      </p:sp>
      <p:grpSp>
        <p:nvGrpSpPr>
          <p:cNvPr id="32781" name="Group 41"/>
          <p:cNvGrpSpPr>
            <a:grpSpLocks/>
          </p:cNvGrpSpPr>
          <p:nvPr/>
        </p:nvGrpSpPr>
        <p:grpSpPr bwMode="auto">
          <a:xfrm>
            <a:off x="7158038" y="5584825"/>
            <a:ext cx="622300" cy="642938"/>
            <a:chOff x="3117" y="3338"/>
            <a:chExt cx="392" cy="405"/>
          </a:xfrm>
        </p:grpSpPr>
        <p:sp>
          <p:nvSpPr>
            <p:cNvPr id="32793" name="Oval 34"/>
            <p:cNvSpPr>
              <a:spLocks noChangeArrowheads="1"/>
            </p:cNvSpPr>
            <p:nvPr/>
          </p:nvSpPr>
          <p:spPr bwMode="auto">
            <a:xfrm>
              <a:off x="3117" y="3338"/>
              <a:ext cx="392" cy="40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32794" name="Line 35"/>
            <p:cNvSpPr>
              <a:spLocks noChangeShapeType="1"/>
            </p:cNvSpPr>
            <p:nvPr/>
          </p:nvSpPr>
          <p:spPr bwMode="auto">
            <a:xfrm>
              <a:off x="3313" y="3351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  <p:sp>
          <p:nvSpPr>
            <p:cNvPr id="32795" name="Line 36"/>
            <p:cNvSpPr>
              <a:spLocks noChangeShapeType="1"/>
            </p:cNvSpPr>
            <p:nvPr/>
          </p:nvSpPr>
          <p:spPr bwMode="auto">
            <a:xfrm rot="5400000">
              <a:off x="3313" y="3339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t-IT"/>
            </a:p>
          </p:txBody>
        </p:sp>
      </p:grpSp>
      <p:cxnSp>
        <p:nvCxnSpPr>
          <p:cNvPr id="32782" name="AutoShape 37"/>
          <p:cNvCxnSpPr>
            <a:cxnSpLocks noChangeShapeType="1"/>
            <a:stCxn id="32796" idx="2"/>
            <a:endCxn id="32780" idx="0"/>
          </p:cNvCxnSpPr>
          <p:nvPr/>
        </p:nvCxnSpPr>
        <p:spPr bwMode="auto">
          <a:xfrm rot="16200000" flipH="1">
            <a:off x="4795044" y="4163219"/>
            <a:ext cx="684213" cy="1927225"/>
          </a:xfrm>
          <a:prstGeom prst="bentConnector3">
            <a:avLst>
              <a:gd name="adj1" fmla="val 4988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38"/>
          <p:cNvCxnSpPr>
            <a:cxnSpLocks noChangeShapeType="1"/>
            <a:stCxn id="32780" idx="3"/>
            <a:endCxn id="32795" idx="1"/>
          </p:cNvCxnSpPr>
          <p:nvPr/>
        </p:nvCxnSpPr>
        <p:spPr bwMode="auto">
          <a:xfrm>
            <a:off x="6689725" y="5886450"/>
            <a:ext cx="4683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AutoShape 43"/>
          <p:cNvCxnSpPr>
            <a:cxnSpLocks noChangeShapeType="1"/>
            <a:stCxn id="32797" idx="2"/>
            <a:endCxn id="32794" idx="0"/>
          </p:cNvCxnSpPr>
          <p:nvPr/>
        </p:nvCxnSpPr>
        <p:spPr bwMode="auto">
          <a:xfrm rot="16200000" flipH="1">
            <a:off x="5925344" y="4061619"/>
            <a:ext cx="822325" cy="2265363"/>
          </a:xfrm>
          <a:prstGeom prst="bentConnector3">
            <a:avLst>
              <a:gd name="adj1" fmla="val 1930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5" name="AutoShape 44"/>
          <p:cNvCxnSpPr>
            <a:cxnSpLocks noChangeShapeType="1"/>
            <a:stCxn id="32794" idx="1"/>
          </p:cNvCxnSpPr>
          <p:nvPr/>
        </p:nvCxnSpPr>
        <p:spPr bwMode="auto">
          <a:xfrm>
            <a:off x="7469188" y="6227763"/>
            <a:ext cx="1587" cy="630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45"/>
          <p:cNvCxnSpPr>
            <a:cxnSpLocks noChangeShapeType="1"/>
            <a:stCxn id="32779" idx="2"/>
            <a:endCxn id="32811" idx="0"/>
          </p:cNvCxnSpPr>
          <p:nvPr/>
        </p:nvCxnSpPr>
        <p:spPr bwMode="auto">
          <a:xfrm>
            <a:off x="5189538" y="2211388"/>
            <a:ext cx="14287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Rectangle 47"/>
          <p:cNvSpPr>
            <a:spLocks noChangeArrowheads="1"/>
          </p:cNvSpPr>
          <p:nvPr/>
        </p:nvSpPr>
        <p:spPr bwMode="auto">
          <a:xfrm>
            <a:off x="2217738" y="946150"/>
            <a:ext cx="196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it-IT"/>
              <a:t>Valore scritto</a:t>
            </a:r>
            <a:endParaRPr lang="en-US"/>
          </a:p>
        </p:txBody>
      </p:sp>
      <p:sp>
        <p:nvSpPr>
          <p:cNvPr id="32788" name="Rectangle 48"/>
          <p:cNvSpPr>
            <a:spLocks noChangeArrowheads="1"/>
          </p:cNvSpPr>
          <p:nvPr/>
        </p:nvSpPr>
        <p:spPr bwMode="auto">
          <a:xfrm>
            <a:off x="3324225" y="5661025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it-IT"/>
              <a:t>Valore letto</a:t>
            </a:r>
            <a:endParaRPr lang="en-US"/>
          </a:p>
        </p:txBody>
      </p:sp>
      <p:cxnSp>
        <p:nvCxnSpPr>
          <p:cNvPr id="32789" name="AutoShape 50"/>
          <p:cNvCxnSpPr>
            <a:cxnSpLocks noChangeShapeType="1"/>
            <a:stCxn id="32796" idx="2"/>
            <a:endCxn id="32788" idx="0"/>
          </p:cNvCxnSpPr>
          <p:nvPr/>
        </p:nvCxnSpPr>
        <p:spPr bwMode="auto">
          <a:xfrm rot="16200000" flipH="1">
            <a:off x="3739356" y="5218906"/>
            <a:ext cx="876300" cy="793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51"/>
          <p:cNvCxnSpPr>
            <a:cxnSpLocks noChangeShapeType="1"/>
            <a:stCxn id="32787" idx="2"/>
            <a:endCxn id="32810" idx="0"/>
          </p:cNvCxnSpPr>
          <p:nvPr/>
        </p:nvCxnSpPr>
        <p:spPr bwMode="auto">
          <a:xfrm rot="16200000" flipH="1">
            <a:off x="3066256" y="1539082"/>
            <a:ext cx="1243013" cy="971550"/>
          </a:xfrm>
          <a:prstGeom prst="bent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52"/>
          <p:cNvCxnSpPr>
            <a:cxnSpLocks noChangeShapeType="1"/>
            <a:stCxn id="32787" idx="2"/>
            <a:endCxn id="32779" idx="1"/>
          </p:cNvCxnSpPr>
          <p:nvPr/>
        </p:nvCxnSpPr>
        <p:spPr bwMode="auto">
          <a:xfrm rot="16200000" flipH="1">
            <a:off x="3706019" y="899319"/>
            <a:ext cx="390525" cy="13985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2" name="Text Box 53"/>
          <p:cNvSpPr txBox="1">
            <a:spLocks noChangeArrowheads="1"/>
          </p:cNvSpPr>
          <p:nvPr/>
        </p:nvSpPr>
        <p:spPr bwMode="auto">
          <a:xfrm>
            <a:off x="7451725" y="62563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/>
              <a:t>Errore</a:t>
            </a:r>
            <a:endParaRPr lang="en-US"/>
          </a:p>
        </p:txBody>
      </p:sp>
      <p:sp>
        <p:nvSpPr>
          <p:cNvPr id="45" name="Fumetto 2 1"/>
          <p:cNvSpPr/>
          <p:nvPr/>
        </p:nvSpPr>
        <p:spPr bwMode="auto">
          <a:xfrm>
            <a:off x="7256991" y="1498600"/>
            <a:ext cx="2548467" cy="1925374"/>
          </a:xfrm>
          <a:prstGeom prst="wedgeRoundRectCallout">
            <a:avLst>
              <a:gd name="adj1" fmla="val -38428"/>
              <a:gd name="adj2" fmla="val 156873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È un comparatore, implementato ad esempio attraverso un EXOR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Codici di Hamming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50685" y="1955800"/>
            <a:ext cx="8603044" cy="4655633"/>
          </a:xfrm>
        </p:spPr>
        <p:txBody>
          <a:bodyPr/>
          <a:lstStyle/>
          <a:p>
            <a:pPr marL="0" indent="0"/>
            <a:r>
              <a:rPr lang="it-IT" dirty="0" smtClean="0"/>
              <a:t>Attraverso i codici di Hamming è possibile non solo rilevare, ma anche correggere eventuali errori verificatisi in una memoria.</a:t>
            </a:r>
          </a:p>
          <a:p>
            <a:pPr marL="0" indent="0"/>
            <a:r>
              <a:rPr lang="it-IT" dirty="0" smtClean="0"/>
              <a:t>Detto </a:t>
            </a:r>
            <a:r>
              <a:rPr lang="it-IT" i="1" dirty="0" smtClean="0"/>
              <a:t>n</a:t>
            </a:r>
            <a:r>
              <a:rPr lang="it-IT" dirty="0" smtClean="0"/>
              <a:t> il parallelismo della memoria, tali codici </a:t>
            </a:r>
          </a:p>
          <a:p>
            <a:pPr lvl="1"/>
            <a:r>
              <a:rPr lang="it-IT" dirty="0" smtClean="0"/>
              <a:t>richiedono </a:t>
            </a:r>
            <a:r>
              <a:rPr lang="it-IT" i="1" dirty="0" smtClean="0"/>
              <a:t>1 </a:t>
            </a:r>
            <a:r>
              <a:rPr lang="it-IT" i="1" dirty="0" smtClean="0"/>
              <a:t>+ log</a:t>
            </a:r>
            <a:r>
              <a:rPr lang="it-IT" i="1" baseline="-25000" dirty="0" smtClean="0"/>
              <a:t>2</a:t>
            </a:r>
            <a:r>
              <a:rPr lang="it-IT" i="1" dirty="0" smtClean="0"/>
              <a:t> n </a:t>
            </a:r>
            <a:r>
              <a:rPr lang="it-IT" dirty="0" smtClean="0"/>
              <a:t>bit di codice</a:t>
            </a:r>
          </a:p>
          <a:p>
            <a:pPr lvl="1"/>
            <a:r>
              <a:rPr lang="it-IT" dirty="0" smtClean="0"/>
              <a:t>permettono di rilevare e correggere tutti gli errori singoli</a:t>
            </a:r>
          </a:p>
          <a:p>
            <a:pPr lvl="1"/>
            <a:r>
              <a:rPr lang="it-IT" dirty="0" smtClean="0"/>
              <a:t>permettono di rilevare (ma non correggere) tutti gli errori </a:t>
            </a:r>
            <a:r>
              <a:rPr lang="it-IT" dirty="0" smtClean="0"/>
              <a:t>doppi</a:t>
            </a:r>
          </a:p>
          <a:p>
            <a:pPr lvl="1"/>
            <a:r>
              <a:rPr lang="it-IT" dirty="0" smtClean="0"/>
              <a:t>non garantiscono né il rilevamento né la correzione degli errori di molteplicità superiore</a:t>
            </a:r>
            <a:r>
              <a:rPr lang="it-IT" dirty="0" smtClean="0"/>
              <a:t>.</a:t>
            </a:r>
            <a:endParaRPr lang="it-IT" dirty="0" smtClean="0"/>
          </a:p>
          <a:p>
            <a:pPr marL="0" indent="0"/>
            <a:r>
              <a:rPr lang="it-IT" dirty="0" smtClean="0"/>
              <a:t>Per questo tali codici sono detti SECDED (</a:t>
            </a:r>
            <a:r>
              <a:rPr lang="it-IT" i="1" dirty="0" smtClean="0"/>
              <a:t>Single Error Correction Double Error </a:t>
            </a:r>
            <a:r>
              <a:rPr lang="it-IT" i="1" dirty="0" err="1" smtClean="0"/>
              <a:t>Detection</a:t>
            </a:r>
            <a:r>
              <a:rPr lang="it-IT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683" y="103188"/>
            <a:ext cx="9401613" cy="761747"/>
          </a:xfrm>
        </p:spPr>
        <p:txBody>
          <a:bodyPr/>
          <a:lstStyle/>
          <a:p>
            <a:r>
              <a:rPr lang="it-IT" dirty="0" smtClean="0"/>
              <a:t>Codice di Hamming: architettura</a:t>
            </a:r>
            <a:endParaRPr lang="en-US" dirty="0" smtClean="0"/>
          </a:p>
        </p:txBody>
      </p:sp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3249613" y="2646363"/>
            <a:ext cx="2060575" cy="271462"/>
            <a:chOff x="2047" y="1667"/>
            <a:chExt cx="1298" cy="171"/>
          </a:xfrm>
        </p:grpSpPr>
        <p:sp>
          <p:nvSpPr>
            <p:cNvPr id="32810" name="Rectangle 4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11" name="Rectangle 5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2" name="Group 7"/>
          <p:cNvGrpSpPr>
            <a:grpSpLocks/>
          </p:cNvGrpSpPr>
          <p:nvPr/>
        </p:nvGrpSpPr>
        <p:grpSpPr bwMode="auto">
          <a:xfrm>
            <a:off x="3249613" y="2913063"/>
            <a:ext cx="2060575" cy="271462"/>
            <a:chOff x="2047" y="1667"/>
            <a:chExt cx="1298" cy="171"/>
          </a:xfrm>
        </p:grpSpPr>
        <p:sp>
          <p:nvSpPr>
            <p:cNvPr id="32808" name="Rectangle 8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9" name="Rectangle 9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3" name="Group 10"/>
          <p:cNvGrpSpPr>
            <a:grpSpLocks/>
          </p:cNvGrpSpPr>
          <p:nvPr/>
        </p:nvGrpSpPr>
        <p:grpSpPr bwMode="auto">
          <a:xfrm>
            <a:off x="3249613" y="3179763"/>
            <a:ext cx="2060575" cy="271462"/>
            <a:chOff x="2047" y="1667"/>
            <a:chExt cx="1298" cy="171"/>
          </a:xfrm>
        </p:grpSpPr>
        <p:sp>
          <p:nvSpPr>
            <p:cNvPr id="32806" name="Rectangle 11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7" name="Rectangle 12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4" name="Group 13"/>
          <p:cNvGrpSpPr>
            <a:grpSpLocks/>
          </p:cNvGrpSpPr>
          <p:nvPr/>
        </p:nvGrpSpPr>
        <p:grpSpPr bwMode="auto">
          <a:xfrm>
            <a:off x="3249613" y="3446463"/>
            <a:ext cx="2060575" cy="271462"/>
            <a:chOff x="2047" y="1667"/>
            <a:chExt cx="1298" cy="171"/>
          </a:xfrm>
        </p:grpSpPr>
        <p:sp>
          <p:nvSpPr>
            <p:cNvPr id="32804" name="Rectangle 14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5" name="Rectangle 15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5" name="Group 16"/>
          <p:cNvGrpSpPr>
            <a:grpSpLocks/>
          </p:cNvGrpSpPr>
          <p:nvPr/>
        </p:nvGrpSpPr>
        <p:grpSpPr bwMode="auto">
          <a:xfrm>
            <a:off x="3249613" y="3713163"/>
            <a:ext cx="2060575" cy="271462"/>
            <a:chOff x="2047" y="1667"/>
            <a:chExt cx="1298" cy="171"/>
          </a:xfrm>
        </p:grpSpPr>
        <p:sp>
          <p:nvSpPr>
            <p:cNvPr id="32802" name="Rectangle 17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3" name="Rectangle 18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6" name="Group 19"/>
          <p:cNvGrpSpPr>
            <a:grpSpLocks/>
          </p:cNvGrpSpPr>
          <p:nvPr/>
        </p:nvGrpSpPr>
        <p:grpSpPr bwMode="auto">
          <a:xfrm>
            <a:off x="3249613" y="3979863"/>
            <a:ext cx="2060575" cy="271462"/>
            <a:chOff x="2047" y="1667"/>
            <a:chExt cx="1298" cy="171"/>
          </a:xfrm>
        </p:grpSpPr>
        <p:sp>
          <p:nvSpPr>
            <p:cNvPr id="32800" name="Rectangle 20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801" name="Rectangle 21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7" name="Group 22"/>
          <p:cNvGrpSpPr>
            <a:grpSpLocks/>
          </p:cNvGrpSpPr>
          <p:nvPr/>
        </p:nvGrpSpPr>
        <p:grpSpPr bwMode="auto">
          <a:xfrm>
            <a:off x="3249613" y="4246563"/>
            <a:ext cx="2060575" cy="271462"/>
            <a:chOff x="2047" y="1667"/>
            <a:chExt cx="1298" cy="171"/>
          </a:xfrm>
        </p:grpSpPr>
        <p:sp>
          <p:nvSpPr>
            <p:cNvPr id="32798" name="Rectangle 23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799" name="Rectangle 24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grpSp>
        <p:nvGrpSpPr>
          <p:cNvPr id="32778" name="Group 25"/>
          <p:cNvGrpSpPr>
            <a:grpSpLocks/>
          </p:cNvGrpSpPr>
          <p:nvPr/>
        </p:nvGrpSpPr>
        <p:grpSpPr bwMode="auto">
          <a:xfrm>
            <a:off x="3249613" y="4513263"/>
            <a:ext cx="2060575" cy="271462"/>
            <a:chOff x="2047" y="1667"/>
            <a:chExt cx="1298" cy="171"/>
          </a:xfrm>
        </p:grpSpPr>
        <p:sp>
          <p:nvSpPr>
            <p:cNvPr id="32796" name="Rectangle 26"/>
            <p:cNvSpPr>
              <a:spLocks noChangeArrowheads="1"/>
            </p:cNvSpPr>
            <p:nvPr/>
          </p:nvSpPr>
          <p:spPr bwMode="auto">
            <a:xfrm>
              <a:off x="2047" y="1667"/>
              <a:ext cx="1164" cy="1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  <p:sp>
          <p:nvSpPr>
            <p:cNvPr id="32797" name="Rectangle 27"/>
            <p:cNvSpPr>
              <a:spLocks noChangeArrowheads="1"/>
            </p:cNvSpPr>
            <p:nvPr/>
          </p:nvSpPr>
          <p:spPr bwMode="auto">
            <a:xfrm>
              <a:off x="3211" y="1667"/>
              <a:ext cx="13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it-IT"/>
            </a:p>
          </p:txBody>
        </p:sp>
      </p:grpSp>
      <p:sp>
        <p:nvSpPr>
          <p:cNvPr id="32779" name="Rectangle 31"/>
          <p:cNvSpPr>
            <a:spLocks noChangeArrowheads="1"/>
          </p:cNvSpPr>
          <p:nvPr/>
        </p:nvSpPr>
        <p:spPr bwMode="auto">
          <a:xfrm>
            <a:off x="4600575" y="1376363"/>
            <a:ext cx="1177925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it-IT" dirty="0"/>
              <a:t>Calcolo</a:t>
            </a:r>
            <a:br>
              <a:rPr lang="it-IT" dirty="0"/>
            </a:br>
            <a:r>
              <a:rPr lang="it-IT" dirty="0" smtClean="0"/>
              <a:t>codice</a:t>
            </a:r>
            <a:endParaRPr lang="en-US" dirty="0"/>
          </a:p>
        </p:txBody>
      </p:sp>
      <p:sp>
        <p:nvSpPr>
          <p:cNvPr id="32780" name="Rectangle 33"/>
          <p:cNvSpPr>
            <a:spLocks noChangeArrowheads="1"/>
          </p:cNvSpPr>
          <p:nvPr/>
        </p:nvSpPr>
        <p:spPr bwMode="auto">
          <a:xfrm>
            <a:off x="5511800" y="5474514"/>
            <a:ext cx="1177925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it-IT" dirty="0"/>
              <a:t>Calcolo</a:t>
            </a:r>
            <a:br>
              <a:rPr lang="it-IT" dirty="0"/>
            </a:br>
            <a:r>
              <a:rPr lang="it-IT" dirty="0" smtClean="0"/>
              <a:t>codice</a:t>
            </a:r>
            <a:endParaRPr lang="en-US" dirty="0"/>
          </a:p>
        </p:txBody>
      </p:sp>
      <p:sp>
        <p:nvSpPr>
          <p:cNvPr id="32793" name="Oval 34"/>
          <p:cNvSpPr>
            <a:spLocks noChangeArrowheads="1"/>
          </p:cNvSpPr>
          <p:nvPr/>
        </p:nvSpPr>
        <p:spPr bwMode="auto">
          <a:xfrm>
            <a:off x="7158038" y="5584825"/>
            <a:ext cx="622300" cy="6429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cxnSp>
        <p:nvCxnSpPr>
          <p:cNvPr id="32782" name="AutoShape 37"/>
          <p:cNvCxnSpPr>
            <a:cxnSpLocks noChangeShapeType="1"/>
          </p:cNvCxnSpPr>
          <p:nvPr/>
        </p:nvCxnSpPr>
        <p:spPr bwMode="auto">
          <a:xfrm rot="16200000" flipH="1">
            <a:off x="4795044" y="4163219"/>
            <a:ext cx="684213" cy="1927225"/>
          </a:xfrm>
          <a:prstGeom prst="bentConnector3">
            <a:avLst>
              <a:gd name="adj1" fmla="val 4988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3" name="AutoShape 38"/>
          <p:cNvCxnSpPr>
            <a:cxnSpLocks noChangeShapeType="1"/>
            <a:stCxn id="32780" idx="3"/>
          </p:cNvCxnSpPr>
          <p:nvPr/>
        </p:nvCxnSpPr>
        <p:spPr bwMode="auto">
          <a:xfrm>
            <a:off x="6689725" y="5892026"/>
            <a:ext cx="468313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AutoShape 43"/>
          <p:cNvCxnSpPr>
            <a:cxnSpLocks noChangeShapeType="1"/>
            <a:stCxn id="32797" idx="2"/>
          </p:cNvCxnSpPr>
          <p:nvPr/>
        </p:nvCxnSpPr>
        <p:spPr bwMode="auto">
          <a:xfrm rot="16200000" flipH="1">
            <a:off x="5925344" y="4061619"/>
            <a:ext cx="822325" cy="2265363"/>
          </a:xfrm>
          <a:prstGeom prst="bentConnector3">
            <a:avLst>
              <a:gd name="adj1" fmla="val 1930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5" name="AutoShape 44"/>
          <p:cNvCxnSpPr>
            <a:cxnSpLocks noChangeShapeType="1"/>
          </p:cNvCxnSpPr>
          <p:nvPr/>
        </p:nvCxnSpPr>
        <p:spPr bwMode="auto">
          <a:xfrm>
            <a:off x="7469188" y="6227763"/>
            <a:ext cx="1587" cy="630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45"/>
          <p:cNvCxnSpPr>
            <a:cxnSpLocks noChangeShapeType="1"/>
            <a:stCxn id="32779" idx="2"/>
            <a:endCxn id="32811" idx="0"/>
          </p:cNvCxnSpPr>
          <p:nvPr/>
        </p:nvCxnSpPr>
        <p:spPr bwMode="auto">
          <a:xfrm>
            <a:off x="5189538" y="2211388"/>
            <a:ext cx="14287" cy="434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Rectangle 47"/>
          <p:cNvSpPr>
            <a:spLocks noChangeArrowheads="1"/>
          </p:cNvSpPr>
          <p:nvPr/>
        </p:nvSpPr>
        <p:spPr bwMode="auto">
          <a:xfrm>
            <a:off x="2217738" y="946150"/>
            <a:ext cx="196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it-IT"/>
              <a:t>Valore scritto</a:t>
            </a:r>
            <a:endParaRPr lang="en-US"/>
          </a:p>
        </p:txBody>
      </p:sp>
      <p:sp>
        <p:nvSpPr>
          <p:cNvPr id="32788" name="Rectangle 48"/>
          <p:cNvSpPr>
            <a:spLocks noChangeArrowheads="1"/>
          </p:cNvSpPr>
          <p:nvPr/>
        </p:nvSpPr>
        <p:spPr bwMode="auto">
          <a:xfrm>
            <a:off x="3309595" y="6246225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it-IT" dirty="0"/>
              <a:t>Valore letto</a:t>
            </a:r>
            <a:endParaRPr lang="en-US" dirty="0"/>
          </a:p>
        </p:txBody>
      </p:sp>
      <p:cxnSp>
        <p:nvCxnSpPr>
          <p:cNvPr id="32789" name="AutoShape 50"/>
          <p:cNvCxnSpPr>
            <a:cxnSpLocks noChangeShapeType="1"/>
            <a:stCxn id="32796" idx="2"/>
            <a:endCxn id="4" idx="0"/>
          </p:cNvCxnSpPr>
          <p:nvPr/>
        </p:nvCxnSpPr>
        <p:spPr bwMode="auto">
          <a:xfrm rot="5400000">
            <a:off x="3934124" y="5023925"/>
            <a:ext cx="478615" cy="21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51"/>
          <p:cNvCxnSpPr>
            <a:cxnSpLocks noChangeShapeType="1"/>
            <a:stCxn id="32787" idx="2"/>
            <a:endCxn id="32810" idx="0"/>
          </p:cNvCxnSpPr>
          <p:nvPr/>
        </p:nvCxnSpPr>
        <p:spPr bwMode="auto">
          <a:xfrm rot="16200000" flipH="1">
            <a:off x="3066256" y="1539082"/>
            <a:ext cx="1243013" cy="971550"/>
          </a:xfrm>
          <a:prstGeom prst="bentConnector3">
            <a:avLst>
              <a:gd name="adj1" fmla="val 4993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52"/>
          <p:cNvCxnSpPr>
            <a:cxnSpLocks noChangeShapeType="1"/>
            <a:stCxn id="32787" idx="2"/>
            <a:endCxn id="32779" idx="1"/>
          </p:cNvCxnSpPr>
          <p:nvPr/>
        </p:nvCxnSpPr>
        <p:spPr bwMode="auto">
          <a:xfrm rot="16200000" flipH="1">
            <a:off x="3706019" y="899319"/>
            <a:ext cx="390525" cy="13985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2" name="Text Box 53"/>
          <p:cNvSpPr txBox="1">
            <a:spLocks noChangeArrowheads="1"/>
          </p:cNvSpPr>
          <p:nvPr/>
        </p:nvSpPr>
        <p:spPr bwMode="auto">
          <a:xfrm>
            <a:off x="7451725" y="62563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dirty="0"/>
              <a:t>Errore</a:t>
            </a:r>
            <a:endParaRPr lang="en-US" dirty="0"/>
          </a:p>
        </p:txBody>
      </p:sp>
      <p:cxnSp>
        <p:nvCxnSpPr>
          <p:cNvPr id="3" name="Elbow Connector 2"/>
          <p:cNvCxnSpPr>
            <a:stCxn id="32793" idx="6"/>
            <a:endCxn id="32805" idx="3"/>
          </p:cNvCxnSpPr>
          <p:nvPr/>
        </p:nvCxnSpPr>
        <p:spPr bwMode="auto">
          <a:xfrm flipH="1" flipV="1">
            <a:off x="5310188" y="3581401"/>
            <a:ext cx="2470150" cy="2324893"/>
          </a:xfrm>
          <a:prstGeom prst="bentConnector3">
            <a:avLst>
              <a:gd name="adj1" fmla="val -925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Fumetto 2 1"/>
          <p:cNvSpPr/>
          <p:nvPr/>
        </p:nvSpPr>
        <p:spPr bwMode="auto">
          <a:xfrm>
            <a:off x="5999351" y="1062170"/>
            <a:ext cx="3737180" cy="1925374"/>
          </a:xfrm>
          <a:prstGeom prst="wedgeRoundRectCallout">
            <a:avLst>
              <a:gd name="adj1" fmla="val -12757"/>
              <a:gd name="adj2" fmla="val 17832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È un modulo in grado di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 smtClean="0"/>
              <a:t>Rilevare gli errori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Identificare l’eventuale bit errato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1800" dirty="0" smtClean="0"/>
              <a:t>Comandare la correzione del dato prodotto dalla memoria.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ttangolo 3"/>
          <p:cNvSpPr/>
          <p:nvPr/>
        </p:nvSpPr>
        <p:spPr bwMode="auto">
          <a:xfrm>
            <a:off x="3370442" y="5263340"/>
            <a:ext cx="1605761" cy="830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Circuito di</a:t>
            </a:r>
            <a:b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correzione</a:t>
            </a:r>
            <a:endParaRPr kumimoji="0" lang="it-IT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Connettore 2 5"/>
          <p:cNvCxnSpPr>
            <a:stCxn id="4" idx="2"/>
          </p:cNvCxnSpPr>
          <p:nvPr/>
        </p:nvCxnSpPr>
        <p:spPr bwMode="auto">
          <a:xfrm flipH="1">
            <a:off x="4166845" y="6094337"/>
            <a:ext cx="6478" cy="2772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Connettore 4 11"/>
          <p:cNvCxnSpPr>
            <a:stCxn id="32793" idx="3"/>
            <a:endCxn id="4" idx="3"/>
          </p:cNvCxnSpPr>
          <p:nvPr/>
        </p:nvCxnSpPr>
        <p:spPr bwMode="auto">
          <a:xfrm rot="5400000" flipH="1">
            <a:off x="5885304" y="4769739"/>
            <a:ext cx="454768" cy="2272969"/>
          </a:xfrm>
          <a:prstGeom prst="bentConnector4">
            <a:avLst>
              <a:gd name="adj1" fmla="val -101741"/>
              <a:gd name="adj2" fmla="val 8483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21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75" y="103188"/>
            <a:ext cx="2582863" cy="754062"/>
          </a:xfrm>
        </p:spPr>
        <p:txBody>
          <a:bodyPr/>
          <a:lstStyle/>
          <a:p>
            <a:r>
              <a:rPr lang="it-IT" dirty="0" smtClean="0"/>
              <a:t>Esempio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955800"/>
            <a:ext cx="7758113" cy="4765675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it-IT" dirty="0" smtClean="0"/>
              <a:t>Si consideri la DRAM AS4C1M16E5 prodotta da Alliance Semiconductor.</a:t>
            </a:r>
          </a:p>
          <a:p>
            <a:pPr marL="0" indent="0">
              <a:lnSpc>
                <a:spcPct val="80000"/>
              </a:lnSpc>
            </a:pPr>
            <a:r>
              <a:rPr lang="it-IT" dirty="0" smtClean="0"/>
              <a:t>Caratteristiche:</a:t>
            </a:r>
          </a:p>
          <a:p>
            <a:pPr lvl="1">
              <a:lnSpc>
                <a:spcPct val="80000"/>
              </a:lnSpc>
            </a:pPr>
            <a:r>
              <a:rPr lang="it-IT" dirty="0" smtClean="0"/>
              <a:t>1 M </a:t>
            </a:r>
            <a:r>
              <a:rPr lang="it-IT" dirty="0" smtClean="0">
                <a:sym typeface="Symbol" pitchFamily="18" charset="2"/>
              </a:rPr>
              <a:t> 16 bit</a:t>
            </a:r>
          </a:p>
          <a:p>
            <a:pPr lvl="1">
              <a:lnSpc>
                <a:spcPct val="80000"/>
              </a:lnSpc>
            </a:pPr>
            <a:r>
              <a:rPr lang="it-IT" dirty="0" smtClean="0">
                <a:sym typeface="Symbol" pitchFamily="18" charset="2"/>
              </a:rPr>
              <a:t>Organizzazione a matrice quadrata</a:t>
            </a:r>
          </a:p>
          <a:p>
            <a:pPr lvl="1">
              <a:lnSpc>
                <a:spcPct val="80000"/>
              </a:lnSpc>
            </a:pPr>
            <a:r>
              <a:rPr lang="it-IT" dirty="0" smtClean="0">
                <a:sym typeface="Symbol" pitchFamily="18" charset="2"/>
              </a:rPr>
              <a:t>Pin:</a:t>
            </a:r>
          </a:p>
          <a:p>
            <a:pPr lvl="2">
              <a:lnSpc>
                <a:spcPct val="80000"/>
              </a:lnSpc>
            </a:pPr>
            <a:r>
              <a:rPr lang="it-IT" dirty="0" smtClean="0"/>
              <a:t>A</a:t>
            </a:r>
            <a:r>
              <a:rPr lang="it-IT" baseline="-25000" dirty="0" smtClean="0"/>
              <a:t>0</a:t>
            </a:r>
            <a:r>
              <a:rPr lang="it-IT" dirty="0" smtClean="0"/>
              <a:t> – A</a:t>
            </a:r>
            <a:r>
              <a:rPr lang="it-IT" baseline="-25000" dirty="0" smtClean="0"/>
              <a:t>9</a:t>
            </a:r>
            <a:r>
              <a:rPr lang="it-IT" dirty="0" smtClean="0"/>
              <a:t>: indirizzo</a:t>
            </a:r>
          </a:p>
          <a:p>
            <a:pPr lvl="2">
              <a:lnSpc>
                <a:spcPct val="80000"/>
              </a:lnSpc>
            </a:pPr>
            <a:r>
              <a:rPr lang="it-IT" dirty="0" smtClean="0"/>
              <a:t>RAS, CAS (attivi bassi)</a:t>
            </a:r>
          </a:p>
          <a:p>
            <a:pPr lvl="2">
              <a:lnSpc>
                <a:spcPct val="80000"/>
              </a:lnSpc>
            </a:pPr>
            <a:r>
              <a:rPr lang="it-IT" dirty="0" smtClean="0"/>
              <a:t>DQ1 – DQ16: dati</a:t>
            </a:r>
          </a:p>
          <a:p>
            <a:pPr lvl="2">
              <a:lnSpc>
                <a:spcPct val="80000"/>
              </a:lnSpc>
            </a:pPr>
            <a:r>
              <a:rPr lang="it-IT" dirty="0" smtClean="0"/>
              <a:t>WE: abilitazione a scrittura (attivo basso)</a:t>
            </a:r>
          </a:p>
          <a:p>
            <a:pPr lvl="2">
              <a:lnSpc>
                <a:spcPct val="80000"/>
              </a:lnSpc>
            </a:pPr>
            <a:r>
              <a:rPr lang="it-IT" dirty="0" smtClean="0"/>
              <a:t>OE: abilitazione uscite (attivo basso).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97138" y="103188"/>
            <a:ext cx="4737100" cy="754062"/>
          </a:xfrm>
        </p:spPr>
        <p:txBody>
          <a:bodyPr/>
          <a:lstStyle/>
          <a:p>
            <a:r>
              <a:rPr lang="it-IT" dirty="0" smtClean="0"/>
              <a:t>Temporizzazioni</a:t>
            </a:r>
            <a:endParaRPr lang="en-US" dirty="0" smtClean="0"/>
          </a:p>
        </p:txBody>
      </p:sp>
      <p:pic>
        <p:nvPicPr>
          <p:cNvPr id="35843" name="Picture 8" descr="mem_temporizzaz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8738"/>
            <a:ext cx="99060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825" y="103188"/>
            <a:ext cx="2117725" cy="754062"/>
          </a:xfrm>
        </p:spPr>
        <p:txBody>
          <a:bodyPr/>
          <a:lstStyle/>
          <a:p>
            <a:r>
              <a:rPr lang="it-IT" dirty="0" smtClean="0"/>
              <a:t>Lettura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955800"/>
            <a:ext cx="7758113" cy="2865438"/>
          </a:xfrm>
        </p:spPr>
        <p:txBody>
          <a:bodyPr/>
          <a:lstStyle/>
          <a:p>
            <a:pPr lvl="1"/>
            <a:r>
              <a:rPr lang="it-IT" dirty="0" smtClean="0"/>
              <a:t>Si mette su A</a:t>
            </a:r>
            <a:r>
              <a:rPr lang="it-IT" baseline="-25000" dirty="0" smtClean="0"/>
              <a:t>0</a:t>
            </a:r>
            <a:r>
              <a:rPr lang="it-IT" dirty="0" smtClean="0"/>
              <a:t> – A</a:t>
            </a:r>
            <a:r>
              <a:rPr lang="it-IT" baseline="-25000" dirty="0" smtClean="0"/>
              <a:t>9</a:t>
            </a:r>
            <a:r>
              <a:rPr lang="it-IT" dirty="0" smtClean="0"/>
              <a:t> l'indirizzo di riga</a:t>
            </a:r>
          </a:p>
          <a:p>
            <a:pPr lvl="1"/>
            <a:r>
              <a:rPr lang="it-IT" dirty="0" smtClean="0"/>
              <a:t>Si attiva RAS</a:t>
            </a:r>
          </a:p>
          <a:p>
            <a:pPr lvl="1"/>
            <a:r>
              <a:rPr lang="it-IT" dirty="0" smtClean="0"/>
              <a:t>Si aspetta il tempo t</a:t>
            </a:r>
            <a:r>
              <a:rPr lang="it-IT" baseline="-25000" dirty="0" smtClean="0"/>
              <a:t>RAH</a:t>
            </a:r>
          </a:p>
          <a:p>
            <a:pPr lvl="1"/>
            <a:r>
              <a:rPr lang="it-IT" dirty="0" smtClean="0"/>
              <a:t>Si mette su A</a:t>
            </a:r>
            <a:r>
              <a:rPr lang="it-IT" baseline="-25000" dirty="0" smtClean="0"/>
              <a:t>0</a:t>
            </a:r>
            <a:r>
              <a:rPr lang="it-IT" dirty="0" smtClean="0"/>
              <a:t> – A</a:t>
            </a:r>
            <a:r>
              <a:rPr lang="it-IT" baseline="-25000" dirty="0" smtClean="0"/>
              <a:t>9</a:t>
            </a:r>
            <a:r>
              <a:rPr lang="it-IT" dirty="0" smtClean="0"/>
              <a:t> l'indirizzo di colonna</a:t>
            </a:r>
          </a:p>
          <a:p>
            <a:pPr lvl="1"/>
            <a:r>
              <a:rPr lang="it-IT" dirty="0" smtClean="0"/>
              <a:t>Si attiva CAS</a:t>
            </a:r>
          </a:p>
          <a:p>
            <a:pPr lvl="1"/>
            <a:r>
              <a:rPr lang="it-IT" dirty="0" smtClean="0"/>
              <a:t>Trascorso il tempo t</a:t>
            </a:r>
            <a:r>
              <a:rPr lang="it-IT" baseline="-25000" dirty="0" smtClean="0"/>
              <a:t>RAC</a:t>
            </a:r>
            <a:r>
              <a:rPr lang="it-IT" dirty="0" smtClean="0"/>
              <a:t> i dati sono disponibili su DOUT.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2900" y="103188"/>
            <a:ext cx="1422400" cy="754062"/>
          </a:xfrm>
        </p:spPr>
        <p:txBody>
          <a:bodyPr/>
          <a:lstStyle/>
          <a:p>
            <a:r>
              <a:rPr lang="it-IT" dirty="0" smtClean="0"/>
              <a:t>Note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955800"/>
            <a:ext cx="7758113" cy="1844675"/>
          </a:xfrm>
        </p:spPr>
        <p:txBody>
          <a:bodyPr/>
          <a:lstStyle/>
          <a:p>
            <a:pPr lvl="1"/>
            <a:r>
              <a:rPr lang="it-IT" dirty="0" smtClean="0"/>
              <a:t>Non si può iniziare un nuovo ciclo di lettura o scrittura se non dopo che è passato un tempo t</a:t>
            </a:r>
            <a:r>
              <a:rPr lang="it-IT" baseline="-25000" dirty="0" smtClean="0"/>
              <a:t>RC </a:t>
            </a:r>
            <a:r>
              <a:rPr lang="it-IT" dirty="0" smtClean="0"/>
              <a:t>(pari a 100 ns).</a:t>
            </a:r>
          </a:p>
          <a:p>
            <a:pPr lvl="1"/>
            <a:r>
              <a:rPr lang="it-IT" dirty="0" smtClean="0"/>
              <a:t>Ogni 16 ms è necessario eseguire un rinfresco completo, ossia eseguire 1024 operazioni con indirizzo di riga crescente.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it-IT" dirty="0" smtClean="0"/>
              <a:t>RAM statiche e RAM dinamiche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3523016"/>
          </a:xfrm>
        </p:spPr>
        <p:txBody>
          <a:bodyPr/>
          <a:lstStyle/>
          <a:p>
            <a:pPr marL="0" indent="0"/>
            <a:r>
              <a:rPr lang="it-IT" dirty="0" smtClean="0"/>
              <a:t>Le RAM statiche sono (rispetto a quelle dinamiche):</a:t>
            </a:r>
          </a:p>
          <a:p>
            <a:pPr lvl="1"/>
            <a:r>
              <a:rPr lang="it-IT" dirty="0" smtClean="0"/>
              <a:t>più veloci (tempi di accesso dell’ordine di 10 ns, contro 100 ns)</a:t>
            </a:r>
          </a:p>
          <a:p>
            <a:pPr lvl="1"/>
            <a:r>
              <a:rPr lang="it-IT" dirty="0" smtClean="0"/>
              <a:t>più costose (in termini di area di silicio richiesta, quindi meno dense)</a:t>
            </a:r>
          </a:p>
          <a:p>
            <a:pPr lvl="1"/>
            <a:r>
              <a:rPr lang="it-IT" dirty="0" smtClean="0"/>
              <a:t>più semplici da utilizzare</a:t>
            </a:r>
          </a:p>
          <a:p>
            <a:pPr lvl="1"/>
            <a:r>
              <a:rPr lang="it-IT" dirty="0" smtClean="0"/>
              <a:t>più affidabili.</a:t>
            </a: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05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Segnali di controllo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073150" y="1955800"/>
            <a:ext cx="7758113" cy="4655633"/>
          </a:xfrm>
        </p:spPr>
        <p:txBody>
          <a:bodyPr/>
          <a:lstStyle/>
          <a:p>
            <a:pPr lvl="1"/>
            <a:r>
              <a:rPr lang="it-IT" dirty="0" smtClean="0"/>
              <a:t>Permettono alla memoria di sapere</a:t>
            </a:r>
          </a:p>
          <a:p>
            <a:pPr lvl="2"/>
            <a:r>
              <a:rPr lang="it-IT" dirty="0" smtClean="0"/>
              <a:t>il tipo di operazione richiesta (lettura o scrittura)</a:t>
            </a:r>
          </a:p>
          <a:p>
            <a:pPr lvl="2"/>
            <a:r>
              <a:rPr lang="it-IT" dirty="0" smtClean="0"/>
              <a:t>quando gli indirizzi sono disponibili sull’Abus</a:t>
            </a:r>
          </a:p>
          <a:p>
            <a:pPr lvl="2"/>
            <a:r>
              <a:rPr lang="it-IT" dirty="0" smtClean="0"/>
              <a:t>quando i dati sono disponibili sul Dbus (solo per la scrittura).</a:t>
            </a:r>
          </a:p>
          <a:p>
            <a:pPr lvl="1"/>
            <a:r>
              <a:rPr lang="it-IT" dirty="0" smtClean="0"/>
              <a:t>Deve inoltre esistere un meccanismo con il quale è possibile sapere</a:t>
            </a:r>
          </a:p>
          <a:p>
            <a:pPr lvl="2"/>
            <a:r>
              <a:rPr lang="it-IT" dirty="0" smtClean="0"/>
              <a:t>quando i dati sono disponibili sul Dbus (solo per la lettura)</a:t>
            </a:r>
          </a:p>
          <a:p>
            <a:pPr lvl="2"/>
            <a:r>
              <a:rPr lang="it-IT" dirty="0" smtClean="0"/>
              <a:t>quando è possibile procedere con un nuovo ciclo di accesso alla memoria.</a:t>
            </a:r>
          </a:p>
        </p:txBody>
      </p:sp>
      <p:sp>
        <p:nvSpPr>
          <p:cNvPr id="4" name="Fumetto 2 1"/>
          <p:cNvSpPr/>
          <p:nvPr/>
        </p:nvSpPr>
        <p:spPr bwMode="auto">
          <a:xfrm>
            <a:off x="5249338" y="135467"/>
            <a:ext cx="4529667" cy="2260600"/>
          </a:xfrm>
          <a:prstGeom prst="wedgeRoundRectCallout">
            <a:avLst>
              <a:gd name="adj1" fmla="val -45633"/>
              <a:gd name="adj2" fmla="val 13332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Soluzione </a:t>
            </a:r>
            <a:r>
              <a:rPr kumimoji="0" lang="it-IT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asincrona</a:t>
            </a: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: la memoria e</a:t>
            </a:r>
            <a:r>
              <a:rPr kumimoji="0" lang="it-IT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chi la utilizza non condividono nessun segnale di clock (o informazioni di tempo) e quindi necessitano di segnali di controllo che dicono quando è possibile procedere con ciascuna operazione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3238" y="103188"/>
            <a:ext cx="6192837" cy="754062"/>
          </a:xfrm>
        </p:spPr>
        <p:txBody>
          <a:bodyPr/>
          <a:lstStyle/>
          <a:p>
            <a:r>
              <a:rPr lang="it-IT" dirty="0" smtClean="0"/>
              <a:t>Memorie interlacciate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150" y="1955800"/>
            <a:ext cx="7758113" cy="3460750"/>
          </a:xfrm>
        </p:spPr>
        <p:txBody>
          <a:bodyPr/>
          <a:lstStyle/>
          <a:p>
            <a:pPr marL="0" indent="0"/>
            <a:r>
              <a:rPr lang="it-IT" dirty="0" smtClean="0"/>
              <a:t>Sono composte da più moduli di memoria.</a:t>
            </a:r>
          </a:p>
          <a:p>
            <a:pPr marL="0" indent="0"/>
            <a:r>
              <a:rPr lang="it-IT" dirty="0" smtClean="0"/>
              <a:t>Le parole sono disposte in maniera alternata tra i vari moduli.</a:t>
            </a:r>
          </a:p>
          <a:p>
            <a:pPr marL="0" indent="0"/>
            <a:r>
              <a:rPr lang="it-IT" dirty="0" smtClean="0"/>
              <a:t>Quando si fa accesso ad una serie consecutiva di parole, queste si trovano in moduli diversi, ed il loro accesso può essere fatto in parallelo, utilizzando un bus più ampio.</a:t>
            </a:r>
          </a:p>
          <a:p>
            <a:pPr marL="0" indent="0"/>
            <a:r>
              <a:rPr lang="it-IT" dirty="0" smtClean="0"/>
              <a:t>Permettono quindi di ridurre il tempo di accesso complessivo nel caso di accessi a blocchi, come quelli che si verificano nel caso sia presente una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03188"/>
            <a:ext cx="8977313" cy="754062"/>
          </a:xfrm>
        </p:spPr>
        <p:txBody>
          <a:bodyPr/>
          <a:lstStyle/>
          <a:p>
            <a:r>
              <a:rPr lang="it-IT" dirty="0" smtClean="0"/>
              <a:t>Memorie interlacciate: esempio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265238" y="340518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0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265238" y="380523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4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265238" y="422433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8</a:t>
            </a: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1265238" y="462438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12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3113088" y="338613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1</a:t>
            </a:r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3113088" y="378618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5</a:t>
            </a:r>
          </a:p>
        </p:txBody>
      </p:sp>
      <p:sp>
        <p:nvSpPr>
          <p:cNvPr id="40969" name="Rectangle 10"/>
          <p:cNvSpPr>
            <a:spLocks noChangeArrowheads="1"/>
          </p:cNvSpPr>
          <p:nvPr/>
        </p:nvSpPr>
        <p:spPr bwMode="auto">
          <a:xfrm>
            <a:off x="3113088" y="420528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9</a:t>
            </a: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3113088" y="460533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13</a:t>
            </a:r>
          </a:p>
        </p:txBody>
      </p:sp>
      <p:sp>
        <p:nvSpPr>
          <p:cNvPr id="40971" name="Rectangle 12"/>
          <p:cNvSpPr>
            <a:spLocks noChangeArrowheads="1"/>
          </p:cNvSpPr>
          <p:nvPr/>
        </p:nvSpPr>
        <p:spPr bwMode="auto">
          <a:xfrm>
            <a:off x="4960938" y="336708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2</a:t>
            </a: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4960938" y="376713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6</a:t>
            </a:r>
          </a:p>
        </p:txBody>
      </p:sp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4960938" y="418623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10</a:t>
            </a:r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4960938" y="458628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14</a:t>
            </a:r>
          </a:p>
        </p:txBody>
      </p:sp>
      <p:sp>
        <p:nvSpPr>
          <p:cNvPr id="40975" name="Rectangle 16"/>
          <p:cNvSpPr>
            <a:spLocks noChangeArrowheads="1"/>
          </p:cNvSpPr>
          <p:nvPr/>
        </p:nvSpPr>
        <p:spPr bwMode="auto">
          <a:xfrm>
            <a:off x="6808788" y="334803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3</a:t>
            </a:r>
          </a:p>
        </p:txBody>
      </p:sp>
      <p:sp>
        <p:nvSpPr>
          <p:cNvPr id="40976" name="Rectangle 17"/>
          <p:cNvSpPr>
            <a:spLocks noChangeArrowheads="1"/>
          </p:cNvSpPr>
          <p:nvPr/>
        </p:nvSpPr>
        <p:spPr bwMode="auto">
          <a:xfrm>
            <a:off x="6808788" y="374808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7</a:t>
            </a:r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6808788" y="416718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11</a:t>
            </a:r>
          </a:p>
        </p:txBody>
      </p:sp>
      <p:sp>
        <p:nvSpPr>
          <p:cNvPr id="40978" name="Rectangle 19"/>
          <p:cNvSpPr>
            <a:spLocks noChangeArrowheads="1"/>
          </p:cNvSpPr>
          <p:nvPr/>
        </p:nvSpPr>
        <p:spPr bwMode="auto">
          <a:xfrm>
            <a:off x="6808788" y="4567238"/>
            <a:ext cx="14382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it-IT"/>
              <a:t>15</a:t>
            </a:r>
          </a:p>
        </p:txBody>
      </p:sp>
      <p:sp>
        <p:nvSpPr>
          <p:cNvPr id="40979" name="Line 20"/>
          <p:cNvSpPr>
            <a:spLocks noChangeShapeType="1"/>
          </p:cNvSpPr>
          <p:nvPr/>
        </p:nvSpPr>
        <p:spPr bwMode="auto">
          <a:xfrm>
            <a:off x="565150" y="2587625"/>
            <a:ext cx="8580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40980" name="Line 21"/>
          <p:cNvSpPr>
            <a:spLocks noChangeShapeType="1"/>
          </p:cNvSpPr>
          <p:nvPr/>
        </p:nvSpPr>
        <p:spPr bwMode="auto">
          <a:xfrm>
            <a:off x="1984375" y="2587625"/>
            <a:ext cx="0" cy="817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40981" name="Line 22"/>
          <p:cNvSpPr>
            <a:spLocks noChangeShapeType="1"/>
          </p:cNvSpPr>
          <p:nvPr/>
        </p:nvSpPr>
        <p:spPr bwMode="auto">
          <a:xfrm>
            <a:off x="3851275" y="2587625"/>
            <a:ext cx="0" cy="817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40982" name="Line 23"/>
          <p:cNvSpPr>
            <a:spLocks noChangeShapeType="1"/>
          </p:cNvSpPr>
          <p:nvPr/>
        </p:nvSpPr>
        <p:spPr bwMode="auto">
          <a:xfrm>
            <a:off x="5718175" y="2568575"/>
            <a:ext cx="0" cy="817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40983" name="Line 24"/>
          <p:cNvSpPr>
            <a:spLocks noChangeShapeType="1"/>
          </p:cNvSpPr>
          <p:nvPr/>
        </p:nvSpPr>
        <p:spPr bwMode="auto">
          <a:xfrm>
            <a:off x="7585075" y="2568575"/>
            <a:ext cx="0" cy="817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05" y="103188"/>
            <a:ext cx="7694414" cy="761747"/>
          </a:xfrm>
        </p:spPr>
        <p:txBody>
          <a:bodyPr/>
          <a:lstStyle/>
          <a:p>
            <a:r>
              <a:rPr lang="it-IT" dirty="0" smtClean="0"/>
              <a:t>Banchi di memoria in 8086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30945" y="2843012"/>
            <a:ext cx="1132885" cy="203919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3799" y="3207154"/>
            <a:ext cx="113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Parole ad Indirizzo pari</a:t>
            </a:r>
            <a:endParaRPr lang="it-IT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830946" y="3207154"/>
            <a:ext cx="113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Parole ad Indirizzo dispari</a:t>
            </a:r>
            <a:endParaRPr lang="it-IT" sz="1800" dirty="0"/>
          </a:p>
        </p:txBody>
      </p:sp>
      <p:sp>
        <p:nvSpPr>
          <p:cNvPr id="8" name="Left-Right Arrow 7"/>
          <p:cNvSpPr/>
          <p:nvPr/>
        </p:nvSpPr>
        <p:spPr bwMode="auto">
          <a:xfrm rot="5400000">
            <a:off x="2573268" y="5052140"/>
            <a:ext cx="898217" cy="558352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 rot="5400000">
            <a:off x="4948278" y="5052141"/>
            <a:ext cx="898217" cy="558352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1561763" y="5556552"/>
            <a:ext cx="6360340" cy="917079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 Bus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451890" y="2843012"/>
            <a:ext cx="1132885" cy="203919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339732"/>
              </p:ext>
            </p:extLst>
          </p:nvPr>
        </p:nvGraphicFramePr>
        <p:xfrm>
          <a:off x="6441261" y="2727312"/>
          <a:ext cx="3172078" cy="190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6354000" imgH="3348000" progId="Word.Document.8">
                  <p:embed/>
                </p:oleObj>
              </mc:Choice>
              <mc:Fallback>
                <p:oleObj name="Document" r:id="rId3" imgW="6354000" imgH="3348000" progId="Word.Document.8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261" y="2727312"/>
                        <a:ext cx="3172078" cy="1909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Down Arrow 14"/>
          <p:cNvSpPr/>
          <p:nvPr/>
        </p:nvSpPr>
        <p:spPr bwMode="auto">
          <a:xfrm>
            <a:off x="2807939" y="2322414"/>
            <a:ext cx="404601" cy="520598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5195087" y="2322414"/>
            <a:ext cx="404601" cy="520598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Left-Right Arrow 16"/>
          <p:cNvSpPr/>
          <p:nvPr/>
        </p:nvSpPr>
        <p:spPr bwMode="auto">
          <a:xfrm>
            <a:off x="1561763" y="1591455"/>
            <a:ext cx="6360340" cy="917079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Address Bus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06232" y="4414743"/>
            <a:ext cx="6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CS</a:t>
            </a:r>
            <a:endParaRPr lang="it-IT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4741933" y="4414743"/>
            <a:ext cx="60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CS</a:t>
            </a:r>
            <a:endParaRPr lang="it-IT" sz="18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747883" y="4661012"/>
            <a:ext cx="69591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135030" y="4661012"/>
            <a:ext cx="69591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15515" y="4232135"/>
            <a:ext cx="70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r>
              <a:rPr lang="it-IT" baseline="-25000" dirty="0" smtClean="0"/>
              <a:t>0</a:t>
            </a:r>
            <a:endParaRPr lang="it-IT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997466" y="4232135"/>
            <a:ext cx="83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BHE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6532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85" y="103188"/>
            <a:ext cx="8999259" cy="761747"/>
          </a:xfrm>
        </p:spPr>
        <p:txBody>
          <a:bodyPr/>
          <a:lstStyle/>
          <a:p>
            <a:r>
              <a:rPr lang="it-IT" dirty="0" smtClean="0"/>
              <a:t>Esempio di segnali di controllo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0" y="1955800"/>
            <a:ext cx="7758113" cy="35230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Chip Select (CS):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da attivare per poter leggere o scrivere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Output </a:t>
            </a:r>
            <a:r>
              <a:rPr lang="it-IT" dirty="0" smtClean="0"/>
              <a:t>enable (OE)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da </a:t>
            </a:r>
            <a:r>
              <a:rPr lang="it-IT" dirty="0"/>
              <a:t>attivare per poter abilitare </a:t>
            </a:r>
            <a:r>
              <a:rPr lang="it-IT" dirty="0" smtClean="0"/>
              <a:t>la scrittura su </a:t>
            </a:r>
            <a:r>
              <a:rPr lang="it-IT" dirty="0"/>
              <a:t>un bus </a:t>
            </a:r>
            <a:r>
              <a:rPr lang="it-IT" dirty="0" smtClean="0"/>
              <a:t>condiviso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Write enable (WE)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da </a:t>
            </a:r>
            <a:r>
              <a:rPr lang="it-IT" dirty="0"/>
              <a:t>attivare per </a:t>
            </a:r>
            <a:r>
              <a:rPr lang="it-IT" dirty="0" smtClean="0"/>
              <a:t>poter effettuare un’operazione di scrittura.</a:t>
            </a:r>
          </a:p>
        </p:txBody>
      </p:sp>
    </p:spTree>
    <p:extLst>
      <p:ext uri="{BB962C8B-B14F-4D97-AF65-F5344CB8AC3E}">
        <p14:creationId xmlns:p14="http://schemas.microsoft.com/office/powerpoint/2010/main" val="177236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265" y="103188"/>
            <a:ext cx="2608086" cy="761747"/>
          </a:xfrm>
        </p:spPr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364" y="1134981"/>
            <a:ext cx="7758113" cy="4867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Per scrivere: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CS attivo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Indirizzo sulle linee di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Dato in input sulle linee di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WE attivo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Per leggere: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CS </a:t>
            </a:r>
            <a:r>
              <a:rPr lang="it-IT" dirty="0" smtClean="0"/>
              <a:t>attivo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Indirizzo </a:t>
            </a:r>
            <a:r>
              <a:rPr lang="it-IT" dirty="0"/>
              <a:t>sulle linee di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OE attivo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Dato in output sulle linee di Data.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01912" y="1181437"/>
            <a:ext cx="1383738" cy="246807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1912" y="1998733"/>
            <a:ext cx="138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memoria</a:t>
            </a:r>
            <a:endParaRPr lang="it-IT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311788" y="2783661"/>
            <a:ext cx="8901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311788" y="3168241"/>
            <a:ext cx="8901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311788" y="3556658"/>
            <a:ext cx="8901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585650" y="1958270"/>
            <a:ext cx="890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</a:t>
            </a:r>
            <a:endParaRPr lang="it-IT" baseline="-25000" dirty="0"/>
          </a:p>
        </p:txBody>
      </p:sp>
      <p:sp>
        <p:nvSpPr>
          <p:cNvPr id="18" name="Left-Right Arrow 17"/>
          <p:cNvSpPr/>
          <p:nvPr/>
        </p:nvSpPr>
        <p:spPr bwMode="auto">
          <a:xfrm>
            <a:off x="8585650" y="2419935"/>
            <a:ext cx="890124" cy="376486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1788" y="2347108"/>
            <a:ext cx="6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OE</a:t>
            </a:r>
            <a:endParaRPr lang="it-IT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95604" y="2759385"/>
            <a:ext cx="80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WE</a:t>
            </a:r>
            <a:endParaRPr lang="it-IT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95604" y="3160150"/>
            <a:ext cx="801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CS</a:t>
            </a:r>
            <a:endParaRPr lang="it-IT" baseline="-25000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6295604" y="1897792"/>
            <a:ext cx="906308" cy="331773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0610" y="1496605"/>
            <a:ext cx="129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Address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57254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452" y="103188"/>
            <a:ext cx="4547720" cy="761747"/>
          </a:xfrm>
        </p:spPr>
        <p:txBody>
          <a:bodyPr/>
          <a:lstStyle/>
          <a:p>
            <a:r>
              <a:rPr lang="it-IT" dirty="0" smtClean="0"/>
              <a:t>Segnali di stato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150" y="1955800"/>
            <a:ext cx="7758113" cy="3027495"/>
          </a:xfrm>
        </p:spPr>
        <p:txBody>
          <a:bodyPr/>
          <a:lstStyle/>
          <a:p>
            <a:r>
              <a:rPr lang="it-IT" dirty="0" smtClean="0"/>
              <a:t>Esempi: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Errore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La memoria ha individuato una parola con un dato errato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MFC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La memoria ha completato l’operazione di lettura/scrittura.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874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Dimensioni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Sono caratterizzate da</a:t>
            </a:r>
          </a:p>
          <a:p>
            <a:pPr lvl="1"/>
            <a:r>
              <a:rPr lang="it-IT" dirty="0" smtClean="0"/>
              <a:t>numero di parole (</a:t>
            </a:r>
            <a:r>
              <a:rPr lang="it-IT" i="1" dirty="0" smtClean="0"/>
              <a:t>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numero di bit per parola (</a:t>
            </a:r>
            <a:r>
              <a:rPr lang="it-IT" i="1" dirty="0" smtClean="0"/>
              <a:t>m</a:t>
            </a:r>
            <a:r>
              <a:rPr lang="it-IT" dirty="0" smtClean="0"/>
              <a:t>).</a:t>
            </a:r>
          </a:p>
          <a:p>
            <a:endParaRPr lang="it-IT" dirty="0" smtClean="0"/>
          </a:p>
          <a:p>
            <a:r>
              <a:rPr lang="it-IT" dirty="0" smtClean="0"/>
              <a:t>Il numero di segnali di ingresso/uscita è conseguentemente</a:t>
            </a:r>
          </a:p>
          <a:p>
            <a:pPr lvl="1"/>
            <a:r>
              <a:rPr lang="it-IT" i="1" dirty="0" smtClean="0"/>
              <a:t>log</a:t>
            </a:r>
            <a:r>
              <a:rPr lang="it-IT" i="1" baseline="-25000" dirty="0" smtClean="0"/>
              <a:t>2</a:t>
            </a:r>
            <a:r>
              <a:rPr lang="it-IT" i="1" dirty="0" smtClean="0"/>
              <a:t> n </a:t>
            </a:r>
            <a:r>
              <a:rPr lang="it-IT" dirty="0" smtClean="0"/>
              <a:t>per i segnali di indirizzo</a:t>
            </a:r>
          </a:p>
          <a:p>
            <a:pPr lvl="1"/>
            <a:r>
              <a:rPr lang="it-IT" i="1" dirty="0" smtClean="0"/>
              <a:t>m </a:t>
            </a:r>
            <a:r>
              <a:rPr lang="it-IT" dirty="0" smtClean="0"/>
              <a:t>per i segnali di dato.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205138" y="660385"/>
            <a:ext cx="1989667" cy="2514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9525005" y="660385"/>
            <a:ext cx="8466" cy="25146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7205138" y="389451"/>
            <a:ext cx="1989667" cy="846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7205138" y="965160"/>
            <a:ext cx="1989667" cy="118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005" y="16213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n</a:t>
            </a:r>
            <a:endParaRPr lang="it-IT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88214" y="-72214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m</a:t>
            </a:r>
            <a:endParaRPr lang="it-IT" i="1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977471" y="1710251"/>
            <a:ext cx="12276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6256871" y="1540920"/>
            <a:ext cx="160867" cy="3535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902874" y="112581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log</a:t>
            </a:r>
            <a:r>
              <a:rPr lang="it-IT" i="1" baseline="-25000" dirty="0" smtClean="0"/>
              <a:t>2</a:t>
            </a:r>
            <a:r>
              <a:rPr lang="it-IT" i="1" dirty="0" smtClean="0"/>
              <a:t> n</a:t>
            </a:r>
            <a:endParaRPr lang="it-IT" i="1" dirty="0"/>
          </a:p>
        </p:txBody>
      </p:sp>
      <p:cxnSp>
        <p:nvCxnSpPr>
          <p:cNvPr id="15" name="Straight Arrow Connector 14"/>
          <p:cNvCxnSpPr>
            <a:stCxn id="2" idx="2"/>
          </p:cNvCxnSpPr>
          <p:nvPr/>
        </p:nvCxnSpPr>
        <p:spPr bwMode="auto">
          <a:xfrm flipH="1">
            <a:off x="8199971" y="3174985"/>
            <a:ext cx="1" cy="6773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8077204" y="3412063"/>
            <a:ext cx="228600" cy="10159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8352371" y="323202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m</a:t>
            </a:r>
            <a:endParaRPr lang="it-IT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08677" y="1539912"/>
            <a:ext cx="939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Indirizzi</a:t>
            </a:r>
            <a:endParaRPr lang="it-IT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14313" y="283535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Dati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mparch">
  <a:themeElements>
    <a:clrScheme name="">
      <a:dk1>
        <a:srgbClr val="000000"/>
      </a:dk1>
      <a:lt1>
        <a:srgbClr val="FFFFFF"/>
      </a:lt1>
      <a:dk2>
        <a:srgbClr val="F59400"/>
      </a:dk2>
      <a:lt2>
        <a:srgbClr val="FC0101"/>
      </a:lt2>
      <a:accent1>
        <a:srgbClr val="E1E400"/>
      </a:accent1>
      <a:accent2>
        <a:srgbClr val="1EA300"/>
      </a:accent2>
      <a:accent3>
        <a:srgbClr val="FFFFFF"/>
      </a:accent3>
      <a:accent4>
        <a:srgbClr val="000000"/>
      </a:accent4>
      <a:accent5>
        <a:srgbClr val="EEEFAA"/>
      </a:accent5>
      <a:accent6>
        <a:srgbClr val="1A9300"/>
      </a:accent6>
      <a:hlink>
        <a:srgbClr val="0206FF"/>
      </a:hlink>
      <a:folHlink>
        <a:srgbClr val="BD02FF"/>
      </a:folHlink>
    </a:clrScheme>
    <a:fontScheme name="Comparch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ar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r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46316036</TotalTime>
  <Pages>30</Pages>
  <Words>2658</Words>
  <Application>Microsoft Office PowerPoint</Application>
  <PresentationFormat>A4 (21x29,7 cm)</PresentationFormat>
  <Paragraphs>442</Paragraphs>
  <Slides>52</Slides>
  <Notes>19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4" baseType="lpstr">
      <vt:lpstr>Comparch</vt:lpstr>
      <vt:lpstr>Document</vt:lpstr>
      <vt:lpstr>Le memorie  ad accesso casuale</vt:lpstr>
      <vt:lpstr>Caratteristiche generali</vt:lpstr>
      <vt:lpstr>Segnali di controllo</vt:lpstr>
      <vt:lpstr>Segnali di controllo</vt:lpstr>
      <vt:lpstr>Segnali di controllo</vt:lpstr>
      <vt:lpstr>Esempio di segnali di controllo</vt:lpstr>
      <vt:lpstr>Esempio</vt:lpstr>
      <vt:lpstr>Segnali di stato</vt:lpstr>
      <vt:lpstr>Dimensioni </vt:lpstr>
      <vt:lpstr>Architettura</vt:lpstr>
      <vt:lpstr>Schema generale</vt:lpstr>
      <vt:lpstr>Organizzazione</vt:lpstr>
      <vt:lpstr>Organizzazione a vettore</vt:lpstr>
      <vt:lpstr>Organizzazione a matrice</vt:lpstr>
      <vt:lpstr>Organizzazione a matrice:  vantaggi</vt:lpstr>
      <vt:lpstr>Segnali RAS e CAS</vt:lpstr>
      <vt:lpstr>Esempio</vt:lpstr>
      <vt:lpstr>Page Mode</vt:lpstr>
      <vt:lpstr>Memorie a semiconduttore</vt:lpstr>
      <vt:lpstr>Classificazione</vt:lpstr>
      <vt:lpstr>ROM</vt:lpstr>
      <vt:lpstr>Cella ROM</vt:lpstr>
      <vt:lpstr>PROM</vt:lpstr>
      <vt:lpstr>EPROM</vt:lpstr>
      <vt:lpstr>EEPROM</vt:lpstr>
      <vt:lpstr>Flash</vt:lpstr>
      <vt:lpstr>Flash (II)</vt:lpstr>
      <vt:lpstr>Quadro di sintesi</vt:lpstr>
      <vt:lpstr>RAM</vt:lpstr>
      <vt:lpstr>Cella di RAM statica</vt:lpstr>
      <vt:lpstr>Funzionamento</vt:lpstr>
      <vt:lpstr>Implementazione CMOS</vt:lpstr>
      <vt:lpstr>Implementazione CMOS</vt:lpstr>
      <vt:lpstr>Cella di RAM dinamica</vt:lpstr>
      <vt:lpstr>Cella di RAM dinamica</vt:lpstr>
      <vt:lpstr>Funzionamento</vt:lpstr>
      <vt:lpstr>Rinfresco</vt:lpstr>
      <vt:lpstr>Stima di costo del rinfresco</vt:lpstr>
      <vt:lpstr>Circuiteria per il rinfresco</vt:lpstr>
      <vt:lpstr>Affidabilità</vt:lpstr>
      <vt:lpstr>Codice di protezione</vt:lpstr>
      <vt:lpstr>Codice di parità: architettura</vt:lpstr>
      <vt:lpstr>Codici di Hamming</vt:lpstr>
      <vt:lpstr>Codice di Hamming: architettura</vt:lpstr>
      <vt:lpstr>Esempio</vt:lpstr>
      <vt:lpstr>Temporizzazioni</vt:lpstr>
      <vt:lpstr>Lettura</vt:lpstr>
      <vt:lpstr>Note</vt:lpstr>
      <vt:lpstr>RAM statiche e RAM dinamiche</vt:lpstr>
      <vt:lpstr>Memorie interlacciate</vt:lpstr>
      <vt:lpstr>Memorie interlacciate: esempio</vt:lpstr>
      <vt:lpstr>Banchi di memoria in 8086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L'Organizzazione della Memoria: le memorie ad accesso casuale</dc:title>
  <dc:creator>Matteo SONZA REORDA</dc:creator>
  <cp:lastModifiedBy>Utente Windows</cp:lastModifiedBy>
  <cp:revision>166</cp:revision>
  <cp:lastPrinted>2018-05-11T13:53:57Z</cp:lastPrinted>
  <dcterms:created xsi:type="dcterms:W3CDTF">1995-12-18T16:16:26Z</dcterms:created>
  <dcterms:modified xsi:type="dcterms:W3CDTF">2018-05-11T14:26:05Z</dcterms:modified>
</cp:coreProperties>
</file>