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3" r:id="rId5"/>
    <p:sldId id="266" r:id="rId6"/>
    <p:sldId id="327" r:id="rId7"/>
    <p:sldId id="282" r:id="rId8"/>
    <p:sldId id="332" r:id="rId9"/>
    <p:sldId id="329" r:id="rId10"/>
    <p:sldId id="283" r:id="rId11"/>
    <p:sldId id="331" r:id="rId12"/>
    <p:sldId id="260" r:id="rId13"/>
    <p:sldId id="330" r:id="rId14"/>
    <p:sldId id="328" r:id="rId15"/>
  </p:sldIdLst>
  <p:sldSz cx="9906000" cy="6858000" type="A4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0A0A"/>
    <a:srgbClr val="1E1E1E"/>
    <a:srgbClr val="3A3A3A"/>
    <a:srgbClr val="606060"/>
    <a:srgbClr val="878787"/>
    <a:srgbClr val="9F9F9F"/>
    <a:srgbClr val="C1C1C1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 snapToGrid="0">
      <p:cViewPr varScale="1">
        <p:scale>
          <a:sx n="96" d="100"/>
          <a:sy n="96" d="100"/>
        </p:scale>
        <p:origin x="-102" y="-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634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013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7400" y="774700"/>
            <a:ext cx="552450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821363" y="9323388"/>
            <a:ext cx="295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8565" tIns="18421" rIns="48565" bIns="18421">
            <a:spAutoFit/>
          </a:bodyPr>
          <a:lstStyle/>
          <a:p>
            <a:pPr algn="r" defTabSz="915988"/>
            <a:fld id="{661437DD-8B06-470C-8D81-92BBCFBCEC98}" type="slidenum">
              <a:rPr lang="en-US" sz="1400" b="1">
                <a:latin typeface="Tms Rmn" charset="0"/>
              </a:rPr>
              <a:pPr algn="r" defTabSz="915988"/>
              <a:t>‹N›</a:t>
            </a:fld>
            <a:endParaRPr lang="en-US" sz="1400" b="1">
              <a:latin typeface="Tms Rmn" charset="0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30275" y="9170988"/>
            <a:ext cx="52101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201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021138" y="952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96" tIns="0" rIns="20096" bIns="0" anchor="b"/>
          <a:lstStyle/>
          <a:p>
            <a:pPr algn="r" defTabSz="803275"/>
            <a:r>
              <a:rPr lang="en-US" sz="1100" i="1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52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846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021138" y="952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96" tIns="0" rIns="20096" bIns="0" anchor="b"/>
          <a:lstStyle/>
          <a:p>
            <a:pPr algn="r" defTabSz="803275"/>
            <a:r>
              <a:rPr lang="en-US" sz="1100" i="1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952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1969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021138" y="952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96" tIns="0" rIns="20096" bIns="0" anchor="b"/>
          <a:lstStyle/>
          <a:p>
            <a:pPr algn="r" defTabSz="803275"/>
            <a:r>
              <a:rPr lang="en-US" sz="1100" i="1"/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952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4770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021138" y="952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96" tIns="0" rIns="20096" bIns="0" anchor="b"/>
          <a:lstStyle/>
          <a:p>
            <a:pPr algn="r" defTabSz="803275"/>
            <a:r>
              <a:rPr lang="en-US" sz="1100" i="1"/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952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4123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021138" y="952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96" tIns="0" rIns="20096" bIns="0" anchor="b"/>
          <a:lstStyle/>
          <a:p>
            <a:pPr algn="r" defTabSz="803275"/>
            <a:r>
              <a:rPr lang="en-US" sz="1100" i="1"/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952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4029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021138" y="952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96" tIns="0" rIns="20096" bIns="0" anchor="b"/>
          <a:lstStyle/>
          <a:p>
            <a:pPr algn="r" defTabSz="803275"/>
            <a:r>
              <a:rPr lang="en-US" sz="1100" i="1"/>
              <a:t>27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952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4862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7575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021138" y="952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96" tIns="0" rIns="20096" bIns="0" anchor="b"/>
          <a:lstStyle/>
          <a:p>
            <a:pPr algn="r" defTabSz="803275"/>
            <a:r>
              <a:rPr lang="en-US" sz="1100" i="1"/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9525"/>
            <a:ext cx="3076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2616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5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56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1200" y="571500"/>
            <a:ext cx="21082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3425" y="571500"/>
            <a:ext cx="6175375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7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67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740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3425" y="1981200"/>
            <a:ext cx="41417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981200"/>
            <a:ext cx="41417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77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26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92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07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68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373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0" y="571500"/>
            <a:ext cx="161607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6038" tIns="19050" rIns="46038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Titolo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3988" y="6340475"/>
            <a:ext cx="4476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19050" rIns="46038" bIns="19050">
            <a:spAutoFit/>
          </a:bodyPr>
          <a:lstStyle/>
          <a:p>
            <a:pPr defTabSz="876300"/>
            <a:fld id="{86DD735C-CA7D-4AA5-97C0-44CD9E20AFD8}" type="slidenum">
              <a:rPr lang="en-US" b="1">
                <a:latin typeface="Tms Rmn" charset="0"/>
              </a:rPr>
              <a:pPr defTabSz="876300"/>
              <a:t>‹N›</a:t>
            </a:fld>
            <a:endParaRPr lang="en-US" b="1">
              <a:latin typeface="Tms Rm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981200"/>
            <a:ext cx="84359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5006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876300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876300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2pPr>
      <a:lvl3pPr algn="ctr" defTabSz="876300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3pPr>
      <a:lvl4pPr algn="ctr" defTabSz="876300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4pPr>
      <a:lvl5pPr algn="ctr" defTabSz="876300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5pPr>
      <a:lvl6pPr marL="457200" algn="ctr" defTabSz="876300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6pPr>
      <a:lvl7pPr marL="914400" algn="ctr" defTabSz="876300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7pPr>
      <a:lvl8pPr marL="1371600" algn="ctr" defTabSz="876300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8pPr>
      <a:lvl9pPr marL="1828800" algn="ctr" defTabSz="876300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9pPr>
    </p:titleStyle>
    <p:bodyStyle>
      <a:lvl1pPr algn="just" defTabSz="8763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79400" algn="just" defTabSz="8763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2pPr>
      <a:lvl3pPr marL="933450" indent="-280988" algn="just" defTabSz="8763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-"/>
        <a:defRPr sz="2400" b="1">
          <a:solidFill>
            <a:schemeClr val="tx1"/>
          </a:solidFill>
          <a:latin typeface="+mn-lt"/>
        </a:defRPr>
      </a:lvl3pPr>
      <a:lvl4pPr marL="1398588" indent="-279400" algn="just" defTabSz="8763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+"/>
        <a:defRPr sz="2400" b="1">
          <a:solidFill>
            <a:schemeClr val="tx1"/>
          </a:solidFill>
          <a:latin typeface="+mn-lt"/>
        </a:defRPr>
      </a:lvl4pPr>
      <a:lvl5pPr marL="1865313" indent="-279400" algn="just" defTabSz="8763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5pPr>
      <a:lvl6pPr marL="2322513" indent="-279400" algn="just" defTabSz="8763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6pPr>
      <a:lvl7pPr marL="2779713" indent="-279400" algn="just" defTabSz="8763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7pPr>
      <a:lvl8pPr marL="3236913" indent="-279400" algn="just" defTabSz="8763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8pPr>
      <a:lvl9pPr marL="3694113" indent="-279400" algn="just" defTabSz="876300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73113" y="6227763"/>
            <a:ext cx="20161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386138" y="6227763"/>
            <a:ext cx="31337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546225" y="1728788"/>
            <a:ext cx="7156450" cy="998537"/>
          </a:xfrm>
          <a:noFill/>
          <a:ln/>
        </p:spPr>
        <p:txBody>
          <a:bodyPr lIns="44450" rIns="44450"/>
          <a:lstStyle/>
          <a:p>
            <a:r>
              <a:rPr lang="it-IT" sz="6300"/>
              <a:t>La memoria virtuale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144588" y="4902200"/>
            <a:ext cx="7986712" cy="139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876300"/>
            <a:r>
              <a:rPr lang="en-US">
                <a:latin typeface="Tms Rmn" charset="0"/>
              </a:rPr>
              <a:t>Politecnico di Torino</a:t>
            </a:r>
          </a:p>
          <a:p>
            <a:pPr algn="ctr" defTabSz="876300"/>
            <a:r>
              <a:rPr lang="en-US">
                <a:latin typeface="Tms Rmn" charset="0"/>
              </a:rPr>
              <a:t>Dip. di Automatica e Informatica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26774" y="3786770"/>
            <a:ext cx="8853900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038" tIns="19050" rIns="46038" bIns="19050">
            <a:spAutoFit/>
          </a:bodyPr>
          <a:lstStyle/>
          <a:p>
            <a:pPr algn="ctr" defTabSz="876300"/>
            <a:r>
              <a:rPr lang="en-US" sz="3500" dirty="0" smtClean="0">
                <a:latin typeface="Tms Rmn" charset="0"/>
              </a:rPr>
              <a:t>M. </a:t>
            </a:r>
            <a:r>
              <a:rPr lang="en-US" sz="3500" dirty="0" err="1" smtClean="0">
                <a:latin typeface="Tms Rmn" charset="0"/>
              </a:rPr>
              <a:t>Rebaudengo</a:t>
            </a:r>
            <a:r>
              <a:rPr lang="en-US" sz="3500" dirty="0" smtClean="0">
                <a:latin typeface="Tms Rmn" charset="0"/>
              </a:rPr>
              <a:t> - M</a:t>
            </a:r>
            <a:r>
              <a:rPr lang="en-US" sz="3500" dirty="0">
                <a:latin typeface="Tms Rmn" charset="0"/>
              </a:rPr>
              <a:t>. </a:t>
            </a:r>
            <a:r>
              <a:rPr lang="en-US" sz="3500" dirty="0" err="1">
                <a:latin typeface="Tms Rmn" charset="0"/>
              </a:rPr>
              <a:t>Sonza</a:t>
            </a:r>
            <a:r>
              <a:rPr lang="en-US" sz="3500" dirty="0">
                <a:latin typeface="Tms Rmn" charset="0"/>
              </a:rPr>
              <a:t> </a:t>
            </a:r>
            <a:r>
              <a:rPr lang="en-US" sz="3500" dirty="0" err="1">
                <a:latin typeface="Tms Rmn" charset="0"/>
              </a:rPr>
              <a:t>Reorda</a:t>
            </a:r>
            <a:endParaRPr lang="en-US" sz="3500" dirty="0">
              <a:latin typeface="Tms Rmn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29" y="4752975"/>
            <a:ext cx="21050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773113" y="6227763"/>
            <a:ext cx="20161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386138" y="6227763"/>
            <a:ext cx="31337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TLB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idx="1"/>
          </p:nvPr>
        </p:nvSpPr>
        <p:spPr>
          <a:xfrm>
            <a:off x="733425" y="1981200"/>
            <a:ext cx="8435975" cy="311829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>
                <a:latin typeface="Tms Rmn" charset="0"/>
              </a:rPr>
              <a:t>Nei sistemi con memoria virtuale ad ogni accesso in memoria si deve trasformare un indirizzo logico in fisico, facendo quindi accesso alla 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>
                <a:latin typeface="Tms Rmn" charset="0"/>
              </a:rPr>
              <a:t>Per velocizzare l’accesso alla MAT, le entry accedute più di recente sono memorizzate in un’apposita memoria denominata </a:t>
            </a:r>
            <a:r>
              <a:rPr lang="it-IT" i="1" dirty="0" err="1">
                <a:latin typeface="Tms Rmn" charset="0"/>
              </a:rPr>
              <a:t>Translation</a:t>
            </a:r>
            <a:r>
              <a:rPr lang="it-IT" i="1" dirty="0">
                <a:latin typeface="Tms Rmn" charset="0"/>
              </a:rPr>
              <a:t> </a:t>
            </a:r>
            <a:r>
              <a:rPr lang="it-IT" i="1" dirty="0" err="1">
                <a:latin typeface="Tms Rmn" charset="0"/>
              </a:rPr>
              <a:t>Lookaside</a:t>
            </a:r>
            <a:r>
              <a:rPr lang="it-IT" i="1" dirty="0">
                <a:latin typeface="Tms Rmn" charset="0"/>
              </a:rPr>
              <a:t> Buffer (TLB)</a:t>
            </a:r>
            <a:r>
              <a:rPr lang="it-IT" dirty="0">
                <a:latin typeface="Tms Rmn" charset="0"/>
              </a:rPr>
              <a:t> posta direttamente a bordo della </a:t>
            </a:r>
            <a:r>
              <a:rPr lang="it-IT" dirty="0" smtClean="0">
                <a:latin typeface="Tms Rmn" charset="0"/>
              </a:rPr>
              <a:t>MMU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>
                <a:latin typeface="Tms Rmn" charset="0"/>
              </a:rPr>
              <a:t>Il TLB svolge il ruolo di cache della MAT.</a:t>
            </a:r>
            <a:endParaRPr lang="it-IT" dirty="0">
              <a:latin typeface="Tms Rmn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851" y="571500"/>
            <a:ext cx="1266374" cy="761747"/>
          </a:xfrm>
        </p:spPr>
        <p:txBody>
          <a:bodyPr/>
          <a:lstStyle/>
          <a:p>
            <a:r>
              <a:rPr lang="it-IT" dirty="0" smtClean="0"/>
              <a:t>TLB</a:t>
            </a:r>
            <a:endParaRPr lang="it-IT" dirty="0"/>
          </a:p>
        </p:txBody>
      </p:sp>
      <p:pic>
        <p:nvPicPr>
          <p:cNvPr id="4" name="Content Placeholder 3" descr="Fig08_07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5"/>
          <a:stretch>
            <a:fillRect/>
          </a:stretch>
        </p:blipFill>
        <p:spPr>
          <a:xfrm>
            <a:off x="1027176" y="1209566"/>
            <a:ext cx="7480300" cy="4954588"/>
          </a:xfrm>
        </p:spPr>
      </p:pic>
      <p:sp>
        <p:nvSpPr>
          <p:cNvPr id="5" name="TextBox 4"/>
          <p:cNvSpPr txBox="1"/>
          <p:nvPr/>
        </p:nvSpPr>
        <p:spPr>
          <a:xfrm>
            <a:off x="2172613" y="3569816"/>
            <a:ext cx="10241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MAT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623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73113" y="6227763"/>
            <a:ext cx="20161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386138" y="6227763"/>
            <a:ext cx="31337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44450" rIns="44450"/>
          <a:lstStyle/>
          <a:p>
            <a:r>
              <a:rPr lang="it-IT"/>
              <a:t>Vantaggi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8900" tIns="42862" rIns="88900" bIns="42862">
            <a:spAutoFit/>
          </a:bodyPr>
          <a:lstStyle/>
          <a:p>
            <a:r>
              <a:rPr lang="it-IT"/>
              <a:t>L’uso della memoria virtuale offre i seguenti vantaggi:</a:t>
            </a:r>
          </a:p>
          <a:p>
            <a:pPr lvl="1"/>
            <a:r>
              <a:rPr lang="it-IT"/>
              <a:t>rende i programmi indipendenti (dal punto di vista funzionale) dalla configurazione reale di memoria del sistema e dalla posizione reale dei dati in memoria</a:t>
            </a:r>
          </a:p>
          <a:p>
            <a:pPr lvl="1"/>
            <a:r>
              <a:rPr lang="it-IT"/>
              <a:t>fa sì che i programmi vedano una memoria complessiva molto ampia, con tempi di accesso ridotti e con basso costo per bit</a:t>
            </a:r>
          </a:p>
          <a:p>
            <a:pPr lvl="1"/>
            <a:r>
              <a:rPr lang="it-IT"/>
              <a:t>permette un uso efficiente della memoria in ambienti multi-utente.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Memoria virtuale rispetto a cache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dirty="0"/>
              <a:t>Benché vi siano molti elementi di somiglianza, le seguenti caratteristiche differenziano il rapporto tra cache e memoria principale da quello tra memoria principale e memoria secondaria:</a:t>
            </a:r>
          </a:p>
          <a:p>
            <a:pPr lvl="1">
              <a:lnSpc>
                <a:spcPct val="80000"/>
              </a:lnSpc>
            </a:pPr>
            <a:r>
              <a:rPr lang="it-IT" dirty="0"/>
              <a:t>rapporto nei tempi di accesso 5:1 per le cache, 1000:1 per la memoria virtuale</a:t>
            </a:r>
          </a:p>
          <a:p>
            <a:pPr lvl="1">
              <a:lnSpc>
                <a:spcPct val="80000"/>
              </a:lnSpc>
            </a:pPr>
            <a:r>
              <a:rPr lang="it-IT" dirty="0"/>
              <a:t>gestione realizzata interamente tramite hardware apposito per le cache, con il supporto del sistema operativo per la memoria virtuale</a:t>
            </a:r>
          </a:p>
          <a:p>
            <a:pPr lvl="1">
              <a:lnSpc>
                <a:spcPct val="80000"/>
              </a:lnSpc>
            </a:pPr>
            <a:r>
              <a:rPr lang="it-IT" dirty="0"/>
              <a:t>dimensioni delle pagine: da 4 </a:t>
            </a:r>
            <a:r>
              <a:rPr lang="it-IT"/>
              <a:t>a </a:t>
            </a:r>
            <a:r>
              <a:rPr lang="it-IT" smtClean="0"/>
              <a:t>32 byte </a:t>
            </a:r>
            <a:r>
              <a:rPr lang="it-IT" dirty="0"/>
              <a:t>per le cache, da 1 a 64KB per la memoria virtuale. </a:t>
            </a:r>
          </a:p>
          <a:p>
            <a:pPr>
              <a:lnSpc>
                <a:spcPct val="80000"/>
              </a:lnSpc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Valutazioni quantitative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594437" y="1981200"/>
            <a:ext cx="8898883" cy="41148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it-IT" dirty="0" smtClean="0"/>
              <a:t>I </a:t>
            </a:r>
            <a:r>
              <a:rPr lang="it-IT" dirty="0"/>
              <a:t>meccanismi di gestione dei page fault sono implementati via software dal sistema operativo</a:t>
            </a:r>
          </a:p>
          <a:p>
            <a:pPr lvl="1">
              <a:lnSpc>
                <a:spcPct val="80000"/>
              </a:lnSpc>
            </a:pPr>
            <a:r>
              <a:rPr lang="it-IT" dirty="0"/>
              <a:t>il rapporto tra il tempo di accesso alla memoria secondaria e quello alla memoria principale è dell'ordine di </a:t>
            </a:r>
            <a:r>
              <a:rPr lang="it-IT" dirty="0" smtClean="0"/>
              <a:t>100÷1000.</a:t>
            </a:r>
            <a:endParaRPr lang="it-IT" dirty="0"/>
          </a:p>
          <a:p>
            <a:pPr>
              <a:lnSpc>
                <a:spcPct val="80000"/>
              </a:lnSpc>
            </a:pPr>
            <a:r>
              <a:rPr lang="it-IT" dirty="0" smtClean="0"/>
              <a:t>Quindi</a:t>
            </a:r>
            <a:endParaRPr lang="it-IT" dirty="0"/>
          </a:p>
          <a:p>
            <a:pPr lvl="1">
              <a:lnSpc>
                <a:spcPct val="80000"/>
              </a:lnSpc>
            </a:pPr>
            <a:r>
              <a:rPr lang="it-IT" dirty="0"/>
              <a:t>la durata delle operazioni </a:t>
            </a:r>
            <a:r>
              <a:rPr lang="it-IT"/>
              <a:t>conseguenti </a:t>
            </a:r>
            <a:r>
              <a:rPr lang="it-IT" smtClean="0"/>
              <a:t>a </a:t>
            </a:r>
            <a:r>
              <a:rPr lang="it-IT" dirty="0"/>
              <a:t>un miss è pari a centinaia di migliaia di colpi di clock</a:t>
            </a:r>
          </a:p>
          <a:p>
            <a:pPr lvl="1">
              <a:lnSpc>
                <a:spcPct val="80000"/>
              </a:lnSpc>
            </a:pPr>
            <a:r>
              <a:rPr lang="it-IT" dirty="0"/>
              <a:t>la probabilità di miss deve essere molto bassa (dell'ordine dello </a:t>
            </a:r>
            <a:r>
              <a:rPr lang="it-IT" dirty="0" smtClean="0"/>
              <a:t>0,1</a:t>
            </a:r>
            <a:r>
              <a:rPr lang="it-IT" dirty="0"/>
              <a:t>% o minore)</a:t>
            </a:r>
          </a:p>
          <a:p>
            <a:pPr lvl="1">
              <a:lnSpc>
                <a:spcPct val="80000"/>
              </a:lnSpc>
            </a:pPr>
            <a:r>
              <a:rPr lang="it-IT" dirty="0"/>
              <a:t>le pagine devono essere </a:t>
            </a:r>
            <a:r>
              <a:rPr lang="it-IT" dirty="0" smtClean="0"/>
              <a:t>relativamente grandi </a:t>
            </a:r>
            <a:r>
              <a:rPr lang="it-IT" dirty="0"/>
              <a:t>(tra 1 e 64Kbyte)</a:t>
            </a:r>
          </a:p>
          <a:p>
            <a:pPr lvl="1">
              <a:lnSpc>
                <a:spcPct val="80000"/>
              </a:lnSpc>
            </a:pPr>
            <a:r>
              <a:rPr lang="it-IT" dirty="0"/>
              <a:t>in caso di scrittura, si possono applicare solo meccanismi di tipo write-back.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73113" y="6227763"/>
            <a:ext cx="20161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386138" y="6227763"/>
            <a:ext cx="31337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rgbClr val="9F9F9F"/>
            </a:outerShdw>
          </a:effectLst>
        </p:spPr>
        <p:txBody>
          <a:bodyPr lIns="44450" rIns="44450"/>
          <a:lstStyle/>
          <a:p>
            <a:pPr defTabSz="850900"/>
            <a:r>
              <a:rPr lang="it-IT" sz="4600">
                <a:latin typeface="Arial" pitchFamily="34" charset="0"/>
              </a:rPr>
              <a:t>Introduzione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219075">
              <a:tabLst>
                <a:tab pos="223838" algn="l"/>
              </a:tabLst>
            </a:pPr>
            <a:r>
              <a:rPr lang="it-IT" dirty="0"/>
              <a:t>La </a:t>
            </a:r>
            <a:r>
              <a:rPr lang="it-IT" i="1" dirty="0"/>
              <a:t>Memoria Virtuale</a:t>
            </a:r>
            <a:r>
              <a:rPr lang="it-IT" dirty="0"/>
              <a:t> è un meccanismo attraverso il quale il processore </a:t>
            </a:r>
            <a:endParaRPr lang="it-IT" dirty="0" smtClean="0"/>
          </a:p>
          <a:p>
            <a:pPr marL="342900" indent="-342900" defTabSz="219075">
              <a:buFont typeface="Arial" panose="020B0604020202020204" pitchFamily="34" charset="0"/>
              <a:buChar char="•"/>
              <a:tabLst>
                <a:tab pos="223838" algn="l"/>
              </a:tabLst>
            </a:pPr>
            <a:r>
              <a:rPr lang="it-IT" dirty="0" smtClean="0"/>
              <a:t>può </a:t>
            </a:r>
            <a:r>
              <a:rPr lang="it-IT" dirty="0"/>
              <a:t>fare accesso ad uno spazio di indirizzamento molto maggiore delle dimensioni della memoria principale realmente </a:t>
            </a:r>
            <a:r>
              <a:rPr lang="it-IT" dirty="0" smtClean="0"/>
              <a:t>disponibile</a:t>
            </a:r>
          </a:p>
          <a:p>
            <a:pPr marL="342900" indent="-342900" defTabSz="219075">
              <a:buFont typeface="Arial" panose="020B0604020202020204" pitchFamily="34" charset="0"/>
              <a:buChar char="•"/>
              <a:tabLst>
                <a:tab pos="223838" algn="l"/>
              </a:tabLst>
            </a:pPr>
            <a:r>
              <a:rPr lang="it-IT" dirty="0" smtClean="0"/>
              <a:t>utilizza </a:t>
            </a:r>
            <a:r>
              <a:rPr lang="it-IT" i="1" dirty="0" smtClean="0"/>
              <a:t>indirizzi logici </a:t>
            </a:r>
            <a:r>
              <a:rPr lang="it-IT" dirty="0" smtClean="0"/>
              <a:t>che vengono poi trasformati in </a:t>
            </a:r>
            <a:r>
              <a:rPr lang="it-IT" i="1" dirty="0" smtClean="0"/>
              <a:t>indirizzi fisici</a:t>
            </a:r>
            <a:r>
              <a:rPr lang="it-IT" dirty="0" smtClean="0"/>
              <a:t> (quelli che giungono alla memoria).</a:t>
            </a:r>
            <a:endParaRPr lang="it-IT" dirty="0"/>
          </a:p>
          <a:p>
            <a:pPr defTabSz="219075">
              <a:tabLst>
                <a:tab pos="223838" algn="l"/>
              </a:tabLst>
            </a:pPr>
            <a:r>
              <a:rPr lang="it-IT" dirty="0"/>
              <a:t>Il meccanismo mira a tenere nella memoria principale i blocchi di memoria che si prevede debbano venire utilizzati a breve dal processore, sfruttando il principio della </a:t>
            </a:r>
            <a:r>
              <a:rPr lang="it-IT" i="1" dirty="0"/>
              <a:t>località dei riferimenti</a:t>
            </a:r>
            <a:r>
              <a:rPr lang="it-IT" dirty="0"/>
              <a:t>. </a:t>
            </a:r>
          </a:p>
          <a:p>
            <a:pPr defTabSz="219075">
              <a:tabLst>
                <a:tab pos="223838" algn="l"/>
              </a:tabLst>
            </a:pPr>
            <a:r>
              <a:rPr lang="it-IT" dirty="0"/>
              <a:t>Gli altri blocchi vengono tenuti nella memoria secondaria.</a:t>
            </a:r>
          </a:p>
          <a:p>
            <a:endParaRPr lang="it-I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73113" y="6227763"/>
            <a:ext cx="20161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386138" y="6227763"/>
            <a:ext cx="31337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44450" rIns="44450"/>
          <a:lstStyle/>
          <a:p>
            <a:r>
              <a:rPr lang="it-IT"/>
              <a:t>Indirizzi fisici ed indirizzi logici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733425" y="1981200"/>
            <a:ext cx="8435975" cy="363214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8900" tIns="42862" rIns="88900" bIns="42862">
            <a:spAutoFit/>
          </a:bodyPr>
          <a:lstStyle/>
          <a:p>
            <a:r>
              <a:rPr lang="it-IT" dirty="0"/>
              <a:t>Il processore fa riferimento alla memoria attraverso </a:t>
            </a:r>
            <a:r>
              <a:rPr lang="it-IT" i="1" dirty="0"/>
              <a:t>indirizzi logici</a:t>
            </a:r>
            <a:r>
              <a:rPr lang="it-IT" dirty="0"/>
              <a:t>.</a:t>
            </a:r>
          </a:p>
          <a:p>
            <a:r>
              <a:rPr lang="it-IT" dirty="0"/>
              <a:t>L’accesso alla memoria fisica avviene invece tramite </a:t>
            </a:r>
            <a:r>
              <a:rPr lang="it-IT" i="1" dirty="0"/>
              <a:t>indirizzi fisici</a:t>
            </a:r>
            <a:r>
              <a:rPr lang="it-IT" dirty="0"/>
              <a:t>.</a:t>
            </a:r>
          </a:p>
          <a:p>
            <a:r>
              <a:rPr lang="it-IT" dirty="0"/>
              <a:t>Il meccanismo della memoria virtuale crea una corrispondenza </a:t>
            </a:r>
            <a:r>
              <a:rPr lang="it-IT" i="1" dirty="0"/>
              <a:t>dinamica</a:t>
            </a:r>
            <a:r>
              <a:rPr lang="it-IT" dirty="0"/>
              <a:t> tra indirizzi fisici e logici. </a:t>
            </a:r>
          </a:p>
          <a:p>
            <a:r>
              <a:rPr lang="it-IT" dirty="0"/>
              <a:t>La traduzione da indirizzi logici a fisici, attuata durante l’esecuzione dei programmi, viene realizzata in hardware dalla </a:t>
            </a:r>
            <a:r>
              <a:rPr lang="it-IT" i="1" dirty="0"/>
              <a:t>Memory Management Unit </a:t>
            </a:r>
            <a:r>
              <a:rPr lang="it-IT" dirty="0"/>
              <a:t>(MMU).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73113" y="6227763"/>
            <a:ext cx="20161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386138" y="6227763"/>
            <a:ext cx="31337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18449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ogni indirizzo generato dal processore, la MMU provvede a</a:t>
            </a:r>
          </a:p>
          <a:p>
            <a:pPr lvl="1"/>
            <a:r>
              <a:rPr lang="it-IT" dirty="0" smtClean="0"/>
              <a:t>Verificare se </a:t>
            </a:r>
            <a:r>
              <a:rPr lang="it-IT" dirty="0"/>
              <a:t>la parola richiesta si trova fisicamente nella memoria </a:t>
            </a:r>
            <a:r>
              <a:rPr lang="it-IT" dirty="0" smtClean="0"/>
              <a:t>principale</a:t>
            </a:r>
          </a:p>
          <a:p>
            <a:pPr lvl="1"/>
            <a:r>
              <a:rPr lang="it-IT" dirty="0" smtClean="0"/>
              <a:t>Se così è</a:t>
            </a:r>
          </a:p>
          <a:p>
            <a:pPr lvl="2"/>
            <a:r>
              <a:rPr lang="it-IT" dirty="0" smtClean="0"/>
              <a:t>la MMU produce </a:t>
            </a:r>
            <a:r>
              <a:rPr lang="it-IT" dirty="0"/>
              <a:t>l’indirizzo fisico corrispondente, </a:t>
            </a:r>
            <a:r>
              <a:rPr lang="it-IT" dirty="0" smtClean="0"/>
              <a:t>con cui si accede alla </a:t>
            </a:r>
            <a:r>
              <a:rPr lang="it-IT" dirty="0"/>
              <a:t>memoria </a:t>
            </a:r>
            <a:r>
              <a:rPr lang="it-IT" dirty="0" smtClean="0"/>
              <a:t>principale</a:t>
            </a:r>
          </a:p>
          <a:p>
            <a:pPr lvl="1"/>
            <a:r>
              <a:rPr lang="it-IT" dirty="0" smtClean="0"/>
              <a:t>Se no (</a:t>
            </a:r>
            <a:r>
              <a:rPr lang="it-IT" i="1" dirty="0" smtClean="0"/>
              <a:t>page fault</a:t>
            </a:r>
            <a:r>
              <a:rPr lang="it-IT" dirty="0" smtClean="0"/>
              <a:t>) </a:t>
            </a:r>
          </a:p>
          <a:p>
            <a:pPr lvl="2"/>
            <a:r>
              <a:rPr lang="it-IT" dirty="0" smtClean="0"/>
              <a:t>la MMU richiede </a:t>
            </a:r>
            <a:r>
              <a:rPr lang="it-IT" dirty="0"/>
              <a:t>l’intervento del Sistema Operativo, che provvede a spostare nella memoria principale il relativo blocco di </a:t>
            </a:r>
            <a:r>
              <a:rPr lang="it-IT" dirty="0" smtClean="0"/>
              <a:t>memoria. 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73113" y="6227763"/>
            <a:ext cx="20161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386138" y="6227763"/>
            <a:ext cx="31337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Suddivisione in pagine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Vista la località dei riferimenti, conviene fare in modo che:</a:t>
            </a:r>
          </a:p>
          <a:p>
            <a:pPr lvl="1"/>
            <a:r>
              <a:rPr lang="it-IT" dirty="0"/>
              <a:t>la memoria sia suddivisa in blocchi, denominati </a:t>
            </a:r>
            <a:r>
              <a:rPr lang="it-IT" i="1" dirty="0"/>
              <a:t>pagine</a:t>
            </a:r>
          </a:p>
          <a:p>
            <a:pPr lvl="1"/>
            <a:r>
              <a:rPr lang="it-IT" dirty="0"/>
              <a:t>quando la CPU fa accesso </a:t>
            </a:r>
            <a:r>
              <a:rPr lang="it-IT" dirty="0" smtClean="0"/>
              <a:t>a </a:t>
            </a:r>
            <a:r>
              <a:rPr lang="it-IT" dirty="0"/>
              <a:t>un dato in una pagina non contenuta nella memoria principale, l’intera pagina vi venga trasferita, di solito utilizzando il meccanismo del DMA.</a:t>
            </a:r>
          </a:p>
          <a:p>
            <a:r>
              <a:rPr lang="it-IT" dirty="0"/>
              <a:t>La dimensione tipica di una pagina varia tra 1 KB e 64 KB.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571500"/>
            <a:ext cx="5610225" cy="754063"/>
          </a:xfrm>
        </p:spPr>
        <p:txBody>
          <a:bodyPr/>
          <a:lstStyle/>
          <a:p>
            <a:r>
              <a:rPr lang="it-IT"/>
              <a:t>Architettura generale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512763" y="3067050"/>
            <a:ext cx="1498600" cy="177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228600">
              <a:tabLst>
                <a:tab pos="228600" algn="l"/>
              </a:tabLst>
            </a:pPr>
            <a:r>
              <a:rPr lang="en-US"/>
              <a:t>CPU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551113" y="3068638"/>
            <a:ext cx="1092200" cy="844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228600">
              <a:tabLst>
                <a:tab pos="228600" algn="l"/>
              </a:tabLst>
            </a:pPr>
            <a:r>
              <a:rPr lang="en-US"/>
              <a:t>MMU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4219575" y="2747963"/>
            <a:ext cx="803275" cy="2698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defTabSz="228600">
              <a:tabLst>
                <a:tab pos="228600" algn="l"/>
              </a:tabLst>
            </a:pPr>
            <a:r>
              <a:rPr lang="en-US"/>
              <a:t>Cache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6040438" y="2571750"/>
            <a:ext cx="1152525" cy="3049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defTabSz="228600">
              <a:tabLst>
                <a:tab pos="228600" algn="l"/>
              </a:tabLst>
            </a:pPr>
            <a:r>
              <a:rPr lang="en-US"/>
              <a:t>Memoria</a:t>
            </a:r>
            <a:br>
              <a:rPr lang="en-US"/>
            </a:br>
            <a:r>
              <a:rPr lang="en-US"/>
              <a:t>principale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8210550" y="2571750"/>
            <a:ext cx="1152525" cy="3049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defTabSz="228600">
              <a:tabLst>
                <a:tab pos="228600" algn="l"/>
              </a:tabLst>
            </a:pPr>
            <a:r>
              <a:rPr lang="en-US"/>
              <a:t>Memoria</a:t>
            </a:r>
            <a:br>
              <a:rPr lang="en-US"/>
            </a:br>
            <a:r>
              <a:rPr lang="en-US"/>
              <a:t>secondaria</a:t>
            </a:r>
          </a:p>
        </p:txBody>
      </p:sp>
      <p:cxnSp>
        <p:nvCxnSpPr>
          <p:cNvPr id="150537" name="AutoShape 9"/>
          <p:cNvCxnSpPr>
            <a:cxnSpLocks noChangeShapeType="1"/>
            <a:stCxn id="150535" idx="3"/>
            <a:endCxn id="150536" idx="1"/>
          </p:cNvCxnSpPr>
          <p:nvPr/>
        </p:nvCxnSpPr>
        <p:spPr bwMode="auto">
          <a:xfrm>
            <a:off x="7192963" y="4097338"/>
            <a:ext cx="10175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40" name="Line 12"/>
          <p:cNvSpPr>
            <a:spLocks noChangeShapeType="1"/>
          </p:cNvSpPr>
          <p:nvPr/>
        </p:nvSpPr>
        <p:spPr bwMode="auto">
          <a:xfrm>
            <a:off x="2016125" y="3460750"/>
            <a:ext cx="536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3643313" y="3440113"/>
            <a:ext cx="576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5022850" y="3419475"/>
            <a:ext cx="100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2011363" y="4429125"/>
            <a:ext cx="2203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>
            <a:off x="5022850" y="4408488"/>
            <a:ext cx="100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1739900" y="2016125"/>
            <a:ext cx="1214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Indirizzi</a:t>
            </a:r>
            <a:br>
              <a:rPr lang="en-US"/>
            </a:br>
            <a:r>
              <a:rPr lang="en-US"/>
              <a:t>logici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3313113" y="2016125"/>
            <a:ext cx="1214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Indirizzi</a:t>
            </a:r>
            <a:br>
              <a:rPr lang="en-US"/>
            </a:br>
            <a:r>
              <a:rPr lang="en-US"/>
              <a:t>fisici</a:t>
            </a:r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2728913" y="4418013"/>
            <a:ext cx="70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Dati</a:t>
            </a:r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5124450" y="4405313"/>
            <a:ext cx="70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Dati</a:t>
            </a:r>
          </a:p>
        </p:txBody>
      </p:sp>
      <p:sp>
        <p:nvSpPr>
          <p:cNvPr id="150549" name="Text Box 21"/>
          <p:cNvSpPr txBox="1">
            <a:spLocks noChangeArrowheads="1"/>
          </p:cNvSpPr>
          <p:nvPr/>
        </p:nvSpPr>
        <p:spPr bwMode="auto">
          <a:xfrm>
            <a:off x="4865688" y="2016125"/>
            <a:ext cx="1214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Indirizzi</a:t>
            </a:r>
            <a:br>
              <a:rPr lang="en-US"/>
            </a:br>
            <a:r>
              <a:rPr lang="en-US"/>
              <a:t>fisici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73113" y="6227763"/>
            <a:ext cx="20161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386138" y="6227763"/>
            <a:ext cx="31337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1812925" y="214313"/>
            <a:ext cx="6122988" cy="754062"/>
          </a:xfrm>
          <a:noFill/>
          <a:ln/>
        </p:spPr>
        <p:txBody>
          <a:bodyPr lIns="44450" rIns="44450"/>
          <a:lstStyle/>
          <a:p>
            <a:r>
              <a:rPr lang="it-IT"/>
              <a:t>Memory Address Table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661988" y="1719263"/>
            <a:ext cx="8578850" cy="481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219075">
              <a:lnSpc>
                <a:spcPct val="90000"/>
              </a:lnSpc>
              <a:spcBef>
                <a:spcPct val="50000"/>
              </a:spcBef>
              <a:tabLst>
                <a:tab pos="223838" algn="l"/>
              </a:tabLst>
            </a:pPr>
            <a:r>
              <a:rPr lang="en-US" b="1" dirty="0" smtClean="0">
                <a:latin typeface="Tms Rmn" charset="0"/>
              </a:rPr>
              <a:t>Per </a:t>
            </a:r>
            <a:r>
              <a:rPr lang="en-US" b="1" dirty="0" err="1" smtClean="0">
                <a:latin typeface="Tms Rmn" charset="0"/>
              </a:rPr>
              <a:t>eseguire</a:t>
            </a:r>
            <a:r>
              <a:rPr lang="en-US" b="1" dirty="0" smtClean="0">
                <a:latin typeface="Tms Rmn" charset="0"/>
              </a:rPr>
              <a:t> la </a:t>
            </a:r>
            <a:r>
              <a:rPr lang="en-US" b="1" dirty="0" err="1" smtClean="0">
                <a:latin typeface="Tms Rmn" charset="0"/>
              </a:rPr>
              <a:t>trasformazione</a:t>
            </a:r>
            <a:r>
              <a:rPr lang="en-US" b="1" dirty="0" smtClean="0">
                <a:latin typeface="Tms Rmn" charset="0"/>
              </a:rPr>
              <a:t> </a:t>
            </a:r>
            <a:r>
              <a:rPr lang="en-US" b="1" dirty="0">
                <a:latin typeface="Tms Rmn" charset="0"/>
              </a:rPr>
              <a:t>da </a:t>
            </a:r>
            <a:r>
              <a:rPr lang="en-US" b="1" dirty="0" err="1">
                <a:latin typeface="Tms Rmn" charset="0"/>
              </a:rPr>
              <a:t>indirizzi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logici</a:t>
            </a:r>
            <a:r>
              <a:rPr lang="en-US" b="1" dirty="0">
                <a:latin typeface="Tms Rmn" charset="0"/>
              </a:rPr>
              <a:t> in </a:t>
            </a:r>
            <a:r>
              <a:rPr lang="en-US" b="1" dirty="0" err="1">
                <a:latin typeface="Tms Rmn" charset="0"/>
              </a:rPr>
              <a:t>fisici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smtClean="0">
                <a:latin typeface="Tms Rmn" charset="0"/>
              </a:rPr>
              <a:t>la MMU </a:t>
            </a:r>
            <a:r>
              <a:rPr lang="en-US" b="1" dirty="0" err="1" smtClean="0">
                <a:latin typeface="Tms Rmn" charset="0"/>
              </a:rPr>
              <a:t>utilizza</a:t>
            </a:r>
            <a:r>
              <a:rPr lang="en-US" b="1" dirty="0" smtClean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una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tabella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detta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i="1" dirty="0">
                <a:latin typeface="Tms Rmn" charset="0"/>
              </a:rPr>
              <a:t>Memory Address Table  (MAT)</a:t>
            </a:r>
            <a:r>
              <a:rPr lang="en-US" b="1" dirty="0">
                <a:latin typeface="Tms Rmn" charset="0"/>
              </a:rPr>
              <a:t>. </a:t>
            </a:r>
          </a:p>
          <a:p>
            <a:pPr algn="just" defTabSz="219075">
              <a:lnSpc>
                <a:spcPct val="90000"/>
              </a:lnSpc>
              <a:spcBef>
                <a:spcPct val="50000"/>
              </a:spcBef>
              <a:tabLst>
                <a:tab pos="223838" algn="l"/>
              </a:tabLst>
            </a:pPr>
            <a:r>
              <a:rPr lang="en-US" b="1" dirty="0">
                <a:latin typeface="Tms Rmn" charset="0"/>
              </a:rPr>
              <a:t>La MAT </a:t>
            </a:r>
            <a:r>
              <a:rPr lang="en-US" b="1" dirty="0" err="1">
                <a:latin typeface="Tms Rmn" charset="0"/>
              </a:rPr>
              <a:t>contiene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una</a:t>
            </a:r>
            <a:r>
              <a:rPr lang="en-US" b="1" dirty="0">
                <a:latin typeface="Tms Rmn" charset="0"/>
              </a:rPr>
              <a:t> entry per </a:t>
            </a:r>
            <a:r>
              <a:rPr lang="en-US" b="1" dirty="0" err="1">
                <a:latin typeface="Tms Rmn" charset="0"/>
              </a:rPr>
              <a:t>ogni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pagina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virtuale</a:t>
            </a:r>
            <a:r>
              <a:rPr lang="en-US" b="1" dirty="0">
                <a:latin typeface="Tms Rmn" charset="0"/>
              </a:rPr>
              <a:t>. Per </a:t>
            </a:r>
            <a:r>
              <a:rPr lang="en-US" b="1" dirty="0" err="1" smtClean="0">
                <a:latin typeface="Tms Rmn" charset="0"/>
              </a:rPr>
              <a:t>ogni</a:t>
            </a:r>
            <a:r>
              <a:rPr lang="en-US" b="1" dirty="0" smtClean="0">
                <a:latin typeface="Tms Rmn" charset="0"/>
              </a:rPr>
              <a:t> entry </a:t>
            </a:r>
            <a:r>
              <a:rPr lang="en-US" b="1" dirty="0">
                <a:latin typeface="Tms Rmn" charset="0"/>
              </a:rPr>
              <a:t>la MAT </a:t>
            </a:r>
            <a:r>
              <a:rPr lang="en-US" b="1" dirty="0" err="1">
                <a:latin typeface="Tms Rmn" charset="0"/>
              </a:rPr>
              <a:t>memorizza</a:t>
            </a:r>
            <a:r>
              <a:rPr lang="en-US" b="1" dirty="0">
                <a:latin typeface="Tms Rmn" charset="0"/>
              </a:rPr>
              <a:t>:</a:t>
            </a:r>
          </a:p>
          <a:p>
            <a:pPr marL="376238" lvl="1" indent="-185738" algn="just" defTabSz="219075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223838" algn="l"/>
              </a:tabLst>
            </a:pPr>
            <a:r>
              <a:rPr lang="en-US" b="1" dirty="0" err="1">
                <a:latin typeface="Tms Rmn" charset="0"/>
              </a:rPr>
              <a:t>l’indirizzo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fisico</a:t>
            </a:r>
            <a:r>
              <a:rPr lang="en-US" b="1" dirty="0">
                <a:latin typeface="Tms Rmn" charset="0"/>
              </a:rPr>
              <a:t> al quale la </a:t>
            </a:r>
            <a:r>
              <a:rPr lang="en-US" b="1" dirty="0" err="1">
                <a:latin typeface="Tms Rmn" charset="0"/>
              </a:rPr>
              <a:t>pagina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si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trova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nella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memoria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principale</a:t>
            </a:r>
            <a:r>
              <a:rPr lang="en-US" b="1" dirty="0">
                <a:latin typeface="Tms Rmn" charset="0"/>
              </a:rPr>
              <a:t>, </a:t>
            </a:r>
            <a:r>
              <a:rPr lang="en-US" b="1" dirty="0" err="1">
                <a:latin typeface="Tms Rmn" charset="0"/>
              </a:rPr>
              <a:t>oppure</a:t>
            </a:r>
            <a:endParaRPr lang="en-US" b="1" dirty="0">
              <a:latin typeface="Tms Rmn" charset="0"/>
            </a:endParaRPr>
          </a:p>
          <a:p>
            <a:pPr marL="376238" lvl="1" indent="-185738" algn="just" defTabSz="219075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223838" algn="l"/>
              </a:tabLst>
            </a:pPr>
            <a:r>
              <a:rPr lang="en-US" b="1" dirty="0">
                <a:latin typeface="Tms Rmn" charset="0"/>
              </a:rPr>
              <a:t>la </a:t>
            </a:r>
            <a:r>
              <a:rPr lang="en-US" b="1" dirty="0" err="1">
                <a:latin typeface="Tms Rmn" charset="0"/>
              </a:rPr>
              <a:t>posizione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della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pagina</a:t>
            </a:r>
            <a:r>
              <a:rPr lang="en-US" b="1" dirty="0">
                <a:latin typeface="Tms Rmn" charset="0"/>
              </a:rPr>
              <a:t> in </a:t>
            </a:r>
            <a:r>
              <a:rPr lang="en-US" b="1" dirty="0" err="1">
                <a:latin typeface="Tms Rmn" charset="0"/>
              </a:rPr>
              <a:t>memoria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secondaria</a:t>
            </a:r>
            <a:r>
              <a:rPr lang="en-US" b="1" dirty="0">
                <a:latin typeface="Tms Rmn" charset="0"/>
              </a:rPr>
              <a:t>.</a:t>
            </a:r>
          </a:p>
          <a:p>
            <a:pPr algn="just" defTabSz="219075">
              <a:lnSpc>
                <a:spcPct val="90000"/>
              </a:lnSpc>
              <a:spcBef>
                <a:spcPct val="50000"/>
              </a:spcBef>
              <a:tabLst>
                <a:tab pos="223838" algn="l"/>
              </a:tabLst>
            </a:pPr>
            <a:r>
              <a:rPr lang="en-US" b="1" dirty="0">
                <a:latin typeface="Tms Rmn" charset="0"/>
              </a:rPr>
              <a:t>Per </a:t>
            </a:r>
            <a:r>
              <a:rPr lang="en-US" b="1" dirty="0" err="1">
                <a:latin typeface="Tms Rmn" charset="0"/>
              </a:rPr>
              <a:t>accedere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rapidamente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all’elemento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corretto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della</a:t>
            </a:r>
            <a:r>
              <a:rPr lang="en-US" b="1" dirty="0">
                <a:latin typeface="Tms Rmn" charset="0"/>
              </a:rPr>
              <a:t> MAT la MMU </a:t>
            </a:r>
            <a:r>
              <a:rPr lang="en-US" b="1" dirty="0" err="1">
                <a:latin typeface="Tms Rmn" charset="0"/>
              </a:rPr>
              <a:t>somma</a:t>
            </a:r>
            <a:r>
              <a:rPr lang="en-US" b="1" dirty="0">
                <a:latin typeface="Tms Rmn" charset="0"/>
              </a:rPr>
              <a:t> al </a:t>
            </a:r>
            <a:r>
              <a:rPr lang="en-US" b="1" dirty="0" err="1">
                <a:latin typeface="Tms Rmn" charset="0"/>
              </a:rPr>
              <a:t>contenuto</a:t>
            </a:r>
            <a:r>
              <a:rPr lang="en-US" b="1" dirty="0">
                <a:latin typeface="Tms Rmn" charset="0"/>
              </a:rPr>
              <a:t> di un </a:t>
            </a:r>
            <a:r>
              <a:rPr lang="en-US" b="1" dirty="0" err="1">
                <a:latin typeface="Tms Rmn" charset="0"/>
              </a:rPr>
              <a:t>registro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che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contiene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l’indirizzo</a:t>
            </a:r>
            <a:r>
              <a:rPr lang="en-US" b="1" dirty="0">
                <a:latin typeface="Tms Rmn" charset="0"/>
              </a:rPr>
              <a:t> di base </a:t>
            </a:r>
            <a:r>
              <a:rPr lang="en-US" b="1" dirty="0" err="1">
                <a:latin typeface="Tms Rmn" charset="0"/>
              </a:rPr>
              <a:t>della</a:t>
            </a:r>
            <a:r>
              <a:rPr lang="en-US" b="1" dirty="0">
                <a:latin typeface="Tms Rmn" charset="0"/>
              </a:rPr>
              <a:t> MAT la parte </a:t>
            </a:r>
            <a:r>
              <a:rPr lang="en-US" b="1" dirty="0" err="1">
                <a:latin typeface="Tms Rmn" charset="0"/>
              </a:rPr>
              <a:t>alta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dell’indirizzo</a:t>
            </a:r>
            <a:r>
              <a:rPr lang="en-US" b="1" dirty="0">
                <a:latin typeface="Tms Rmn" charset="0"/>
              </a:rPr>
              <a:t> (</a:t>
            </a:r>
            <a:r>
              <a:rPr lang="en-US" b="1" dirty="0" err="1">
                <a:latin typeface="Tms Rmn" charset="0"/>
              </a:rPr>
              <a:t>corrispondente</a:t>
            </a:r>
            <a:r>
              <a:rPr lang="en-US" b="1" dirty="0">
                <a:latin typeface="Tms Rmn" charset="0"/>
              </a:rPr>
              <a:t> al </a:t>
            </a:r>
            <a:r>
              <a:rPr lang="en-US" b="1" dirty="0" err="1">
                <a:latin typeface="Tms Rmn" charset="0"/>
              </a:rPr>
              <a:t>numero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della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pagina</a:t>
            </a:r>
            <a:r>
              <a:rPr lang="en-US" b="1" dirty="0">
                <a:latin typeface="Tms Rmn" charset="0"/>
              </a:rPr>
              <a:t> </a:t>
            </a:r>
            <a:r>
              <a:rPr lang="en-US" b="1" dirty="0" err="1">
                <a:latin typeface="Tms Rmn" charset="0"/>
              </a:rPr>
              <a:t>virtuale</a:t>
            </a:r>
            <a:r>
              <a:rPr lang="en-US" b="1" dirty="0">
                <a:latin typeface="Tms Rmn" charset="0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1303338"/>
            <a:ext cx="6156325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84524" y="3911406"/>
            <a:ext cx="8193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MAT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269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5450" y="233363"/>
            <a:ext cx="6686550" cy="754062"/>
          </a:xfrm>
        </p:spPr>
        <p:txBody>
          <a:bodyPr/>
          <a:lstStyle/>
          <a:p>
            <a:r>
              <a:rPr lang="it-IT"/>
              <a:t>Traduzione degli indirizzi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842963" y="1049338"/>
            <a:ext cx="1984375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228600">
              <a:tabLst>
                <a:tab pos="228600" algn="l"/>
              </a:tabLst>
            </a:pPr>
            <a:r>
              <a:rPr lang="en-US"/>
              <a:t>Registro base</a:t>
            </a:r>
            <a:endParaRPr lang="it-IT"/>
          </a:p>
        </p:txBody>
      </p:sp>
      <p:sp>
        <p:nvSpPr>
          <p:cNvPr id="152580" name="AutoShape 4"/>
          <p:cNvSpPr>
            <a:spLocks noChangeArrowheads="1"/>
          </p:cNvSpPr>
          <p:nvPr/>
        </p:nvSpPr>
        <p:spPr bwMode="auto">
          <a:xfrm>
            <a:off x="1635125" y="2062163"/>
            <a:ext cx="407988" cy="407987"/>
          </a:xfrm>
          <a:prstGeom prst="flowChar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3678238" y="2995613"/>
            <a:ext cx="2333625" cy="487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3678238" y="3478213"/>
            <a:ext cx="2333625" cy="487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3678238" y="3960813"/>
            <a:ext cx="2333625" cy="487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3678238" y="4462463"/>
            <a:ext cx="2333625" cy="46831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3678238" y="4926013"/>
            <a:ext cx="2333625" cy="487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3678238" y="5408613"/>
            <a:ext cx="2333625" cy="487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3678238" y="5891213"/>
            <a:ext cx="2333625" cy="487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6383338" y="5661025"/>
            <a:ext cx="1593850" cy="58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228600">
              <a:tabLst>
                <a:tab pos="228600" algn="l"/>
              </a:tabLst>
            </a:pPr>
            <a:r>
              <a:rPr lang="en-US" sz="1800"/>
              <a:t>Indirizzo fisico</a:t>
            </a:r>
            <a:br>
              <a:rPr lang="en-US" sz="1800"/>
            </a:br>
            <a:r>
              <a:rPr lang="en-US" sz="1800"/>
              <a:t>della pagina</a:t>
            </a:r>
            <a:endParaRPr lang="it-IT" sz="1800"/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7981950" y="5657850"/>
            <a:ext cx="1593850" cy="58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228600">
              <a:tabLst>
                <a:tab pos="228600" algn="l"/>
              </a:tabLst>
            </a:pPr>
            <a:r>
              <a:rPr lang="en-US" sz="1800"/>
              <a:t>spiazzamento</a:t>
            </a:r>
            <a:endParaRPr lang="it-IT" sz="1800"/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6391275" y="1436688"/>
            <a:ext cx="1593850" cy="58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228600">
              <a:tabLst>
                <a:tab pos="228600" algn="l"/>
              </a:tabLst>
            </a:pPr>
            <a:r>
              <a:rPr lang="en-US" sz="1800"/>
              <a:t>Indirizzo logico</a:t>
            </a:r>
            <a:br>
              <a:rPr lang="en-US" sz="1800"/>
            </a:br>
            <a:r>
              <a:rPr lang="en-US" sz="1800"/>
              <a:t>della pagina</a:t>
            </a:r>
            <a:endParaRPr lang="it-IT" sz="1800"/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7989888" y="1444625"/>
            <a:ext cx="1593850" cy="573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228600">
              <a:tabLst>
                <a:tab pos="228600" algn="l"/>
              </a:tabLst>
            </a:pPr>
            <a:r>
              <a:rPr lang="en-US" sz="1800"/>
              <a:t>spiazzamento</a:t>
            </a:r>
            <a:endParaRPr lang="it-IT" sz="1800"/>
          </a:p>
        </p:txBody>
      </p:sp>
      <p:cxnSp>
        <p:nvCxnSpPr>
          <p:cNvPr id="152595" name="AutoShape 19"/>
          <p:cNvCxnSpPr>
            <a:cxnSpLocks noChangeShapeType="1"/>
            <a:stCxn id="152579" idx="2"/>
            <a:endCxn id="152580" idx="0"/>
          </p:cNvCxnSpPr>
          <p:nvPr/>
        </p:nvCxnSpPr>
        <p:spPr bwMode="auto">
          <a:xfrm>
            <a:off x="1835150" y="1595438"/>
            <a:ext cx="4763" cy="466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596" name="AutoShape 20"/>
          <p:cNvCxnSpPr>
            <a:cxnSpLocks noChangeShapeType="1"/>
            <a:stCxn id="152593" idx="2"/>
            <a:endCxn id="152580" idx="6"/>
          </p:cNvCxnSpPr>
          <p:nvPr/>
        </p:nvCxnSpPr>
        <p:spPr bwMode="auto">
          <a:xfrm rot="5400000">
            <a:off x="4492626" y="-428625"/>
            <a:ext cx="246062" cy="51450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597" name="AutoShape 21"/>
          <p:cNvCxnSpPr>
            <a:cxnSpLocks noChangeShapeType="1"/>
            <a:stCxn id="152594" idx="2"/>
            <a:endCxn id="152592" idx="0"/>
          </p:cNvCxnSpPr>
          <p:nvPr/>
        </p:nvCxnSpPr>
        <p:spPr bwMode="auto">
          <a:xfrm flipH="1">
            <a:off x="8778875" y="2017713"/>
            <a:ext cx="7938" cy="3640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599" name="AutoShape 23"/>
          <p:cNvCxnSpPr>
            <a:cxnSpLocks noChangeShapeType="1"/>
            <a:stCxn id="152580" idx="4"/>
            <a:endCxn id="152582" idx="1"/>
          </p:cNvCxnSpPr>
          <p:nvPr/>
        </p:nvCxnSpPr>
        <p:spPr bwMode="auto">
          <a:xfrm rot="16200000" flipH="1">
            <a:off x="2132807" y="2177256"/>
            <a:ext cx="1252538" cy="18383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600" name="Text Box 24"/>
          <p:cNvSpPr txBox="1">
            <a:spLocks noChangeArrowheads="1"/>
          </p:cNvSpPr>
          <p:nvPr/>
        </p:nvSpPr>
        <p:spPr bwMode="auto">
          <a:xfrm>
            <a:off x="4362450" y="25400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MAT</a:t>
            </a:r>
            <a:endParaRPr lang="it-IT" b="1"/>
          </a:p>
        </p:txBody>
      </p:sp>
      <p:sp>
        <p:nvSpPr>
          <p:cNvPr id="152601" name="Text Box 25"/>
          <p:cNvSpPr txBox="1">
            <a:spLocks noChangeArrowheads="1"/>
          </p:cNvSpPr>
          <p:nvPr/>
        </p:nvSpPr>
        <p:spPr bwMode="auto">
          <a:xfrm>
            <a:off x="6834188" y="1022350"/>
            <a:ext cx="211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Indirizzo logico</a:t>
            </a:r>
            <a:endParaRPr lang="it-IT"/>
          </a:p>
        </p:txBody>
      </p:sp>
      <p:sp>
        <p:nvSpPr>
          <p:cNvPr id="152602" name="Text Box 26"/>
          <p:cNvSpPr txBox="1">
            <a:spLocks noChangeArrowheads="1"/>
          </p:cNvSpPr>
          <p:nvPr/>
        </p:nvSpPr>
        <p:spPr bwMode="auto">
          <a:xfrm>
            <a:off x="6889750" y="6167438"/>
            <a:ext cx="203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Indirizzo fisico</a:t>
            </a:r>
            <a:endParaRPr lang="it-IT"/>
          </a:p>
        </p:txBody>
      </p:sp>
      <p:cxnSp>
        <p:nvCxnSpPr>
          <p:cNvPr id="152604" name="AutoShape 28"/>
          <p:cNvCxnSpPr>
            <a:cxnSpLocks noChangeShapeType="1"/>
            <a:stCxn id="152582" idx="3"/>
            <a:endCxn id="152590" idx="0"/>
          </p:cNvCxnSpPr>
          <p:nvPr/>
        </p:nvCxnSpPr>
        <p:spPr bwMode="auto">
          <a:xfrm>
            <a:off x="6011863" y="3722688"/>
            <a:ext cx="1168400" cy="19383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rch">
  <a:themeElements>
    <a:clrScheme name="">
      <a:dk1>
        <a:srgbClr val="000000"/>
      </a:dk1>
      <a:lt1>
        <a:srgbClr val="FFFFFF"/>
      </a:lt1>
      <a:dk2>
        <a:srgbClr val="F59400"/>
      </a:dk2>
      <a:lt2>
        <a:srgbClr val="FC0101"/>
      </a:lt2>
      <a:accent1>
        <a:srgbClr val="E1E400"/>
      </a:accent1>
      <a:accent2>
        <a:srgbClr val="1EA300"/>
      </a:accent2>
      <a:accent3>
        <a:srgbClr val="FFFFFF"/>
      </a:accent3>
      <a:accent4>
        <a:srgbClr val="000000"/>
      </a:accent4>
      <a:accent5>
        <a:srgbClr val="EEEFAA"/>
      </a:accent5>
      <a:accent6>
        <a:srgbClr val="1A9300"/>
      </a:accent6>
      <a:hlink>
        <a:srgbClr val="0206FF"/>
      </a:hlink>
      <a:folHlink>
        <a:srgbClr val="BD02FF"/>
      </a:folHlink>
    </a:clrScheme>
    <a:fontScheme name="Comparch">
      <a:majorFont>
        <a:latin typeface="Tms Rm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ar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r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46315041</TotalTime>
  <Pages>70</Pages>
  <Words>762</Words>
  <Application>Microsoft Office PowerPoint</Application>
  <PresentationFormat>A4 (21x29,7 cm)</PresentationFormat>
  <Paragraphs>85</Paragraphs>
  <Slides>14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Comparch</vt:lpstr>
      <vt:lpstr>La memoria virtuale</vt:lpstr>
      <vt:lpstr>Introduzione</vt:lpstr>
      <vt:lpstr>Indirizzi fisici ed indirizzi logici</vt:lpstr>
      <vt:lpstr>Funzionamento</vt:lpstr>
      <vt:lpstr>Suddivisione in pagine</vt:lpstr>
      <vt:lpstr>Architettura generale</vt:lpstr>
      <vt:lpstr>Memory Address Table</vt:lpstr>
      <vt:lpstr>Presentazione standard di PowerPoint</vt:lpstr>
      <vt:lpstr>Traduzione degli indirizzi</vt:lpstr>
      <vt:lpstr>TLB</vt:lpstr>
      <vt:lpstr>TLB</vt:lpstr>
      <vt:lpstr>Vantaggi</vt:lpstr>
      <vt:lpstr>Memoria virtuale rispetto a cache</vt:lpstr>
      <vt:lpstr>Valutazioni quantitative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L'Organizzazione della Memoria:  la Memoria Virtuale</dc:title>
  <dc:creator>Matteo SONZA REORDA</dc:creator>
  <cp:lastModifiedBy>Matteo Sonza Reorda</cp:lastModifiedBy>
  <cp:revision>67</cp:revision>
  <cp:lastPrinted>1601-01-01T00:00:00Z</cp:lastPrinted>
  <dcterms:created xsi:type="dcterms:W3CDTF">1995-12-18T16:11:26Z</dcterms:created>
  <dcterms:modified xsi:type="dcterms:W3CDTF">2018-06-06T06:55:56Z</dcterms:modified>
</cp:coreProperties>
</file>