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8" r:id="rId5"/>
    <p:sldId id="269" r:id="rId6"/>
    <p:sldId id="260" r:id="rId7"/>
    <p:sldId id="266" r:id="rId8"/>
    <p:sldId id="261" r:id="rId9"/>
    <p:sldId id="263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6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B392F-D565-4AAF-8856-AE0328407597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DACA-06C0-44B4-878F-6D68F29CD0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Projet 3D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6400800" cy="910952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 smtClean="0"/>
              <a:t>Implémentation </a:t>
            </a:r>
          </a:p>
          <a:p>
            <a:r>
              <a:rPr lang="fr-FR" b="1" dirty="0" smtClean="0"/>
              <a:t>d’un moteur de rendu en lancé de rayons</a:t>
            </a:r>
            <a:endParaRPr lang="fr-FR" dirty="0"/>
          </a:p>
        </p:txBody>
      </p:sp>
      <p:pic>
        <p:nvPicPr>
          <p:cNvPr id="4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152128" cy="11521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INFSI 350		                             Projet 3D 		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1</a:t>
            </a:fld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1403648" y="5301208"/>
            <a:ext cx="6400800" cy="91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ylfaen" pitchFamily="18" charset="0"/>
              </a:rPr>
              <a:t>Présenté par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dirty="0" smtClean="0">
                <a:latin typeface="Sylfaen" pitchFamily="18" charset="0"/>
              </a:rPr>
              <a:t>P. Besson   J. Del Ojo Balaguer   E. Fruch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Sylfaen" pitchFamily="18" charset="0"/>
              </a:rPr>
              <a:t>Bonus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10</a:t>
            </a:fld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8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9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619672" y="53012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Sans anti-aliasing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788024" y="53012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Anti-aliasing</a:t>
            </a:r>
            <a:endParaRPr lang="fr-FR" dirty="0">
              <a:latin typeface="Sylfaen" pitchFamily="18" charset="0"/>
            </a:endParaRPr>
          </a:p>
        </p:txBody>
      </p:sp>
      <p:pic>
        <p:nvPicPr>
          <p:cNvPr id="15" name="Espace réservé du contenu 14" descr="snapshot.jpg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" b="703"/>
          <a:stretch>
            <a:fillRect/>
          </a:stretch>
        </p:blipFill>
        <p:spPr/>
      </p:pic>
      <p:pic>
        <p:nvPicPr>
          <p:cNvPr id="16" name="Image 15" descr="rende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8760"/>
            <a:ext cx="4410419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7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Structure de partitionnement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8904" y="980728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>
              <a:buNone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Particularités du </a:t>
            </a:r>
            <a:r>
              <a:rPr lang="fr-FR" dirty="0" err="1" smtClean="0">
                <a:solidFill>
                  <a:srgbClr val="920000"/>
                </a:solidFill>
                <a:latin typeface="Sylfaen" pitchFamily="18" charset="0"/>
              </a:rPr>
              <a:t>kd</a:t>
            </a: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-</a:t>
            </a:r>
            <a:r>
              <a:rPr lang="fr-FR" dirty="0" err="1" smtClean="0">
                <a:solidFill>
                  <a:srgbClr val="920000"/>
                </a:solidFill>
                <a:latin typeface="Sylfaen" pitchFamily="18" charset="0"/>
              </a:rPr>
              <a:t>tree</a:t>
            </a: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 </a:t>
            </a:r>
          </a:p>
          <a:p>
            <a:pPr>
              <a:buNone/>
            </a:pPr>
            <a:endParaRPr lang="fr-FR" sz="1200" dirty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latin typeface="Sylfaen" pitchFamily="18" charset="0"/>
              </a:rPr>
              <a:t>Construction</a:t>
            </a:r>
          </a:p>
          <a:p>
            <a:pPr lvl="1">
              <a:buFont typeface="Wingdings" pitchFamily="2" charset="2"/>
              <a:buChar char="§"/>
            </a:pPr>
            <a:endParaRPr lang="fr-FR" sz="300" dirty="0" smtClean="0">
              <a:latin typeface="Sylfaen" pitchFamily="18" charset="0"/>
            </a:endParaRPr>
          </a:p>
          <a:p>
            <a:pPr lvl="1">
              <a:lnSpc>
                <a:spcPct val="125000"/>
              </a:lnSpc>
              <a:buNone/>
            </a:pPr>
            <a:r>
              <a:rPr lang="fr-FR" sz="2400" dirty="0" smtClean="0">
                <a:latin typeface="Sylfaen" pitchFamily="18" charset="0"/>
              </a:rPr>
              <a:t>	</a:t>
            </a:r>
            <a:r>
              <a:rPr lang="fr-FR" sz="1800" dirty="0" smtClean="0">
                <a:latin typeface="Sylfaen" pitchFamily="18" charset="0"/>
              </a:rPr>
              <a:t>Séparations successives alternées par des plans parallèles aux axes du repère et passant par la valeur médiane</a:t>
            </a:r>
          </a:p>
          <a:p>
            <a:pPr lvl="2">
              <a:lnSpc>
                <a:spcPct val="125000"/>
              </a:lnSpc>
              <a:buNone/>
            </a:pPr>
            <a:endParaRPr lang="fr-FR" sz="1800" dirty="0" smtClean="0">
              <a:latin typeface="Sylfaen" pitchFamily="18" charset="0"/>
            </a:endParaRPr>
          </a:p>
          <a:p>
            <a:pPr lvl="1">
              <a:lnSpc>
                <a:spcPct val="125000"/>
              </a:lnSpc>
              <a:buNone/>
            </a:pPr>
            <a:r>
              <a:rPr lang="fr-FR" sz="1800" dirty="0" smtClean="0">
                <a:latin typeface="Sylfaen" pitchFamily="18" charset="0"/>
              </a:rPr>
              <a:t>	Critère d’arrêt définit comme un pourcentage minimal de nombre de triangles dans les </a:t>
            </a:r>
            <a:r>
              <a:rPr lang="fr-FR" sz="1800" dirty="0" smtClean="0">
                <a:latin typeface="Sylfaen" pitchFamily="18" charset="0"/>
              </a:rPr>
              <a:t>bo</a:t>
            </a:r>
            <a:r>
              <a:rPr lang="fr-FR" sz="1800" dirty="0" smtClean="0">
                <a:latin typeface="Sylfaen" pitchFamily="18" charset="0"/>
              </a:rPr>
              <a:t>îtes à l’extremum</a:t>
            </a:r>
            <a:endParaRPr lang="fr-FR" sz="1800" dirty="0" smtClean="0">
              <a:latin typeface="Sylfaen" pitchFamily="18" charset="0"/>
            </a:endParaRPr>
          </a:p>
          <a:p>
            <a:pPr lvl="1">
              <a:lnSpc>
                <a:spcPct val="125000"/>
              </a:lnSpc>
              <a:buNone/>
            </a:pPr>
            <a:r>
              <a:rPr lang="fr-FR" sz="1800" dirty="0" smtClean="0">
                <a:latin typeface="Sylfaen" pitchFamily="18" charset="0"/>
              </a:rPr>
              <a:t>	</a:t>
            </a:r>
            <a:r>
              <a:rPr lang="fr-FR" sz="1800" dirty="0" smtClean="0">
                <a:latin typeface="Sylfaen" pitchFamily="18" charset="0"/>
                <a:sym typeface="Wingdings" pitchFamily="2" charset="2"/>
              </a:rPr>
              <a:t>  Adaptation à la complexité de de la scène</a:t>
            </a:r>
            <a:endParaRPr lang="fr-FR" sz="1800" dirty="0" smtClean="0"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2</a:t>
            </a:fld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32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Calcul des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ombres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3</a:t>
            </a:fld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878904" y="836712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Répartition uniformes des rayons sur le cône</a:t>
            </a:r>
            <a:endParaRPr lang="fr-FR" sz="1800" dirty="0" smtClean="0">
              <a:latin typeface="Sylfaen" pitchFamily="18" charset="0"/>
            </a:endParaRPr>
          </a:p>
        </p:txBody>
      </p:sp>
      <p:grpSp>
        <p:nvGrpSpPr>
          <p:cNvPr id="90" name="Groupe 89"/>
          <p:cNvGrpSpPr/>
          <p:nvPr/>
        </p:nvGrpSpPr>
        <p:grpSpPr>
          <a:xfrm>
            <a:off x="1475656" y="2132856"/>
            <a:ext cx="6192688" cy="2376264"/>
            <a:chOff x="1475656" y="1772816"/>
            <a:chExt cx="6192688" cy="237626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36096" y="1988840"/>
              <a:ext cx="2066158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Ellipse 18"/>
            <p:cNvSpPr/>
            <p:nvPr/>
          </p:nvSpPr>
          <p:spPr>
            <a:xfrm>
              <a:off x="1475656" y="1772816"/>
              <a:ext cx="2448272" cy="2376264"/>
            </a:xfrm>
            <a:prstGeom prst="ellipse">
              <a:avLst/>
            </a:prstGeom>
            <a:noFill/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835696" y="2132856"/>
              <a:ext cx="1656184" cy="1656184"/>
            </a:xfrm>
            <a:prstGeom prst="ellipse">
              <a:avLst/>
            </a:prstGeom>
            <a:noFill/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195736" y="2492896"/>
              <a:ext cx="936104" cy="936104"/>
            </a:xfrm>
            <a:prstGeom prst="ellipse">
              <a:avLst/>
            </a:prstGeom>
            <a:noFill/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>
              <a:stCxn id="19" idx="0"/>
            </p:cNvCxnSpPr>
            <p:nvPr/>
          </p:nvCxnSpPr>
          <p:spPr>
            <a:xfrm rot="16200000" flipH="1">
              <a:off x="2087724" y="2384884"/>
              <a:ext cx="1224136" cy="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1619672" y="2456892"/>
              <a:ext cx="1080120" cy="54006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endCxn id="19" idx="3"/>
            </p:cNvCxnSpPr>
            <p:nvPr/>
          </p:nvCxnSpPr>
          <p:spPr>
            <a:xfrm rot="10800000" flipV="1">
              <a:off x="1834198" y="2996952"/>
              <a:ext cx="829591" cy="804132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endCxn id="19" idx="5"/>
            </p:cNvCxnSpPr>
            <p:nvPr/>
          </p:nvCxnSpPr>
          <p:spPr>
            <a:xfrm>
              <a:off x="2699792" y="2996952"/>
              <a:ext cx="865595" cy="804132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rot="10800000" flipV="1">
              <a:off x="2699792" y="2420888"/>
              <a:ext cx="1080120" cy="54006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2627784" y="20608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627784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627784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2987824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3347864" y="256490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2195736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1835696" y="256490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2267744" y="32129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979712" y="35010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3203848" y="34290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5220072" y="1772816"/>
              <a:ext cx="2448272" cy="2376264"/>
            </a:xfrm>
            <a:prstGeom prst="ellipse">
              <a:avLst/>
            </a:prstGeom>
            <a:noFill/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/>
            <p:cNvCxnSpPr>
              <a:stCxn id="40" idx="0"/>
            </p:cNvCxnSpPr>
            <p:nvPr/>
          </p:nvCxnSpPr>
          <p:spPr>
            <a:xfrm rot="16200000" flipH="1">
              <a:off x="5832140" y="2384884"/>
              <a:ext cx="1224136" cy="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10800000">
              <a:off x="5364088" y="2456892"/>
              <a:ext cx="1080120" cy="54006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endCxn id="40" idx="3"/>
            </p:cNvCxnSpPr>
            <p:nvPr/>
          </p:nvCxnSpPr>
          <p:spPr>
            <a:xfrm rot="10800000" flipV="1">
              <a:off x="5578614" y="2996952"/>
              <a:ext cx="829591" cy="804132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0" idx="5"/>
            </p:cNvCxnSpPr>
            <p:nvPr/>
          </p:nvCxnSpPr>
          <p:spPr>
            <a:xfrm>
              <a:off x="6444208" y="2996952"/>
              <a:ext cx="865595" cy="804132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10800000" flipV="1">
              <a:off x="6444208" y="2420888"/>
              <a:ext cx="1080120" cy="54006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>
              <a:off x="6372200" y="19168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6372200" y="234888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6372200" y="292494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6876256" y="26369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7236296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5508104" y="249289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/>
            <p:cNvSpPr/>
            <p:nvPr/>
          </p:nvSpPr>
          <p:spPr>
            <a:xfrm>
              <a:off x="5940152" y="32849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/>
            <p:cNvSpPr/>
            <p:nvPr/>
          </p:nvSpPr>
          <p:spPr>
            <a:xfrm>
              <a:off x="5652120" y="357301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/>
            <p:cNvSpPr/>
            <p:nvPr/>
          </p:nvSpPr>
          <p:spPr>
            <a:xfrm>
              <a:off x="6660232" y="31409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/>
            <p:cNvSpPr/>
            <p:nvPr/>
          </p:nvSpPr>
          <p:spPr>
            <a:xfrm>
              <a:off x="6948264" y="34290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>
              <a:off x="7236296" y="37170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6372200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/>
            <p:cNvSpPr/>
            <p:nvPr/>
          </p:nvSpPr>
          <p:spPr>
            <a:xfrm>
              <a:off x="6588224" y="27809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ZoneTexte 86"/>
          <p:cNvSpPr txBox="1"/>
          <p:nvPr/>
        </p:nvSpPr>
        <p:spPr>
          <a:xfrm>
            <a:off x="2195736" y="465487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3 cercles</a:t>
            </a:r>
          </a:p>
          <a:p>
            <a:r>
              <a:rPr lang="fr-FR" dirty="0" smtClean="0">
                <a:latin typeface="Sylfaen" pitchFamily="18" charset="0"/>
              </a:rPr>
              <a:t>5 angles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5364088" y="465313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Spirale </a:t>
            </a:r>
          </a:p>
          <a:p>
            <a:r>
              <a:rPr lang="fr-FR" sz="1600" dirty="0" smtClean="0">
                <a:latin typeface="Sylfaen" pitchFamily="18" charset="0"/>
                <a:sym typeface="Wingdings" pitchFamily="2" charset="2"/>
              </a:rPr>
              <a:t></a:t>
            </a:r>
            <a:r>
              <a:rPr lang="fr-FR" dirty="0" smtClean="0">
                <a:latin typeface="Sylfaen" pitchFamily="18" charset="0"/>
              </a:rPr>
              <a:t> on considère plus de rayons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Calcul des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ombres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4</a:t>
            </a:fld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878904" y="620688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Rendu 3D </a:t>
            </a:r>
          </a:p>
          <a:p>
            <a:pPr lvl="1">
              <a:buFont typeface="Wingdings" pitchFamily="2" charset="2"/>
              <a:buChar char="§"/>
            </a:pPr>
            <a:endParaRPr lang="fr-FR" sz="1800" dirty="0" smtClean="0">
              <a:latin typeface="Sylfaen" pitchFamily="18" charset="0"/>
            </a:endParaRPr>
          </a:p>
        </p:txBody>
      </p:sp>
      <p:pic>
        <p:nvPicPr>
          <p:cNvPr id="15" name="Image 14" descr="snapsho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3991059" cy="4536504"/>
          </a:xfrm>
          <a:prstGeom prst="rect">
            <a:avLst/>
          </a:prstGeom>
        </p:spPr>
      </p:pic>
      <p:pic>
        <p:nvPicPr>
          <p:cNvPr id="16" name="Image 15" descr="resnderHard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24744"/>
            <a:ext cx="3936962" cy="447501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635896" y="580526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Ombres dures</a:t>
            </a:r>
          </a:p>
        </p:txBody>
      </p:sp>
    </p:spTree>
    <p:extLst>
      <p:ext uri="{BB962C8B-B14F-4D97-AF65-F5344CB8AC3E}">
        <p14:creationId xmlns:p14="http://schemas.microsoft.com/office/powerpoint/2010/main" val="34057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Calcul des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ombres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5</a:t>
            </a:fld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878904" y="620688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Rendu 3D </a:t>
            </a:r>
          </a:p>
          <a:p>
            <a:pPr lvl="1">
              <a:buFont typeface="Wingdings" pitchFamily="2" charset="2"/>
              <a:buChar char="§"/>
            </a:pPr>
            <a:endParaRPr lang="fr-FR" sz="1800" dirty="0" smtClean="0">
              <a:latin typeface="Sylfae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03848" y="57332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Ombres dures + douces</a:t>
            </a:r>
            <a:endParaRPr lang="fr-FR" b="1" dirty="0"/>
          </a:p>
        </p:txBody>
      </p:sp>
      <p:pic>
        <p:nvPicPr>
          <p:cNvPr id="22" name="Image 21" descr="Capture d’écran 2011-04-25 à 23.19.59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610816" cy="41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err="1" smtClean="0">
                <a:latin typeface="Sylfaen" pitchFamily="18" charset="0"/>
              </a:rPr>
              <a:t>Path</a:t>
            </a:r>
            <a:r>
              <a:rPr lang="fr-FR" dirty="0" smtClean="0">
                <a:latin typeface="Sylfaen" pitchFamily="18" charset="0"/>
              </a:rPr>
              <a:t> </a:t>
            </a:r>
            <a:r>
              <a:rPr lang="fr-FR" dirty="0" err="1" smtClean="0">
                <a:latin typeface="Sylfaen" pitchFamily="18" charset="0"/>
              </a:rPr>
              <a:t>tracing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6</a:t>
            </a:fld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8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9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Espace réservé du contenu 2"/>
          <p:cNvSpPr>
            <a:spLocks noGrp="1"/>
          </p:cNvSpPr>
          <p:nvPr>
            <p:ph idx="1"/>
          </p:nvPr>
        </p:nvSpPr>
        <p:spPr>
          <a:xfrm>
            <a:off x="878904" y="980728"/>
            <a:ext cx="7797552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latin typeface="Sylfaen" pitchFamily="18" charset="0"/>
              </a:rPr>
              <a:t>Lancé de rayons de rayon (méthode récursive)</a:t>
            </a:r>
          </a:p>
          <a:p>
            <a:pPr marL="457200" lvl="1" indent="0">
              <a:buNone/>
            </a:pPr>
            <a:endParaRPr lang="fr-FR" sz="1800" dirty="0" smtClean="0">
              <a:latin typeface="Sylfaen" pitchFamily="18" charset="0"/>
            </a:endParaRPr>
          </a:p>
          <a:p>
            <a:pPr marL="457200" lvl="1" indent="0">
              <a:buNone/>
            </a:pPr>
            <a:r>
              <a:rPr lang="fr-FR" sz="1800" dirty="0" smtClean="0">
                <a:latin typeface="Sylfaen" pitchFamily="18" charset="0"/>
              </a:rPr>
              <a:t>Propriété </a:t>
            </a:r>
            <a:r>
              <a:rPr lang="fr-FR" sz="1800" dirty="0" smtClean="0">
                <a:latin typeface="Sylfaen" pitchFamily="18" charset="0"/>
              </a:rPr>
              <a:t>des rayons</a:t>
            </a:r>
          </a:p>
          <a:p>
            <a:pPr lvl="2">
              <a:buNone/>
            </a:pPr>
            <a:r>
              <a:rPr lang="fr-FR" sz="1800" dirty="0" smtClean="0">
                <a:latin typeface="Sylfaen" pitchFamily="18" charset="0"/>
              </a:rPr>
              <a:t> - Energie</a:t>
            </a:r>
          </a:p>
          <a:p>
            <a:pPr lvl="2">
              <a:buNone/>
            </a:pPr>
            <a:r>
              <a:rPr lang="fr-FR" sz="1800" dirty="0" smtClean="0">
                <a:latin typeface="Sylfaen" pitchFamily="18" charset="0"/>
              </a:rPr>
              <a:t> - Orientation dans un cône centré autour de la normale</a:t>
            </a:r>
          </a:p>
          <a:p>
            <a:pPr lvl="2">
              <a:buNone/>
            </a:pPr>
            <a:endParaRPr lang="fr-FR" sz="1800" dirty="0" smtClean="0">
              <a:latin typeface="Sylfaen" pitchFamily="18" charset="0"/>
            </a:endParaRPr>
          </a:p>
          <a:p>
            <a:pPr lvl="2" indent="0">
              <a:lnSpc>
                <a:spcPct val="125000"/>
              </a:lnSpc>
              <a:buNone/>
            </a:pPr>
            <a:r>
              <a:rPr lang="fr-FR" sz="1800" dirty="0" smtClean="0">
                <a:latin typeface="Sylfaen" pitchFamily="18" charset="0"/>
              </a:rPr>
              <a:t>A chaque intersection : rayons d’énergie plus faible lancés en direction d’un autre objet, ainsi de suite jusqu’à une source</a:t>
            </a:r>
          </a:p>
          <a:p>
            <a:pPr lvl="1">
              <a:buFont typeface="Wingdings" pitchFamily="2" charset="2"/>
              <a:buChar char="§"/>
            </a:pPr>
            <a:endParaRPr lang="fr-FR" sz="2400" dirty="0" smtClean="0"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Chemin inverse non </a:t>
            </a:r>
            <a:r>
              <a:rPr lang="fr-FR" dirty="0" smtClean="0">
                <a:latin typeface="Sylfaen" pitchFamily="18" charset="0"/>
              </a:rPr>
              <a:t>calculé (non bidirectionnel)</a:t>
            </a:r>
            <a:endParaRPr lang="fr-FR" sz="2400" dirty="0" smtClean="0">
              <a:latin typeface="Sylfaen" pitchFamily="18" charset="0"/>
            </a:endParaRPr>
          </a:p>
          <a:p>
            <a:pPr lvl="2" indent="0">
              <a:lnSpc>
                <a:spcPct val="125000"/>
              </a:lnSpc>
              <a:buNone/>
            </a:pPr>
            <a:endParaRPr lang="fr-FR" sz="1800" dirty="0" smtClean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err="1" smtClean="0">
                <a:latin typeface="Sylfaen" pitchFamily="18" charset="0"/>
              </a:rPr>
              <a:t>Path</a:t>
            </a:r>
            <a:r>
              <a:rPr lang="fr-FR" dirty="0" smtClean="0">
                <a:latin typeface="Sylfaen" pitchFamily="18" charset="0"/>
              </a:rPr>
              <a:t> </a:t>
            </a:r>
            <a:r>
              <a:rPr lang="fr-FR" dirty="0" err="1" smtClean="0">
                <a:latin typeface="Sylfaen" pitchFamily="18" charset="0"/>
              </a:rPr>
              <a:t>tracing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7</a:t>
            </a:fld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Espace réservé du contenu 2"/>
          <p:cNvSpPr>
            <a:spLocks noGrp="1"/>
          </p:cNvSpPr>
          <p:nvPr>
            <p:ph idx="1"/>
          </p:nvPr>
        </p:nvSpPr>
        <p:spPr>
          <a:xfrm>
            <a:off x="878904" y="764704"/>
            <a:ext cx="7797552" cy="5184576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endParaRPr lang="fr-FR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Rendu 3D </a:t>
            </a:r>
          </a:p>
          <a:p>
            <a:pPr lvl="2" indent="0">
              <a:lnSpc>
                <a:spcPct val="125000"/>
              </a:lnSpc>
              <a:buNone/>
            </a:pPr>
            <a:endParaRPr lang="fr-FR" sz="1800" dirty="0" smtClean="0">
              <a:latin typeface="Sylfaen" pitchFamily="18" charset="0"/>
            </a:endParaRPr>
          </a:p>
        </p:txBody>
      </p:sp>
      <p:pic>
        <p:nvPicPr>
          <p:cNvPr id="1027" name="Picture 3" descr="C:\Users\Erwan\Desktop\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212976"/>
            <a:ext cx="5305425" cy="2905125"/>
          </a:xfrm>
          <a:prstGeom prst="rect">
            <a:avLst/>
          </a:prstGeom>
          <a:noFill/>
        </p:spPr>
      </p:pic>
      <p:pic>
        <p:nvPicPr>
          <p:cNvPr id="1026" name="Picture 2" descr="C:\Users\Erwan\Desktop\HD.png"/>
          <p:cNvPicPr>
            <a:picLocks noChangeAspect="1" noChangeArrowheads="1"/>
          </p:cNvPicPr>
          <p:nvPr/>
        </p:nvPicPr>
        <p:blipFill>
          <a:blip r:embed="rId5" cstate="print"/>
          <a:srcRect b="6088"/>
          <a:stretch>
            <a:fillRect/>
          </a:stretch>
        </p:blipFill>
        <p:spPr bwMode="auto">
          <a:xfrm>
            <a:off x="3759646" y="908720"/>
            <a:ext cx="5276850" cy="2880320"/>
          </a:xfrm>
          <a:prstGeom prst="rect">
            <a:avLst/>
          </a:prstGeom>
          <a:noFill/>
        </p:spPr>
      </p:pic>
      <p:sp>
        <p:nvSpPr>
          <p:cNvPr id="21" name="ZoneTexte 20"/>
          <p:cNvSpPr txBox="1"/>
          <p:nvPr/>
        </p:nvSpPr>
        <p:spPr>
          <a:xfrm>
            <a:off x="5978702" y="38610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Haute </a:t>
            </a:r>
            <a:r>
              <a:rPr lang="fr-FR" dirty="0" smtClean="0">
                <a:latin typeface="Sylfaen" pitchFamily="18" charset="0"/>
              </a:rPr>
              <a:t>qualité, basse précision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83568" y="28529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Basse </a:t>
            </a:r>
            <a:r>
              <a:rPr lang="fr-FR" dirty="0" smtClean="0">
                <a:latin typeface="Sylfaen" pitchFamily="18" charset="0"/>
              </a:rPr>
              <a:t>qualité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6544" y="43651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buNone/>
            </a:pPr>
            <a:r>
              <a:rPr lang="fr-FR" dirty="0" smtClean="0">
                <a:latin typeface="Sylfaen" pitchFamily="18" charset="0"/>
              </a:rPr>
              <a:t>Bruit </a:t>
            </a:r>
            <a:r>
              <a:rPr lang="fr-FR" sz="1400" dirty="0" smtClean="0">
                <a:latin typeface="Sylfaen" pitchFamily="18" charset="0"/>
                <a:sym typeface="Wingdings" pitchFamily="2" charset="2"/>
              </a:rPr>
              <a:t></a:t>
            </a:r>
            <a:r>
              <a:rPr lang="fr-FR" dirty="0" smtClean="0">
                <a:latin typeface="Sylfaen" pitchFamily="18" charset="0"/>
                <a:sym typeface="Wingdings" pitchFamily="2" charset="2"/>
              </a:rPr>
              <a:t> tirer plus de rayons ou diminuer la résolution angulaire</a:t>
            </a:r>
          </a:p>
          <a:p>
            <a:pPr lvl="2">
              <a:buNone/>
            </a:pPr>
            <a:endParaRPr lang="fr-FR" dirty="0" smtClean="0">
              <a:latin typeface="Sylfaen" pitchFamily="18" charset="0"/>
              <a:sym typeface="Wingdings" pitchFamily="2" charset="2"/>
            </a:endParaRPr>
          </a:p>
          <a:p>
            <a:pPr lvl="2">
              <a:buNone/>
            </a:pPr>
            <a:r>
              <a:rPr lang="fr-FR" dirty="0" smtClean="0">
                <a:latin typeface="Sylfaen" pitchFamily="18" charset="0"/>
                <a:sym typeface="Wingdings" pitchFamily="2" charset="2"/>
              </a:rPr>
              <a:t>Compromis niveau </a:t>
            </a:r>
            <a:r>
              <a:rPr lang="fr-FR" dirty="0" smtClean="0">
                <a:latin typeface="Sylfaen" pitchFamily="18" charset="0"/>
                <a:sym typeface="Wingdings" pitchFamily="2" charset="2"/>
              </a:rPr>
              <a:t>de</a:t>
            </a:r>
          </a:p>
          <a:p>
            <a:pPr lvl="2">
              <a:buNone/>
            </a:pPr>
            <a:r>
              <a:rPr lang="fr-FR" dirty="0" smtClean="0">
                <a:latin typeface="Sylfaen" pitchFamily="18" charset="0"/>
                <a:sym typeface="Wingdings" pitchFamily="2" charset="2"/>
              </a:rPr>
              <a:t> bruit / précision / temps </a:t>
            </a:r>
            <a:r>
              <a:rPr lang="fr-FR" dirty="0" smtClean="0">
                <a:latin typeface="Sylfaen" pitchFamily="18" charset="0"/>
                <a:sym typeface="Wingdings" pitchFamily="2" charset="2"/>
              </a:rPr>
              <a:t>de calcul</a:t>
            </a:r>
            <a:endParaRPr lang="fr-FR" dirty="0" smtClean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Occultation ambiante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8</a:t>
            </a:fld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8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9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878904" y="764704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Rendu 3D </a:t>
            </a:r>
          </a:p>
        </p:txBody>
      </p:sp>
      <p:pic>
        <p:nvPicPr>
          <p:cNvPr id="16" name="Image 15" descr="snapsh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2636615" cy="2996952"/>
          </a:xfrm>
          <a:prstGeom prst="rect">
            <a:avLst/>
          </a:prstGeom>
        </p:spPr>
      </p:pic>
      <p:pic>
        <p:nvPicPr>
          <p:cNvPr id="21" name="Image 20" descr="rend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2736304" cy="3110265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491880" y="52292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Petit angle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Conclusion et travail à venir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9</a:t>
            </a:fld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878904" y="980728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14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>
                <a:solidFill>
                  <a:srgbClr val="920000"/>
                </a:solidFill>
                <a:latin typeface="Sylfaen" pitchFamily="18" charset="0"/>
              </a:rPr>
              <a:t>A perfectionner</a:t>
            </a: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fr-FR" sz="14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marL="914400" lvl="2" indent="0">
              <a:buNone/>
            </a:pPr>
            <a:r>
              <a:rPr lang="fr-FR" dirty="0" smtClean="0">
                <a:solidFill>
                  <a:srgbClr val="00B050"/>
                </a:solidFill>
                <a:latin typeface="Sylfaen" pitchFamily="18" charset="0"/>
              </a:rPr>
              <a:t>BRDF, anti –crénelage, rotation de vecteurs</a:t>
            </a:r>
            <a:endParaRPr lang="fr-FR" dirty="0" smtClean="0">
              <a:solidFill>
                <a:srgbClr val="00B050"/>
              </a:solidFill>
              <a:latin typeface="Sylfaen" pitchFamily="18" charset="0"/>
            </a:endParaRPr>
          </a:p>
          <a:p>
            <a:pPr lvl="2">
              <a:buNone/>
            </a:pPr>
            <a:endParaRPr lang="fr-FR" sz="2000" dirty="0" smtClean="0"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>
                <a:solidFill>
                  <a:srgbClr val="920000"/>
                </a:solidFill>
                <a:latin typeface="Sylfaen" pitchFamily="18" charset="0"/>
              </a:rPr>
              <a:t>A terminer</a:t>
            </a:r>
          </a:p>
          <a:p>
            <a:pPr lvl="2">
              <a:buFont typeface="Wingdings" pitchFamily="2" charset="2"/>
              <a:buChar char="§"/>
            </a:pPr>
            <a:endParaRPr lang="fr-FR" sz="14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fr-FR" dirty="0">
                <a:latin typeface="Sylfaen" pitchFamily="18" charset="0"/>
              </a:rPr>
              <a:t>Loi de Descartes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Réflexion </a:t>
            </a:r>
            <a:r>
              <a:rPr lang="fr-FR" dirty="0" smtClean="0">
                <a:latin typeface="Sylfaen" pitchFamily="18" charset="0"/>
              </a:rPr>
              <a:t>de la lumière sur les particules </a:t>
            </a:r>
            <a:r>
              <a:rPr lang="fr-FR" dirty="0" smtClean="0">
                <a:latin typeface="Sylfaen" pitchFamily="18" charset="0"/>
              </a:rPr>
              <a:t>d’air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Faire une vraie scène pour le rendu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Changer le disque lumineux en sphère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Utiliser la fonction des disques lumineux pour lancer des rayons partout.</a:t>
            </a:r>
          </a:p>
          <a:p>
            <a:pPr lvl="2">
              <a:buNone/>
            </a:pPr>
            <a:endParaRPr lang="fr-FR" sz="2000" dirty="0" smtClean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366</Words>
  <Application>Microsoft Macintosh PowerPoint</Application>
  <PresentationFormat>Présentation à l'écran (4:3)</PresentationFormat>
  <Paragraphs>99</Paragraphs>
  <Slides>10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Projet 3D</vt:lpstr>
      <vt:lpstr>Structure de partitionnement</vt:lpstr>
      <vt:lpstr>Calcul des ombres</vt:lpstr>
      <vt:lpstr>Calcul des ombres</vt:lpstr>
      <vt:lpstr>Calcul des ombres</vt:lpstr>
      <vt:lpstr>Path tracing</vt:lpstr>
      <vt:lpstr>Path tracing</vt:lpstr>
      <vt:lpstr>Occultation ambiante</vt:lpstr>
      <vt:lpstr>Conclusion et travail à venir</vt:lpstr>
      <vt:lpstr>Bonus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Erwan</dc:creator>
  <cp:lastModifiedBy>Pierre Besson</cp:lastModifiedBy>
  <cp:revision>61</cp:revision>
  <dcterms:created xsi:type="dcterms:W3CDTF">2011-04-02T08:54:38Z</dcterms:created>
  <dcterms:modified xsi:type="dcterms:W3CDTF">2011-04-29T11:29:02Z</dcterms:modified>
</cp:coreProperties>
</file>