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4" r:id="rId5"/>
    <p:sldId id="268" r:id="rId6"/>
    <p:sldId id="261" r:id="rId7"/>
    <p:sldId id="269" r:id="rId8"/>
    <p:sldId id="260" r:id="rId9"/>
    <p:sldId id="266" r:id="rId10"/>
    <p:sldId id="259" r:id="rId11"/>
    <p:sldId id="267" r:id="rId12"/>
    <p:sldId id="263" r:id="rId13"/>
    <p:sldId id="265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304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B392F-D565-4AAF-8856-AE0328407597}" type="datetimeFigureOut">
              <a:rPr lang="fr-FR" smtClean="0"/>
              <a:pPr/>
              <a:t>29/04/11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5DACA-06C0-44B4-878F-6D68F29CD0D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88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5DACA-06C0-44B4-878F-6D68F29CD0DA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5DACA-06C0-44B4-878F-6D68F29CD0DA}" type="slidenum">
              <a:rPr lang="fr-FR" smtClean="0"/>
              <a:pPr/>
              <a:t>11</a:t>
            </a:fld>
            <a:endParaRPr 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5DACA-06C0-44B4-878F-6D68F29CD0DA}" type="slidenum">
              <a:rPr lang="fr-FR" smtClean="0"/>
              <a:pPr/>
              <a:t>12</a:t>
            </a:fld>
            <a:endParaRPr lang="fr-F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5DACA-06C0-44B4-878F-6D68F29CD0DA}" type="slidenum">
              <a:rPr lang="fr-FR" smtClean="0"/>
              <a:pPr/>
              <a:t>13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5DACA-06C0-44B4-878F-6D68F29CD0DA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5DACA-06C0-44B4-878F-6D68F29CD0DA}" type="slidenum">
              <a:rPr lang="fr-FR" smtClean="0"/>
              <a:pPr/>
              <a:t>4</a:t>
            </a:fld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5DACA-06C0-44B4-878F-6D68F29CD0DA}" type="slidenum">
              <a:rPr lang="fr-FR" smtClean="0"/>
              <a:pPr/>
              <a:t>5</a:t>
            </a:fld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5DACA-06C0-44B4-878F-6D68F29CD0DA}" type="slidenum">
              <a:rPr lang="fr-FR" smtClean="0"/>
              <a:pPr/>
              <a:t>6</a:t>
            </a:fld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5DACA-06C0-44B4-878F-6D68F29CD0DA}" type="slidenum">
              <a:rPr lang="fr-FR" smtClean="0"/>
              <a:pPr/>
              <a:t>7</a:t>
            </a:fld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5DACA-06C0-44B4-878F-6D68F29CD0DA}" type="slidenum">
              <a:rPr lang="fr-FR" smtClean="0"/>
              <a:pPr/>
              <a:t>8</a:t>
            </a:fld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5DACA-06C0-44B4-878F-6D68F29CD0DA}" type="slidenum">
              <a:rPr lang="fr-FR" smtClean="0"/>
              <a:pPr/>
              <a:t>9</a:t>
            </a:fld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5DACA-06C0-44B4-878F-6D68F29CD0DA}" type="slidenum">
              <a:rPr lang="fr-FR" smtClean="0"/>
              <a:pPr/>
              <a:t>10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D63C-99E5-464E-92A4-DD7E3C7CC7DB}" type="datetimeFigureOut">
              <a:rPr lang="fr-FR" smtClean="0"/>
              <a:pPr/>
              <a:t>29/04/11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5FCE-E2C1-463E-ABBB-B13747ACB3B3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D63C-99E5-464E-92A4-DD7E3C7CC7DB}" type="datetimeFigureOut">
              <a:rPr lang="fr-FR" smtClean="0"/>
              <a:pPr/>
              <a:t>29/04/11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5FCE-E2C1-463E-ABBB-B13747ACB3B3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D63C-99E5-464E-92A4-DD7E3C7CC7DB}" type="datetimeFigureOut">
              <a:rPr lang="fr-FR" smtClean="0"/>
              <a:pPr/>
              <a:t>29/04/11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5FCE-E2C1-463E-ABBB-B13747ACB3B3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D63C-99E5-464E-92A4-DD7E3C7CC7DB}" type="datetimeFigureOut">
              <a:rPr lang="fr-FR" smtClean="0"/>
              <a:pPr/>
              <a:t>29/04/11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5FCE-E2C1-463E-ABBB-B13747ACB3B3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D63C-99E5-464E-92A4-DD7E3C7CC7DB}" type="datetimeFigureOut">
              <a:rPr lang="fr-FR" smtClean="0"/>
              <a:pPr/>
              <a:t>29/04/11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5FCE-E2C1-463E-ABBB-B13747ACB3B3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D63C-99E5-464E-92A4-DD7E3C7CC7DB}" type="datetimeFigureOut">
              <a:rPr lang="fr-FR" smtClean="0"/>
              <a:pPr/>
              <a:t>29/04/11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5FCE-E2C1-463E-ABBB-B13747ACB3B3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D63C-99E5-464E-92A4-DD7E3C7CC7DB}" type="datetimeFigureOut">
              <a:rPr lang="fr-FR" smtClean="0"/>
              <a:pPr/>
              <a:t>29/04/11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5FCE-E2C1-463E-ABBB-B13747ACB3B3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D63C-99E5-464E-92A4-DD7E3C7CC7DB}" type="datetimeFigureOut">
              <a:rPr lang="fr-FR" smtClean="0"/>
              <a:pPr/>
              <a:t>29/04/11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5FCE-E2C1-463E-ABBB-B13747ACB3B3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D63C-99E5-464E-92A4-DD7E3C7CC7DB}" type="datetimeFigureOut">
              <a:rPr lang="fr-FR" smtClean="0"/>
              <a:pPr/>
              <a:t>29/04/11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5FCE-E2C1-463E-ABBB-B13747ACB3B3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D63C-99E5-464E-92A4-DD7E3C7CC7DB}" type="datetimeFigureOut">
              <a:rPr lang="fr-FR" smtClean="0"/>
              <a:pPr/>
              <a:t>29/04/11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5FCE-E2C1-463E-ABBB-B13747ACB3B3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D63C-99E5-464E-92A4-DD7E3C7CC7DB}" type="datetimeFigureOut">
              <a:rPr lang="fr-FR" smtClean="0"/>
              <a:pPr/>
              <a:t>29/04/11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5FCE-E2C1-463E-ABBB-B13747ACB3B3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ED63C-99E5-464E-92A4-DD7E3C7CC7DB}" type="datetimeFigureOut">
              <a:rPr lang="fr-FR" smtClean="0"/>
              <a:pPr/>
              <a:t>29/04/11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C5FCE-E2C1-463E-ABBB-B13747ACB3B3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15.jp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7.pn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5.jp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-27384"/>
            <a:ext cx="7772400" cy="1470025"/>
          </a:xfrm>
        </p:spPr>
        <p:txBody>
          <a:bodyPr/>
          <a:lstStyle/>
          <a:p>
            <a:r>
              <a:rPr lang="fr-FR" dirty="0" smtClean="0">
                <a:latin typeface="Sylfaen" pitchFamily="18" charset="0"/>
              </a:rPr>
              <a:t>Projet 3D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59632" y="1412776"/>
            <a:ext cx="6400800" cy="910952"/>
          </a:xfrm>
        </p:spPr>
        <p:txBody>
          <a:bodyPr>
            <a:normAutofit fontScale="85000" lnSpcReduction="20000"/>
          </a:bodyPr>
          <a:lstStyle/>
          <a:p>
            <a:r>
              <a:rPr lang="fr-FR" b="1" dirty="0" smtClean="0"/>
              <a:t>Implémentation </a:t>
            </a:r>
          </a:p>
          <a:p>
            <a:r>
              <a:rPr lang="fr-FR" b="1" dirty="0" smtClean="0"/>
              <a:t>d’un moteur de rendu en lancé de rayons</a:t>
            </a:r>
            <a:endParaRPr lang="fr-FR" dirty="0"/>
          </a:p>
        </p:txBody>
      </p:sp>
      <p:pic>
        <p:nvPicPr>
          <p:cNvPr id="4" name="Picture 2" descr="C:\Users\Erwan\Desktop\logo_telecom-pariste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1152128" cy="115212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619672" y="6309320"/>
            <a:ext cx="7452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19672" y="6453336"/>
            <a:ext cx="7452320" cy="360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016" y="6309320"/>
            <a:ext cx="1403648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92000" y="6462000"/>
            <a:ext cx="74523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INFSI 350		                             Projet 3D 		                  29/04/2011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27584" y="643359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21DECB1-271F-4901-8E89-1067FB53F5BF}" type="slidenum">
              <a:rPr lang="fr-FR" sz="1400" smtClean="0">
                <a:solidFill>
                  <a:schemeClr val="bg1"/>
                </a:solidFill>
                <a:latin typeface="Sylfaen" pitchFamily="18" charset="0"/>
              </a:rPr>
              <a:pPr/>
              <a:t>1</a:t>
            </a:fld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/X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9672" y="6309320"/>
            <a:ext cx="745232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2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Sous-titre 2"/>
          <p:cNvSpPr txBox="1">
            <a:spLocks/>
          </p:cNvSpPr>
          <p:nvPr/>
        </p:nvSpPr>
        <p:spPr>
          <a:xfrm>
            <a:off x="1403648" y="5301208"/>
            <a:ext cx="6400800" cy="910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ylfaen" pitchFamily="18" charset="0"/>
              </a:rPr>
              <a:t>Présenté par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2000" dirty="0" smtClean="0">
                <a:latin typeface="Sylfaen" pitchFamily="18" charset="0"/>
              </a:rPr>
              <a:t>P. Besson   J. Del Ojo Balaguer   E. Fruch</a:t>
            </a:r>
            <a:endParaRPr kumimoji="0" lang="fr-F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ylfaen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635896" y="335699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IMAGE ?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619672" y="6309320"/>
            <a:ext cx="7452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Sylfaen" pitchFamily="18" charset="0"/>
              </a:rPr>
              <a:t>Anticrénelage 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672" y="6453336"/>
            <a:ext cx="7452320" cy="360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016" y="6309320"/>
            <a:ext cx="1403648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Erwan\Desktop\logo_telecom-paristec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76"/>
            <a:ext cx="504000" cy="504000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1692000" y="6462000"/>
            <a:ext cx="74523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P. Besson - J. Del Ojo Balaguer - E. Fruch	                Projet 3D 	                   29/04/2011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7584" y="643359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21DECB1-271F-4901-8E89-1067FB53F5BF}" type="slidenum">
              <a:rPr lang="fr-FR" sz="1400" smtClean="0">
                <a:solidFill>
                  <a:schemeClr val="bg1"/>
                </a:solidFill>
                <a:latin typeface="Sylfaen" pitchFamily="18" charset="0"/>
              </a:rPr>
              <a:pPr/>
              <a:t>10</a:t>
            </a:fld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/X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9672" y="6309320"/>
            <a:ext cx="745232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8" name="Groupe 48"/>
          <p:cNvGrpSpPr/>
          <p:nvPr/>
        </p:nvGrpSpPr>
        <p:grpSpPr>
          <a:xfrm>
            <a:off x="0" y="795608"/>
            <a:ext cx="9143984" cy="185120"/>
            <a:chOff x="0" y="738000"/>
            <a:chExt cx="9143984" cy="185120"/>
          </a:xfrm>
        </p:grpSpPr>
        <p:grpSp>
          <p:nvGrpSpPr>
            <p:cNvPr id="9" name="Groupe 31"/>
            <p:cNvGrpSpPr/>
            <p:nvPr/>
          </p:nvGrpSpPr>
          <p:grpSpPr>
            <a:xfrm>
              <a:off x="899983" y="738000"/>
              <a:ext cx="8244001" cy="62704"/>
              <a:chOff x="899983" y="738000"/>
              <a:chExt cx="8208017" cy="6270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00000" y="738000"/>
                <a:ext cx="8208000" cy="57600"/>
              </a:xfrm>
              <a:prstGeom prst="rect">
                <a:avLst/>
              </a:prstGeom>
              <a:gradFill flip="none" rotWithShape="1">
                <a:gsLst>
                  <a:gs pos="0">
                    <a:srgbClr val="E20000">
                      <a:tint val="66000"/>
                      <a:satMod val="160000"/>
                    </a:srgbClr>
                  </a:gs>
                  <a:gs pos="50000">
                    <a:srgbClr val="E20000">
                      <a:tint val="44500"/>
                      <a:satMod val="160000"/>
                    </a:srgbClr>
                  </a:gs>
                  <a:gs pos="100000">
                    <a:srgbClr val="E2000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99983" y="764704"/>
                <a:ext cx="8208016" cy="36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e 29"/>
            <p:cNvGrpSpPr/>
            <p:nvPr/>
          </p:nvGrpSpPr>
          <p:grpSpPr>
            <a:xfrm>
              <a:off x="0" y="860400"/>
              <a:ext cx="936000" cy="62720"/>
              <a:chOff x="0" y="835200"/>
              <a:chExt cx="1008000" cy="62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0" y="835200"/>
                <a:ext cx="1008000" cy="4680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0" y="861920"/>
                <a:ext cx="1008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 47"/>
          <p:cNvSpPr/>
          <p:nvPr/>
        </p:nvSpPr>
        <p:spPr>
          <a:xfrm>
            <a:off x="512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Espace réservé du contenu 2"/>
          <p:cNvSpPr>
            <a:spLocks noGrp="1"/>
          </p:cNvSpPr>
          <p:nvPr>
            <p:ph idx="1"/>
          </p:nvPr>
        </p:nvSpPr>
        <p:spPr>
          <a:xfrm>
            <a:off x="878904" y="620688"/>
            <a:ext cx="7653536" cy="5184576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800" dirty="0" smtClean="0">
              <a:solidFill>
                <a:srgbClr val="920000"/>
              </a:solidFill>
              <a:latin typeface="Sylfae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fr-FR" dirty="0" smtClean="0">
                <a:latin typeface="Sylfaen" pitchFamily="18" charset="0"/>
              </a:rPr>
              <a:t>Plusieurs rayons lancés par pixels et moyenne pondérée </a:t>
            </a:r>
            <a:r>
              <a:rPr lang="fr-FR" dirty="0" smtClean="0">
                <a:solidFill>
                  <a:srgbClr val="00B050"/>
                </a:solidFill>
                <a:latin typeface="Sylfaen" pitchFamily="18" charset="0"/>
              </a:rPr>
              <a:t>(par l’énergie)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>
                <a:solidFill>
                  <a:srgbClr val="920000"/>
                </a:solidFill>
                <a:latin typeface="Sylfaen" pitchFamily="18" charset="0"/>
              </a:rPr>
              <a:t>Rendu 3D : comparaison</a:t>
            </a:r>
          </a:p>
          <a:p>
            <a:pPr lvl="1">
              <a:buFont typeface="Wingdings" pitchFamily="2" charset="2"/>
              <a:buChar char="§"/>
            </a:pPr>
            <a:endParaRPr lang="fr-FR" sz="1800" dirty="0" smtClean="0">
              <a:latin typeface="Sylfaen" pitchFamily="18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619672" y="530120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ylfaen" pitchFamily="18" charset="0"/>
              </a:rPr>
              <a:t>Sans anti-aliasing</a:t>
            </a:r>
            <a:endParaRPr lang="fr-FR" dirty="0">
              <a:latin typeface="Sylfaen" pitchFamily="18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4788024" y="530120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ylfaen" pitchFamily="18" charset="0"/>
              </a:rPr>
              <a:t>Anti-aliasing</a:t>
            </a:r>
            <a:endParaRPr lang="fr-FR" dirty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619672" y="6309320"/>
            <a:ext cx="7452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Sylfaen" pitchFamily="18" charset="0"/>
              </a:rPr>
              <a:t>Bonus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672" y="6453336"/>
            <a:ext cx="7452320" cy="360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016" y="6309320"/>
            <a:ext cx="1403648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Erwan\Desktop\logo_telecom-paristec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76"/>
            <a:ext cx="504000" cy="504000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1692000" y="6462000"/>
            <a:ext cx="74523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P. Besson - J. Del Ojo Balaguer - E. Fruch	                Projet 3D 	                   29/04/2011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7584" y="643359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21DECB1-271F-4901-8E89-1067FB53F5BF}" type="slidenum">
              <a:rPr lang="fr-FR" sz="1400" smtClean="0">
                <a:solidFill>
                  <a:schemeClr val="bg1"/>
                </a:solidFill>
                <a:latin typeface="Sylfaen" pitchFamily="18" charset="0"/>
              </a:rPr>
              <a:pPr/>
              <a:t>11</a:t>
            </a:fld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/X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9672" y="6309320"/>
            <a:ext cx="745232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8" name="Groupe 48"/>
          <p:cNvGrpSpPr/>
          <p:nvPr/>
        </p:nvGrpSpPr>
        <p:grpSpPr>
          <a:xfrm>
            <a:off x="0" y="795608"/>
            <a:ext cx="9143984" cy="185120"/>
            <a:chOff x="0" y="738000"/>
            <a:chExt cx="9143984" cy="185120"/>
          </a:xfrm>
        </p:grpSpPr>
        <p:grpSp>
          <p:nvGrpSpPr>
            <p:cNvPr id="9" name="Groupe 31"/>
            <p:cNvGrpSpPr/>
            <p:nvPr/>
          </p:nvGrpSpPr>
          <p:grpSpPr>
            <a:xfrm>
              <a:off x="899983" y="738000"/>
              <a:ext cx="8244001" cy="62704"/>
              <a:chOff x="899983" y="738000"/>
              <a:chExt cx="8208017" cy="6270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00000" y="738000"/>
                <a:ext cx="8208000" cy="57600"/>
              </a:xfrm>
              <a:prstGeom prst="rect">
                <a:avLst/>
              </a:prstGeom>
              <a:gradFill flip="none" rotWithShape="1">
                <a:gsLst>
                  <a:gs pos="0">
                    <a:srgbClr val="E20000">
                      <a:tint val="66000"/>
                      <a:satMod val="160000"/>
                    </a:srgbClr>
                  </a:gs>
                  <a:gs pos="50000">
                    <a:srgbClr val="E20000">
                      <a:tint val="44500"/>
                      <a:satMod val="160000"/>
                    </a:srgbClr>
                  </a:gs>
                  <a:gs pos="100000">
                    <a:srgbClr val="E2000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99983" y="764704"/>
                <a:ext cx="8208016" cy="36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e 29"/>
            <p:cNvGrpSpPr/>
            <p:nvPr/>
          </p:nvGrpSpPr>
          <p:grpSpPr>
            <a:xfrm>
              <a:off x="0" y="860400"/>
              <a:ext cx="936000" cy="62720"/>
              <a:chOff x="0" y="835200"/>
              <a:chExt cx="1008000" cy="62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0" y="835200"/>
                <a:ext cx="1008000" cy="4680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0" y="861920"/>
                <a:ext cx="1008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 47"/>
          <p:cNvSpPr/>
          <p:nvPr/>
        </p:nvSpPr>
        <p:spPr>
          <a:xfrm>
            <a:off x="512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619672" y="530120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ylfaen" pitchFamily="18" charset="0"/>
              </a:rPr>
              <a:t>Sans anti-aliasing</a:t>
            </a:r>
            <a:endParaRPr lang="fr-FR" dirty="0">
              <a:latin typeface="Sylfaen" pitchFamily="18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4788024" y="530120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ylfaen" pitchFamily="18" charset="0"/>
              </a:rPr>
              <a:t>Anti-aliasing</a:t>
            </a:r>
            <a:endParaRPr lang="fr-FR" dirty="0">
              <a:latin typeface="Sylfaen" pitchFamily="18" charset="0"/>
            </a:endParaRPr>
          </a:p>
        </p:txBody>
      </p:sp>
      <p:pic>
        <p:nvPicPr>
          <p:cNvPr id="15" name="Espace réservé du contenu 14" descr="snapshot.jpg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" b="703"/>
          <a:stretch>
            <a:fillRect/>
          </a:stretch>
        </p:blipFill>
        <p:spPr/>
      </p:pic>
      <p:pic>
        <p:nvPicPr>
          <p:cNvPr id="16" name="Image 15" descr="rend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68760"/>
            <a:ext cx="4410419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71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619672" y="6309320"/>
            <a:ext cx="7452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Sylfaen" pitchFamily="18" charset="0"/>
              </a:rPr>
              <a:t>Conclusion et travail à venir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672" y="6453336"/>
            <a:ext cx="7452320" cy="360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016" y="6309320"/>
            <a:ext cx="1403648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Erwan\Desktop\logo_telecom-paristec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76"/>
            <a:ext cx="504000" cy="504000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1692000" y="6462000"/>
            <a:ext cx="74523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P. Besson - J. Del Ojo Balaguer - E. Fruch	                Projet 3D 	                   29/04/2011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7584" y="643359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21DECB1-271F-4901-8E89-1067FB53F5BF}" type="slidenum">
              <a:rPr lang="fr-FR" sz="1400" smtClean="0">
                <a:solidFill>
                  <a:schemeClr val="bg1"/>
                </a:solidFill>
                <a:latin typeface="Sylfaen" pitchFamily="18" charset="0"/>
              </a:rPr>
              <a:pPr/>
              <a:t>12</a:t>
            </a:fld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/X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9672" y="6309320"/>
            <a:ext cx="745232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" name="Groupe 48"/>
          <p:cNvGrpSpPr/>
          <p:nvPr/>
        </p:nvGrpSpPr>
        <p:grpSpPr>
          <a:xfrm>
            <a:off x="0" y="795608"/>
            <a:ext cx="9143984" cy="185120"/>
            <a:chOff x="0" y="738000"/>
            <a:chExt cx="9143984" cy="185120"/>
          </a:xfrm>
        </p:grpSpPr>
        <p:grpSp>
          <p:nvGrpSpPr>
            <p:cNvPr id="8" name="Groupe 31"/>
            <p:cNvGrpSpPr/>
            <p:nvPr/>
          </p:nvGrpSpPr>
          <p:grpSpPr>
            <a:xfrm>
              <a:off x="899983" y="738000"/>
              <a:ext cx="8244001" cy="62704"/>
              <a:chOff x="899983" y="738000"/>
              <a:chExt cx="8208017" cy="6270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00000" y="738000"/>
                <a:ext cx="8208000" cy="57600"/>
              </a:xfrm>
              <a:prstGeom prst="rect">
                <a:avLst/>
              </a:prstGeom>
              <a:gradFill flip="none" rotWithShape="1">
                <a:gsLst>
                  <a:gs pos="0">
                    <a:srgbClr val="E20000">
                      <a:tint val="66000"/>
                      <a:satMod val="160000"/>
                    </a:srgbClr>
                  </a:gs>
                  <a:gs pos="50000">
                    <a:srgbClr val="E20000">
                      <a:tint val="44500"/>
                      <a:satMod val="160000"/>
                    </a:srgbClr>
                  </a:gs>
                  <a:gs pos="100000">
                    <a:srgbClr val="E2000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99983" y="764704"/>
                <a:ext cx="8208016" cy="36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e 29"/>
            <p:cNvGrpSpPr/>
            <p:nvPr/>
          </p:nvGrpSpPr>
          <p:grpSpPr>
            <a:xfrm>
              <a:off x="0" y="860400"/>
              <a:ext cx="936000" cy="62720"/>
              <a:chOff x="0" y="835200"/>
              <a:chExt cx="1008000" cy="62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0" y="835200"/>
                <a:ext cx="1008000" cy="4680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0" y="861920"/>
                <a:ext cx="1008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 47"/>
          <p:cNvSpPr/>
          <p:nvPr/>
        </p:nvSpPr>
        <p:spPr>
          <a:xfrm>
            <a:off x="512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Espace réservé du contenu 2"/>
          <p:cNvSpPr>
            <a:spLocks noGrp="1"/>
          </p:cNvSpPr>
          <p:nvPr>
            <p:ph idx="1"/>
          </p:nvPr>
        </p:nvSpPr>
        <p:spPr>
          <a:xfrm>
            <a:off x="878904" y="980728"/>
            <a:ext cx="7653536" cy="5184576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1400" dirty="0" smtClean="0">
              <a:solidFill>
                <a:srgbClr val="920000"/>
              </a:solidFill>
              <a:latin typeface="Sylfae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fr-FR" sz="2800" dirty="0" smtClean="0">
                <a:solidFill>
                  <a:srgbClr val="920000"/>
                </a:solidFill>
                <a:latin typeface="Sylfaen" pitchFamily="18" charset="0"/>
              </a:rPr>
              <a:t>Implémentations réalisées</a:t>
            </a:r>
          </a:p>
          <a:p>
            <a:pPr lvl="2">
              <a:buFont typeface="Wingdings" pitchFamily="2" charset="2"/>
              <a:buChar char="§"/>
            </a:pPr>
            <a:endParaRPr lang="fr-FR" sz="1400" dirty="0" smtClean="0">
              <a:solidFill>
                <a:srgbClr val="920000"/>
              </a:solidFill>
              <a:latin typeface="Sylfaen" pitchFamily="18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fr-FR" dirty="0" smtClean="0">
                <a:solidFill>
                  <a:srgbClr val="00B050"/>
                </a:solidFill>
                <a:latin typeface="Sylfaen" pitchFamily="18" charset="0"/>
              </a:rPr>
              <a:t>Liste de choses qui marchent</a:t>
            </a:r>
          </a:p>
          <a:p>
            <a:pPr lvl="2">
              <a:buFont typeface="Wingdings" pitchFamily="2" charset="2"/>
              <a:buChar char="§"/>
            </a:pPr>
            <a:r>
              <a:rPr lang="fr-FR" dirty="0" smtClean="0">
                <a:solidFill>
                  <a:srgbClr val="00B050"/>
                </a:solidFill>
                <a:latin typeface="Sylfaen" pitchFamily="18" charset="0"/>
              </a:rPr>
              <a:t>Qui marchent moins bien… BRDF (Bruit)</a:t>
            </a:r>
          </a:p>
          <a:p>
            <a:pPr lvl="2">
              <a:buNone/>
            </a:pPr>
            <a:endParaRPr lang="fr-FR" sz="2000" dirty="0" smtClean="0">
              <a:latin typeface="Sylfae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fr-FR" sz="2800" dirty="0" smtClean="0">
                <a:solidFill>
                  <a:srgbClr val="920000"/>
                </a:solidFill>
                <a:latin typeface="Sylfaen" pitchFamily="18" charset="0"/>
              </a:rPr>
              <a:t>A terminer</a:t>
            </a:r>
          </a:p>
          <a:p>
            <a:pPr lvl="2">
              <a:buFont typeface="Wingdings" pitchFamily="2" charset="2"/>
              <a:buChar char="§"/>
            </a:pPr>
            <a:endParaRPr lang="fr-FR" sz="1400" dirty="0" smtClean="0">
              <a:solidFill>
                <a:srgbClr val="920000"/>
              </a:solidFill>
              <a:latin typeface="Sylfaen" pitchFamily="18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fr-FR" dirty="0" smtClean="0">
                <a:latin typeface="Sylfaen" pitchFamily="18" charset="0"/>
              </a:rPr>
              <a:t>Réflexion de la lumière sur les particules </a:t>
            </a:r>
            <a:r>
              <a:rPr lang="fr-FR" dirty="0" smtClean="0">
                <a:latin typeface="Sylfaen" pitchFamily="18" charset="0"/>
              </a:rPr>
              <a:t>d’air</a:t>
            </a:r>
          </a:p>
          <a:p>
            <a:pPr lvl="2">
              <a:buFont typeface="Wingdings" pitchFamily="2" charset="2"/>
              <a:buChar char="§"/>
            </a:pPr>
            <a:r>
              <a:rPr lang="fr-FR" dirty="0" smtClean="0">
                <a:latin typeface="Sylfaen" pitchFamily="18" charset="0"/>
              </a:rPr>
              <a:t>Modéliser le fait que la scène puisse ne pas </a:t>
            </a:r>
            <a:r>
              <a:rPr lang="fr-FR" dirty="0" smtClean="0">
                <a:latin typeface="Sylfaen" pitchFamily="18" charset="0"/>
              </a:rPr>
              <a:t>être dans du vide total</a:t>
            </a:r>
            <a:endParaRPr lang="fr-FR" dirty="0" smtClean="0">
              <a:latin typeface="Sylfaen" pitchFamily="18" charset="0"/>
            </a:endParaRPr>
          </a:p>
          <a:p>
            <a:pPr lvl="2">
              <a:buNone/>
            </a:pPr>
            <a:endParaRPr lang="fr-FR" sz="2000" dirty="0" smtClean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619672" y="6309320"/>
            <a:ext cx="7452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Sylfaen" pitchFamily="18" charset="0"/>
              </a:rPr>
              <a:t>Calcul des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ombres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672" y="6453336"/>
            <a:ext cx="7452320" cy="360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016" y="6309320"/>
            <a:ext cx="1403648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Erwan\Desktop\logo_telecom-paristec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76"/>
            <a:ext cx="504000" cy="504000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1692000" y="6462000"/>
            <a:ext cx="74523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P. Besson - J. Del Ojo Balaguer - E. Fruch	                Projet 3D 	                   29/04/2011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7584" y="643359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21DECB1-271F-4901-8E89-1067FB53F5BF}" type="slidenum">
              <a:rPr lang="fr-FR" sz="1400" smtClean="0">
                <a:solidFill>
                  <a:schemeClr val="bg1"/>
                </a:solidFill>
                <a:latin typeface="Sylfaen" pitchFamily="18" charset="0"/>
              </a:rPr>
              <a:pPr/>
              <a:t>13</a:t>
            </a:fld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/X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9672" y="6309320"/>
            <a:ext cx="745232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" name="Groupe 48"/>
          <p:cNvGrpSpPr/>
          <p:nvPr/>
        </p:nvGrpSpPr>
        <p:grpSpPr>
          <a:xfrm>
            <a:off x="0" y="795608"/>
            <a:ext cx="9143984" cy="185120"/>
            <a:chOff x="0" y="738000"/>
            <a:chExt cx="9143984" cy="185120"/>
          </a:xfrm>
        </p:grpSpPr>
        <p:grpSp>
          <p:nvGrpSpPr>
            <p:cNvPr id="8" name="Groupe 31"/>
            <p:cNvGrpSpPr/>
            <p:nvPr/>
          </p:nvGrpSpPr>
          <p:grpSpPr>
            <a:xfrm>
              <a:off x="899983" y="738000"/>
              <a:ext cx="8244001" cy="62704"/>
              <a:chOff x="899983" y="738000"/>
              <a:chExt cx="8208017" cy="6270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00000" y="738000"/>
                <a:ext cx="8208000" cy="57600"/>
              </a:xfrm>
              <a:prstGeom prst="rect">
                <a:avLst/>
              </a:prstGeom>
              <a:gradFill flip="none" rotWithShape="1">
                <a:gsLst>
                  <a:gs pos="0">
                    <a:srgbClr val="E20000">
                      <a:tint val="66000"/>
                      <a:satMod val="160000"/>
                    </a:srgbClr>
                  </a:gs>
                  <a:gs pos="50000">
                    <a:srgbClr val="E20000">
                      <a:tint val="44500"/>
                      <a:satMod val="160000"/>
                    </a:srgbClr>
                  </a:gs>
                  <a:gs pos="100000">
                    <a:srgbClr val="E2000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99983" y="764704"/>
                <a:ext cx="8208016" cy="36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e 29"/>
            <p:cNvGrpSpPr/>
            <p:nvPr/>
          </p:nvGrpSpPr>
          <p:grpSpPr>
            <a:xfrm>
              <a:off x="0" y="860400"/>
              <a:ext cx="936000" cy="62720"/>
              <a:chOff x="0" y="835200"/>
              <a:chExt cx="1008000" cy="62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0" y="835200"/>
                <a:ext cx="1008000" cy="4680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0" y="861920"/>
                <a:ext cx="1008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 47"/>
          <p:cNvSpPr/>
          <p:nvPr/>
        </p:nvSpPr>
        <p:spPr>
          <a:xfrm>
            <a:off x="512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Espace réservé du contenu 2"/>
          <p:cNvSpPr>
            <a:spLocks noGrp="1"/>
          </p:cNvSpPr>
          <p:nvPr>
            <p:ph idx="1"/>
          </p:nvPr>
        </p:nvSpPr>
        <p:spPr>
          <a:xfrm>
            <a:off x="878904" y="620688"/>
            <a:ext cx="7653536" cy="5184576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800" dirty="0" smtClean="0">
              <a:solidFill>
                <a:srgbClr val="920000"/>
              </a:solidFill>
              <a:latin typeface="Sylfae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fr-FR" dirty="0" smtClean="0">
                <a:solidFill>
                  <a:srgbClr val="920000"/>
                </a:solidFill>
                <a:latin typeface="Sylfaen" pitchFamily="18" charset="0"/>
              </a:rPr>
              <a:t>Rendu 3D </a:t>
            </a:r>
          </a:p>
          <a:p>
            <a:pPr lvl="1">
              <a:buFont typeface="Wingdings" pitchFamily="2" charset="2"/>
              <a:buChar char="§"/>
            </a:pPr>
            <a:endParaRPr lang="fr-FR" sz="1800" dirty="0" smtClean="0">
              <a:latin typeface="Sylfaen" pitchFamily="18" charset="0"/>
            </a:endParaRPr>
          </a:p>
        </p:txBody>
      </p:sp>
      <p:pic>
        <p:nvPicPr>
          <p:cNvPr id="12" name="Image 11" descr="ceriseSing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563" y="1728192"/>
            <a:ext cx="3776917" cy="4293096"/>
          </a:xfrm>
          <a:prstGeom prst="rect">
            <a:avLst/>
          </a:prstGeom>
        </p:spPr>
      </p:pic>
      <p:pic>
        <p:nvPicPr>
          <p:cNvPr id="13" name="Image 12" descr="Capture d’écran 2011-04-25 à 23.19.5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6" y="2253652"/>
            <a:ext cx="4946520" cy="26875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619672" y="6309320"/>
            <a:ext cx="7452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Sylfaen" pitchFamily="18" charset="0"/>
              </a:rPr>
              <a:t>Structure de partitionnement</a:t>
            </a:r>
            <a:endParaRPr lang="fr-FR" dirty="0">
              <a:latin typeface="Sylfae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8904" y="980728"/>
            <a:ext cx="7653536" cy="5184576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800" dirty="0" smtClean="0">
              <a:solidFill>
                <a:srgbClr val="920000"/>
              </a:solidFill>
              <a:latin typeface="Sylfaen" pitchFamily="18" charset="0"/>
            </a:endParaRPr>
          </a:p>
          <a:p>
            <a:pPr>
              <a:buNone/>
            </a:pPr>
            <a:r>
              <a:rPr lang="fr-FR" dirty="0" smtClean="0">
                <a:solidFill>
                  <a:srgbClr val="920000"/>
                </a:solidFill>
                <a:latin typeface="Sylfaen" pitchFamily="18" charset="0"/>
              </a:rPr>
              <a:t>Particularités du </a:t>
            </a:r>
            <a:r>
              <a:rPr lang="fr-FR" dirty="0" err="1" smtClean="0">
                <a:solidFill>
                  <a:srgbClr val="920000"/>
                </a:solidFill>
                <a:latin typeface="Sylfaen" pitchFamily="18" charset="0"/>
              </a:rPr>
              <a:t>kd</a:t>
            </a:r>
            <a:r>
              <a:rPr lang="fr-FR" dirty="0" smtClean="0">
                <a:solidFill>
                  <a:srgbClr val="920000"/>
                </a:solidFill>
                <a:latin typeface="Sylfaen" pitchFamily="18" charset="0"/>
              </a:rPr>
              <a:t>-</a:t>
            </a:r>
            <a:r>
              <a:rPr lang="fr-FR" dirty="0" err="1" smtClean="0">
                <a:solidFill>
                  <a:srgbClr val="920000"/>
                </a:solidFill>
                <a:latin typeface="Sylfaen" pitchFamily="18" charset="0"/>
              </a:rPr>
              <a:t>tree</a:t>
            </a:r>
            <a:r>
              <a:rPr lang="fr-FR" dirty="0" smtClean="0">
                <a:solidFill>
                  <a:srgbClr val="920000"/>
                </a:solidFill>
                <a:latin typeface="Sylfaen" pitchFamily="18" charset="0"/>
              </a:rPr>
              <a:t> </a:t>
            </a:r>
          </a:p>
          <a:p>
            <a:pPr>
              <a:buNone/>
            </a:pPr>
            <a:endParaRPr lang="fr-FR" sz="1200" dirty="0">
              <a:solidFill>
                <a:srgbClr val="920000"/>
              </a:solidFill>
              <a:latin typeface="Sylfae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fr-FR" sz="2400" dirty="0" smtClean="0">
                <a:latin typeface="Sylfaen" pitchFamily="18" charset="0"/>
              </a:rPr>
              <a:t>Construction</a:t>
            </a:r>
          </a:p>
          <a:p>
            <a:pPr lvl="1">
              <a:buFont typeface="Wingdings" pitchFamily="2" charset="2"/>
              <a:buChar char="§"/>
            </a:pPr>
            <a:endParaRPr lang="fr-FR" sz="300" dirty="0" smtClean="0">
              <a:latin typeface="Sylfaen" pitchFamily="18" charset="0"/>
            </a:endParaRPr>
          </a:p>
          <a:p>
            <a:pPr lvl="1">
              <a:lnSpc>
                <a:spcPct val="125000"/>
              </a:lnSpc>
              <a:buNone/>
            </a:pPr>
            <a:r>
              <a:rPr lang="fr-FR" sz="2400" dirty="0" smtClean="0">
                <a:latin typeface="Sylfaen" pitchFamily="18" charset="0"/>
              </a:rPr>
              <a:t>	</a:t>
            </a:r>
            <a:r>
              <a:rPr lang="fr-FR" sz="1800" dirty="0" smtClean="0">
                <a:latin typeface="Sylfaen" pitchFamily="18" charset="0"/>
              </a:rPr>
              <a:t>Séparations successives alternées par des plans parallèles aux axes du repère et passant par la valeur médiane</a:t>
            </a:r>
          </a:p>
          <a:p>
            <a:pPr lvl="2">
              <a:lnSpc>
                <a:spcPct val="125000"/>
              </a:lnSpc>
              <a:buNone/>
            </a:pPr>
            <a:endParaRPr lang="fr-FR" sz="1800" dirty="0" smtClean="0">
              <a:latin typeface="Sylfaen" pitchFamily="18" charset="0"/>
            </a:endParaRPr>
          </a:p>
          <a:p>
            <a:pPr lvl="1">
              <a:lnSpc>
                <a:spcPct val="125000"/>
              </a:lnSpc>
              <a:buNone/>
            </a:pPr>
            <a:r>
              <a:rPr lang="fr-FR" sz="1800" dirty="0" smtClean="0">
                <a:latin typeface="Sylfaen" pitchFamily="18" charset="0"/>
              </a:rPr>
              <a:t>	Critère d’arrêt définit comme un pourcentage minimal de nombre de triangles dans les feuilles</a:t>
            </a:r>
          </a:p>
          <a:p>
            <a:pPr lvl="1">
              <a:lnSpc>
                <a:spcPct val="125000"/>
              </a:lnSpc>
              <a:buNone/>
            </a:pPr>
            <a:r>
              <a:rPr lang="fr-FR" sz="1800" dirty="0" smtClean="0">
                <a:latin typeface="Sylfaen" pitchFamily="18" charset="0"/>
              </a:rPr>
              <a:t>	</a:t>
            </a:r>
            <a:r>
              <a:rPr lang="fr-FR" sz="1800" dirty="0" smtClean="0">
                <a:latin typeface="Sylfaen" pitchFamily="18" charset="0"/>
                <a:sym typeface="Wingdings" pitchFamily="2" charset="2"/>
              </a:rPr>
              <a:t>  Adaptation à la </a:t>
            </a:r>
            <a:r>
              <a:rPr lang="fr-FR" sz="1800" dirty="0" smtClean="0">
                <a:latin typeface="Sylfaen" pitchFamily="18" charset="0"/>
                <a:sym typeface="Wingdings" pitchFamily="2" charset="2"/>
              </a:rPr>
              <a:t>complexité </a:t>
            </a:r>
            <a:r>
              <a:rPr lang="fr-FR" sz="1800" smtClean="0">
                <a:latin typeface="Sylfaen" pitchFamily="18" charset="0"/>
                <a:sym typeface="Wingdings" pitchFamily="2" charset="2"/>
              </a:rPr>
              <a:t>de de </a:t>
            </a:r>
            <a:r>
              <a:rPr lang="fr-FR" sz="1800" dirty="0" smtClean="0">
                <a:latin typeface="Sylfaen" pitchFamily="18" charset="0"/>
                <a:sym typeface="Wingdings" pitchFamily="2" charset="2"/>
              </a:rPr>
              <a:t>la scène</a:t>
            </a:r>
            <a:endParaRPr lang="fr-FR" sz="1800" dirty="0" smtClean="0">
              <a:latin typeface="Sylfae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672" y="6453336"/>
            <a:ext cx="7452320" cy="360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016" y="6309320"/>
            <a:ext cx="1403648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Erwan\Desktop\logo_telecom-paristec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76"/>
            <a:ext cx="504000" cy="504000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1692000" y="6462000"/>
            <a:ext cx="74523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P. Besson - J. Del Ojo Balaguer - E. Fruch	                Projet 3D 	                   29/04/2011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7584" y="643359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21DECB1-271F-4901-8E89-1067FB53F5BF}" type="slidenum">
              <a:rPr lang="fr-FR" sz="1400" smtClean="0">
                <a:solidFill>
                  <a:schemeClr val="bg1"/>
                </a:solidFill>
                <a:latin typeface="Sylfaen" pitchFamily="18" charset="0"/>
              </a:rPr>
              <a:pPr/>
              <a:t>2</a:t>
            </a:fld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/X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9672" y="6309320"/>
            <a:ext cx="745232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" name="Groupe 48"/>
          <p:cNvGrpSpPr/>
          <p:nvPr/>
        </p:nvGrpSpPr>
        <p:grpSpPr>
          <a:xfrm>
            <a:off x="0" y="795608"/>
            <a:ext cx="9143984" cy="185120"/>
            <a:chOff x="0" y="738000"/>
            <a:chExt cx="9143984" cy="185120"/>
          </a:xfrm>
        </p:grpSpPr>
        <p:grpSp>
          <p:nvGrpSpPr>
            <p:cNvPr id="32" name="Groupe 31"/>
            <p:cNvGrpSpPr/>
            <p:nvPr/>
          </p:nvGrpSpPr>
          <p:grpSpPr>
            <a:xfrm>
              <a:off x="899983" y="738000"/>
              <a:ext cx="8244001" cy="62704"/>
              <a:chOff x="899983" y="738000"/>
              <a:chExt cx="8208017" cy="6270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00000" y="738000"/>
                <a:ext cx="8208000" cy="57600"/>
              </a:xfrm>
              <a:prstGeom prst="rect">
                <a:avLst/>
              </a:prstGeom>
              <a:gradFill flip="none" rotWithShape="1">
                <a:gsLst>
                  <a:gs pos="0">
                    <a:srgbClr val="E20000">
                      <a:tint val="66000"/>
                      <a:satMod val="160000"/>
                    </a:srgbClr>
                  </a:gs>
                  <a:gs pos="50000">
                    <a:srgbClr val="E20000">
                      <a:tint val="44500"/>
                      <a:satMod val="160000"/>
                    </a:srgbClr>
                  </a:gs>
                  <a:gs pos="100000">
                    <a:srgbClr val="E2000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99983" y="764704"/>
                <a:ext cx="8208016" cy="36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e 29"/>
            <p:cNvGrpSpPr/>
            <p:nvPr/>
          </p:nvGrpSpPr>
          <p:grpSpPr>
            <a:xfrm>
              <a:off x="0" y="860400"/>
              <a:ext cx="936000" cy="62720"/>
              <a:chOff x="0" y="835200"/>
              <a:chExt cx="1008000" cy="62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0" y="835200"/>
                <a:ext cx="1008000" cy="4680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0" y="861920"/>
                <a:ext cx="1008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 47"/>
          <p:cNvSpPr/>
          <p:nvPr/>
        </p:nvSpPr>
        <p:spPr>
          <a:xfrm>
            <a:off x="512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619672" y="6309320"/>
            <a:ext cx="7452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Sylfaen" pitchFamily="18" charset="0"/>
              </a:rPr>
              <a:t>BRDF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672" y="6453336"/>
            <a:ext cx="7452320" cy="360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016" y="6309320"/>
            <a:ext cx="1403648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Erwan\Desktop\logo_telecom-paristec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76"/>
            <a:ext cx="504000" cy="504000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1692000" y="6462000"/>
            <a:ext cx="74523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P. Besson - J. Del Ojo Balaguer - E. Fruch	                Projet 3D 	                   29/04/2011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7584" y="643359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21DECB1-271F-4901-8E89-1067FB53F5BF}" type="slidenum">
              <a:rPr lang="fr-FR" sz="1400" smtClean="0">
                <a:solidFill>
                  <a:schemeClr val="bg1"/>
                </a:solidFill>
                <a:latin typeface="Sylfaen" pitchFamily="18" charset="0"/>
              </a:rPr>
              <a:pPr/>
              <a:t>3</a:t>
            </a:fld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/X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9672" y="6309320"/>
            <a:ext cx="745232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" name="Groupe 48"/>
          <p:cNvGrpSpPr/>
          <p:nvPr/>
        </p:nvGrpSpPr>
        <p:grpSpPr>
          <a:xfrm>
            <a:off x="0" y="795608"/>
            <a:ext cx="9143984" cy="185120"/>
            <a:chOff x="0" y="738000"/>
            <a:chExt cx="9143984" cy="185120"/>
          </a:xfrm>
        </p:grpSpPr>
        <p:grpSp>
          <p:nvGrpSpPr>
            <p:cNvPr id="8" name="Groupe 31"/>
            <p:cNvGrpSpPr/>
            <p:nvPr/>
          </p:nvGrpSpPr>
          <p:grpSpPr>
            <a:xfrm>
              <a:off x="899983" y="738000"/>
              <a:ext cx="8244001" cy="62704"/>
              <a:chOff x="899983" y="738000"/>
              <a:chExt cx="8208017" cy="6270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00000" y="738000"/>
                <a:ext cx="8208000" cy="57600"/>
              </a:xfrm>
              <a:prstGeom prst="rect">
                <a:avLst/>
              </a:prstGeom>
              <a:gradFill flip="none" rotWithShape="1">
                <a:gsLst>
                  <a:gs pos="0">
                    <a:srgbClr val="E20000">
                      <a:tint val="66000"/>
                      <a:satMod val="160000"/>
                    </a:srgbClr>
                  </a:gs>
                  <a:gs pos="50000">
                    <a:srgbClr val="E20000">
                      <a:tint val="44500"/>
                      <a:satMod val="160000"/>
                    </a:srgbClr>
                  </a:gs>
                  <a:gs pos="100000">
                    <a:srgbClr val="E2000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99983" y="764704"/>
                <a:ext cx="8208016" cy="36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e 29"/>
            <p:cNvGrpSpPr/>
            <p:nvPr/>
          </p:nvGrpSpPr>
          <p:grpSpPr>
            <a:xfrm>
              <a:off x="0" y="860400"/>
              <a:ext cx="936000" cy="62720"/>
              <a:chOff x="0" y="835200"/>
              <a:chExt cx="1008000" cy="62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0" y="835200"/>
                <a:ext cx="1008000" cy="4680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0" y="861920"/>
                <a:ext cx="1008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 47"/>
          <p:cNvSpPr/>
          <p:nvPr/>
        </p:nvSpPr>
        <p:spPr>
          <a:xfrm>
            <a:off x="512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Espace réservé du contenu 2"/>
          <p:cNvSpPr>
            <a:spLocks noGrp="1"/>
          </p:cNvSpPr>
          <p:nvPr>
            <p:ph idx="1"/>
          </p:nvPr>
        </p:nvSpPr>
        <p:spPr>
          <a:xfrm>
            <a:off x="878904" y="836712"/>
            <a:ext cx="7653536" cy="540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fr-FR" sz="1400" dirty="0" smtClean="0">
              <a:solidFill>
                <a:srgbClr val="920000"/>
              </a:solidFill>
              <a:latin typeface="Sylfae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fr-FR" sz="2800" dirty="0" smtClean="0">
                <a:solidFill>
                  <a:srgbClr val="920000"/>
                </a:solidFill>
                <a:latin typeface="Sylfaen" pitchFamily="18" charset="0"/>
              </a:rPr>
              <a:t>Rendu 3D </a:t>
            </a:r>
          </a:p>
          <a:p>
            <a:pPr lvl="1">
              <a:buFont typeface="Wingdings" pitchFamily="2" charset="2"/>
              <a:buChar char="§"/>
            </a:pPr>
            <a:endParaRPr lang="fr-FR" sz="2800" dirty="0" smtClean="0">
              <a:solidFill>
                <a:srgbClr val="920000"/>
              </a:solidFill>
              <a:latin typeface="Sylfaen" pitchFamily="18" charset="0"/>
            </a:endParaRPr>
          </a:p>
          <a:p>
            <a:pPr lvl="2">
              <a:buNone/>
            </a:pPr>
            <a:endParaRPr lang="fr-FR" sz="2000" dirty="0" smtClean="0">
              <a:latin typeface="Sylfaen" pitchFamily="18" charset="0"/>
            </a:endParaRPr>
          </a:p>
          <a:p>
            <a:pPr lvl="2">
              <a:buNone/>
            </a:pPr>
            <a:endParaRPr lang="fr-FR" dirty="0" smtClean="0">
              <a:latin typeface="Sylfaen" pitchFamily="18" charset="0"/>
            </a:endParaRPr>
          </a:p>
          <a:p>
            <a:pPr lvl="2">
              <a:buNone/>
            </a:pPr>
            <a:endParaRPr lang="fr-FR" sz="2000" dirty="0" smtClean="0">
              <a:latin typeface="Sylfaen" pitchFamily="18" charset="0"/>
            </a:endParaRPr>
          </a:p>
          <a:p>
            <a:pPr lvl="2">
              <a:buNone/>
            </a:pPr>
            <a:endParaRPr lang="fr-FR" dirty="0" smtClean="0">
              <a:latin typeface="Sylfaen" pitchFamily="18" charset="0"/>
            </a:endParaRPr>
          </a:p>
          <a:p>
            <a:pPr lvl="2">
              <a:buNone/>
            </a:pPr>
            <a:endParaRPr lang="fr-FR" sz="2000" dirty="0" smtClean="0">
              <a:latin typeface="Sylfaen" pitchFamily="18" charset="0"/>
            </a:endParaRPr>
          </a:p>
          <a:p>
            <a:pPr lvl="2">
              <a:buNone/>
            </a:pPr>
            <a:endParaRPr lang="fr-FR" dirty="0" smtClean="0">
              <a:latin typeface="Sylfaen" pitchFamily="18" charset="0"/>
            </a:endParaRPr>
          </a:p>
          <a:p>
            <a:pPr lvl="2">
              <a:buNone/>
            </a:pPr>
            <a:endParaRPr lang="fr-FR" sz="2000" dirty="0" smtClean="0">
              <a:latin typeface="Sylfaen" pitchFamily="18" charset="0"/>
            </a:endParaRPr>
          </a:p>
          <a:p>
            <a:pPr lvl="2">
              <a:buNone/>
            </a:pPr>
            <a:endParaRPr lang="fr-FR" dirty="0" smtClean="0">
              <a:latin typeface="Sylfaen" pitchFamily="18" charset="0"/>
            </a:endParaRPr>
          </a:p>
          <a:p>
            <a:pPr lvl="2">
              <a:buNone/>
            </a:pPr>
            <a:r>
              <a:rPr lang="fr-FR" sz="2000" dirty="0" smtClean="0">
                <a:latin typeface="Sylfaen" pitchFamily="18" charset="0"/>
              </a:rPr>
              <a:t>Effets non désirés : </a:t>
            </a:r>
          </a:p>
          <a:p>
            <a:pPr lvl="2">
              <a:buNone/>
            </a:pPr>
            <a:r>
              <a:rPr lang="fr-FR" sz="1900" dirty="0" smtClean="0">
                <a:latin typeface="Sylfaen" pitchFamily="18" charset="0"/>
              </a:rPr>
              <a:t> - Halos lumineux</a:t>
            </a:r>
          </a:p>
          <a:p>
            <a:pPr lvl="2">
              <a:buNone/>
            </a:pPr>
            <a:r>
              <a:rPr lang="fr-FR" sz="1900" dirty="0" smtClean="0">
                <a:latin typeface="Sylfaen" pitchFamily="18" charset="0"/>
              </a:rPr>
              <a:t> - Bruit </a:t>
            </a:r>
            <a:r>
              <a:rPr lang="fr-FR" sz="1500" dirty="0" smtClean="0">
                <a:latin typeface="Sylfaen" pitchFamily="18" charset="0"/>
                <a:sym typeface="Wingdings" pitchFamily="2" charset="2"/>
              </a:rPr>
              <a:t></a:t>
            </a:r>
            <a:r>
              <a:rPr lang="fr-FR" sz="1900" dirty="0" smtClean="0">
                <a:latin typeface="Sylfaen" pitchFamily="18" charset="0"/>
                <a:sym typeface="Wingdings" pitchFamily="2" charset="2"/>
              </a:rPr>
              <a:t> tirer plus de rayons ou diminuer la résolution angulaire</a:t>
            </a:r>
          </a:p>
          <a:p>
            <a:pPr lvl="2">
              <a:buNone/>
            </a:pPr>
            <a:r>
              <a:rPr lang="fr-FR" sz="1900" dirty="0" smtClean="0">
                <a:latin typeface="Sylfaen" pitchFamily="18" charset="0"/>
                <a:sym typeface="Wingdings" pitchFamily="2" charset="2"/>
              </a:rPr>
              <a:t>	Compromis niveau de bruit/précision/temps de calcul</a:t>
            </a:r>
            <a:endParaRPr lang="fr-FR" sz="1900" dirty="0" smtClean="0">
              <a:latin typeface="Sylfaen" pitchFamily="18" charset="0"/>
            </a:endParaRPr>
          </a:p>
        </p:txBody>
      </p:sp>
      <p:pic>
        <p:nvPicPr>
          <p:cNvPr id="12" name="Image 11" descr="renderSansBRDF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3" y="1628800"/>
            <a:ext cx="2448272" cy="2782869"/>
          </a:xfrm>
          <a:prstGeom prst="rect">
            <a:avLst/>
          </a:prstGeom>
        </p:spPr>
      </p:pic>
      <p:pic>
        <p:nvPicPr>
          <p:cNvPr id="13" name="Image 12" descr="renderBRDF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196752"/>
            <a:ext cx="3270116" cy="3717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619672" y="6309320"/>
            <a:ext cx="7452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Sylfaen" pitchFamily="18" charset="0"/>
              </a:rPr>
              <a:t>Calcul des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ombres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672" y="6453336"/>
            <a:ext cx="7452320" cy="360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016" y="6309320"/>
            <a:ext cx="1403648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Erwan\Desktop\logo_telecom-paristec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76"/>
            <a:ext cx="504000" cy="504000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1692000" y="6462000"/>
            <a:ext cx="74523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P. Besson - J. Del Ojo Balaguer - E. Fruch	                Projet 3D 	                   29/04/2011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7584" y="643359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21DECB1-271F-4901-8E89-1067FB53F5BF}" type="slidenum">
              <a:rPr lang="fr-FR" sz="1400" smtClean="0">
                <a:solidFill>
                  <a:schemeClr val="bg1"/>
                </a:solidFill>
                <a:latin typeface="Sylfaen" pitchFamily="18" charset="0"/>
              </a:rPr>
              <a:pPr/>
              <a:t>4</a:t>
            </a:fld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/X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9672" y="6309320"/>
            <a:ext cx="745232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" name="Groupe 48"/>
          <p:cNvGrpSpPr/>
          <p:nvPr/>
        </p:nvGrpSpPr>
        <p:grpSpPr>
          <a:xfrm>
            <a:off x="0" y="795608"/>
            <a:ext cx="9143984" cy="185120"/>
            <a:chOff x="0" y="738000"/>
            <a:chExt cx="9143984" cy="185120"/>
          </a:xfrm>
        </p:grpSpPr>
        <p:grpSp>
          <p:nvGrpSpPr>
            <p:cNvPr id="8" name="Groupe 31"/>
            <p:cNvGrpSpPr/>
            <p:nvPr/>
          </p:nvGrpSpPr>
          <p:grpSpPr>
            <a:xfrm>
              <a:off x="899983" y="738000"/>
              <a:ext cx="8244001" cy="62704"/>
              <a:chOff x="899983" y="738000"/>
              <a:chExt cx="8208017" cy="6270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00000" y="738000"/>
                <a:ext cx="8208000" cy="57600"/>
              </a:xfrm>
              <a:prstGeom prst="rect">
                <a:avLst/>
              </a:prstGeom>
              <a:gradFill flip="none" rotWithShape="1">
                <a:gsLst>
                  <a:gs pos="0">
                    <a:srgbClr val="E20000">
                      <a:tint val="66000"/>
                      <a:satMod val="160000"/>
                    </a:srgbClr>
                  </a:gs>
                  <a:gs pos="50000">
                    <a:srgbClr val="E20000">
                      <a:tint val="44500"/>
                      <a:satMod val="160000"/>
                    </a:srgbClr>
                  </a:gs>
                  <a:gs pos="100000">
                    <a:srgbClr val="E2000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99983" y="764704"/>
                <a:ext cx="8208016" cy="36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e 29"/>
            <p:cNvGrpSpPr/>
            <p:nvPr/>
          </p:nvGrpSpPr>
          <p:grpSpPr>
            <a:xfrm>
              <a:off x="0" y="860400"/>
              <a:ext cx="936000" cy="62720"/>
              <a:chOff x="0" y="835200"/>
              <a:chExt cx="1008000" cy="62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0" y="835200"/>
                <a:ext cx="1008000" cy="4680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0" y="861920"/>
                <a:ext cx="1008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 47"/>
          <p:cNvSpPr/>
          <p:nvPr/>
        </p:nvSpPr>
        <p:spPr>
          <a:xfrm>
            <a:off x="512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Espace réservé du contenu 2"/>
          <p:cNvSpPr>
            <a:spLocks noGrp="1"/>
          </p:cNvSpPr>
          <p:nvPr>
            <p:ph idx="1"/>
          </p:nvPr>
        </p:nvSpPr>
        <p:spPr>
          <a:xfrm>
            <a:off x="878904" y="836712"/>
            <a:ext cx="7653536" cy="5184576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800" dirty="0" smtClean="0">
              <a:solidFill>
                <a:srgbClr val="920000"/>
              </a:solidFill>
              <a:latin typeface="Sylfae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fr-FR" dirty="0" smtClean="0">
                <a:latin typeface="Sylfaen" pitchFamily="18" charset="0"/>
              </a:rPr>
              <a:t>Répartition uniformes des rayons sur le cône</a:t>
            </a:r>
            <a:endParaRPr lang="fr-FR" sz="1800" dirty="0" smtClean="0">
              <a:latin typeface="Sylfaen" pitchFamily="18" charset="0"/>
            </a:endParaRPr>
          </a:p>
        </p:txBody>
      </p:sp>
      <p:grpSp>
        <p:nvGrpSpPr>
          <p:cNvPr id="90" name="Groupe 89"/>
          <p:cNvGrpSpPr/>
          <p:nvPr/>
        </p:nvGrpSpPr>
        <p:grpSpPr>
          <a:xfrm>
            <a:off x="1475656" y="2132856"/>
            <a:ext cx="6192688" cy="2376264"/>
            <a:chOff x="1475656" y="1772816"/>
            <a:chExt cx="6192688" cy="2376264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36096" y="1988840"/>
              <a:ext cx="2066158" cy="187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Ellipse 18"/>
            <p:cNvSpPr/>
            <p:nvPr/>
          </p:nvSpPr>
          <p:spPr>
            <a:xfrm>
              <a:off x="1475656" y="1772816"/>
              <a:ext cx="2448272" cy="2376264"/>
            </a:xfrm>
            <a:prstGeom prst="ellipse">
              <a:avLst/>
            </a:prstGeom>
            <a:noFill/>
            <a:ln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835696" y="2132856"/>
              <a:ext cx="1656184" cy="1656184"/>
            </a:xfrm>
            <a:prstGeom prst="ellipse">
              <a:avLst/>
            </a:prstGeom>
            <a:noFill/>
            <a:ln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195736" y="2492896"/>
              <a:ext cx="936104" cy="936104"/>
            </a:xfrm>
            <a:prstGeom prst="ellipse">
              <a:avLst/>
            </a:prstGeom>
            <a:noFill/>
            <a:ln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>
              <a:stCxn id="19" idx="0"/>
            </p:cNvCxnSpPr>
            <p:nvPr/>
          </p:nvCxnSpPr>
          <p:spPr>
            <a:xfrm rot="16200000" flipH="1">
              <a:off x="2087724" y="2384884"/>
              <a:ext cx="1224136" cy="0"/>
            </a:xfrm>
            <a:prstGeom prst="line">
              <a:avLst/>
            </a:prstGeom>
            <a:ln w="28575">
              <a:solidFill>
                <a:srgbClr val="9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rot="10800000">
              <a:off x="1619672" y="2456892"/>
              <a:ext cx="1080120" cy="540060"/>
            </a:xfrm>
            <a:prstGeom prst="line">
              <a:avLst/>
            </a:prstGeom>
            <a:ln w="28575">
              <a:solidFill>
                <a:srgbClr val="9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>
              <a:endCxn id="19" idx="3"/>
            </p:cNvCxnSpPr>
            <p:nvPr/>
          </p:nvCxnSpPr>
          <p:spPr>
            <a:xfrm rot="10800000" flipV="1">
              <a:off x="1834198" y="2996952"/>
              <a:ext cx="829591" cy="804132"/>
            </a:xfrm>
            <a:prstGeom prst="line">
              <a:avLst/>
            </a:prstGeom>
            <a:ln w="28575">
              <a:solidFill>
                <a:srgbClr val="9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>
              <a:endCxn id="19" idx="5"/>
            </p:cNvCxnSpPr>
            <p:nvPr/>
          </p:nvCxnSpPr>
          <p:spPr>
            <a:xfrm>
              <a:off x="2699792" y="2996952"/>
              <a:ext cx="865595" cy="804132"/>
            </a:xfrm>
            <a:prstGeom prst="line">
              <a:avLst/>
            </a:prstGeom>
            <a:ln w="28575">
              <a:solidFill>
                <a:srgbClr val="9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rot="10800000" flipV="1">
              <a:off x="2699792" y="2420888"/>
              <a:ext cx="1080120" cy="540060"/>
            </a:xfrm>
            <a:prstGeom prst="line">
              <a:avLst/>
            </a:prstGeom>
            <a:ln w="28575">
              <a:solidFill>
                <a:srgbClr val="9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lipse 40"/>
            <p:cNvSpPr/>
            <p:nvPr/>
          </p:nvSpPr>
          <p:spPr>
            <a:xfrm>
              <a:off x="2627784" y="206084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2627784" y="242088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627784" y="28529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/>
            <p:cNvSpPr/>
            <p:nvPr/>
          </p:nvSpPr>
          <p:spPr>
            <a:xfrm>
              <a:off x="2987824" y="270892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>
              <a:off x="3347864" y="256490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>
              <a:off x="2195736" y="270892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>
              <a:off x="1835696" y="256490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>
              <a:off x="2267744" y="321297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1979712" y="350100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Ellipse 52"/>
            <p:cNvSpPr/>
            <p:nvPr/>
          </p:nvSpPr>
          <p:spPr>
            <a:xfrm>
              <a:off x="2915816" y="321297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>
              <a:off x="3203848" y="342900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>
              <a:off x="5220072" y="1772816"/>
              <a:ext cx="2448272" cy="2376264"/>
            </a:xfrm>
            <a:prstGeom prst="ellipse">
              <a:avLst/>
            </a:prstGeom>
            <a:noFill/>
            <a:ln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/>
            <p:cNvCxnSpPr>
              <a:stCxn id="40" idx="0"/>
            </p:cNvCxnSpPr>
            <p:nvPr/>
          </p:nvCxnSpPr>
          <p:spPr>
            <a:xfrm rot="16200000" flipH="1">
              <a:off x="5832140" y="2384884"/>
              <a:ext cx="1224136" cy="0"/>
            </a:xfrm>
            <a:prstGeom prst="line">
              <a:avLst/>
            </a:prstGeom>
            <a:ln w="28575">
              <a:solidFill>
                <a:srgbClr val="9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rot="10800000">
              <a:off x="5364088" y="2456892"/>
              <a:ext cx="1080120" cy="540060"/>
            </a:xfrm>
            <a:prstGeom prst="line">
              <a:avLst/>
            </a:prstGeom>
            <a:ln w="28575">
              <a:solidFill>
                <a:srgbClr val="9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>
              <a:endCxn id="40" idx="3"/>
            </p:cNvCxnSpPr>
            <p:nvPr/>
          </p:nvCxnSpPr>
          <p:spPr>
            <a:xfrm rot="10800000" flipV="1">
              <a:off x="5578614" y="2996952"/>
              <a:ext cx="829591" cy="804132"/>
            </a:xfrm>
            <a:prstGeom prst="line">
              <a:avLst/>
            </a:prstGeom>
            <a:ln w="28575">
              <a:solidFill>
                <a:srgbClr val="9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>
              <a:endCxn id="40" idx="5"/>
            </p:cNvCxnSpPr>
            <p:nvPr/>
          </p:nvCxnSpPr>
          <p:spPr>
            <a:xfrm>
              <a:off x="6444208" y="2996952"/>
              <a:ext cx="865595" cy="804132"/>
            </a:xfrm>
            <a:prstGeom prst="line">
              <a:avLst/>
            </a:prstGeom>
            <a:ln w="28575">
              <a:solidFill>
                <a:srgbClr val="9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rot="10800000" flipV="1">
              <a:off x="6444208" y="2420888"/>
              <a:ext cx="1080120" cy="540060"/>
            </a:xfrm>
            <a:prstGeom prst="line">
              <a:avLst/>
            </a:prstGeom>
            <a:ln w="28575">
              <a:solidFill>
                <a:srgbClr val="9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lipse 59"/>
            <p:cNvSpPr/>
            <p:nvPr/>
          </p:nvSpPr>
          <p:spPr>
            <a:xfrm>
              <a:off x="6372200" y="191683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/>
            <p:cNvSpPr/>
            <p:nvPr/>
          </p:nvSpPr>
          <p:spPr>
            <a:xfrm>
              <a:off x="6372200" y="234888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/>
            <p:cNvSpPr/>
            <p:nvPr/>
          </p:nvSpPr>
          <p:spPr>
            <a:xfrm>
              <a:off x="6372200" y="292494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/>
            <p:cNvSpPr/>
            <p:nvPr/>
          </p:nvSpPr>
          <p:spPr>
            <a:xfrm>
              <a:off x="6876256" y="263691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/>
            <p:cNvSpPr/>
            <p:nvPr/>
          </p:nvSpPr>
          <p:spPr>
            <a:xfrm>
              <a:off x="7236296" y="242088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Ellipse 6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Ellipse 65"/>
            <p:cNvSpPr/>
            <p:nvPr/>
          </p:nvSpPr>
          <p:spPr>
            <a:xfrm>
              <a:off x="5508104" y="249289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Ellipse 66"/>
            <p:cNvSpPr/>
            <p:nvPr/>
          </p:nvSpPr>
          <p:spPr>
            <a:xfrm>
              <a:off x="5940152" y="32849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Ellipse 67"/>
            <p:cNvSpPr/>
            <p:nvPr/>
          </p:nvSpPr>
          <p:spPr>
            <a:xfrm>
              <a:off x="5652120" y="357301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Ellipse 68"/>
            <p:cNvSpPr/>
            <p:nvPr/>
          </p:nvSpPr>
          <p:spPr>
            <a:xfrm>
              <a:off x="6660232" y="314096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Ellipse 69"/>
            <p:cNvSpPr/>
            <p:nvPr/>
          </p:nvSpPr>
          <p:spPr>
            <a:xfrm>
              <a:off x="6948264" y="342900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Ellipse 83"/>
            <p:cNvSpPr/>
            <p:nvPr/>
          </p:nvSpPr>
          <p:spPr>
            <a:xfrm>
              <a:off x="7236296" y="371703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Ellipse 84"/>
            <p:cNvSpPr/>
            <p:nvPr/>
          </p:nvSpPr>
          <p:spPr>
            <a:xfrm>
              <a:off x="6372200" y="270892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Ellipse 85"/>
            <p:cNvSpPr/>
            <p:nvPr/>
          </p:nvSpPr>
          <p:spPr>
            <a:xfrm>
              <a:off x="6588224" y="278092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7" name="ZoneTexte 86"/>
          <p:cNvSpPr txBox="1"/>
          <p:nvPr/>
        </p:nvSpPr>
        <p:spPr>
          <a:xfrm>
            <a:off x="2195736" y="4654877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ylfaen" pitchFamily="18" charset="0"/>
              </a:rPr>
              <a:t>3 cercles</a:t>
            </a:r>
          </a:p>
          <a:p>
            <a:r>
              <a:rPr lang="fr-FR" dirty="0" smtClean="0">
                <a:latin typeface="Sylfaen" pitchFamily="18" charset="0"/>
              </a:rPr>
              <a:t>5 angles</a:t>
            </a:r>
            <a:endParaRPr lang="fr-FR" dirty="0">
              <a:latin typeface="Sylfaen" pitchFamily="18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5364088" y="465313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ylfaen" pitchFamily="18" charset="0"/>
              </a:rPr>
              <a:t>Spirale </a:t>
            </a:r>
          </a:p>
          <a:p>
            <a:r>
              <a:rPr lang="fr-FR" sz="1600" dirty="0" smtClean="0">
                <a:latin typeface="Sylfaen" pitchFamily="18" charset="0"/>
                <a:sym typeface="Wingdings" pitchFamily="2" charset="2"/>
              </a:rPr>
              <a:t></a:t>
            </a:r>
            <a:r>
              <a:rPr lang="fr-FR" dirty="0" smtClean="0">
                <a:latin typeface="Sylfaen" pitchFamily="18" charset="0"/>
              </a:rPr>
              <a:t> on considère plus de rayons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619672" y="6309320"/>
            <a:ext cx="7452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Sylfaen" pitchFamily="18" charset="0"/>
              </a:rPr>
              <a:t>Calcul des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ombres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672" y="6453336"/>
            <a:ext cx="7452320" cy="360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016" y="6309320"/>
            <a:ext cx="1403648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Erwan\Desktop\logo_telecom-paristec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76"/>
            <a:ext cx="504000" cy="504000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1692000" y="6462000"/>
            <a:ext cx="74523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P. Besson - J. Del Ojo Balaguer - E. Fruch	                Projet 3D 	                   29/04/2011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7584" y="643359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21DECB1-271F-4901-8E89-1067FB53F5BF}" type="slidenum">
              <a:rPr lang="fr-FR" sz="1400" smtClean="0">
                <a:solidFill>
                  <a:schemeClr val="bg1"/>
                </a:solidFill>
                <a:latin typeface="Sylfaen" pitchFamily="18" charset="0"/>
              </a:rPr>
              <a:pPr/>
              <a:t>5</a:t>
            </a:fld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/X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9672" y="6309320"/>
            <a:ext cx="745232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" name="Groupe 48"/>
          <p:cNvGrpSpPr/>
          <p:nvPr/>
        </p:nvGrpSpPr>
        <p:grpSpPr>
          <a:xfrm>
            <a:off x="0" y="795608"/>
            <a:ext cx="9143984" cy="185120"/>
            <a:chOff x="0" y="738000"/>
            <a:chExt cx="9143984" cy="185120"/>
          </a:xfrm>
        </p:grpSpPr>
        <p:grpSp>
          <p:nvGrpSpPr>
            <p:cNvPr id="8" name="Groupe 31"/>
            <p:cNvGrpSpPr/>
            <p:nvPr/>
          </p:nvGrpSpPr>
          <p:grpSpPr>
            <a:xfrm>
              <a:off x="899983" y="738000"/>
              <a:ext cx="8244001" cy="62704"/>
              <a:chOff x="899983" y="738000"/>
              <a:chExt cx="8208017" cy="6270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00000" y="738000"/>
                <a:ext cx="8208000" cy="57600"/>
              </a:xfrm>
              <a:prstGeom prst="rect">
                <a:avLst/>
              </a:prstGeom>
              <a:gradFill flip="none" rotWithShape="1">
                <a:gsLst>
                  <a:gs pos="0">
                    <a:srgbClr val="E20000">
                      <a:tint val="66000"/>
                      <a:satMod val="160000"/>
                    </a:srgbClr>
                  </a:gs>
                  <a:gs pos="50000">
                    <a:srgbClr val="E20000">
                      <a:tint val="44500"/>
                      <a:satMod val="160000"/>
                    </a:srgbClr>
                  </a:gs>
                  <a:gs pos="100000">
                    <a:srgbClr val="E2000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99983" y="764704"/>
                <a:ext cx="8208016" cy="36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e 29"/>
            <p:cNvGrpSpPr/>
            <p:nvPr/>
          </p:nvGrpSpPr>
          <p:grpSpPr>
            <a:xfrm>
              <a:off x="0" y="860400"/>
              <a:ext cx="936000" cy="62720"/>
              <a:chOff x="0" y="835200"/>
              <a:chExt cx="1008000" cy="62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0" y="835200"/>
                <a:ext cx="1008000" cy="4680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0" y="861920"/>
                <a:ext cx="1008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 47"/>
          <p:cNvSpPr/>
          <p:nvPr/>
        </p:nvSpPr>
        <p:spPr>
          <a:xfrm>
            <a:off x="512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Espace réservé du contenu 2"/>
          <p:cNvSpPr>
            <a:spLocks noGrp="1"/>
          </p:cNvSpPr>
          <p:nvPr>
            <p:ph idx="1"/>
          </p:nvPr>
        </p:nvSpPr>
        <p:spPr>
          <a:xfrm>
            <a:off x="878904" y="620688"/>
            <a:ext cx="7653536" cy="5184576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800" dirty="0" smtClean="0">
              <a:solidFill>
                <a:srgbClr val="920000"/>
              </a:solidFill>
              <a:latin typeface="Sylfae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fr-FR" dirty="0" smtClean="0">
                <a:solidFill>
                  <a:srgbClr val="920000"/>
                </a:solidFill>
                <a:latin typeface="Sylfaen" pitchFamily="18" charset="0"/>
              </a:rPr>
              <a:t>Rendu 3D </a:t>
            </a:r>
          </a:p>
          <a:p>
            <a:pPr lvl="1">
              <a:buFont typeface="Wingdings" pitchFamily="2" charset="2"/>
              <a:buChar char="§"/>
            </a:pPr>
            <a:endParaRPr lang="fr-FR" sz="1800" dirty="0" smtClean="0">
              <a:latin typeface="Sylfaen" pitchFamily="18" charset="0"/>
            </a:endParaRPr>
          </a:p>
        </p:txBody>
      </p:sp>
      <p:pic>
        <p:nvPicPr>
          <p:cNvPr id="15" name="Image 14" descr="snapsho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4"/>
            <a:ext cx="3991059" cy="4536504"/>
          </a:xfrm>
          <a:prstGeom prst="rect">
            <a:avLst/>
          </a:prstGeom>
        </p:spPr>
      </p:pic>
      <p:pic>
        <p:nvPicPr>
          <p:cNvPr id="16" name="Image 15" descr="resnderHar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124744"/>
            <a:ext cx="3936962" cy="447501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3635896" y="580526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Ombres dures</a:t>
            </a:r>
          </a:p>
        </p:txBody>
      </p:sp>
    </p:spTree>
    <p:extLst>
      <p:ext uri="{BB962C8B-B14F-4D97-AF65-F5344CB8AC3E}">
        <p14:creationId xmlns:p14="http://schemas.microsoft.com/office/powerpoint/2010/main" val="34057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619672" y="6309320"/>
            <a:ext cx="7452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Sylfaen" pitchFamily="18" charset="0"/>
              </a:rPr>
              <a:t>Occultation ambiante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672" y="6453336"/>
            <a:ext cx="7452320" cy="360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016" y="6309320"/>
            <a:ext cx="1403648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Erwan\Desktop\logo_telecom-paristec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76"/>
            <a:ext cx="504000" cy="504000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1692000" y="6462000"/>
            <a:ext cx="74523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P. Besson - J. Del Ojo Balaguer - E. Fruch	                Projet 3D 	                   29/04/2011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7584" y="643359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21DECB1-271F-4901-8E89-1067FB53F5BF}" type="slidenum">
              <a:rPr lang="fr-FR" sz="1400" smtClean="0">
                <a:solidFill>
                  <a:schemeClr val="bg1"/>
                </a:solidFill>
                <a:latin typeface="Sylfaen" pitchFamily="18" charset="0"/>
              </a:rPr>
              <a:pPr/>
              <a:t>6</a:t>
            </a:fld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/X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9672" y="6309320"/>
            <a:ext cx="745232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8" name="Groupe 48"/>
          <p:cNvGrpSpPr/>
          <p:nvPr/>
        </p:nvGrpSpPr>
        <p:grpSpPr>
          <a:xfrm>
            <a:off x="0" y="795608"/>
            <a:ext cx="9143984" cy="185120"/>
            <a:chOff x="0" y="738000"/>
            <a:chExt cx="9143984" cy="185120"/>
          </a:xfrm>
        </p:grpSpPr>
        <p:grpSp>
          <p:nvGrpSpPr>
            <p:cNvPr id="9" name="Groupe 31"/>
            <p:cNvGrpSpPr/>
            <p:nvPr/>
          </p:nvGrpSpPr>
          <p:grpSpPr>
            <a:xfrm>
              <a:off x="899983" y="738000"/>
              <a:ext cx="8244001" cy="62704"/>
              <a:chOff x="899983" y="738000"/>
              <a:chExt cx="8208017" cy="6270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00000" y="738000"/>
                <a:ext cx="8208000" cy="57600"/>
              </a:xfrm>
              <a:prstGeom prst="rect">
                <a:avLst/>
              </a:prstGeom>
              <a:gradFill flip="none" rotWithShape="1">
                <a:gsLst>
                  <a:gs pos="0">
                    <a:srgbClr val="E20000">
                      <a:tint val="66000"/>
                      <a:satMod val="160000"/>
                    </a:srgbClr>
                  </a:gs>
                  <a:gs pos="50000">
                    <a:srgbClr val="E20000">
                      <a:tint val="44500"/>
                      <a:satMod val="160000"/>
                    </a:srgbClr>
                  </a:gs>
                  <a:gs pos="100000">
                    <a:srgbClr val="E2000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99983" y="764704"/>
                <a:ext cx="8208016" cy="36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e 29"/>
            <p:cNvGrpSpPr/>
            <p:nvPr/>
          </p:nvGrpSpPr>
          <p:grpSpPr>
            <a:xfrm>
              <a:off x="0" y="860400"/>
              <a:ext cx="936000" cy="62720"/>
              <a:chOff x="0" y="835200"/>
              <a:chExt cx="1008000" cy="62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0" y="835200"/>
                <a:ext cx="1008000" cy="4680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0" y="861920"/>
                <a:ext cx="1008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 47"/>
          <p:cNvSpPr/>
          <p:nvPr/>
        </p:nvSpPr>
        <p:spPr>
          <a:xfrm>
            <a:off x="512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Espace réservé du contenu 2"/>
          <p:cNvSpPr>
            <a:spLocks noGrp="1"/>
          </p:cNvSpPr>
          <p:nvPr>
            <p:ph idx="1"/>
          </p:nvPr>
        </p:nvSpPr>
        <p:spPr>
          <a:xfrm>
            <a:off x="878904" y="764704"/>
            <a:ext cx="7653536" cy="5184576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800" dirty="0" smtClean="0">
              <a:solidFill>
                <a:srgbClr val="920000"/>
              </a:solidFill>
              <a:latin typeface="Sylfae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fr-FR" dirty="0" smtClean="0">
                <a:solidFill>
                  <a:srgbClr val="920000"/>
                </a:solidFill>
                <a:latin typeface="Sylfaen" pitchFamily="18" charset="0"/>
              </a:rPr>
              <a:t>Rendu 3D </a:t>
            </a:r>
          </a:p>
        </p:txBody>
      </p:sp>
      <p:pic>
        <p:nvPicPr>
          <p:cNvPr id="3" name="Image 2" descr="Capture d’écran 2011-04-29 à 01.24.4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669904"/>
            <a:ext cx="2886752" cy="4495400"/>
          </a:xfrm>
          <a:prstGeom prst="rect">
            <a:avLst/>
          </a:prstGeom>
        </p:spPr>
      </p:pic>
      <p:pic>
        <p:nvPicPr>
          <p:cNvPr id="13" name="Image 12" descr="rend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346" y="1844824"/>
            <a:ext cx="3040806" cy="3456384"/>
          </a:xfrm>
          <a:prstGeom prst="rect">
            <a:avLst/>
          </a:prstGeom>
        </p:spPr>
      </p:pic>
      <p:pic>
        <p:nvPicPr>
          <p:cNvPr id="15" name="Image 14" descr="snapshot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" y="2420888"/>
            <a:ext cx="2787406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619672" y="6309320"/>
            <a:ext cx="7452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Sylfaen" pitchFamily="18" charset="0"/>
              </a:rPr>
              <a:t>Calcul des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ombres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672" y="6453336"/>
            <a:ext cx="7452320" cy="360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016" y="6309320"/>
            <a:ext cx="1403648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Erwan\Desktop\logo_telecom-paristec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76"/>
            <a:ext cx="504000" cy="504000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1692000" y="6462000"/>
            <a:ext cx="74523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P. Besson - J. Del Ojo Balaguer - E. Fruch	                Projet 3D 	                   29/04/2011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7584" y="643359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21DECB1-271F-4901-8E89-1067FB53F5BF}" type="slidenum">
              <a:rPr lang="fr-FR" sz="1400" smtClean="0">
                <a:solidFill>
                  <a:schemeClr val="bg1"/>
                </a:solidFill>
                <a:latin typeface="Sylfaen" pitchFamily="18" charset="0"/>
              </a:rPr>
              <a:pPr/>
              <a:t>7</a:t>
            </a:fld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/X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9672" y="6309320"/>
            <a:ext cx="745232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" name="Groupe 48"/>
          <p:cNvGrpSpPr/>
          <p:nvPr/>
        </p:nvGrpSpPr>
        <p:grpSpPr>
          <a:xfrm>
            <a:off x="0" y="795608"/>
            <a:ext cx="9143984" cy="185120"/>
            <a:chOff x="0" y="738000"/>
            <a:chExt cx="9143984" cy="185120"/>
          </a:xfrm>
        </p:grpSpPr>
        <p:grpSp>
          <p:nvGrpSpPr>
            <p:cNvPr id="8" name="Groupe 31"/>
            <p:cNvGrpSpPr/>
            <p:nvPr/>
          </p:nvGrpSpPr>
          <p:grpSpPr>
            <a:xfrm>
              <a:off x="899983" y="738000"/>
              <a:ext cx="8244001" cy="62704"/>
              <a:chOff x="899983" y="738000"/>
              <a:chExt cx="8208017" cy="6270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00000" y="738000"/>
                <a:ext cx="8208000" cy="57600"/>
              </a:xfrm>
              <a:prstGeom prst="rect">
                <a:avLst/>
              </a:prstGeom>
              <a:gradFill flip="none" rotWithShape="1">
                <a:gsLst>
                  <a:gs pos="0">
                    <a:srgbClr val="E20000">
                      <a:tint val="66000"/>
                      <a:satMod val="160000"/>
                    </a:srgbClr>
                  </a:gs>
                  <a:gs pos="50000">
                    <a:srgbClr val="E20000">
                      <a:tint val="44500"/>
                      <a:satMod val="160000"/>
                    </a:srgbClr>
                  </a:gs>
                  <a:gs pos="100000">
                    <a:srgbClr val="E2000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99983" y="764704"/>
                <a:ext cx="8208016" cy="36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e 29"/>
            <p:cNvGrpSpPr/>
            <p:nvPr/>
          </p:nvGrpSpPr>
          <p:grpSpPr>
            <a:xfrm>
              <a:off x="0" y="860400"/>
              <a:ext cx="936000" cy="62720"/>
              <a:chOff x="0" y="835200"/>
              <a:chExt cx="1008000" cy="62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0" y="835200"/>
                <a:ext cx="1008000" cy="4680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0" y="861920"/>
                <a:ext cx="1008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 47"/>
          <p:cNvSpPr/>
          <p:nvPr/>
        </p:nvSpPr>
        <p:spPr>
          <a:xfrm>
            <a:off x="512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Espace réservé du contenu 2"/>
          <p:cNvSpPr>
            <a:spLocks noGrp="1"/>
          </p:cNvSpPr>
          <p:nvPr>
            <p:ph idx="1"/>
          </p:nvPr>
        </p:nvSpPr>
        <p:spPr>
          <a:xfrm>
            <a:off x="878904" y="620688"/>
            <a:ext cx="7653536" cy="5184576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800" dirty="0" smtClean="0">
              <a:solidFill>
                <a:srgbClr val="920000"/>
              </a:solidFill>
              <a:latin typeface="Sylfae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fr-FR" dirty="0" smtClean="0">
                <a:solidFill>
                  <a:srgbClr val="920000"/>
                </a:solidFill>
                <a:latin typeface="Sylfaen" pitchFamily="18" charset="0"/>
              </a:rPr>
              <a:t>Rendu 3D </a:t>
            </a:r>
          </a:p>
          <a:p>
            <a:pPr lvl="1">
              <a:buFont typeface="Wingdings" pitchFamily="2" charset="2"/>
              <a:buChar char="§"/>
            </a:pPr>
            <a:endParaRPr lang="fr-FR" sz="1800" dirty="0" smtClean="0">
              <a:latin typeface="Sylfaen" pitchFamily="18" charset="0"/>
            </a:endParaRPr>
          </a:p>
        </p:txBody>
      </p:sp>
      <p:pic>
        <p:nvPicPr>
          <p:cNvPr id="15" name="Image 14" descr="snapsho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4"/>
            <a:ext cx="3991059" cy="4536504"/>
          </a:xfrm>
          <a:prstGeom prst="rect">
            <a:avLst/>
          </a:prstGeom>
        </p:spPr>
      </p:pic>
      <p:pic>
        <p:nvPicPr>
          <p:cNvPr id="12" name="Image 11" descr="renderSof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577" y="1124744"/>
            <a:ext cx="3864359" cy="4392488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203848" y="573325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Ombres dures + douces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99098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619672" y="6309320"/>
            <a:ext cx="7452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FR" dirty="0" err="1" smtClean="0">
                <a:latin typeface="Sylfaen" pitchFamily="18" charset="0"/>
              </a:rPr>
              <a:t>Path</a:t>
            </a:r>
            <a:r>
              <a:rPr lang="fr-FR" dirty="0" smtClean="0">
                <a:latin typeface="Sylfaen" pitchFamily="18" charset="0"/>
              </a:rPr>
              <a:t> </a:t>
            </a:r>
            <a:r>
              <a:rPr lang="fr-FR" dirty="0" err="1" smtClean="0">
                <a:latin typeface="Sylfaen" pitchFamily="18" charset="0"/>
              </a:rPr>
              <a:t>tracing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672" y="6453336"/>
            <a:ext cx="7452320" cy="360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016" y="6309320"/>
            <a:ext cx="1403648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Erwan\Desktop\logo_telecom-paristec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76"/>
            <a:ext cx="504000" cy="504000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1692000" y="6462000"/>
            <a:ext cx="74523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P. Besson - J. Del Ojo Balaguer - E. Fruch	                Projet 3D 	                   29/04/2011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7584" y="643359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21DECB1-271F-4901-8E89-1067FB53F5BF}" type="slidenum">
              <a:rPr lang="fr-FR" sz="1400" smtClean="0">
                <a:solidFill>
                  <a:schemeClr val="bg1"/>
                </a:solidFill>
                <a:latin typeface="Sylfaen" pitchFamily="18" charset="0"/>
              </a:rPr>
              <a:pPr/>
              <a:t>8</a:t>
            </a:fld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/X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9672" y="6309320"/>
            <a:ext cx="745232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8" name="Groupe 48"/>
          <p:cNvGrpSpPr/>
          <p:nvPr/>
        </p:nvGrpSpPr>
        <p:grpSpPr>
          <a:xfrm>
            <a:off x="0" y="795608"/>
            <a:ext cx="9143984" cy="185120"/>
            <a:chOff x="0" y="738000"/>
            <a:chExt cx="9143984" cy="185120"/>
          </a:xfrm>
        </p:grpSpPr>
        <p:grpSp>
          <p:nvGrpSpPr>
            <p:cNvPr id="9" name="Groupe 31"/>
            <p:cNvGrpSpPr/>
            <p:nvPr/>
          </p:nvGrpSpPr>
          <p:grpSpPr>
            <a:xfrm>
              <a:off x="899983" y="738000"/>
              <a:ext cx="8244001" cy="62704"/>
              <a:chOff x="899983" y="738000"/>
              <a:chExt cx="8208017" cy="6270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00000" y="738000"/>
                <a:ext cx="8208000" cy="57600"/>
              </a:xfrm>
              <a:prstGeom prst="rect">
                <a:avLst/>
              </a:prstGeom>
              <a:gradFill flip="none" rotWithShape="1">
                <a:gsLst>
                  <a:gs pos="0">
                    <a:srgbClr val="E20000">
                      <a:tint val="66000"/>
                      <a:satMod val="160000"/>
                    </a:srgbClr>
                  </a:gs>
                  <a:gs pos="50000">
                    <a:srgbClr val="E20000">
                      <a:tint val="44500"/>
                      <a:satMod val="160000"/>
                    </a:srgbClr>
                  </a:gs>
                  <a:gs pos="100000">
                    <a:srgbClr val="E2000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99983" y="764704"/>
                <a:ext cx="8208016" cy="36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e 29"/>
            <p:cNvGrpSpPr/>
            <p:nvPr/>
          </p:nvGrpSpPr>
          <p:grpSpPr>
            <a:xfrm>
              <a:off x="0" y="860400"/>
              <a:ext cx="936000" cy="62720"/>
              <a:chOff x="0" y="835200"/>
              <a:chExt cx="1008000" cy="62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0" y="835200"/>
                <a:ext cx="1008000" cy="4680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0" y="861920"/>
                <a:ext cx="1008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 47"/>
          <p:cNvSpPr/>
          <p:nvPr/>
        </p:nvSpPr>
        <p:spPr>
          <a:xfrm>
            <a:off x="512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Espace réservé du contenu 2"/>
          <p:cNvSpPr>
            <a:spLocks noGrp="1"/>
          </p:cNvSpPr>
          <p:nvPr>
            <p:ph idx="1"/>
          </p:nvPr>
        </p:nvSpPr>
        <p:spPr>
          <a:xfrm>
            <a:off x="878904" y="980728"/>
            <a:ext cx="7797552" cy="5184576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800" dirty="0" smtClean="0">
              <a:solidFill>
                <a:srgbClr val="920000"/>
              </a:solidFill>
              <a:latin typeface="Sylfae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fr-FR" sz="2400" dirty="0" smtClean="0">
                <a:latin typeface="Sylfaen" pitchFamily="18" charset="0"/>
              </a:rPr>
              <a:t>Rayons lancés depuis la caméra vers la scène jusqu’aux sources lumineuses</a:t>
            </a:r>
          </a:p>
          <a:p>
            <a:pPr lvl="2">
              <a:buNone/>
            </a:pPr>
            <a:r>
              <a:rPr lang="fr-FR" sz="1800" dirty="0" smtClean="0">
                <a:latin typeface="Sylfaen" pitchFamily="18" charset="0"/>
              </a:rPr>
              <a:t>Propriété des rayons</a:t>
            </a:r>
          </a:p>
          <a:p>
            <a:pPr lvl="2">
              <a:buNone/>
            </a:pPr>
            <a:r>
              <a:rPr lang="fr-FR" sz="1800" dirty="0" smtClean="0">
                <a:latin typeface="Sylfaen" pitchFamily="18" charset="0"/>
              </a:rPr>
              <a:t> - Energie</a:t>
            </a:r>
          </a:p>
          <a:p>
            <a:pPr lvl="2">
              <a:buNone/>
            </a:pPr>
            <a:r>
              <a:rPr lang="fr-FR" sz="1800" dirty="0" smtClean="0">
                <a:latin typeface="Sylfaen" pitchFamily="18" charset="0"/>
              </a:rPr>
              <a:t> - Orientation dans un cône centré autour de la normale</a:t>
            </a:r>
          </a:p>
          <a:p>
            <a:pPr lvl="2">
              <a:buNone/>
            </a:pPr>
            <a:endParaRPr lang="fr-FR" sz="1800" dirty="0" smtClean="0">
              <a:latin typeface="Sylfaen" pitchFamily="18" charset="0"/>
            </a:endParaRPr>
          </a:p>
          <a:p>
            <a:pPr lvl="2" indent="0">
              <a:lnSpc>
                <a:spcPct val="125000"/>
              </a:lnSpc>
              <a:buNone/>
            </a:pPr>
            <a:r>
              <a:rPr lang="fr-FR" sz="1800" dirty="0" smtClean="0">
                <a:latin typeface="Sylfaen" pitchFamily="18" charset="0"/>
              </a:rPr>
              <a:t>A chaque intersection : rayons d’énergie plus faible lancés en direction d’un autre objet, ainsi de suite jusqu’à une source</a:t>
            </a:r>
          </a:p>
          <a:p>
            <a:pPr lvl="1">
              <a:buFont typeface="Wingdings" pitchFamily="2" charset="2"/>
              <a:buChar char="§"/>
            </a:pPr>
            <a:endParaRPr lang="fr-FR" sz="2400" dirty="0" smtClean="0">
              <a:latin typeface="Sylfae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fr-FR" dirty="0" smtClean="0">
                <a:latin typeface="Sylfaen" pitchFamily="18" charset="0"/>
              </a:rPr>
              <a:t>Chemin inverse non calculé mais : calcul de la BRDF de </a:t>
            </a:r>
            <a:r>
              <a:rPr lang="fr-FR" dirty="0" err="1" smtClean="0">
                <a:latin typeface="Sylfaen" pitchFamily="18" charset="0"/>
              </a:rPr>
              <a:t>Phong</a:t>
            </a:r>
            <a:endParaRPr lang="fr-FR" sz="2400" dirty="0" smtClean="0">
              <a:latin typeface="Sylfaen" pitchFamily="18" charset="0"/>
            </a:endParaRPr>
          </a:p>
          <a:p>
            <a:pPr lvl="2" indent="0">
              <a:lnSpc>
                <a:spcPct val="125000"/>
              </a:lnSpc>
              <a:buNone/>
            </a:pPr>
            <a:endParaRPr lang="fr-FR" sz="1800" dirty="0" smtClean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619672" y="6309320"/>
            <a:ext cx="7452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fr-FR" dirty="0" err="1" smtClean="0">
                <a:latin typeface="Sylfaen" pitchFamily="18" charset="0"/>
              </a:rPr>
              <a:t>Path</a:t>
            </a:r>
            <a:r>
              <a:rPr lang="fr-FR" dirty="0" smtClean="0">
                <a:latin typeface="Sylfaen" pitchFamily="18" charset="0"/>
              </a:rPr>
              <a:t> </a:t>
            </a:r>
            <a:r>
              <a:rPr lang="fr-FR" dirty="0" err="1" smtClean="0">
                <a:latin typeface="Sylfaen" pitchFamily="18" charset="0"/>
              </a:rPr>
              <a:t>tracing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672" y="6453336"/>
            <a:ext cx="7452320" cy="360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016" y="6309320"/>
            <a:ext cx="1403648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Erwan\Desktop\logo_telecom-paristec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09376"/>
            <a:ext cx="504000" cy="504000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1692000" y="6462000"/>
            <a:ext cx="74523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P. Besson - J. Del Ojo Balaguer - E. Fruch	                Projet 3D 	                   29/04/2011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7584" y="643359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21DECB1-271F-4901-8E89-1067FB53F5BF}" type="slidenum">
              <a:rPr lang="fr-FR" sz="1400" smtClean="0">
                <a:solidFill>
                  <a:schemeClr val="bg1"/>
                </a:solidFill>
                <a:latin typeface="Sylfaen" pitchFamily="18" charset="0"/>
              </a:rPr>
              <a:pPr/>
              <a:t>9</a:t>
            </a:fld>
            <a:r>
              <a:rPr lang="fr-FR" sz="1400" dirty="0" smtClean="0">
                <a:solidFill>
                  <a:schemeClr val="bg1"/>
                </a:solidFill>
                <a:latin typeface="Sylfaen" pitchFamily="18" charset="0"/>
              </a:rPr>
              <a:t>/X</a:t>
            </a:r>
            <a:endParaRPr lang="fr-FR" dirty="0">
              <a:solidFill>
                <a:schemeClr val="bg1"/>
              </a:solidFill>
              <a:latin typeface="Sylfae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9672" y="6309320"/>
            <a:ext cx="745232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" name="Groupe 48"/>
          <p:cNvGrpSpPr/>
          <p:nvPr/>
        </p:nvGrpSpPr>
        <p:grpSpPr>
          <a:xfrm>
            <a:off x="0" y="795608"/>
            <a:ext cx="9143984" cy="185120"/>
            <a:chOff x="0" y="738000"/>
            <a:chExt cx="9143984" cy="185120"/>
          </a:xfrm>
        </p:grpSpPr>
        <p:grpSp>
          <p:nvGrpSpPr>
            <p:cNvPr id="8" name="Groupe 31"/>
            <p:cNvGrpSpPr/>
            <p:nvPr/>
          </p:nvGrpSpPr>
          <p:grpSpPr>
            <a:xfrm>
              <a:off x="899983" y="738000"/>
              <a:ext cx="8244001" cy="62704"/>
              <a:chOff x="899983" y="738000"/>
              <a:chExt cx="8208017" cy="6270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00000" y="738000"/>
                <a:ext cx="8208000" cy="57600"/>
              </a:xfrm>
              <a:prstGeom prst="rect">
                <a:avLst/>
              </a:prstGeom>
              <a:gradFill flip="none" rotWithShape="1">
                <a:gsLst>
                  <a:gs pos="0">
                    <a:srgbClr val="E20000">
                      <a:tint val="66000"/>
                      <a:satMod val="160000"/>
                    </a:srgbClr>
                  </a:gs>
                  <a:gs pos="50000">
                    <a:srgbClr val="E20000">
                      <a:tint val="44500"/>
                      <a:satMod val="160000"/>
                    </a:srgbClr>
                  </a:gs>
                  <a:gs pos="100000">
                    <a:srgbClr val="E2000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99983" y="764704"/>
                <a:ext cx="8208016" cy="36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e 29"/>
            <p:cNvGrpSpPr/>
            <p:nvPr/>
          </p:nvGrpSpPr>
          <p:grpSpPr>
            <a:xfrm>
              <a:off x="0" y="860400"/>
              <a:ext cx="936000" cy="62720"/>
              <a:chOff x="0" y="835200"/>
              <a:chExt cx="1008000" cy="627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0" y="835200"/>
                <a:ext cx="1008000" cy="4680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0" y="861920"/>
                <a:ext cx="10080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 47"/>
          <p:cNvSpPr/>
          <p:nvPr/>
        </p:nvSpPr>
        <p:spPr>
          <a:xfrm>
            <a:off x="512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E20000">
                  <a:tint val="66000"/>
                  <a:satMod val="160000"/>
                </a:srgbClr>
              </a:gs>
              <a:gs pos="50000">
                <a:srgbClr val="E20000">
                  <a:tint val="44500"/>
                  <a:satMod val="160000"/>
                </a:srgbClr>
              </a:gs>
              <a:gs pos="100000">
                <a:srgbClr val="E2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Espace réservé du contenu 2"/>
          <p:cNvSpPr>
            <a:spLocks noGrp="1"/>
          </p:cNvSpPr>
          <p:nvPr>
            <p:ph idx="1"/>
          </p:nvPr>
        </p:nvSpPr>
        <p:spPr>
          <a:xfrm>
            <a:off x="878904" y="764704"/>
            <a:ext cx="7797552" cy="5184576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§"/>
            </a:pPr>
            <a:endParaRPr lang="fr-FR" dirty="0" smtClean="0">
              <a:solidFill>
                <a:srgbClr val="920000"/>
              </a:solidFill>
              <a:latin typeface="Sylfae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fr-FR" dirty="0" smtClean="0">
                <a:solidFill>
                  <a:srgbClr val="920000"/>
                </a:solidFill>
                <a:latin typeface="Sylfaen" pitchFamily="18" charset="0"/>
              </a:rPr>
              <a:t>Rendu 3D </a:t>
            </a:r>
          </a:p>
          <a:p>
            <a:pPr lvl="2" indent="0">
              <a:lnSpc>
                <a:spcPct val="125000"/>
              </a:lnSpc>
              <a:buNone/>
            </a:pPr>
            <a:endParaRPr lang="fr-FR" sz="1800" dirty="0" smtClean="0">
              <a:latin typeface="Sylfaen" pitchFamily="18" charset="0"/>
            </a:endParaRPr>
          </a:p>
        </p:txBody>
      </p:sp>
      <p:pic>
        <p:nvPicPr>
          <p:cNvPr id="1027" name="Picture 3" descr="C:\Users\Erwan\Desktop\L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212976"/>
            <a:ext cx="5305425" cy="2905125"/>
          </a:xfrm>
          <a:prstGeom prst="rect">
            <a:avLst/>
          </a:prstGeom>
          <a:noFill/>
        </p:spPr>
      </p:pic>
      <p:pic>
        <p:nvPicPr>
          <p:cNvPr id="1026" name="Picture 2" descr="C:\Users\Erwan\Desktop\HD.png"/>
          <p:cNvPicPr>
            <a:picLocks noChangeAspect="1" noChangeArrowheads="1"/>
          </p:cNvPicPr>
          <p:nvPr/>
        </p:nvPicPr>
        <p:blipFill>
          <a:blip r:embed="rId5" cstate="print"/>
          <a:srcRect b="6088"/>
          <a:stretch>
            <a:fillRect/>
          </a:stretch>
        </p:blipFill>
        <p:spPr bwMode="auto">
          <a:xfrm>
            <a:off x="3759646" y="908720"/>
            <a:ext cx="5276850" cy="2880320"/>
          </a:xfrm>
          <a:prstGeom prst="rect">
            <a:avLst/>
          </a:prstGeom>
          <a:noFill/>
        </p:spPr>
      </p:pic>
      <p:sp>
        <p:nvSpPr>
          <p:cNvPr id="21" name="ZoneTexte 20"/>
          <p:cNvSpPr txBox="1"/>
          <p:nvPr/>
        </p:nvSpPr>
        <p:spPr>
          <a:xfrm>
            <a:off x="6372200" y="378904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ylfaen" pitchFamily="18" charset="0"/>
              </a:rPr>
              <a:t>Haute résolution</a:t>
            </a:r>
            <a:endParaRPr lang="fr-FR" dirty="0">
              <a:latin typeface="Sylfaen" pitchFamily="18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83568" y="28529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ylfaen" pitchFamily="18" charset="0"/>
              </a:rPr>
              <a:t>Basse résolution</a:t>
            </a:r>
            <a:endParaRPr lang="fr-FR" dirty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462</Words>
  <Application>Microsoft Macintosh PowerPoint</Application>
  <PresentationFormat>Présentation à l'écran (4:3)</PresentationFormat>
  <Paragraphs>126</Paragraphs>
  <Slides>13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Projet 3D</vt:lpstr>
      <vt:lpstr>Structure de partitionnement</vt:lpstr>
      <vt:lpstr>BRDF</vt:lpstr>
      <vt:lpstr>Calcul des ombres</vt:lpstr>
      <vt:lpstr>Calcul des ombres</vt:lpstr>
      <vt:lpstr>Occultation ambiante</vt:lpstr>
      <vt:lpstr>Calcul des ombres</vt:lpstr>
      <vt:lpstr>Path tracing</vt:lpstr>
      <vt:lpstr>Path tracing</vt:lpstr>
      <vt:lpstr>Anticrénelage </vt:lpstr>
      <vt:lpstr>Bonus</vt:lpstr>
      <vt:lpstr>Conclusion et travail à venir</vt:lpstr>
      <vt:lpstr>Calcul des ombres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Erwan</dc:creator>
  <cp:lastModifiedBy>Pierre Besson</cp:lastModifiedBy>
  <cp:revision>48</cp:revision>
  <dcterms:created xsi:type="dcterms:W3CDTF">2011-04-02T08:54:38Z</dcterms:created>
  <dcterms:modified xsi:type="dcterms:W3CDTF">2011-04-29T08:19:13Z</dcterms:modified>
</cp:coreProperties>
</file>