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D63A49-380A-4DB3-8C39-60B32BC0251C}">
  <a:tblStyle styleId="{F9D63A49-380A-4DB3-8C39-60B32BC0251C}" styleName="Table_0">
    <a:wholeTbl>
      <a:tcTxStyle b="off" i="off">
        <a:font>
          <a:latin typeface="Segoe UI Light"/>
          <a:ea typeface="Segoe UI Light"/>
          <a:cs typeface="Segoe U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6FC"/>
          </a:solidFill>
        </a:fill>
      </a:tcStyle>
    </a:wholeTbl>
    <a:band1H>
      <a:tcTxStyle/>
      <a:tcStyle>
        <a:fill>
          <a:solidFill>
            <a:srgbClr val="DBEDF9"/>
          </a:solidFill>
        </a:fill>
      </a:tcStyle>
    </a:band1H>
    <a:band2H>
      <a:tcTxStyle/>
    </a:band2H>
    <a:band1V>
      <a:tcTxStyle/>
      <a:tcStyle>
        <a:fill>
          <a:solidFill>
            <a:srgbClr val="DBEDF9"/>
          </a:solidFill>
        </a:fill>
      </a:tcStyle>
    </a:band1V>
    <a:band2V>
      <a:tcTxStyle/>
    </a:band2V>
    <a:lastCol>
      <a:tcTxStyle b="on" i="off">
        <a:font>
          <a:latin typeface="Segoe UI Light"/>
          <a:ea typeface="Segoe UI Light"/>
          <a:cs typeface="Segoe UI Light"/>
        </a:font>
        <a:schemeClr val="lt1"/>
      </a:tcTxStyle>
      <a:tcStyle>
        <a:fill>
          <a:solidFill>
            <a:schemeClr val="accent1"/>
          </a:solidFill>
        </a:fill>
      </a:tcStyle>
    </a:lastCol>
    <a:firstCol>
      <a:tcTxStyle b="on" i="off">
        <a:font>
          <a:latin typeface="Segoe UI Light"/>
          <a:ea typeface="Segoe UI Light"/>
          <a:cs typeface="Segoe UI Light"/>
        </a:font>
        <a:schemeClr val="lt1"/>
      </a:tcTxStyle>
      <a:tcStyle>
        <a:fill>
          <a:solidFill>
            <a:schemeClr val="accent1"/>
          </a:solidFill>
        </a:fill>
      </a:tcStyle>
    </a:firstCol>
    <a:lastRow>
      <a:tcTxStyle b="on" i="off">
        <a:font>
          <a:latin typeface="Segoe UI Light"/>
          <a:ea typeface="Segoe UI Light"/>
          <a:cs typeface="Segoe U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Light"/>
          <a:ea typeface="Segoe UI Light"/>
          <a:cs typeface="Segoe U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6.xml"/><Relationship Id="rId22" Type="http://schemas.openxmlformats.org/officeDocument/2006/relationships/font" Target="fonts/QuattrocentoSans-italic.fntdata"/><Relationship Id="rId10" Type="http://schemas.openxmlformats.org/officeDocument/2006/relationships/slide" Target="slides/slide5.xml"/><Relationship Id="rId21" Type="http://schemas.openxmlformats.org/officeDocument/2006/relationships/font" Target="fonts/Quattrocento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e06881db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4e06881db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90594f60ba_3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90594f60ba_3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0594f58b6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290594f58b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90594f60ba_3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290594f60ba_3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de3bd9c08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24de3bd9c08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ce1c7d7c5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8ce1c7d7c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0594f60ba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90594f60ba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0594f60ba_3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290594f60ba_3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e0b21825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24e0b21825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0594f58b6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90594f58b6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e06881db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4e06881d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p:nvPr/>
        </p:nvSpPr>
        <p:spPr>
          <a:xfrm rot="10800000">
            <a:off x="853427" y="5650992"/>
            <a:ext cx="6821472" cy="1207007"/>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0"/>
                </a:srgbClr>
              </a:gs>
              <a:gs pos="99000">
                <a:srgbClr val="ABC3F0">
                  <a:alpha val="71372"/>
                </a:srgbClr>
              </a:gs>
              <a:gs pos="100000">
                <a:srgbClr val="ABC3F0">
                  <a:alpha val="71372"/>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2"/>
          <p:cNvSpPr/>
          <p:nvPr/>
        </p:nvSpPr>
        <p:spPr>
          <a:xfrm flipH="1" rot="-10089798">
            <a:off x="-145573" y="4175628"/>
            <a:ext cx="6040006" cy="3240870"/>
          </a:xfrm>
          <a:custGeom>
            <a:rect b="b" l="l" r="r" t="t"/>
            <a:pathLst>
              <a:path extrusionOk="0" h="3620355" w="6747252">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53725"/>
                </a:srgbClr>
              </a:gs>
              <a:gs pos="3000">
                <a:srgbClr val="F6A6F4">
                  <a:alpha val="53725"/>
                </a:srgbClr>
              </a:gs>
              <a:gs pos="72000">
                <a:srgbClr val="3B21B4"/>
              </a:gs>
              <a:gs pos="97000">
                <a:srgbClr val="1F50AE">
                  <a:alpha val="21176"/>
                </a:srgbClr>
              </a:gs>
              <a:gs pos="100000">
                <a:srgbClr val="1F50AE">
                  <a:alpha val="21176"/>
                </a:srgbClr>
              </a:gs>
            </a:gsLst>
            <a:lin ang="81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cxnSp>
        <p:nvCxnSpPr>
          <p:cNvPr id="18" name="Google Shape;18;p2"/>
          <p:cNvCxnSpPr/>
          <p:nvPr/>
        </p:nvCxnSpPr>
        <p:spPr>
          <a:xfrm>
            <a:off x="6095999" y="3104925"/>
            <a:ext cx="0" cy="1655180"/>
          </a:xfrm>
          <a:prstGeom prst="straightConnector1">
            <a:avLst/>
          </a:prstGeom>
          <a:noFill/>
          <a:ln cap="flat" cmpd="sng" w="9525">
            <a:solidFill>
              <a:schemeClr val="accent6"/>
            </a:solidFill>
            <a:prstDash val="solid"/>
            <a:miter lim="800000"/>
            <a:headEnd len="sm" w="sm" type="none"/>
            <a:tailEnd len="sm" w="sm" type="none"/>
          </a:ln>
        </p:spPr>
      </p:cxnSp>
      <p:sp>
        <p:nvSpPr>
          <p:cNvPr id="19" name="Google Shape;19;p2"/>
          <p:cNvSpPr/>
          <p:nvPr/>
        </p:nvSpPr>
        <p:spPr>
          <a:xfrm>
            <a:off x="-24334" y="1"/>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92CDF0">
                  <a:alpha val="31764"/>
                </a:srgbClr>
              </a:gs>
              <a:gs pos="77000">
                <a:srgbClr val="0F2857">
                  <a:alpha val="0"/>
                </a:srgbClr>
              </a:gs>
              <a:gs pos="100000">
                <a:srgbClr val="0F2857">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0" name="Google Shape;20;p2"/>
          <p:cNvSpPr/>
          <p:nvPr/>
        </p:nvSpPr>
        <p:spPr>
          <a:xfrm rot="10800000">
            <a:off x="-26982" y="9939"/>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1F50AE"/>
              </a:gs>
              <a:gs pos="77000">
                <a:srgbClr val="0F2857">
                  <a:alpha val="0"/>
                </a:srgbClr>
              </a:gs>
              <a:gs pos="100000">
                <a:srgbClr val="0F2857">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1" name="Google Shape;21;p2"/>
          <p:cNvSpPr/>
          <p:nvPr/>
        </p:nvSpPr>
        <p:spPr>
          <a:xfrm>
            <a:off x="4603793" y="0"/>
            <a:ext cx="6821472" cy="1207007"/>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AAA5F9">
                  <a:alpha val="20784"/>
                </a:srgbClr>
              </a:gs>
              <a:gs pos="41000">
                <a:srgbClr val="AAA5F9">
                  <a:alpha val="20784"/>
                </a:srgbClr>
              </a:gs>
              <a:gs pos="98000">
                <a:srgbClr val="170CC2"/>
              </a:gs>
              <a:gs pos="100000">
                <a:srgbClr val="170CC2"/>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2" name="Google Shape;22;p2"/>
          <p:cNvSpPr/>
          <p:nvPr/>
        </p:nvSpPr>
        <p:spPr>
          <a:xfrm flipH="1" rot="710202">
            <a:off x="6511239" y="-551340"/>
            <a:ext cx="5838132" cy="3132551"/>
          </a:xfrm>
          <a:custGeom>
            <a:rect b="b" l="l" r="r" t="t"/>
            <a:pathLst>
              <a:path extrusionOk="0" h="3620355" w="6747252">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61960"/>
                </a:srgbClr>
              </a:gs>
              <a:gs pos="100000">
                <a:srgbClr val="755EE1">
                  <a:alpha val="1882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 name="Google Shape;23;p2"/>
          <p:cNvSpPr txBox="1"/>
          <p:nvPr>
            <p:ph type="ctrTitle"/>
          </p:nvPr>
        </p:nvSpPr>
        <p:spPr>
          <a:xfrm>
            <a:off x="1243584" y="2176272"/>
            <a:ext cx="9921240" cy="148132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2560320" y="4261104"/>
            <a:ext cx="7068312" cy="75895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27" name="Shape 127"/>
        <p:cNvGrpSpPr/>
        <p:nvPr/>
      </p:nvGrpSpPr>
      <p:grpSpPr>
        <a:xfrm>
          <a:off x="0" y="0"/>
          <a:ext cx="0" cy="0"/>
          <a:chOff x="0" y="0"/>
          <a:chExt cx="0" cy="0"/>
        </a:xfrm>
      </p:grpSpPr>
      <p:sp>
        <p:nvSpPr>
          <p:cNvPr id="128" name="Google Shape;128;p11"/>
          <p:cNvSpPr/>
          <p:nvPr/>
        </p:nvSpPr>
        <p:spPr>
          <a:xfrm>
            <a:off x="19485" y="0"/>
            <a:ext cx="6721146" cy="6858000"/>
          </a:xfrm>
          <a:custGeom>
            <a:rect b="b" l="l" r="r" t="t"/>
            <a:pathLst>
              <a:path extrusionOk="0" h="6858000" w="6721146">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a:gsLst>
              <a:gs pos="0">
                <a:srgbClr val="92CDF0">
                  <a:alpha val="29411"/>
                </a:srgbClr>
              </a:gs>
              <a:gs pos="73000">
                <a:srgbClr val="0F2857"/>
              </a:gs>
              <a:gs pos="100000">
                <a:srgbClr val="0F2857"/>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9" name="Google Shape;129;p11"/>
          <p:cNvSpPr/>
          <p:nvPr/>
        </p:nvSpPr>
        <p:spPr>
          <a:xfrm>
            <a:off x="8497" y="7662"/>
            <a:ext cx="4591137" cy="3588767"/>
          </a:xfrm>
          <a:custGeom>
            <a:rect b="b" l="l" r="r" t="t"/>
            <a:pathLst>
              <a:path extrusionOk="0" h="3588767" w="459113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a:gsLst>
              <a:gs pos="0">
                <a:srgbClr val="0F2857">
                  <a:alpha val="55686"/>
                </a:srgbClr>
              </a:gs>
              <a:gs pos="99000">
                <a:srgbClr val="BDE0F5">
                  <a:alpha val="20000"/>
                </a:srgbClr>
              </a:gs>
              <a:gs pos="100000">
                <a:srgbClr val="BDE0F5">
                  <a:alpha val="20000"/>
                </a:srgbClr>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0" name="Google Shape;130;p11"/>
          <p:cNvSpPr/>
          <p:nvPr/>
        </p:nvSpPr>
        <p:spPr>
          <a:xfrm>
            <a:off x="0" y="0"/>
            <a:ext cx="1893320" cy="2085274"/>
          </a:xfrm>
          <a:custGeom>
            <a:rect b="b" l="l" r="r" t="t"/>
            <a:pathLst>
              <a:path extrusionOk="0" h="2085274" w="1893320">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rgbClr val="170CC2">
              <a:alpha val="10588"/>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1" name="Google Shape;131;p11"/>
          <p:cNvSpPr/>
          <p:nvPr/>
        </p:nvSpPr>
        <p:spPr>
          <a:xfrm>
            <a:off x="2" y="5262792"/>
            <a:ext cx="2809260" cy="1595208"/>
          </a:xfrm>
          <a:custGeom>
            <a:rect b="b" l="l" r="r" t="t"/>
            <a:pathLst>
              <a:path extrusionOk="0" h="1595208" w="2809260">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a:gsLst>
              <a:gs pos="0">
                <a:srgbClr val="F6A6F4">
                  <a:alpha val="44705"/>
                </a:srgbClr>
              </a:gs>
              <a:gs pos="98000">
                <a:srgbClr val="170CC2">
                  <a:alpha val="66666"/>
                </a:srgbClr>
              </a:gs>
              <a:gs pos="100000">
                <a:srgbClr val="170CC2">
                  <a:alpha val="66666"/>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32" name="Google Shape;132;p11"/>
          <p:cNvSpPr/>
          <p:nvPr/>
        </p:nvSpPr>
        <p:spPr>
          <a:xfrm>
            <a:off x="10193397" y="2730129"/>
            <a:ext cx="1979119" cy="4127871"/>
          </a:xfrm>
          <a:custGeom>
            <a:rect b="b" l="l" r="r" t="t"/>
            <a:pathLst>
              <a:path extrusionOk="0" h="4127871" w="1979119">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0">
                <a:srgbClr val="F6AEF4">
                  <a:alpha val="35294"/>
                </a:srgbClr>
              </a:gs>
              <a:gs pos="83000">
                <a:srgbClr val="1B0FE1">
                  <a:alpha val="34901"/>
                </a:srgbClr>
              </a:gs>
              <a:gs pos="100000">
                <a:srgbClr val="1B0FE1">
                  <a:alpha val="3490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3" name="Google Shape;133;p11"/>
          <p:cNvSpPr txBox="1"/>
          <p:nvPr>
            <p:ph type="title"/>
          </p:nvPr>
        </p:nvSpPr>
        <p:spPr>
          <a:xfrm>
            <a:off x="1545336" y="822960"/>
            <a:ext cx="8878824" cy="1069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1"/>
          <p:cNvSpPr txBox="1"/>
          <p:nvPr>
            <p:ph idx="1" type="body"/>
          </p:nvPr>
        </p:nvSpPr>
        <p:spPr>
          <a:xfrm>
            <a:off x="1536192" y="2185416"/>
            <a:ext cx="2953512"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11"/>
          <p:cNvSpPr txBox="1"/>
          <p:nvPr>
            <p:ph idx="2" type="body"/>
          </p:nvPr>
        </p:nvSpPr>
        <p:spPr>
          <a:xfrm>
            <a:off x="1536192" y="2743200"/>
            <a:ext cx="2953512"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1"/>
          <p:cNvSpPr txBox="1"/>
          <p:nvPr>
            <p:ph idx="3" type="body"/>
          </p:nvPr>
        </p:nvSpPr>
        <p:spPr>
          <a:xfrm>
            <a:off x="4754880" y="2185416"/>
            <a:ext cx="2953512"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11"/>
          <p:cNvSpPr txBox="1"/>
          <p:nvPr>
            <p:ph idx="4" type="body"/>
          </p:nvPr>
        </p:nvSpPr>
        <p:spPr>
          <a:xfrm>
            <a:off x="4754880" y="2743200"/>
            <a:ext cx="2953512"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1"/>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9" name="Google Shape;139;p11"/>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40" name="Google Shape;140;p11"/>
          <p:cNvCxnSpPr/>
          <p:nvPr/>
        </p:nvCxnSpPr>
        <p:spPr>
          <a:xfrm>
            <a:off x="594170" y="846661"/>
            <a:ext cx="0" cy="5111012"/>
          </a:xfrm>
          <a:prstGeom prst="straightConnector1">
            <a:avLst/>
          </a:prstGeom>
          <a:noFill/>
          <a:ln cap="flat" cmpd="sng" w="9525">
            <a:solidFill>
              <a:schemeClr val="accent6"/>
            </a:solidFill>
            <a:prstDash val="solid"/>
            <a:miter lim="800000"/>
            <a:headEnd len="sm" w="sm" type="none"/>
            <a:tailEnd len="sm" w="sm" type="none"/>
          </a:ln>
        </p:spPr>
      </p:cxnSp>
      <p:sp>
        <p:nvSpPr>
          <p:cNvPr id="141" name="Google Shape;141;p11"/>
          <p:cNvSpPr txBox="1"/>
          <p:nvPr>
            <p:ph idx="5" type="body"/>
          </p:nvPr>
        </p:nvSpPr>
        <p:spPr>
          <a:xfrm>
            <a:off x="7973568" y="2185416"/>
            <a:ext cx="2953512"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11"/>
          <p:cNvSpPr txBox="1"/>
          <p:nvPr>
            <p:ph idx="6" type="body"/>
          </p:nvPr>
        </p:nvSpPr>
        <p:spPr>
          <a:xfrm>
            <a:off x="7973568" y="2743200"/>
            <a:ext cx="2953512"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143" name="Shape 143"/>
        <p:cNvGrpSpPr/>
        <p:nvPr/>
      </p:nvGrpSpPr>
      <p:grpSpPr>
        <a:xfrm>
          <a:off x="0" y="0"/>
          <a:ext cx="0" cy="0"/>
          <a:chOff x="0" y="0"/>
          <a:chExt cx="0" cy="0"/>
        </a:xfrm>
      </p:grpSpPr>
      <p:sp>
        <p:nvSpPr>
          <p:cNvPr id="144" name="Google Shape;144;p12"/>
          <p:cNvSpPr txBox="1"/>
          <p:nvPr>
            <p:ph type="title"/>
          </p:nvPr>
        </p:nvSpPr>
        <p:spPr>
          <a:xfrm>
            <a:off x="1656588" y="832104"/>
            <a:ext cx="8878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12"/>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2"/>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7" name="Google Shape;147;p12"/>
          <p:cNvSpPr/>
          <p:nvPr/>
        </p:nvSpPr>
        <p:spPr>
          <a:xfrm flipH="1">
            <a:off x="3791017" y="2349814"/>
            <a:ext cx="2058045" cy="2058045"/>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8" name="Google Shape;148;p12"/>
          <p:cNvSpPr/>
          <p:nvPr/>
        </p:nvSpPr>
        <p:spPr>
          <a:xfrm flipH="1">
            <a:off x="8929767" y="2349814"/>
            <a:ext cx="2058045" cy="2058045"/>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9" name="Google Shape;149;p12"/>
          <p:cNvSpPr/>
          <p:nvPr/>
        </p:nvSpPr>
        <p:spPr>
          <a:xfrm flipH="1">
            <a:off x="6342947" y="2349814"/>
            <a:ext cx="2058045" cy="2058045"/>
          </a:xfrm>
          <a:prstGeom prst="ellipse">
            <a:avLst/>
          </a:prstGeom>
          <a:gradFill>
            <a:gsLst>
              <a:gs pos="0">
                <a:schemeClr val="accent1"/>
              </a:gs>
              <a:gs pos="77000">
                <a:srgbClr val="F6A6F4">
                  <a:alpha val="69019"/>
                </a:srgbClr>
              </a:gs>
              <a:gs pos="100000">
                <a:srgbClr val="F6A6F4">
                  <a:alpha val="69019"/>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0" name="Google Shape;150;p12"/>
          <p:cNvSpPr/>
          <p:nvPr/>
        </p:nvSpPr>
        <p:spPr>
          <a:xfrm flipH="1">
            <a:off x="1247942" y="2349814"/>
            <a:ext cx="2058045" cy="2058045"/>
          </a:xfrm>
          <a:prstGeom prst="ellipse">
            <a:avLst/>
          </a:prstGeom>
          <a:gradFill>
            <a:gsLst>
              <a:gs pos="0">
                <a:schemeClr val="accent1"/>
              </a:gs>
              <a:gs pos="77000">
                <a:srgbClr val="F6A6F4">
                  <a:alpha val="69019"/>
                </a:srgbClr>
              </a:gs>
              <a:gs pos="100000">
                <a:srgbClr val="F6A6F4">
                  <a:alpha val="69019"/>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51" name="Google Shape;151;p12"/>
          <p:cNvSpPr txBox="1"/>
          <p:nvPr>
            <p:ph idx="1" type="body"/>
          </p:nvPr>
        </p:nvSpPr>
        <p:spPr>
          <a:xfrm>
            <a:off x="1042524" y="4508648"/>
            <a:ext cx="2468880" cy="36576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2"/>
          <p:cNvSpPr txBox="1"/>
          <p:nvPr>
            <p:ph idx="2" type="body"/>
          </p:nvPr>
        </p:nvSpPr>
        <p:spPr>
          <a:xfrm>
            <a:off x="1042524" y="4879877"/>
            <a:ext cx="2468880" cy="2746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SzPts val="1600"/>
              <a:buNone/>
              <a:defRPr sz="16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12"/>
          <p:cNvSpPr txBox="1"/>
          <p:nvPr>
            <p:ph idx="3" type="body"/>
          </p:nvPr>
        </p:nvSpPr>
        <p:spPr>
          <a:xfrm>
            <a:off x="3627120" y="4508648"/>
            <a:ext cx="2468880" cy="36576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2"/>
          <p:cNvSpPr txBox="1"/>
          <p:nvPr>
            <p:ph idx="4" type="body"/>
          </p:nvPr>
        </p:nvSpPr>
        <p:spPr>
          <a:xfrm>
            <a:off x="3627120" y="4879877"/>
            <a:ext cx="2468880" cy="2746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SzPts val="1600"/>
              <a:buNone/>
              <a:defRPr sz="16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2"/>
          <p:cNvSpPr txBox="1"/>
          <p:nvPr>
            <p:ph idx="5" type="body"/>
          </p:nvPr>
        </p:nvSpPr>
        <p:spPr>
          <a:xfrm>
            <a:off x="6096000" y="4508648"/>
            <a:ext cx="2468880" cy="36576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2"/>
          <p:cNvSpPr txBox="1"/>
          <p:nvPr>
            <p:ph idx="6" type="body"/>
          </p:nvPr>
        </p:nvSpPr>
        <p:spPr>
          <a:xfrm>
            <a:off x="6096000" y="4879877"/>
            <a:ext cx="2468880" cy="2746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SzPts val="1600"/>
              <a:buNone/>
              <a:defRPr sz="16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2"/>
          <p:cNvSpPr txBox="1"/>
          <p:nvPr>
            <p:ph idx="7" type="body"/>
          </p:nvPr>
        </p:nvSpPr>
        <p:spPr>
          <a:xfrm>
            <a:off x="8724349" y="4508648"/>
            <a:ext cx="2468880" cy="36576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2"/>
          <p:cNvSpPr txBox="1"/>
          <p:nvPr>
            <p:ph idx="8" type="body"/>
          </p:nvPr>
        </p:nvSpPr>
        <p:spPr>
          <a:xfrm>
            <a:off x="8724349" y="4879877"/>
            <a:ext cx="2468880" cy="27463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SzPts val="1600"/>
              <a:buNone/>
              <a:defRPr sz="16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2"/>
          <p:cNvSpPr/>
          <p:nvPr>
            <p:ph idx="9" type="pic"/>
          </p:nvPr>
        </p:nvSpPr>
        <p:spPr>
          <a:xfrm>
            <a:off x="1399285" y="2505584"/>
            <a:ext cx="1746504" cy="1746504"/>
          </a:xfrm>
          <a:prstGeom prst="ellipse">
            <a:avLst/>
          </a:prstGeom>
          <a:noFill/>
          <a:ln>
            <a:noFill/>
          </a:ln>
        </p:spPr>
      </p:sp>
      <p:sp>
        <p:nvSpPr>
          <p:cNvPr id="160" name="Google Shape;160;p12"/>
          <p:cNvSpPr/>
          <p:nvPr>
            <p:ph idx="13" type="pic"/>
          </p:nvPr>
        </p:nvSpPr>
        <p:spPr>
          <a:xfrm>
            <a:off x="3946787" y="2505584"/>
            <a:ext cx="1746504" cy="1746504"/>
          </a:xfrm>
          <a:prstGeom prst="ellipse">
            <a:avLst/>
          </a:prstGeom>
          <a:noFill/>
          <a:ln>
            <a:noFill/>
          </a:ln>
        </p:spPr>
      </p:sp>
      <p:sp>
        <p:nvSpPr>
          <p:cNvPr id="161" name="Google Shape;161;p12"/>
          <p:cNvSpPr/>
          <p:nvPr>
            <p:ph idx="14" type="pic"/>
          </p:nvPr>
        </p:nvSpPr>
        <p:spPr>
          <a:xfrm>
            <a:off x="6498717" y="2505584"/>
            <a:ext cx="1746504" cy="1746504"/>
          </a:xfrm>
          <a:prstGeom prst="ellipse">
            <a:avLst/>
          </a:prstGeom>
          <a:noFill/>
          <a:ln>
            <a:noFill/>
          </a:ln>
        </p:spPr>
      </p:sp>
      <p:sp>
        <p:nvSpPr>
          <p:cNvPr id="162" name="Google Shape;162;p12"/>
          <p:cNvSpPr/>
          <p:nvPr>
            <p:ph idx="15" type="pic"/>
          </p:nvPr>
        </p:nvSpPr>
        <p:spPr>
          <a:xfrm>
            <a:off x="9085537" y="2505584"/>
            <a:ext cx="1746504" cy="1746504"/>
          </a:xfrm>
          <a:prstGeom prst="ellipse">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63" name="Shape 163"/>
        <p:cNvGrpSpPr/>
        <p:nvPr/>
      </p:nvGrpSpPr>
      <p:grpSpPr>
        <a:xfrm>
          <a:off x="0" y="0"/>
          <a:ext cx="0" cy="0"/>
          <a:chOff x="0" y="0"/>
          <a:chExt cx="0" cy="0"/>
        </a:xfrm>
      </p:grpSpPr>
      <p:sp>
        <p:nvSpPr>
          <p:cNvPr id="164" name="Google Shape;164;p13"/>
          <p:cNvSpPr/>
          <p:nvPr/>
        </p:nvSpPr>
        <p:spPr>
          <a:xfrm flipH="1">
            <a:off x="1704107" y="4055522"/>
            <a:ext cx="1231495" cy="1231495"/>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5" name="Google Shape;165;p13"/>
          <p:cNvSpPr/>
          <p:nvPr/>
        </p:nvSpPr>
        <p:spPr>
          <a:xfrm flipH="1">
            <a:off x="4228381" y="1853643"/>
            <a:ext cx="1231495" cy="1231495"/>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6" name="Google Shape;166;p13"/>
          <p:cNvSpPr/>
          <p:nvPr/>
        </p:nvSpPr>
        <p:spPr>
          <a:xfrm flipH="1">
            <a:off x="6752655" y="4055275"/>
            <a:ext cx="1231495" cy="1231495"/>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7" name="Google Shape;167;p13"/>
          <p:cNvSpPr/>
          <p:nvPr/>
        </p:nvSpPr>
        <p:spPr>
          <a:xfrm flipH="1">
            <a:off x="9280950" y="4066155"/>
            <a:ext cx="1231495" cy="1231495"/>
          </a:xfrm>
          <a:prstGeom prst="ellipse">
            <a:avLst/>
          </a:prstGeom>
          <a:gradFill>
            <a:gsLst>
              <a:gs pos="0">
                <a:schemeClr val="accent1"/>
              </a:gs>
              <a:gs pos="77000">
                <a:srgbClr val="F6A6F4">
                  <a:alpha val="69019"/>
                </a:srgbClr>
              </a:gs>
              <a:gs pos="100000">
                <a:srgbClr val="F6A6F4">
                  <a:alpha val="69019"/>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8" name="Google Shape;168;p13"/>
          <p:cNvSpPr/>
          <p:nvPr/>
        </p:nvSpPr>
        <p:spPr>
          <a:xfrm flipH="1">
            <a:off x="4228381" y="4056366"/>
            <a:ext cx="1231495" cy="1231495"/>
          </a:xfrm>
          <a:prstGeom prst="ellipse">
            <a:avLst/>
          </a:prstGeom>
          <a:gradFill>
            <a:gsLst>
              <a:gs pos="0">
                <a:schemeClr val="accent1"/>
              </a:gs>
              <a:gs pos="77000">
                <a:srgbClr val="F6A6F4">
                  <a:alpha val="69019"/>
                </a:srgbClr>
              </a:gs>
              <a:gs pos="100000">
                <a:srgbClr val="F6A6F4">
                  <a:alpha val="69019"/>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9" name="Google Shape;169;p13"/>
          <p:cNvSpPr/>
          <p:nvPr/>
        </p:nvSpPr>
        <p:spPr>
          <a:xfrm flipH="1">
            <a:off x="9276929" y="1861862"/>
            <a:ext cx="1231495" cy="1231495"/>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0" name="Google Shape;170;p13"/>
          <p:cNvSpPr/>
          <p:nvPr/>
        </p:nvSpPr>
        <p:spPr>
          <a:xfrm flipH="1">
            <a:off x="6752655" y="1855810"/>
            <a:ext cx="1231495" cy="1231495"/>
          </a:xfrm>
          <a:prstGeom prst="ellipse">
            <a:avLst/>
          </a:prstGeom>
          <a:gradFill>
            <a:gsLst>
              <a:gs pos="0">
                <a:schemeClr val="accent1"/>
              </a:gs>
              <a:gs pos="77000">
                <a:srgbClr val="F6A6F4">
                  <a:alpha val="69019"/>
                </a:srgbClr>
              </a:gs>
              <a:gs pos="100000">
                <a:srgbClr val="F6A6F4">
                  <a:alpha val="69019"/>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1" name="Google Shape;171;p13"/>
          <p:cNvSpPr/>
          <p:nvPr/>
        </p:nvSpPr>
        <p:spPr>
          <a:xfrm flipH="1">
            <a:off x="1692043" y="1846020"/>
            <a:ext cx="1231495" cy="1231495"/>
          </a:xfrm>
          <a:prstGeom prst="ellipse">
            <a:avLst/>
          </a:prstGeom>
          <a:gradFill>
            <a:gsLst>
              <a:gs pos="0">
                <a:schemeClr val="accent1"/>
              </a:gs>
              <a:gs pos="77000">
                <a:srgbClr val="F6A6F4">
                  <a:alpha val="69019"/>
                </a:srgbClr>
              </a:gs>
              <a:gs pos="100000">
                <a:srgbClr val="F6A6F4">
                  <a:alpha val="69019"/>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2" name="Google Shape;172;p13"/>
          <p:cNvSpPr txBox="1"/>
          <p:nvPr>
            <p:ph type="title"/>
          </p:nvPr>
        </p:nvSpPr>
        <p:spPr>
          <a:xfrm>
            <a:off x="1656588" y="338328"/>
            <a:ext cx="8878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13"/>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3"/>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75" name="Google Shape;175;p13"/>
          <p:cNvSpPr txBox="1"/>
          <p:nvPr>
            <p:ph idx="1" type="body"/>
          </p:nvPr>
        </p:nvSpPr>
        <p:spPr>
          <a:xfrm>
            <a:off x="1176854" y="3209544"/>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13"/>
          <p:cNvSpPr txBox="1"/>
          <p:nvPr>
            <p:ph idx="2" type="body"/>
          </p:nvPr>
        </p:nvSpPr>
        <p:spPr>
          <a:xfrm>
            <a:off x="1176854" y="3447288"/>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13"/>
          <p:cNvSpPr txBox="1"/>
          <p:nvPr>
            <p:ph idx="3" type="body"/>
          </p:nvPr>
        </p:nvSpPr>
        <p:spPr>
          <a:xfrm>
            <a:off x="3701128" y="3209544"/>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13"/>
          <p:cNvSpPr txBox="1"/>
          <p:nvPr>
            <p:ph idx="4" type="body"/>
          </p:nvPr>
        </p:nvSpPr>
        <p:spPr>
          <a:xfrm>
            <a:off x="3701128" y="3447288"/>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13"/>
          <p:cNvSpPr txBox="1"/>
          <p:nvPr>
            <p:ph idx="5" type="body"/>
          </p:nvPr>
        </p:nvSpPr>
        <p:spPr>
          <a:xfrm>
            <a:off x="6225402" y="3209544"/>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13"/>
          <p:cNvSpPr txBox="1"/>
          <p:nvPr>
            <p:ph idx="6" type="body"/>
          </p:nvPr>
        </p:nvSpPr>
        <p:spPr>
          <a:xfrm>
            <a:off x="6225402" y="3447288"/>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3"/>
          <p:cNvSpPr txBox="1"/>
          <p:nvPr>
            <p:ph idx="7" type="body"/>
          </p:nvPr>
        </p:nvSpPr>
        <p:spPr>
          <a:xfrm>
            <a:off x="8749676" y="3209544"/>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3"/>
          <p:cNvSpPr txBox="1"/>
          <p:nvPr>
            <p:ph idx="8" type="body"/>
          </p:nvPr>
        </p:nvSpPr>
        <p:spPr>
          <a:xfrm>
            <a:off x="8749676" y="3447288"/>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3"/>
          <p:cNvSpPr/>
          <p:nvPr>
            <p:ph idx="9" type="pic"/>
          </p:nvPr>
        </p:nvSpPr>
        <p:spPr>
          <a:xfrm>
            <a:off x="1782010" y="1935987"/>
            <a:ext cx="1051560" cy="1051560"/>
          </a:xfrm>
          <a:prstGeom prst="ellipse">
            <a:avLst/>
          </a:prstGeom>
          <a:noFill/>
          <a:ln>
            <a:noFill/>
          </a:ln>
        </p:spPr>
      </p:sp>
      <p:sp>
        <p:nvSpPr>
          <p:cNvPr id="184" name="Google Shape;184;p13"/>
          <p:cNvSpPr/>
          <p:nvPr>
            <p:ph idx="13" type="pic"/>
          </p:nvPr>
        </p:nvSpPr>
        <p:spPr>
          <a:xfrm>
            <a:off x="4318348" y="1935987"/>
            <a:ext cx="1051560" cy="1051560"/>
          </a:xfrm>
          <a:prstGeom prst="ellipse">
            <a:avLst/>
          </a:prstGeom>
          <a:noFill/>
          <a:ln>
            <a:noFill/>
          </a:ln>
        </p:spPr>
      </p:sp>
      <p:sp>
        <p:nvSpPr>
          <p:cNvPr id="185" name="Google Shape;185;p13"/>
          <p:cNvSpPr/>
          <p:nvPr>
            <p:ph idx="14" type="pic"/>
          </p:nvPr>
        </p:nvSpPr>
        <p:spPr>
          <a:xfrm>
            <a:off x="6842622" y="1935987"/>
            <a:ext cx="1051560" cy="1051560"/>
          </a:xfrm>
          <a:prstGeom prst="ellipse">
            <a:avLst/>
          </a:prstGeom>
          <a:noFill/>
          <a:ln>
            <a:noFill/>
          </a:ln>
        </p:spPr>
      </p:sp>
      <p:sp>
        <p:nvSpPr>
          <p:cNvPr id="186" name="Google Shape;186;p13"/>
          <p:cNvSpPr/>
          <p:nvPr>
            <p:ph idx="15" type="pic"/>
          </p:nvPr>
        </p:nvSpPr>
        <p:spPr>
          <a:xfrm>
            <a:off x="9366896" y="1935987"/>
            <a:ext cx="1051560" cy="1051560"/>
          </a:xfrm>
          <a:prstGeom prst="ellipse">
            <a:avLst/>
          </a:prstGeom>
          <a:noFill/>
          <a:ln>
            <a:noFill/>
          </a:ln>
        </p:spPr>
      </p:sp>
      <p:sp>
        <p:nvSpPr>
          <p:cNvPr id="187" name="Google Shape;187;p13"/>
          <p:cNvSpPr/>
          <p:nvPr>
            <p:ph idx="16" type="pic"/>
          </p:nvPr>
        </p:nvSpPr>
        <p:spPr>
          <a:xfrm>
            <a:off x="1794074" y="4145489"/>
            <a:ext cx="1051560" cy="1051560"/>
          </a:xfrm>
          <a:prstGeom prst="ellipse">
            <a:avLst/>
          </a:prstGeom>
          <a:noFill/>
          <a:ln>
            <a:noFill/>
          </a:ln>
        </p:spPr>
      </p:sp>
      <p:sp>
        <p:nvSpPr>
          <p:cNvPr id="188" name="Google Shape;188;p13"/>
          <p:cNvSpPr/>
          <p:nvPr>
            <p:ph idx="17" type="pic"/>
          </p:nvPr>
        </p:nvSpPr>
        <p:spPr>
          <a:xfrm>
            <a:off x="4318348" y="4146333"/>
            <a:ext cx="1051560" cy="1051560"/>
          </a:xfrm>
          <a:prstGeom prst="ellipse">
            <a:avLst/>
          </a:prstGeom>
          <a:noFill/>
          <a:ln>
            <a:noFill/>
          </a:ln>
        </p:spPr>
      </p:sp>
      <p:sp>
        <p:nvSpPr>
          <p:cNvPr id="189" name="Google Shape;189;p13"/>
          <p:cNvSpPr/>
          <p:nvPr>
            <p:ph idx="18" type="pic"/>
          </p:nvPr>
        </p:nvSpPr>
        <p:spPr>
          <a:xfrm>
            <a:off x="6842622" y="4145242"/>
            <a:ext cx="1051560" cy="1051560"/>
          </a:xfrm>
          <a:prstGeom prst="ellipse">
            <a:avLst/>
          </a:prstGeom>
          <a:noFill/>
          <a:ln>
            <a:noFill/>
          </a:ln>
        </p:spPr>
      </p:sp>
      <p:sp>
        <p:nvSpPr>
          <p:cNvPr id="190" name="Google Shape;190;p13"/>
          <p:cNvSpPr/>
          <p:nvPr>
            <p:ph idx="19" type="pic"/>
          </p:nvPr>
        </p:nvSpPr>
        <p:spPr>
          <a:xfrm>
            <a:off x="9370917" y="4156122"/>
            <a:ext cx="1051560" cy="1051560"/>
          </a:xfrm>
          <a:prstGeom prst="ellipse">
            <a:avLst/>
          </a:prstGeom>
          <a:noFill/>
          <a:ln>
            <a:noFill/>
          </a:ln>
        </p:spPr>
      </p:sp>
      <p:sp>
        <p:nvSpPr>
          <p:cNvPr id="191" name="Google Shape;191;p13"/>
          <p:cNvSpPr txBox="1"/>
          <p:nvPr>
            <p:ph idx="20" type="body"/>
          </p:nvPr>
        </p:nvSpPr>
        <p:spPr>
          <a:xfrm>
            <a:off x="1176854" y="5440680"/>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13"/>
          <p:cNvSpPr txBox="1"/>
          <p:nvPr>
            <p:ph idx="21" type="body"/>
          </p:nvPr>
        </p:nvSpPr>
        <p:spPr>
          <a:xfrm>
            <a:off x="1176854" y="5678424"/>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13"/>
          <p:cNvSpPr txBox="1"/>
          <p:nvPr>
            <p:ph idx="22" type="body"/>
          </p:nvPr>
        </p:nvSpPr>
        <p:spPr>
          <a:xfrm>
            <a:off x="3701128" y="5440680"/>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13"/>
          <p:cNvSpPr txBox="1"/>
          <p:nvPr>
            <p:ph idx="23" type="body"/>
          </p:nvPr>
        </p:nvSpPr>
        <p:spPr>
          <a:xfrm>
            <a:off x="3701128" y="5678424"/>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13"/>
          <p:cNvSpPr txBox="1"/>
          <p:nvPr>
            <p:ph idx="24" type="body"/>
          </p:nvPr>
        </p:nvSpPr>
        <p:spPr>
          <a:xfrm>
            <a:off x="6225402" y="5440680"/>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6" name="Google Shape;196;p13"/>
          <p:cNvSpPr txBox="1"/>
          <p:nvPr>
            <p:ph idx="25" type="body"/>
          </p:nvPr>
        </p:nvSpPr>
        <p:spPr>
          <a:xfrm>
            <a:off x="6225402" y="5678424"/>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13"/>
          <p:cNvSpPr txBox="1"/>
          <p:nvPr>
            <p:ph idx="26" type="body"/>
          </p:nvPr>
        </p:nvSpPr>
        <p:spPr>
          <a:xfrm>
            <a:off x="8749676" y="5440680"/>
            <a:ext cx="2286000" cy="18288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13"/>
          <p:cNvSpPr txBox="1"/>
          <p:nvPr>
            <p:ph idx="27" type="body"/>
          </p:nvPr>
        </p:nvSpPr>
        <p:spPr>
          <a:xfrm>
            <a:off x="8749676" y="5678424"/>
            <a:ext cx="2286000" cy="265176"/>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howMasterSp="0">
  <p:cSld name="Summary">
    <p:spTree>
      <p:nvGrpSpPr>
        <p:cNvPr id="199" name="Shape 199"/>
        <p:cNvGrpSpPr/>
        <p:nvPr/>
      </p:nvGrpSpPr>
      <p:grpSpPr>
        <a:xfrm>
          <a:off x="0" y="0"/>
          <a:ext cx="0" cy="0"/>
          <a:chOff x="0" y="0"/>
          <a:chExt cx="0" cy="0"/>
        </a:xfrm>
      </p:grpSpPr>
      <p:sp>
        <p:nvSpPr>
          <p:cNvPr id="200" name="Google Shape;200;p14"/>
          <p:cNvSpPr/>
          <p:nvPr/>
        </p:nvSpPr>
        <p:spPr>
          <a:xfrm>
            <a:off x="0" y="3079989"/>
            <a:ext cx="4744043" cy="3778013"/>
          </a:xfrm>
          <a:custGeom>
            <a:rect b="b" l="l" r="r" t="t"/>
            <a:pathLst>
              <a:path extrusionOk="0" h="3778013" w="474404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a:gsLst>
              <a:gs pos="0">
                <a:srgbClr val="0F2857">
                  <a:alpha val="67843"/>
                </a:srgbClr>
              </a:gs>
              <a:gs pos="41000">
                <a:srgbClr val="0F2857">
                  <a:alpha val="67843"/>
                </a:srgbClr>
              </a:gs>
              <a:gs pos="100000">
                <a:srgbClr val="92CDF0">
                  <a:alpha val="29019"/>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1" name="Google Shape;201;p14"/>
          <p:cNvSpPr/>
          <p:nvPr/>
        </p:nvSpPr>
        <p:spPr>
          <a:xfrm>
            <a:off x="1" y="0"/>
            <a:ext cx="6552595" cy="3112082"/>
          </a:xfrm>
          <a:custGeom>
            <a:rect b="b" l="l" r="r" t="t"/>
            <a:pathLst>
              <a:path extrusionOk="0" h="3112082" w="6552595">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a:gsLst>
              <a:gs pos="0">
                <a:srgbClr val="92CDF0">
                  <a:alpha val="56470"/>
                </a:srgbClr>
              </a:gs>
              <a:gs pos="76000">
                <a:srgbClr val="0F2857"/>
              </a:gs>
              <a:gs pos="100000">
                <a:srgbClr val="0F2857"/>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2" name="Google Shape;202;p14"/>
          <p:cNvSpPr/>
          <p:nvPr/>
        </p:nvSpPr>
        <p:spPr>
          <a:xfrm>
            <a:off x="10269564" y="0"/>
            <a:ext cx="1922436" cy="5772376"/>
          </a:xfrm>
          <a:custGeom>
            <a:rect b="b" l="l" r="r" t="t"/>
            <a:pathLst>
              <a:path extrusionOk="0" h="5772376" w="192243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a:gsLst>
              <a:gs pos="0">
                <a:srgbClr val="92CDF0">
                  <a:alpha val="9803"/>
                </a:srgbClr>
              </a:gs>
              <a:gs pos="10000">
                <a:srgbClr val="92CDF0">
                  <a:alpha val="9803"/>
                </a:srgbClr>
              </a:gs>
              <a:gs pos="100000">
                <a:srgbClr val="92CDF0">
                  <a:alpha val="4745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3" name="Google Shape;203;p14"/>
          <p:cNvSpPr/>
          <p:nvPr/>
        </p:nvSpPr>
        <p:spPr>
          <a:xfrm>
            <a:off x="10861332" y="0"/>
            <a:ext cx="1330669" cy="3088658"/>
          </a:xfrm>
          <a:custGeom>
            <a:rect b="b" l="l" r="r" t="t"/>
            <a:pathLst>
              <a:path extrusionOk="0" h="3088658" w="1330669">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588"/>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4" name="Google Shape;204;p14"/>
          <p:cNvSpPr/>
          <p:nvPr/>
        </p:nvSpPr>
        <p:spPr>
          <a:xfrm>
            <a:off x="1474384" y="1005155"/>
            <a:ext cx="9243233" cy="4978750"/>
          </a:xfrm>
          <a:prstGeom prst="roundRect">
            <a:avLst>
              <a:gd fmla="val 6806" name="adj"/>
            </a:avLst>
          </a:prstGeom>
          <a:gradFill>
            <a:gsLst>
              <a:gs pos="0">
                <a:srgbClr val="FFFFFF">
                  <a:alpha val="12941"/>
                </a:srgbClr>
              </a:gs>
              <a:gs pos="6000">
                <a:srgbClr val="FFFFFF">
                  <a:alpha val="12941"/>
                </a:srgbClr>
              </a:gs>
              <a:gs pos="46000">
                <a:srgbClr val="FFFFFF">
                  <a:alpha val="16862"/>
                </a:srgbClr>
              </a:gs>
              <a:gs pos="99000">
                <a:srgbClr val="FFFFFF">
                  <a:alpha val="2745"/>
                </a:srgbClr>
              </a:gs>
              <a:gs pos="100000">
                <a:srgbClr val="FFFFFF">
                  <a:alpha val="2745"/>
                </a:srgbClr>
              </a:gs>
            </a:gsLst>
            <a:path path="circle">
              <a:fillToRect l="100%" t="100%"/>
            </a:path>
            <a:tileRect b="-100%" r="-100%"/>
          </a:gradFill>
          <a:ln>
            <a:noFill/>
          </a:ln>
          <a:effectLst>
            <a:outerShdw blurRad="63500" sx="1000" rotWithShape="0" algn="t" dir="5400000" dist="38100" sy="1000">
              <a:srgbClr val="000000">
                <a:alpha val="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205" name="Google Shape;205;p14"/>
          <p:cNvSpPr txBox="1"/>
          <p:nvPr>
            <p:ph type="ctrTitle"/>
          </p:nvPr>
        </p:nvSpPr>
        <p:spPr>
          <a:xfrm>
            <a:off x="2228088" y="2157984"/>
            <a:ext cx="7735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4"/>
          <p:cNvSpPr txBox="1"/>
          <p:nvPr>
            <p:ph idx="1" type="subTitle"/>
          </p:nvPr>
        </p:nvSpPr>
        <p:spPr>
          <a:xfrm>
            <a:off x="2228088" y="3685032"/>
            <a:ext cx="7735824" cy="113385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1800"/>
              <a:buNone/>
              <a:defRPr sz="1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cxnSp>
        <p:nvCxnSpPr>
          <p:cNvPr id="207" name="Google Shape;207;p14"/>
          <p:cNvCxnSpPr/>
          <p:nvPr/>
        </p:nvCxnSpPr>
        <p:spPr>
          <a:xfrm>
            <a:off x="6115287" y="2597113"/>
            <a:ext cx="0" cy="1655180"/>
          </a:xfrm>
          <a:prstGeom prst="straightConnector1">
            <a:avLst/>
          </a:prstGeom>
          <a:noFill/>
          <a:ln cap="flat" cmpd="sng" w="9525">
            <a:solidFill>
              <a:schemeClr val="dk2"/>
            </a:solidFill>
            <a:prstDash val="solid"/>
            <a:miter lim="800000"/>
            <a:headEnd len="sm" w="sm" type="none"/>
            <a:tailEnd len="sm" w="sm" type="none"/>
          </a:ln>
        </p:spPr>
      </p:cxnSp>
      <p:sp>
        <p:nvSpPr>
          <p:cNvPr id="208" name="Google Shape;208;p14"/>
          <p:cNvSpPr/>
          <p:nvPr/>
        </p:nvSpPr>
        <p:spPr>
          <a:xfrm>
            <a:off x="0" y="0"/>
            <a:ext cx="2862855" cy="1527696"/>
          </a:xfrm>
          <a:custGeom>
            <a:rect b="b" l="l" r="r" t="t"/>
            <a:pathLst>
              <a:path extrusionOk="0" h="1527696" w="2862855">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a:gsLst>
              <a:gs pos="0">
                <a:srgbClr val="C3B9F2">
                  <a:alpha val="69411"/>
                </a:srgbClr>
              </a:gs>
              <a:gs pos="100000">
                <a:srgbClr val="0F2857">
                  <a:alpha val="40000"/>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9" name="Google Shape;209;p14"/>
          <p:cNvSpPr/>
          <p:nvPr/>
        </p:nvSpPr>
        <p:spPr>
          <a:xfrm>
            <a:off x="2" y="4761091"/>
            <a:ext cx="3131151" cy="2096908"/>
          </a:xfrm>
          <a:custGeom>
            <a:rect b="b" l="l" r="r" t="t"/>
            <a:pathLst>
              <a:path extrusionOk="0" h="2096908" w="3131151">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a:gsLst>
              <a:gs pos="0">
                <a:srgbClr val="F6A6F4">
                  <a:alpha val="50980"/>
                </a:srgbClr>
              </a:gs>
              <a:gs pos="47000">
                <a:srgbClr val="F6A6F4">
                  <a:alpha val="50980"/>
                </a:srgbClr>
              </a:gs>
              <a:gs pos="100000">
                <a:srgbClr val="C3B9F2">
                  <a:alpha val="2431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type="secHead">
  <p:cSld name="SECTION_HEADER">
    <p:spTree>
      <p:nvGrpSpPr>
        <p:cNvPr id="210" name="Shape 210"/>
        <p:cNvGrpSpPr/>
        <p:nvPr/>
      </p:nvGrpSpPr>
      <p:grpSpPr>
        <a:xfrm>
          <a:off x="0" y="0"/>
          <a:ext cx="0" cy="0"/>
          <a:chOff x="0" y="0"/>
          <a:chExt cx="0" cy="0"/>
        </a:xfrm>
      </p:grpSpPr>
      <p:sp>
        <p:nvSpPr>
          <p:cNvPr id="211" name="Google Shape;211;p15"/>
          <p:cNvSpPr txBox="1"/>
          <p:nvPr>
            <p:ph type="title"/>
          </p:nvPr>
        </p:nvSpPr>
        <p:spPr>
          <a:xfrm>
            <a:off x="6592824" y="1856232"/>
            <a:ext cx="4718304" cy="1069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5"/>
          <p:cNvSpPr txBox="1"/>
          <p:nvPr>
            <p:ph idx="1" type="body"/>
          </p:nvPr>
        </p:nvSpPr>
        <p:spPr>
          <a:xfrm>
            <a:off x="6601968" y="3374136"/>
            <a:ext cx="4709160" cy="239572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sz="2400">
                <a:solidFill>
                  <a:schemeClr val="lt1"/>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13" name="Google Shape;213;p15"/>
          <p:cNvSpPr/>
          <p:nvPr/>
        </p:nvSpPr>
        <p:spPr>
          <a:xfrm rot="-5400000">
            <a:off x="-1248967" y="1248969"/>
            <a:ext cx="6858000" cy="4360065"/>
          </a:xfrm>
          <a:custGeom>
            <a:rect b="b" l="l" r="r" t="t"/>
            <a:pathLst>
              <a:path extrusionOk="0" h="4360065" w="6858000">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14" name="Google Shape;214;p15"/>
          <p:cNvSpPr/>
          <p:nvPr/>
        </p:nvSpPr>
        <p:spPr>
          <a:xfrm flipH="1" rot="-5400000">
            <a:off x="-952024" y="952025"/>
            <a:ext cx="6858000" cy="4953950"/>
          </a:xfrm>
          <a:custGeom>
            <a:rect b="b" l="l" r="r" t="t"/>
            <a:pathLst>
              <a:path extrusionOk="0" h="4953950" w="685800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a:gsLst>
              <a:gs pos="0">
                <a:srgbClr val="F6A6F4">
                  <a:alpha val="52941"/>
                </a:srgbClr>
              </a:gs>
              <a:gs pos="20000">
                <a:srgbClr val="F6A6F4">
                  <a:alpha val="52941"/>
                </a:srgbClr>
              </a:gs>
              <a:gs pos="90000">
                <a:srgbClr val="170CC2">
                  <a:alpha val="72156"/>
                </a:srgbClr>
              </a:gs>
              <a:gs pos="100000">
                <a:srgbClr val="170CC2">
                  <a:alpha val="72156"/>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15" name="Google Shape;215;p15"/>
          <p:cNvSpPr/>
          <p:nvPr/>
        </p:nvSpPr>
        <p:spPr>
          <a:xfrm flipH="1" rot="-5400000">
            <a:off x="-1513890" y="1513891"/>
            <a:ext cx="6858000" cy="3830219"/>
          </a:xfrm>
          <a:custGeom>
            <a:rect b="b" l="l" r="r" t="t"/>
            <a:pathLst>
              <a:path extrusionOk="0" h="3830219" w="6858000">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0">
                <a:srgbClr val="F6A6F4">
                  <a:alpha val="29803"/>
                </a:srgbClr>
              </a:gs>
              <a:gs pos="45000">
                <a:srgbClr val="F6A6F4">
                  <a:alpha val="29803"/>
                </a:srgbClr>
              </a:gs>
              <a:gs pos="99000">
                <a:srgbClr val="755EE1">
                  <a:alpha val="27058"/>
                </a:srgbClr>
              </a:gs>
              <a:gs pos="100000">
                <a:srgbClr val="755EE1">
                  <a:alpha val="27058"/>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16" name="Google Shape;216;p15"/>
          <p:cNvCxnSpPr/>
          <p:nvPr/>
        </p:nvCxnSpPr>
        <p:spPr>
          <a:xfrm>
            <a:off x="7545111" y="2275586"/>
            <a:ext cx="0" cy="165518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16"/>
          <p:cNvSpPr txBox="1"/>
          <p:nvPr>
            <p:ph type="title"/>
          </p:nvPr>
        </p:nvSpPr>
        <p:spPr>
          <a:xfrm>
            <a:off x="850392" y="832104"/>
            <a:ext cx="10881360" cy="106984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16"/>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6"/>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3" name="Shape 223"/>
        <p:cNvGrpSpPr/>
        <p:nvPr/>
      </p:nvGrpSpPr>
      <p:grpSpPr>
        <a:xfrm>
          <a:off x="0" y="0"/>
          <a:ext cx="0" cy="0"/>
          <a:chOff x="0" y="0"/>
          <a:chExt cx="0" cy="0"/>
        </a:xfrm>
      </p:grpSpPr>
      <p:sp>
        <p:nvSpPr>
          <p:cNvPr id="224" name="Google Shape;224;p17"/>
          <p:cNvSpPr txBox="1"/>
          <p:nvPr>
            <p:ph type="title"/>
          </p:nvPr>
        </p:nvSpPr>
        <p:spPr>
          <a:xfrm>
            <a:off x="850392" y="832104"/>
            <a:ext cx="10881360" cy="106984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17"/>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17"/>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7" name="Shape 227"/>
        <p:cNvGrpSpPr/>
        <p:nvPr/>
      </p:nvGrpSpPr>
      <p:grpSpPr>
        <a:xfrm>
          <a:off x="0" y="0"/>
          <a:ext cx="0" cy="0"/>
          <a:chOff x="0" y="0"/>
          <a:chExt cx="0" cy="0"/>
        </a:xfrm>
      </p:grpSpPr>
      <p:sp>
        <p:nvSpPr>
          <p:cNvPr id="228" name="Google Shape;228;p18"/>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0" name="Shape 230"/>
        <p:cNvGrpSpPr/>
        <p:nvPr/>
      </p:nvGrpSpPr>
      <p:grpSpPr>
        <a:xfrm>
          <a:off x="0" y="0"/>
          <a:ext cx="0" cy="0"/>
          <a:chOff x="0" y="0"/>
          <a:chExt cx="0" cy="0"/>
        </a:xfrm>
      </p:grpSpPr>
      <p:sp>
        <p:nvSpPr>
          <p:cNvPr id="231" name="Google Shape;231;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SzPts val="3200"/>
              <a:buChar char="o"/>
              <a:defRPr sz="3200"/>
            </a:lvl1pPr>
            <a:lvl2pPr indent="-406400" lvl="1" marL="914400" algn="l">
              <a:lnSpc>
                <a:spcPct val="90000"/>
              </a:lnSpc>
              <a:spcBef>
                <a:spcPts val="500"/>
              </a:spcBef>
              <a:spcAft>
                <a:spcPts val="0"/>
              </a:spcAft>
              <a:buSzPts val="2800"/>
              <a:buChar char="o"/>
              <a:defRPr sz="2800"/>
            </a:lvl2pPr>
            <a:lvl3pPr indent="-381000" lvl="2" marL="1371600" algn="l">
              <a:lnSpc>
                <a:spcPct val="90000"/>
              </a:lnSpc>
              <a:spcBef>
                <a:spcPts val="500"/>
              </a:spcBef>
              <a:spcAft>
                <a:spcPts val="0"/>
              </a:spcAft>
              <a:buSzPts val="2400"/>
              <a:buChar char="o"/>
              <a:defRPr sz="2400"/>
            </a:lvl3pPr>
            <a:lvl4pPr indent="-355600" lvl="3" marL="1828800" algn="l">
              <a:lnSpc>
                <a:spcPct val="90000"/>
              </a:lnSpc>
              <a:spcBef>
                <a:spcPts val="500"/>
              </a:spcBef>
              <a:spcAft>
                <a:spcPts val="0"/>
              </a:spcAft>
              <a:buSzPts val="2000"/>
              <a:buChar char="o"/>
              <a:defRPr sz="2000"/>
            </a:lvl4pPr>
            <a:lvl5pPr indent="-355600" lvl="4" marL="2286000" algn="l">
              <a:lnSpc>
                <a:spcPct val="90000"/>
              </a:lnSpc>
              <a:spcBef>
                <a:spcPts val="500"/>
              </a:spcBef>
              <a:spcAft>
                <a:spcPts val="0"/>
              </a:spcAft>
              <a:buSzPts val="2000"/>
              <a:buChar char="o"/>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3" name="Google Shape;233;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4" name="Google Shape;234;p19"/>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19"/>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6" name="Shape 236"/>
        <p:cNvGrpSpPr/>
        <p:nvPr/>
      </p:nvGrpSpPr>
      <p:grpSpPr>
        <a:xfrm>
          <a:off x="0" y="0"/>
          <a:ext cx="0" cy="0"/>
          <a:chOff x="0" y="0"/>
          <a:chExt cx="0" cy="0"/>
        </a:xfrm>
      </p:grpSpPr>
      <p:sp>
        <p:nvSpPr>
          <p:cNvPr id="237" name="Google Shape;237;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20"/>
          <p:cNvSpPr/>
          <p:nvPr>
            <p:ph idx="2" type="pic"/>
          </p:nvPr>
        </p:nvSpPr>
        <p:spPr>
          <a:xfrm>
            <a:off x="5183188" y="987425"/>
            <a:ext cx="6172200" cy="4873625"/>
          </a:xfrm>
          <a:prstGeom prst="rect">
            <a:avLst/>
          </a:prstGeom>
          <a:noFill/>
          <a:ln>
            <a:noFill/>
          </a:ln>
        </p:spPr>
      </p:sp>
      <p:sp>
        <p:nvSpPr>
          <p:cNvPr id="239" name="Google Shape;239;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40" name="Google Shape;240;p20"/>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20"/>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flipH="1" rot="5400000">
            <a:off x="6507450" y="1163358"/>
            <a:ext cx="6858000" cy="4531278"/>
          </a:xfrm>
          <a:custGeom>
            <a:rect b="b" l="l" r="r" t="t"/>
            <a:pathLst>
              <a:path extrusionOk="0" h="3750964" w="6858000">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117"/>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7" name="Google Shape;27;p3"/>
          <p:cNvSpPr/>
          <p:nvPr/>
        </p:nvSpPr>
        <p:spPr>
          <a:xfrm rot="5400000">
            <a:off x="6488397" y="1182411"/>
            <a:ext cx="6858000" cy="4493171"/>
          </a:xfrm>
          <a:custGeom>
            <a:rect b="b" l="l" r="r" t="t"/>
            <a:pathLst>
              <a:path extrusionOk="0" h="4744323" w="6858000">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a:gsLst>
              <a:gs pos="0">
                <a:srgbClr val="92CDF0">
                  <a:alpha val="23529"/>
                </a:srgbClr>
              </a:gs>
              <a:gs pos="4000">
                <a:srgbClr val="92CDF0">
                  <a:alpha val="23529"/>
                </a:srgbClr>
              </a:gs>
              <a:gs pos="79000">
                <a:srgbClr val="170CC2">
                  <a:alpha val="52156"/>
                </a:srgbClr>
              </a:gs>
              <a:gs pos="100000">
                <a:srgbClr val="170CC2">
                  <a:alpha val="52156"/>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8" name="Google Shape;28;p3"/>
          <p:cNvSpPr/>
          <p:nvPr/>
        </p:nvSpPr>
        <p:spPr>
          <a:xfrm rot="5400000">
            <a:off x="6926379" y="1582290"/>
            <a:ext cx="6858001" cy="3693421"/>
          </a:xfrm>
          <a:custGeom>
            <a:rect b="b" l="l" r="r" t="t"/>
            <a:pathLst>
              <a:path extrusionOk="0" h="3693421" w="685800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0">
                <a:srgbClr val="F6A6F4">
                  <a:alpha val="37647"/>
                </a:srgbClr>
              </a:gs>
              <a:gs pos="1000">
                <a:srgbClr val="F6A6F4">
                  <a:alpha val="37647"/>
                </a:srgbClr>
              </a:gs>
              <a:gs pos="84000">
                <a:srgbClr val="C3B9F2">
                  <a:alpha val="20000"/>
                </a:srgbClr>
              </a:gs>
              <a:gs pos="100000">
                <a:srgbClr val="F6A6F4">
                  <a:alpha val="3137"/>
                </a:srgbClr>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9" name="Google Shape;29;p3"/>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3"/>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type="title"/>
          </p:nvPr>
        </p:nvSpPr>
        <p:spPr>
          <a:xfrm>
            <a:off x="1536192" y="832104"/>
            <a:ext cx="8878824" cy="1069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536192" y="2212848"/>
            <a:ext cx="6422136" cy="3282696"/>
          </a:xfrm>
          <a:prstGeom prst="rect">
            <a:avLst/>
          </a:prstGeom>
          <a:noFill/>
          <a:ln>
            <a:noFill/>
          </a:ln>
        </p:spPr>
        <p:txBody>
          <a:bodyPr anchorCtr="0" anchor="t" bIns="45700" lIns="91425" spcFirstLastPara="1" rIns="91425" wrap="square" tIns="45700">
            <a:noAutofit/>
          </a:bodyPr>
          <a:lstStyle>
            <a:lvl1pPr indent="-381000" lvl="0" marL="457200" algn="l">
              <a:lnSpc>
                <a:spcPct val="150000"/>
              </a:lnSpc>
              <a:spcBef>
                <a:spcPts val="1000"/>
              </a:spcBef>
              <a:spcAft>
                <a:spcPts val="0"/>
              </a:spcAft>
              <a:buSzPts val="2400"/>
              <a:buChar char="o"/>
              <a:defRPr sz="2400"/>
            </a:lvl1pPr>
            <a:lvl2pPr indent="-355600" lvl="1" marL="914400" algn="l">
              <a:lnSpc>
                <a:spcPct val="90000"/>
              </a:lnSpc>
              <a:spcBef>
                <a:spcPts val="500"/>
              </a:spcBef>
              <a:spcAft>
                <a:spcPts val="0"/>
              </a:spcAft>
              <a:buSzPts val="2000"/>
              <a:buChar char="o"/>
              <a:defRPr sz="2000"/>
            </a:lvl2pPr>
            <a:lvl3pPr indent="-342900" lvl="2" marL="1371600" algn="l">
              <a:lnSpc>
                <a:spcPct val="90000"/>
              </a:lnSpc>
              <a:spcBef>
                <a:spcPts val="500"/>
              </a:spcBef>
              <a:spcAft>
                <a:spcPts val="0"/>
              </a:spcAft>
              <a:buSzPts val="1800"/>
              <a:buChar char="o"/>
              <a:defRPr sz="1800"/>
            </a:lvl3pPr>
            <a:lvl4pPr indent="-330200" lvl="3" marL="1828800" algn="l">
              <a:lnSpc>
                <a:spcPct val="90000"/>
              </a:lnSpc>
              <a:spcBef>
                <a:spcPts val="500"/>
              </a:spcBef>
              <a:spcAft>
                <a:spcPts val="0"/>
              </a:spcAft>
              <a:buSzPts val="1600"/>
              <a:buChar char="o"/>
              <a:defRPr sz="1600"/>
            </a:lvl4pPr>
            <a:lvl5pPr indent="-330200" lvl="4" marL="2286000" algn="l">
              <a:lnSpc>
                <a:spcPct val="90000"/>
              </a:lnSpc>
              <a:spcBef>
                <a:spcPts val="500"/>
              </a:spcBef>
              <a:spcAft>
                <a:spcPts val="0"/>
              </a:spcAft>
              <a:buSzPts val="1600"/>
              <a:buChar char="o"/>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showMasterSp="0">
  <p:cSld name="Introduction">
    <p:spTree>
      <p:nvGrpSpPr>
        <p:cNvPr id="33" name="Shape 33"/>
        <p:cNvGrpSpPr/>
        <p:nvPr/>
      </p:nvGrpSpPr>
      <p:grpSpPr>
        <a:xfrm>
          <a:off x="0" y="0"/>
          <a:ext cx="0" cy="0"/>
          <a:chOff x="0" y="0"/>
          <a:chExt cx="0" cy="0"/>
        </a:xfrm>
      </p:grpSpPr>
      <p:sp>
        <p:nvSpPr>
          <p:cNvPr id="34" name="Google Shape;34;p4"/>
          <p:cNvSpPr/>
          <p:nvPr/>
        </p:nvSpPr>
        <p:spPr>
          <a:xfrm>
            <a:off x="1" y="4852144"/>
            <a:ext cx="5681755" cy="2002200"/>
          </a:xfrm>
          <a:custGeom>
            <a:rect b="b" l="l" r="r" t="t"/>
            <a:pathLst>
              <a:path extrusionOk="0" h="2002200" w="5681755">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a:gsLst>
              <a:gs pos="0">
                <a:srgbClr val="64DFED">
                  <a:alpha val="70588"/>
                </a:srgbClr>
              </a:gs>
              <a:gs pos="77000">
                <a:srgbClr val="0F2857">
                  <a:alpha val="0"/>
                </a:srgbClr>
              </a:gs>
              <a:gs pos="100000">
                <a:srgbClr val="0F2857">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 name="Google Shape;35;p4"/>
          <p:cNvSpPr/>
          <p:nvPr/>
        </p:nvSpPr>
        <p:spPr>
          <a:xfrm>
            <a:off x="1" y="0"/>
            <a:ext cx="6392389" cy="3297866"/>
          </a:xfrm>
          <a:custGeom>
            <a:rect b="b" l="l" r="r" t="t"/>
            <a:pathLst>
              <a:path extrusionOk="0" h="3297866" w="6392389">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a:gsLst>
              <a:gs pos="0">
                <a:srgbClr val="0F2857"/>
              </a:gs>
              <a:gs pos="20000">
                <a:srgbClr val="0F2857"/>
              </a:gs>
              <a:gs pos="100000">
                <a:srgbClr val="64DFED">
                  <a:alpha val="53725"/>
                </a:srgbClr>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 name="Google Shape;36;p4"/>
          <p:cNvSpPr/>
          <p:nvPr/>
        </p:nvSpPr>
        <p:spPr>
          <a:xfrm>
            <a:off x="9517205" y="2"/>
            <a:ext cx="2674794" cy="6857999"/>
          </a:xfrm>
          <a:custGeom>
            <a:rect b="b" l="l" r="r" t="t"/>
            <a:pathLst>
              <a:path extrusionOk="0" h="6857999" w="2674794">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dk2">
              <a:alpha val="3176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 name="Google Shape;37;p4"/>
          <p:cNvSpPr/>
          <p:nvPr/>
        </p:nvSpPr>
        <p:spPr>
          <a:xfrm>
            <a:off x="1365705" y="1005155"/>
            <a:ext cx="9243233" cy="4978750"/>
          </a:xfrm>
          <a:prstGeom prst="roundRect">
            <a:avLst>
              <a:gd fmla="val 6806" name="adj"/>
            </a:avLst>
          </a:prstGeom>
          <a:gradFill>
            <a:gsLst>
              <a:gs pos="0">
                <a:srgbClr val="FFFFFF">
                  <a:alpha val="12941"/>
                </a:srgbClr>
              </a:gs>
              <a:gs pos="6000">
                <a:srgbClr val="FFFFFF">
                  <a:alpha val="12941"/>
                </a:srgbClr>
              </a:gs>
              <a:gs pos="47000">
                <a:srgbClr val="FFFFFF">
                  <a:alpha val="16862"/>
                </a:srgbClr>
              </a:gs>
              <a:gs pos="100000">
                <a:srgbClr val="FFFFFF">
                  <a:alpha val="2745"/>
                </a:srgbClr>
              </a:gs>
            </a:gsLst>
            <a:path path="circle">
              <a:fillToRect l="100%" t="100%"/>
            </a:path>
            <a:tileRect b="-100%" r="-100%"/>
          </a:gradFill>
          <a:ln>
            <a:noFill/>
          </a:ln>
          <a:effectLst>
            <a:outerShdw blurRad="63500" sx="1000" rotWithShape="0" algn="t" dir="5400000" dist="38100" sy="1000">
              <a:srgbClr val="000000">
                <a:alpha val="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38" name="Google Shape;38;p4"/>
          <p:cNvSpPr txBox="1"/>
          <p:nvPr>
            <p:ph type="ctrTitle"/>
          </p:nvPr>
        </p:nvSpPr>
        <p:spPr>
          <a:xfrm>
            <a:off x="2228088" y="2157984"/>
            <a:ext cx="7735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subTitle"/>
          </p:nvPr>
        </p:nvSpPr>
        <p:spPr>
          <a:xfrm>
            <a:off x="2228088" y="3685032"/>
            <a:ext cx="7735824" cy="1133856"/>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000"/>
              </a:spcBef>
              <a:spcAft>
                <a:spcPts val="0"/>
              </a:spcAft>
              <a:buSzPts val="1800"/>
              <a:buNone/>
              <a:defRPr sz="1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4"/>
          <p:cNvSpPr/>
          <p:nvPr/>
        </p:nvSpPr>
        <p:spPr>
          <a:xfrm>
            <a:off x="0" y="5255333"/>
            <a:ext cx="2769194" cy="1602667"/>
          </a:xfrm>
          <a:custGeom>
            <a:rect b="b" l="l" r="r" t="t"/>
            <a:pathLst>
              <a:path extrusionOk="0" h="1602667" w="2769194">
                <a:moveTo>
                  <a:pt x="0" y="0"/>
                </a:moveTo>
                <a:lnTo>
                  <a:pt x="93250" y="101565"/>
                </a:lnTo>
                <a:cubicBezTo>
                  <a:pt x="702540" y="735306"/>
                  <a:pt x="1672588" y="1259605"/>
                  <a:pt x="2646213" y="1567071"/>
                </a:cubicBezTo>
                <a:lnTo>
                  <a:pt x="2769194" y="1602667"/>
                </a:lnTo>
                <a:lnTo>
                  <a:pt x="0" y="1602667"/>
                </a:lnTo>
                <a:lnTo>
                  <a:pt x="0" y="807120"/>
                </a:lnTo>
                <a:close/>
              </a:path>
            </a:pathLst>
          </a:custGeom>
          <a:gradFill>
            <a:gsLst>
              <a:gs pos="0">
                <a:srgbClr val="ABC3F0">
                  <a:alpha val="44705"/>
                </a:srgbClr>
              </a:gs>
              <a:gs pos="60000">
                <a:srgbClr val="ABC3F0">
                  <a:alpha val="44705"/>
                </a:srgbClr>
              </a:gs>
              <a:gs pos="99000">
                <a:srgbClr val="AAA5F9">
                  <a:alpha val="66666"/>
                </a:srgbClr>
              </a:gs>
              <a:gs pos="100000">
                <a:srgbClr val="AAA5F9">
                  <a:alpha val="6666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cxnSp>
        <p:nvCxnSpPr>
          <p:cNvPr id="41" name="Google Shape;41;p4"/>
          <p:cNvCxnSpPr/>
          <p:nvPr/>
        </p:nvCxnSpPr>
        <p:spPr>
          <a:xfrm>
            <a:off x="6115287" y="2597113"/>
            <a:ext cx="0" cy="1655180"/>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42" name="Shape 42"/>
        <p:cNvGrpSpPr/>
        <p:nvPr/>
      </p:nvGrpSpPr>
      <p:grpSpPr>
        <a:xfrm>
          <a:off x="0" y="0"/>
          <a:ext cx="0" cy="0"/>
          <a:chOff x="0" y="0"/>
          <a:chExt cx="0" cy="0"/>
        </a:xfrm>
      </p:grpSpPr>
      <p:sp>
        <p:nvSpPr>
          <p:cNvPr id="43" name="Google Shape;43;p5"/>
          <p:cNvSpPr txBox="1"/>
          <p:nvPr>
            <p:ph type="ctrTitle"/>
          </p:nvPr>
        </p:nvSpPr>
        <p:spPr>
          <a:xfrm>
            <a:off x="1524000" y="2029968"/>
            <a:ext cx="9144000"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subTitle"/>
          </p:nvPr>
        </p:nvSpPr>
        <p:spPr>
          <a:xfrm>
            <a:off x="2560320" y="3803904"/>
            <a:ext cx="7068312" cy="75895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5" name="Google Shape;45;p5"/>
          <p:cNvSpPr/>
          <p:nvPr/>
        </p:nvSpPr>
        <p:spPr>
          <a:xfrm rot="10800000">
            <a:off x="-1" y="5019503"/>
            <a:ext cx="9676770" cy="1838496"/>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29019"/>
                </a:srgbClr>
              </a:gs>
              <a:gs pos="100000">
                <a:srgbClr val="92CDF0">
                  <a:alpha val="29019"/>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6" name="Google Shape;46;p5"/>
          <p:cNvSpPr/>
          <p:nvPr/>
        </p:nvSpPr>
        <p:spPr>
          <a:xfrm flipH="1" rot="10800000">
            <a:off x="2763044" y="6076116"/>
            <a:ext cx="3946673" cy="781884"/>
          </a:xfrm>
          <a:custGeom>
            <a:rect b="b" l="l" r="r" t="t"/>
            <a:pathLst>
              <a:path extrusionOk="0" h="781884" w="3946673">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0F2857">
                  <a:alpha val="27843"/>
                </a:srgbClr>
              </a:gs>
              <a:gs pos="33000">
                <a:srgbClr val="0F2857">
                  <a:alpha val="27843"/>
                </a:srgbClr>
              </a:gs>
              <a:gs pos="66000">
                <a:srgbClr val="755EE1">
                  <a:alpha val="46274"/>
                </a:srgbClr>
              </a:gs>
              <a:gs pos="100000">
                <a:srgbClr val="755EE1">
                  <a:alpha val="46274"/>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7" name="Google Shape;47;p5"/>
          <p:cNvSpPr/>
          <p:nvPr/>
        </p:nvSpPr>
        <p:spPr>
          <a:xfrm rot="10800000">
            <a:off x="5393054" y="6015979"/>
            <a:ext cx="4758726" cy="842020"/>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5"/>
          <p:cNvSpPr/>
          <p:nvPr/>
        </p:nvSpPr>
        <p:spPr>
          <a:xfrm flipH="1" rot="10800000">
            <a:off x="-2688" y="5263861"/>
            <a:ext cx="12192000" cy="1599109"/>
          </a:xfrm>
          <a:custGeom>
            <a:rect b="b" l="l" r="r" t="t"/>
            <a:pathLst>
              <a:path extrusionOk="0" h="1599109" w="12192000">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a:gsLst>
              <a:gs pos="0">
                <a:srgbClr val="F6A6F4">
                  <a:alpha val="69019"/>
                </a:srgbClr>
              </a:gs>
              <a:gs pos="85000">
                <a:srgbClr val="170CC2">
                  <a:alpha val="41960"/>
                </a:srgbClr>
              </a:gs>
              <a:gs pos="100000">
                <a:srgbClr val="170CC2">
                  <a:alpha val="4196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49" name="Google Shape;49;p5"/>
          <p:cNvCxnSpPr/>
          <p:nvPr/>
        </p:nvCxnSpPr>
        <p:spPr>
          <a:xfrm>
            <a:off x="6095999" y="2597191"/>
            <a:ext cx="0" cy="165518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or Table">
  <p:cSld name="Title and Chart or Table">
    <p:spTree>
      <p:nvGrpSpPr>
        <p:cNvPr id="50" name="Shape 50"/>
        <p:cNvGrpSpPr/>
        <p:nvPr/>
      </p:nvGrpSpPr>
      <p:grpSpPr>
        <a:xfrm>
          <a:off x="0" y="0"/>
          <a:ext cx="0" cy="0"/>
          <a:chOff x="0" y="0"/>
          <a:chExt cx="0" cy="0"/>
        </a:xfrm>
      </p:grpSpPr>
      <p:sp>
        <p:nvSpPr>
          <p:cNvPr id="51" name="Google Shape;51;p6"/>
          <p:cNvSpPr txBox="1"/>
          <p:nvPr>
            <p:ph type="title"/>
          </p:nvPr>
        </p:nvSpPr>
        <p:spPr>
          <a:xfrm>
            <a:off x="850392" y="832104"/>
            <a:ext cx="10881360"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 type="body"/>
          </p:nvPr>
        </p:nvSpPr>
        <p:spPr>
          <a:xfrm>
            <a:off x="1014984" y="2212848"/>
            <a:ext cx="10332720" cy="354787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6"/>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55" name="Shape 55"/>
        <p:cNvGrpSpPr/>
        <p:nvPr/>
      </p:nvGrpSpPr>
      <p:grpSpPr>
        <a:xfrm>
          <a:off x="0" y="0"/>
          <a:ext cx="0" cy="0"/>
          <a:chOff x="0" y="0"/>
          <a:chExt cx="0" cy="0"/>
        </a:xfrm>
      </p:grpSpPr>
      <p:sp>
        <p:nvSpPr>
          <p:cNvPr id="56" name="Google Shape;56;p7"/>
          <p:cNvSpPr/>
          <p:nvPr/>
        </p:nvSpPr>
        <p:spPr>
          <a:xfrm rot="10800000">
            <a:off x="5393054" y="5650992"/>
            <a:ext cx="6821472" cy="1207007"/>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7" name="Google Shape;57;p7"/>
          <p:cNvSpPr/>
          <p:nvPr/>
        </p:nvSpPr>
        <p:spPr>
          <a:xfrm flipH="1">
            <a:off x="-2" y="0"/>
            <a:ext cx="11262111" cy="2139696"/>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11372"/>
                </a:srgbClr>
              </a:gs>
              <a:gs pos="100000">
                <a:srgbClr val="92CDF0">
                  <a:alpha val="1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8" name="Google Shape;58;p7"/>
          <p:cNvSpPr/>
          <p:nvPr/>
        </p:nvSpPr>
        <p:spPr>
          <a:xfrm>
            <a:off x="-24334" y="0"/>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0F2857">
                  <a:alpha val="60000"/>
                </a:srgbClr>
              </a:gs>
              <a:gs pos="77000">
                <a:srgbClr val="0F2857">
                  <a:alpha val="29411"/>
                </a:srgbClr>
              </a:gs>
              <a:gs pos="100000">
                <a:srgbClr val="0F2857">
                  <a:alpha val="2941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9" name="Google Shape;59;p7"/>
          <p:cNvSpPr/>
          <p:nvPr/>
        </p:nvSpPr>
        <p:spPr>
          <a:xfrm flipH="1" rot="10800000">
            <a:off x="204060" y="5377862"/>
            <a:ext cx="7471211" cy="1480138"/>
          </a:xfrm>
          <a:custGeom>
            <a:rect b="b" l="l" r="r" t="t"/>
            <a:pathLst>
              <a:path extrusionOk="0" h="781884" w="3946673">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F6A6F4">
                  <a:alpha val="13725"/>
                </a:srgbClr>
              </a:gs>
              <a:gs pos="33000">
                <a:srgbClr val="F6A6F4">
                  <a:alpha val="13725"/>
                </a:srgbClr>
              </a:gs>
              <a:gs pos="66000">
                <a:srgbClr val="64DFED">
                  <a:alpha val="7843"/>
                </a:srgbClr>
              </a:gs>
              <a:gs pos="100000">
                <a:srgbClr val="64DFED">
                  <a:alpha val="784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0" name="Google Shape;60;p7"/>
          <p:cNvSpPr/>
          <p:nvPr/>
        </p:nvSpPr>
        <p:spPr>
          <a:xfrm rot="10800000">
            <a:off x="-30287" y="4822578"/>
            <a:ext cx="12230888" cy="2040391"/>
          </a:xfrm>
          <a:custGeom>
            <a:rect b="b" l="l" r="r" t="t"/>
            <a:pathLst>
              <a:path extrusionOk="0" h="2040391" w="12230888">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a:gsLst>
              <a:gs pos="0">
                <a:srgbClr val="F6A6F4">
                  <a:alpha val="23529"/>
                </a:srgbClr>
              </a:gs>
              <a:gs pos="85000">
                <a:srgbClr val="170CC2">
                  <a:alpha val="41960"/>
                </a:srgbClr>
              </a:gs>
              <a:gs pos="100000">
                <a:srgbClr val="170CC2">
                  <a:alpha val="41960"/>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1" name="Google Shape;61;p7"/>
          <p:cNvSpPr/>
          <p:nvPr/>
        </p:nvSpPr>
        <p:spPr>
          <a:xfrm>
            <a:off x="0" y="0"/>
            <a:ext cx="12192000" cy="2035422"/>
          </a:xfrm>
          <a:custGeom>
            <a:rect b="b" l="l" r="r" t="t"/>
            <a:pathLst>
              <a:path extrusionOk="0" h="2035422" w="12192000">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a:gsLst>
              <a:gs pos="0">
                <a:srgbClr val="0F2857"/>
              </a:gs>
              <a:gs pos="31000">
                <a:srgbClr val="F6A6F4">
                  <a:alpha val="69019"/>
                </a:srgbClr>
              </a:gs>
              <a:gs pos="73000">
                <a:srgbClr val="170CC2">
                  <a:alpha val="41960"/>
                </a:srgbClr>
              </a:gs>
              <a:gs pos="99000">
                <a:srgbClr val="0F2857"/>
              </a:gs>
              <a:gs pos="100000">
                <a:srgbClr val="0F2857"/>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7"/>
          <p:cNvSpPr/>
          <p:nvPr/>
        </p:nvSpPr>
        <p:spPr>
          <a:xfrm flipH="1">
            <a:off x="-2" y="0"/>
            <a:ext cx="11262111" cy="2139696"/>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11372"/>
                </a:srgbClr>
              </a:gs>
              <a:gs pos="100000">
                <a:srgbClr val="92CDF0">
                  <a:alpha val="1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3" name="Google Shape;63;p7"/>
          <p:cNvSpPr/>
          <p:nvPr/>
        </p:nvSpPr>
        <p:spPr>
          <a:xfrm>
            <a:off x="0" y="7399"/>
            <a:ext cx="4758726" cy="842020"/>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4" name="Google Shape;64;p7"/>
          <p:cNvSpPr txBox="1"/>
          <p:nvPr>
            <p:ph type="ctrTitle"/>
          </p:nvPr>
        </p:nvSpPr>
        <p:spPr>
          <a:xfrm>
            <a:off x="2286000" y="2752344"/>
            <a:ext cx="7763256" cy="1600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Clr>
                <a:schemeClr val="lt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
          <p:cNvSpPr txBox="1"/>
          <p:nvPr>
            <p:ph idx="1" type="subTitle"/>
          </p:nvPr>
        </p:nvSpPr>
        <p:spPr>
          <a:xfrm>
            <a:off x="7132320" y="4233672"/>
            <a:ext cx="2843784" cy="448056"/>
          </a:xfrm>
          <a:prstGeom prst="rect">
            <a:avLst/>
          </a:prstGeom>
          <a:noFill/>
          <a:ln>
            <a:noFill/>
          </a:ln>
        </p:spPr>
        <p:txBody>
          <a:bodyPr anchorCtr="0" anchor="t" bIns="45700" lIns="91425" spcFirstLastPara="1" rIns="91425" wrap="square" tIns="45700">
            <a:noAutofit/>
          </a:bodyPr>
          <a:lstStyle>
            <a:lvl1pPr lvl="0" algn="r">
              <a:lnSpc>
                <a:spcPct val="90000"/>
              </a:lnSpc>
              <a:spcBef>
                <a:spcPts val="1000"/>
              </a:spcBef>
              <a:spcAft>
                <a:spcPts val="0"/>
              </a:spcAft>
              <a:buSzPts val="2000"/>
              <a:buNone/>
              <a:defRPr sz="20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showMasterSp="0">
  <p:cSld name="5 Column">
    <p:spTree>
      <p:nvGrpSpPr>
        <p:cNvPr id="66" name="Shape 66"/>
        <p:cNvGrpSpPr/>
        <p:nvPr/>
      </p:nvGrpSpPr>
      <p:grpSpPr>
        <a:xfrm>
          <a:off x="0" y="0"/>
          <a:ext cx="0" cy="0"/>
          <a:chOff x="0" y="0"/>
          <a:chExt cx="0" cy="0"/>
        </a:xfrm>
      </p:grpSpPr>
      <p:sp>
        <p:nvSpPr>
          <p:cNvPr id="67" name="Google Shape;67;p8"/>
          <p:cNvSpPr txBox="1"/>
          <p:nvPr>
            <p:ph idx="1" type="body"/>
          </p:nvPr>
        </p:nvSpPr>
        <p:spPr>
          <a:xfrm>
            <a:off x="937260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type="title"/>
          </p:nvPr>
        </p:nvSpPr>
        <p:spPr>
          <a:xfrm>
            <a:off x="1655064" y="832104"/>
            <a:ext cx="8878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8"/>
          <p:cNvSpPr txBox="1"/>
          <p:nvPr>
            <p:ph idx="2" type="body"/>
          </p:nvPr>
        </p:nvSpPr>
        <p:spPr>
          <a:xfrm>
            <a:off x="727339" y="2478024"/>
            <a:ext cx="2098157" cy="702770"/>
          </a:xfrm>
          <a:prstGeom prst="rect">
            <a:avLst/>
          </a:prstGeom>
          <a:solidFill>
            <a:schemeClr val="accent6"/>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8"/>
          <p:cNvSpPr txBox="1"/>
          <p:nvPr>
            <p:ph idx="3" type="body"/>
          </p:nvPr>
        </p:nvSpPr>
        <p:spPr>
          <a:xfrm>
            <a:off x="73152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
          <p:cNvSpPr txBox="1"/>
          <p:nvPr>
            <p:ph idx="4" type="body"/>
          </p:nvPr>
        </p:nvSpPr>
        <p:spPr>
          <a:xfrm>
            <a:off x="2884932" y="2478024"/>
            <a:ext cx="2103120" cy="704088"/>
          </a:xfrm>
          <a:prstGeom prst="rect">
            <a:avLst/>
          </a:prstGeom>
          <a:solidFill>
            <a:schemeClr val="accen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8"/>
          <p:cNvSpPr txBox="1"/>
          <p:nvPr>
            <p:ph idx="5" type="body"/>
          </p:nvPr>
        </p:nvSpPr>
        <p:spPr>
          <a:xfrm>
            <a:off x="289179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8"/>
          <p:cNvSpPr txBox="1"/>
          <p:nvPr>
            <p:ph idx="6" type="body"/>
          </p:nvPr>
        </p:nvSpPr>
        <p:spPr>
          <a:xfrm>
            <a:off x="5047488" y="2478024"/>
            <a:ext cx="2103120" cy="704088"/>
          </a:xfrm>
          <a:prstGeom prst="rect">
            <a:avLst/>
          </a:prstGeom>
          <a:solidFill>
            <a:schemeClr val="accent4"/>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8"/>
          <p:cNvSpPr txBox="1"/>
          <p:nvPr>
            <p:ph idx="7" type="body"/>
          </p:nvPr>
        </p:nvSpPr>
        <p:spPr>
          <a:xfrm>
            <a:off x="505206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
          <p:cNvSpPr txBox="1"/>
          <p:nvPr>
            <p:ph idx="8" type="body"/>
          </p:nvPr>
        </p:nvSpPr>
        <p:spPr>
          <a:xfrm>
            <a:off x="7210044" y="2478024"/>
            <a:ext cx="2103120" cy="704088"/>
          </a:xfrm>
          <a:prstGeom prst="rect">
            <a:avLst/>
          </a:prstGeom>
          <a:solidFill>
            <a:schemeClr val="accent2"/>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8"/>
          <p:cNvSpPr txBox="1"/>
          <p:nvPr>
            <p:ph idx="9" type="body"/>
          </p:nvPr>
        </p:nvSpPr>
        <p:spPr>
          <a:xfrm>
            <a:off x="7212330" y="3236976"/>
            <a:ext cx="2093976" cy="1856232"/>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
          <p:cNvSpPr txBox="1"/>
          <p:nvPr>
            <p:ph idx="13" type="body"/>
          </p:nvPr>
        </p:nvSpPr>
        <p:spPr>
          <a:xfrm>
            <a:off x="9372600" y="2478025"/>
            <a:ext cx="2098157" cy="702769"/>
          </a:xfrm>
          <a:prstGeom prst="rect">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78" name="Shape 78"/>
        <p:cNvGrpSpPr/>
        <p:nvPr/>
      </p:nvGrpSpPr>
      <p:grpSpPr>
        <a:xfrm>
          <a:off x="0" y="0"/>
          <a:ext cx="0" cy="0"/>
          <a:chOff x="0" y="0"/>
          <a:chExt cx="0" cy="0"/>
        </a:xfrm>
      </p:grpSpPr>
      <p:sp>
        <p:nvSpPr>
          <p:cNvPr id="79" name="Google Shape;79;p9"/>
          <p:cNvSpPr txBox="1"/>
          <p:nvPr>
            <p:ph type="title"/>
          </p:nvPr>
        </p:nvSpPr>
        <p:spPr>
          <a:xfrm>
            <a:off x="1792224" y="832104"/>
            <a:ext cx="8878824" cy="106984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82" name="Google Shape;82;p9"/>
          <p:cNvCxnSpPr/>
          <p:nvPr/>
        </p:nvCxnSpPr>
        <p:spPr>
          <a:xfrm>
            <a:off x="1944007" y="3324115"/>
            <a:ext cx="2170451" cy="0"/>
          </a:xfrm>
          <a:prstGeom prst="straightConnector1">
            <a:avLst/>
          </a:prstGeom>
          <a:noFill/>
          <a:ln cap="flat" cmpd="sng" w="12700">
            <a:solidFill>
              <a:schemeClr val="accent6"/>
            </a:solidFill>
            <a:prstDash val="solid"/>
            <a:miter lim="800000"/>
            <a:headEnd len="sm" w="sm" type="none"/>
            <a:tailEnd len="sm" w="sm" type="none"/>
          </a:ln>
        </p:spPr>
      </p:cxnSp>
      <p:cxnSp>
        <p:nvCxnSpPr>
          <p:cNvPr id="83" name="Google Shape;83;p9"/>
          <p:cNvCxnSpPr/>
          <p:nvPr/>
        </p:nvCxnSpPr>
        <p:spPr>
          <a:xfrm>
            <a:off x="4114458" y="3322646"/>
            <a:ext cx="2171700" cy="0"/>
          </a:xfrm>
          <a:prstGeom prst="straightConnector1">
            <a:avLst/>
          </a:prstGeom>
          <a:noFill/>
          <a:ln cap="flat" cmpd="sng" w="12700">
            <a:solidFill>
              <a:schemeClr val="accent5"/>
            </a:solidFill>
            <a:prstDash val="solid"/>
            <a:miter lim="800000"/>
            <a:headEnd len="sm" w="sm" type="none"/>
            <a:tailEnd len="sm" w="sm" type="none"/>
          </a:ln>
        </p:spPr>
      </p:cxnSp>
      <p:cxnSp>
        <p:nvCxnSpPr>
          <p:cNvPr id="84" name="Google Shape;84;p9"/>
          <p:cNvCxnSpPr/>
          <p:nvPr/>
        </p:nvCxnSpPr>
        <p:spPr>
          <a:xfrm>
            <a:off x="6286158" y="3322646"/>
            <a:ext cx="2161515" cy="14408"/>
          </a:xfrm>
          <a:prstGeom prst="straightConnector1">
            <a:avLst/>
          </a:prstGeom>
          <a:noFill/>
          <a:ln cap="flat" cmpd="sng" w="12700">
            <a:solidFill>
              <a:schemeClr val="accent4"/>
            </a:solidFill>
            <a:prstDash val="solid"/>
            <a:miter lim="800000"/>
            <a:headEnd len="sm" w="sm" type="none"/>
            <a:tailEnd len="sm" w="sm" type="none"/>
          </a:ln>
        </p:spPr>
      </p:cxnSp>
      <p:cxnSp>
        <p:nvCxnSpPr>
          <p:cNvPr id="85" name="Google Shape;85;p9"/>
          <p:cNvCxnSpPr/>
          <p:nvPr/>
        </p:nvCxnSpPr>
        <p:spPr>
          <a:xfrm>
            <a:off x="8447673" y="3333307"/>
            <a:ext cx="2189197" cy="0"/>
          </a:xfrm>
          <a:prstGeom prst="straightConnector1">
            <a:avLst/>
          </a:prstGeom>
          <a:noFill/>
          <a:ln cap="flat" cmpd="sng" w="12700">
            <a:solidFill>
              <a:schemeClr val="accent2"/>
            </a:solidFill>
            <a:prstDash val="solid"/>
            <a:miter lim="800000"/>
            <a:headEnd len="sm" w="sm" type="none"/>
            <a:tailEnd len="sm" w="sm" type="none"/>
          </a:ln>
        </p:spPr>
      </p:cxnSp>
      <p:sp>
        <p:nvSpPr>
          <p:cNvPr id="86" name="Google Shape;86;p9"/>
          <p:cNvSpPr/>
          <p:nvPr/>
        </p:nvSpPr>
        <p:spPr>
          <a:xfrm>
            <a:off x="1349145" y="2715964"/>
            <a:ext cx="1218817" cy="121881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7" name="Google Shape;87;p9"/>
          <p:cNvSpPr/>
          <p:nvPr/>
        </p:nvSpPr>
        <p:spPr>
          <a:xfrm>
            <a:off x="3525168" y="2721004"/>
            <a:ext cx="1218817" cy="121881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8" name="Google Shape;88;p9"/>
          <p:cNvSpPr/>
          <p:nvPr/>
        </p:nvSpPr>
        <p:spPr>
          <a:xfrm>
            <a:off x="5704017" y="2716977"/>
            <a:ext cx="1218817" cy="121881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9" name="Google Shape;89;p9"/>
          <p:cNvSpPr/>
          <p:nvPr/>
        </p:nvSpPr>
        <p:spPr>
          <a:xfrm>
            <a:off x="7847695" y="2726015"/>
            <a:ext cx="1218817" cy="121881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0" name="Google Shape;90;p9"/>
          <p:cNvSpPr/>
          <p:nvPr/>
        </p:nvSpPr>
        <p:spPr>
          <a:xfrm>
            <a:off x="10049319" y="2718520"/>
            <a:ext cx="1218817" cy="121881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1" name="Google Shape;91;p9"/>
          <p:cNvSpPr/>
          <p:nvPr/>
        </p:nvSpPr>
        <p:spPr>
          <a:xfrm flipH="1">
            <a:off x="1418423" y="2786515"/>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2" name="Google Shape;92;p9"/>
          <p:cNvSpPr/>
          <p:nvPr/>
        </p:nvSpPr>
        <p:spPr>
          <a:xfrm flipH="1">
            <a:off x="3593035" y="2791555"/>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3" name="Google Shape;93;p9"/>
          <p:cNvSpPr/>
          <p:nvPr/>
        </p:nvSpPr>
        <p:spPr>
          <a:xfrm flipH="1">
            <a:off x="5771884" y="2787528"/>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4" name="Google Shape;94;p9"/>
          <p:cNvSpPr/>
          <p:nvPr/>
        </p:nvSpPr>
        <p:spPr>
          <a:xfrm flipH="1">
            <a:off x="7915562" y="2796566"/>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5" name="Google Shape;95;p9"/>
          <p:cNvSpPr/>
          <p:nvPr/>
        </p:nvSpPr>
        <p:spPr>
          <a:xfrm flipH="1">
            <a:off x="10129886" y="2789071"/>
            <a:ext cx="1071564" cy="1071564"/>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6" name="Google Shape;96;p9"/>
          <p:cNvSpPr txBox="1"/>
          <p:nvPr>
            <p:ph idx="1" type="body"/>
          </p:nvPr>
        </p:nvSpPr>
        <p:spPr>
          <a:xfrm>
            <a:off x="1380744"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9"/>
          <p:cNvSpPr txBox="1"/>
          <p:nvPr>
            <p:ph idx="2" type="body"/>
          </p:nvPr>
        </p:nvSpPr>
        <p:spPr>
          <a:xfrm>
            <a:off x="1380744"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9"/>
          <p:cNvSpPr txBox="1"/>
          <p:nvPr>
            <p:ph idx="3" type="body"/>
          </p:nvPr>
        </p:nvSpPr>
        <p:spPr>
          <a:xfrm>
            <a:off x="3538728"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9"/>
          <p:cNvSpPr txBox="1"/>
          <p:nvPr>
            <p:ph idx="4" type="body"/>
          </p:nvPr>
        </p:nvSpPr>
        <p:spPr>
          <a:xfrm>
            <a:off x="3538728"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9"/>
          <p:cNvSpPr txBox="1"/>
          <p:nvPr>
            <p:ph idx="5" type="body"/>
          </p:nvPr>
        </p:nvSpPr>
        <p:spPr>
          <a:xfrm>
            <a:off x="5724144"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9"/>
          <p:cNvSpPr txBox="1"/>
          <p:nvPr>
            <p:ph idx="6" type="body"/>
          </p:nvPr>
        </p:nvSpPr>
        <p:spPr>
          <a:xfrm>
            <a:off x="5724144"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9"/>
          <p:cNvSpPr txBox="1"/>
          <p:nvPr>
            <p:ph idx="7" type="body"/>
          </p:nvPr>
        </p:nvSpPr>
        <p:spPr>
          <a:xfrm>
            <a:off x="7872984"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9"/>
          <p:cNvSpPr txBox="1"/>
          <p:nvPr>
            <p:ph idx="8" type="body"/>
          </p:nvPr>
        </p:nvSpPr>
        <p:spPr>
          <a:xfrm>
            <a:off x="7872984"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9"/>
          <p:cNvSpPr txBox="1"/>
          <p:nvPr>
            <p:ph idx="9" type="body"/>
          </p:nvPr>
        </p:nvSpPr>
        <p:spPr>
          <a:xfrm>
            <a:off x="10058400" y="4114800"/>
            <a:ext cx="1362456" cy="4663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9"/>
          <p:cNvSpPr txBox="1"/>
          <p:nvPr>
            <p:ph idx="13" type="body"/>
          </p:nvPr>
        </p:nvSpPr>
        <p:spPr>
          <a:xfrm>
            <a:off x="10058400" y="4599432"/>
            <a:ext cx="1362456" cy="74066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400"/>
              <a:buNone/>
              <a:defRPr sz="1400"/>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9"/>
          <p:cNvSpPr/>
          <p:nvPr>
            <p:ph idx="14" type="pic"/>
          </p:nvPr>
        </p:nvSpPr>
        <p:spPr>
          <a:xfrm>
            <a:off x="1648147" y="3018954"/>
            <a:ext cx="621792" cy="621792"/>
          </a:xfrm>
          <a:prstGeom prst="rect">
            <a:avLst/>
          </a:prstGeom>
          <a:noFill/>
          <a:ln>
            <a:noFill/>
          </a:ln>
        </p:spPr>
      </p:sp>
      <p:sp>
        <p:nvSpPr>
          <p:cNvPr id="107" name="Google Shape;107;p9"/>
          <p:cNvSpPr/>
          <p:nvPr>
            <p:ph idx="15" type="pic"/>
          </p:nvPr>
        </p:nvSpPr>
        <p:spPr>
          <a:xfrm>
            <a:off x="3805117" y="3011109"/>
            <a:ext cx="621792" cy="621792"/>
          </a:xfrm>
          <a:prstGeom prst="rect">
            <a:avLst/>
          </a:prstGeom>
          <a:noFill/>
          <a:ln>
            <a:noFill/>
          </a:ln>
        </p:spPr>
      </p:sp>
      <p:sp>
        <p:nvSpPr>
          <p:cNvPr id="108" name="Google Shape;108;p9"/>
          <p:cNvSpPr/>
          <p:nvPr>
            <p:ph idx="16" type="pic"/>
          </p:nvPr>
        </p:nvSpPr>
        <p:spPr>
          <a:xfrm>
            <a:off x="5995989" y="3026158"/>
            <a:ext cx="621792" cy="621792"/>
          </a:xfrm>
          <a:prstGeom prst="rect">
            <a:avLst/>
          </a:prstGeom>
          <a:noFill/>
          <a:ln>
            <a:noFill/>
          </a:ln>
        </p:spPr>
      </p:sp>
      <p:sp>
        <p:nvSpPr>
          <p:cNvPr id="109" name="Google Shape;109;p9"/>
          <p:cNvSpPr/>
          <p:nvPr>
            <p:ph idx="17" type="pic"/>
          </p:nvPr>
        </p:nvSpPr>
        <p:spPr>
          <a:xfrm>
            <a:off x="8146207" y="3011109"/>
            <a:ext cx="621792" cy="621792"/>
          </a:xfrm>
          <a:prstGeom prst="rect">
            <a:avLst/>
          </a:prstGeom>
          <a:noFill/>
          <a:ln>
            <a:noFill/>
          </a:ln>
        </p:spPr>
      </p:sp>
      <p:sp>
        <p:nvSpPr>
          <p:cNvPr id="110" name="Google Shape;110;p9"/>
          <p:cNvSpPr/>
          <p:nvPr>
            <p:ph idx="18" type="pic"/>
          </p:nvPr>
        </p:nvSpPr>
        <p:spPr>
          <a:xfrm>
            <a:off x="10347831" y="3017032"/>
            <a:ext cx="621792" cy="621792"/>
          </a:xfrm>
          <a:prstGeom prst="rect">
            <a:avLst/>
          </a:prstGeom>
          <a:noFill/>
          <a:ln>
            <a:noFill/>
          </a:ln>
        </p:spPr>
      </p:sp>
      <p:sp>
        <p:nvSpPr>
          <p:cNvPr id="111" name="Google Shape;111;p9"/>
          <p:cNvSpPr/>
          <p:nvPr>
            <p:ph idx="19" type="body"/>
          </p:nvPr>
        </p:nvSpPr>
        <p:spPr>
          <a:xfrm>
            <a:off x="2350008" y="4279392"/>
            <a:ext cx="146304" cy="146304"/>
          </a:xfrm>
          <a:prstGeom prst="ellipse">
            <a:avLst/>
          </a:prstGeom>
          <a:solidFill>
            <a:schemeClr val="accent6"/>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9"/>
          <p:cNvSpPr/>
          <p:nvPr>
            <p:ph idx="20" type="body"/>
          </p:nvPr>
        </p:nvSpPr>
        <p:spPr>
          <a:xfrm>
            <a:off x="4517136" y="4279392"/>
            <a:ext cx="146304" cy="146304"/>
          </a:xfrm>
          <a:prstGeom prst="ellipse">
            <a:avLst/>
          </a:prstGeom>
          <a:solidFill>
            <a:schemeClr val="accent5"/>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9"/>
          <p:cNvSpPr/>
          <p:nvPr>
            <p:ph idx="21" type="body"/>
          </p:nvPr>
        </p:nvSpPr>
        <p:spPr>
          <a:xfrm>
            <a:off x="6702552" y="4279392"/>
            <a:ext cx="146304" cy="146304"/>
          </a:xfrm>
          <a:prstGeom prst="ellipse">
            <a:avLst/>
          </a:prstGeom>
          <a:solidFill>
            <a:schemeClr val="accent4"/>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9"/>
          <p:cNvSpPr/>
          <p:nvPr>
            <p:ph idx="22" type="body"/>
          </p:nvPr>
        </p:nvSpPr>
        <p:spPr>
          <a:xfrm>
            <a:off x="8842248" y="4279392"/>
            <a:ext cx="146304" cy="146304"/>
          </a:xfrm>
          <a:prstGeom prst="ellipse">
            <a:avLst/>
          </a:prstGeom>
          <a:solidFill>
            <a:schemeClr val="accent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9"/>
          <p:cNvSpPr/>
          <p:nvPr>
            <p:ph idx="23" type="body"/>
          </p:nvPr>
        </p:nvSpPr>
        <p:spPr>
          <a:xfrm>
            <a:off x="11055096" y="4279392"/>
            <a:ext cx="146304" cy="146304"/>
          </a:xfrm>
          <a:prstGeom prst="ellipse">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o"/>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10"/>
          <p:cNvSpPr/>
          <p:nvPr/>
        </p:nvSpPr>
        <p:spPr>
          <a:xfrm rot="5400000">
            <a:off x="7383937" y="2039848"/>
            <a:ext cx="6858000" cy="2778304"/>
          </a:xfrm>
          <a:custGeom>
            <a:rect b="b" l="l" r="r" t="t"/>
            <a:pathLst>
              <a:path extrusionOk="0" h="2778304" w="6858000">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a:gsLst>
              <a:gs pos="0">
                <a:srgbClr val="0F2857"/>
              </a:gs>
              <a:gs pos="26000">
                <a:srgbClr val="0F2857"/>
              </a:gs>
              <a:gs pos="73000">
                <a:srgbClr val="92CDF0">
                  <a:alpha val="32941"/>
                </a:srgbClr>
              </a:gs>
              <a:gs pos="100000">
                <a:srgbClr val="92CDF0">
                  <a:alpha val="32941"/>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8" name="Google Shape;118;p10"/>
          <p:cNvSpPr/>
          <p:nvPr/>
        </p:nvSpPr>
        <p:spPr>
          <a:xfrm flipH="1" rot="5400000">
            <a:off x="7907199" y="2573198"/>
            <a:ext cx="6858000" cy="1711602"/>
          </a:xfrm>
          <a:custGeom>
            <a:rect b="b" l="l" r="r" t="t"/>
            <a:pathLst>
              <a:path extrusionOk="0" h="1711602" w="6858000">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0">
                <a:srgbClr val="0F2857">
                  <a:alpha val="27843"/>
                </a:srgbClr>
              </a:gs>
              <a:gs pos="37000">
                <a:srgbClr val="0F2857">
                  <a:alpha val="27843"/>
                </a:srgbClr>
              </a:gs>
              <a:gs pos="79000">
                <a:srgbClr val="755EE1">
                  <a:alpha val="79607"/>
                </a:srgbClr>
              </a:gs>
              <a:gs pos="100000">
                <a:srgbClr val="755EE1">
                  <a:alpha val="79607"/>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9" name="Google Shape;119;p10"/>
          <p:cNvSpPr/>
          <p:nvPr/>
        </p:nvSpPr>
        <p:spPr>
          <a:xfrm rot="5400000">
            <a:off x="7877130" y="2543131"/>
            <a:ext cx="6858001" cy="1771739"/>
          </a:xfrm>
          <a:custGeom>
            <a:rect b="b" l="l" r="r" t="t"/>
            <a:pathLst>
              <a:path extrusionOk="0" h="1771739" w="6858001">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0">
                <a:srgbClr val="64DFED">
                  <a:alpha val="47843"/>
                </a:srgbClr>
              </a:gs>
              <a:gs pos="32000">
                <a:srgbClr val="64DFED">
                  <a:alpha val="47843"/>
                </a:srgbClr>
              </a:gs>
              <a:gs pos="100000">
                <a:srgbClr val="F6A6F4">
                  <a:alpha val="48235"/>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20" name="Google Shape;120;p10"/>
          <p:cNvSpPr txBox="1"/>
          <p:nvPr>
            <p:ph type="title"/>
          </p:nvPr>
        </p:nvSpPr>
        <p:spPr>
          <a:xfrm>
            <a:off x="1545336" y="822960"/>
            <a:ext cx="8878824" cy="10698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0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0"/>
          <p:cNvSpPr txBox="1"/>
          <p:nvPr>
            <p:ph idx="1" type="body"/>
          </p:nvPr>
        </p:nvSpPr>
        <p:spPr>
          <a:xfrm>
            <a:off x="1536192" y="2185416"/>
            <a:ext cx="3621024"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10"/>
          <p:cNvSpPr txBox="1"/>
          <p:nvPr>
            <p:ph idx="2" type="body"/>
          </p:nvPr>
        </p:nvSpPr>
        <p:spPr>
          <a:xfrm>
            <a:off x="1536192" y="2743200"/>
            <a:ext cx="3621024"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10"/>
          <p:cNvSpPr txBox="1"/>
          <p:nvPr>
            <p:ph idx="3" type="body"/>
          </p:nvPr>
        </p:nvSpPr>
        <p:spPr>
          <a:xfrm>
            <a:off x="5541264" y="2185416"/>
            <a:ext cx="3621024" cy="49377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10"/>
          <p:cNvSpPr txBox="1"/>
          <p:nvPr>
            <p:ph idx="4" type="body"/>
          </p:nvPr>
        </p:nvSpPr>
        <p:spPr>
          <a:xfrm>
            <a:off x="5541264" y="2743200"/>
            <a:ext cx="3621024" cy="257860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o"/>
              <a:defRPr sz="1800"/>
            </a:lvl1pPr>
            <a:lvl2pPr indent="-330200" lvl="1" marL="914400" algn="l">
              <a:lnSpc>
                <a:spcPct val="90000"/>
              </a:lnSpc>
              <a:spcBef>
                <a:spcPts val="500"/>
              </a:spcBef>
              <a:spcAft>
                <a:spcPts val="0"/>
              </a:spcAft>
              <a:buSzPts val="1600"/>
              <a:buChar char="o"/>
              <a:defRPr sz="1600"/>
            </a:lvl2pPr>
            <a:lvl3pPr indent="-317500" lvl="2" marL="1371600" algn="l">
              <a:lnSpc>
                <a:spcPct val="90000"/>
              </a:lnSpc>
              <a:spcBef>
                <a:spcPts val="500"/>
              </a:spcBef>
              <a:spcAft>
                <a:spcPts val="0"/>
              </a:spcAft>
              <a:buSzPts val="1400"/>
              <a:buChar char="o"/>
              <a:defRPr sz="1400"/>
            </a:lvl3pPr>
            <a:lvl4pPr indent="-304800" lvl="3" marL="1828800" algn="l">
              <a:lnSpc>
                <a:spcPct val="90000"/>
              </a:lnSpc>
              <a:spcBef>
                <a:spcPts val="500"/>
              </a:spcBef>
              <a:spcAft>
                <a:spcPts val="0"/>
              </a:spcAft>
              <a:buSzPts val="1200"/>
              <a:buChar char="o"/>
              <a:defRPr sz="1200"/>
            </a:lvl4pPr>
            <a:lvl5pPr indent="-304800" lvl="4" marL="2286000" algn="l">
              <a:lnSpc>
                <a:spcPct val="90000"/>
              </a:lnSpc>
              <a:spcBef>
                <a:spcPts val="500"/>
              </a:spcBef>
              <a:spcAft>
                <a:spcPts val="0"/>
              </a:spcAft>
              <a:buSzPts val="1200"/>
              <a:buChar char="o"/>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0"/>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0"/>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2857"/>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50392" y="832104"/>
            <a:ext cx="10881360" cy="106984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Twentieth Century"/>
              <a:buNone/>
              <a:defRPr b="1" i="0" sz="40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14984" y="2212848"/>
            <a:ext cx="10332720" cy="354787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6"/>
              </a:buClr>
              <a:buSzPts val="2800"/>
              <a:buFont typeface="Courier New"/>
              <a:buChar char="o"/>
              <a:defRPr b="0" i="0" sz="2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accent6"/>
              </a:buClr>
              <a:buSzPts val="2400"/>
              <a:buFont typeface="Courier New"/>
              <a:buChar char="o"/>
              <a:defRPr b="0" i="0" sz="2400" u="none" cap="none" strike="noStrike">
                <a:solidFill>
                  <a:schemeClr val="lt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accent6"/>
              </a:buClr>
              <a:buSzPts val="2000"/>
              <a:buFont typeface="Courier New"/>
              <a:buChar char="o"/>
              <a:defRPr b="0" i="0" sz="2000" u="none" cap="none" strike="noStrike">
                <a:solidFill>
                  <a:schemeClr val="lt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accent6"/>
              </a:buClr>
              <a:buSzPts val="1800"/>
              <a:buFont typeface="Courier New"/>
              <a:buChar char="o"/>
              <a:defRPr b="0" i="0" sz="18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accent6"/>
              </a:buClr>
              <a:buSzPts val="1800"/>
              <a:buFont typeface="Courier New"/>
              <a:buChar char="o"/>
              <a:defRPr b="0" i="0" sz="1800" u="none" cap="none" strike="noStrike">
                <a:solidFill>
                  <a:schemeClr val="lt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13" name="Google Shape;13;p1"/>
          <p:cNvSpPr txBox="1"/>
          <p:nvPr>
            <p:ph idx="11" type="ftr"/>
          </p:nvPr>
        </p:nvSpPr>
        <p:spPr>
          <a:xfrm>
            <a:off x="466344" y="6190488"/>
            <a:ext cx="233172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14" name="Google Shape;14;p1"/>
          <p:cNvCxnSpPr/>
          <p:nvPr/>
        </p:nvCxnSpPr>
        <p:spPr>
          <a:xfrm>
            <a:off x="594170" y="846661"/>
            <a:ext cx="0" cy="5111012"/>
          </a:xfrm>
          <a:prstGeom prst="straightConnector1">
            <a:avLst/>
          </a:prstGeom>
          <a:noFill/>
          <a:ln cap="flat" cmpd="sng" w="9525">
            <a:solidFill>
              <a:schemeClr val="accent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ctrTitle"/>
          </p:nvPr>
        </p:nvSpPr>
        <p:spPr>
          <a:xfrm>
            <a:off x="1243575" y="1767926"/>
            <a:ext cx="9921300" cy="1889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Calibri"/>
              <a:buNone/>
            </a:pPr>
            <a:r>
              <a:rPr b="0" lang="en-US" sz="4400"/>
              <a:t>Unlocking the Potential of Machine Learning in Credit Card Fraud Detection</a:t>
            </a:r>
            <a:endParaRPr b="0" sz="1900">
              <a:solidFill>
                <a:srgbClr val="00FFFF"/>
              </a:solidFill>
            </a:endParaRPr>
          </a:p>
          <a:p>
            <a:pPr indent="0" lvl="0" marL="0" rtl="0" algn="ctr">
              <a:lnSpc>
                <a:spcPct val="100000"/>
              </a:lnSpc>
              <a:spcBef>
                <a:spcPts val="0"/>
              </a:spcBef>
              <a:spcAft>
                <a:spcPts val="0"/>
              </a:spcAft>
              <a:buClr>
                <a:schemeClr val="lt1"/>
              </a:buClr>
              <a:buSzPts val="4400"/>
              <a:buFont typeface="Calibri"/>
              <a:buNone/>
            </a:pPr>
            <a:r>
              <a:rPr b="0" lang="en-US" sz="2400">
                <a:solidFill>
                  <a:srgbClr val="00FFFF"/>
                </a:solidFill>
                <a:latin typeface="Quattrocento Sans"/>
                <a:ea typeface="Quattrocento Sans"/>
                <a:cs typeface="Quattrocento Sans"/>
                <a:sym typeface="Quattrocento Sans"/>
              </a:rPr>
              <a:t>Machine Learning Capstone Project</a:t>
            </a:r>
            <a:endParaRPr b="0" sz="2900">
              <a:solidFill>
                <a:srgbClr val="00FFFF"/>
              </a:solidFill>
              <a:latin typeface="Quattrocento Sans"/>
              <a:ea typeface="Quattrocento Sans"/>
              <a:cs typeface="Quattrocento Sans"/>
              <a:sym typeface="Quattrocento Sans"/>
            </a:endParaRPr>
          </a:p>
        </p:txBody>
      </p:sp>
      <p:sp>
        <p:nvSpPr>
          <p:cNvPr id="247" name="Google Shape;247;p21"/>
          <p:cNvSpPr txBox="1"/>
          <p:nvPr>
            <p:ph idx="1" type="subTitle"/>
          </p:nvPr>
        </p:nvSpPr>
        <p:spPr>
          <a:xfrm>
            <a:off x="4862625" y="4212575"/>
            <a:ext cx="2683200" cy="1246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Font typeface="Arial"/>
              <a:buNone/>
            </a:pPr>
            <a:r>
              <a:rPr lang="en-US" sz="2000">
                <a:latin typeface="Twentieth Century"/>
                <a:ea typeface="Twentieth Century"/>
                <a:cs typeface="Twentieth Century"/>
                <a:sym typeface="Twentieth Century"/>
              </a:rPr>
              <a:t>Presented by</a:t>
            </a:r>
            <a:r>
              <a:rPr lang="en-US" sz="2000">
                <a:latin typeface="Arial"/>
                <a:ea typeface="Arial"/>
                <a:cs typeface="Arial"/>
                <a:sym typeface="Arial"/>
              </a:rPr>
              <a:t> </a:t>
            </a:r>
            <a:endParaRPr sz="2000">
              <a:latin typeface="Arial"/>
              <a:ea typeface="Arial"/>
              <a:cs typeface="Arial"/>
              <a:sym typeface="Arial"/>
            </a:endParaRPr>
          </a:p>
          <a:p>
            <a:pPr indent="0" lvl="0" marL="0" rtl="0" algn="ctr">
              <a:lnSpc>
                <a:spcPct val="100000"/>
              </a:lnSpc>
              <a:spcBef>
                <a:spcPts val="0"/>
              </a:spcBef>
              <a:spcAft>
                <a:spcPts val="0"/>
              </a:spcAft>
              <a:buClr>
                <a:srgbClr val="888888"/>
              </a:buClr>
              <a:buSzPts val="3200"/>
              <a:buFont typeface="Arial"/>
              <a:buNone/>
            </a:pPr>
            <a:r>
              <a:rPr b="1" lang="en-US" sz="1600">
                <a:solidFill>
                  <a:srgbClr val="ADADAD"/>
                </a:solidFill>
              </a:rPr>
              <a:t>Pascal Ngo</a:t>
            </a:r>
            <a:endParaRPr b="1" sz="1600">
              <a:solidFill>
                <a:srgbClr val="ADADAD"/>
              </a:solidFill>
            </a:endParaRPr>
          </a:p>
          <a:p>
            <a:pPr indent="0" lvl="0" marL="0" rtl="0" algn="ctr">
              <a:lnSpc>
                <a:spcPct val="100000"/>
              </a:lnSpc>
              <a:spcBef>
                <a:spcPts val="0"/>
              </a:spcBef>
              <a:spcAft>
                <a:spcPts val="0"/>
              </a:spcAft>
              <a:buClr>
                <a:srgbClr val="888888"/>
              </a:buClr>
              <a:buSzPts val="3200"/>
              <a:buFont typeface="Arial"/>
              <a:buNone/>
            </a:pPr>
            <a:r>
              <a:rPr b="1" lang="en-US" sz="1600">
                <a:solidFill>
                  <a:srgbClr val="ADADAD"/>
                </a:solidFill>
              </a:rPr>
              <a:t> Narayan Iyer</a:t>
            </a:r>
            <a:endParaRPr b="1" sz="1600">
              <a:solidFill>
                <a:srgbClr val="ADADAD"/>
              </a:solidFill>
            </a:endParaRPr>
          </a:p>
          <a:p>
            <a:pPr indent="0" lvl="0" marL="0" rtl="0" algn="ctr">
              <a:lnSpc>
                <a:spcPct val="100000"/>
              </a:lnSpc>
              <a:spcBef>
                <a:spcPts val="0"/>
              </a:spcBef>
              <a:spcAft>
                <a:spcPts val="0"/>
              </a:spcAft>
              <a:buClr>
                <a:srgbClr val="888888"/>
              </a:buClr>
              <a:buSzPts val="3200"/>
              <a:buFont typeface="Arial"/>
              <a:buNone/>
            </a:pPr>
            <a:r>
              <a:rPr b="1" lang="en-US" sz="1600">
                <a:solidFill>
                  <a:srgbClr val="ADADAD"/>
                </a:solidFill>
              </a:rPr>
              <a:t>Pierre Diop</a:t>
            </a:r>
            <a:endParaRPr b="1" sz="1600"/>
          </a:p>
        </p:txBody>
      </p:sp>
      <p:sp>
        <p:nvSpPr>
          <p:cNvPr id="248" name="Google Shape;248;p21"/>
          <p:cNvSpPr txBox="1"/>
          <p:nvPr>
            <p:ph idx="1" type="subTitle"/>
          </p:nvPr>
        </p:nvSpPr>
        <p:spPr>
          <a:xfrm>
            <a:off x="5353300" y="5507950"/>
            <a:ext cx="1622100" cy="40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88888"/>
              </a:buClr>
              <a:buSzPts val="3200"/>
              <a:buFont typeface="Arial"/>
              <a:buNone/>
            </a:pPr>
            <a:r>
              <a:rPr lang="en-US" sz="1600">
                <a:solidFill>
                  <a:srgbClr val="00FFFF"/>
                </a:solidFill>
                <a:latin typeface="Twentieth Century"/>
                <a:ea typeface="Twentieth Century"/>
                <a:cs typeface="Twentieth Century"/>
                <a:sym typeface="Twentieth Century"/>
              </a:rPr>
              <a:t>Oct 21, 2023</a:t>
            </a:r>
            <a:endParaRPr sz="1300">
              <a:solidFill>
                <a:srgbClr val="FF0000"/>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29" name="Google Shape;329;p30"/>
          <p:cNvSpPr txBox="1"/>
          <p:nvPr>
            <p:ph type="title"/>
          </p:nvPr>
        </p:nvSpPr>
        <p:spPr>
          <a:xfrm>
            <a:off x="1001075" y="722275"/>
            <a:ext cx="7735800" cy="4833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1000"/>
              </a:spcBef>
              <a:spcAft>
                <a:spcPts val="0"/>
              </a:spcAft>
              <a:buNone/>
            </a:pPr>
            <a:r>
              <a:rPr lang="en-US" sz="3600"/>
              <a:t>Model Tuning </a:t>
            </a:r>
            <a:endParaRPr sz="6600"/>
          </a:p>
        </p:txBody>
      </p:sp>
      <p:graphicFrame>
        <p:nvGraphicFramePr>
          <p:cNvPr id="330" name="Google Shape;330;p30"/>
          <p:cNvGraphicFramePr/>
          <p:nvPr/>
        </p:nvGraphicFramePr>
        <p:xfrm>
          <a:off x="1298966" y="3285300"/>
          <a:ext cx="3000000" cy="3000000"/>
        </p:xfrm>
        <a:graphic>
          <a:graphicData uri="http://schemas.openxmlformats.org/drawingml/2006/table">
            <a:tbl>
              <a:tblPr bandRow="1" firstRow="1" lastCol="1">
                <a:noFill/>
                <a:tableStyleId>{F9D63A49-380A-4DB3-8C39-60B32BC0251C}</a:tableStyleId>
              </a:tblPr>
              <a:tblGrid>
                <a:gridCol w="1296850"/>
                <a:gridCol w="1303825"/>
                <a:gridCol w="1289900"/>
                <a:gridCol w="1289900"/>
                <a:gridCol w="1300425"/>
              </a:tblGrid>
              <a:tr h="405275">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Algorithms</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6"/>
                    </a:solidFill>
                  </a:tcPr>
                </a:tc>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Precision</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Clr>
                          <a:srgbClr val="0F2857"/>
                        </a:buClr>
                        <a:buSzPts val="2400"/>
                        <a:buFont typeface="Twentieth Century"/>
                        <a:buNone/>
                      </a:pPr>
                      <a:r>
                        <a:rPr lang="en-US" sz="1900">
                          <a:solidFill>
                            <a:srgbClr val="0F2857"/>
                          </a:solidFill>
                          <a:latin typeface="Twentieth Century"/>
                          <a:ea typeface="Twentieth Century"/>
                          <a:cs typeface="Twentieth Century"/>
                          <a:sym typeface="Twentieth Century"/>
                        </a:rPr>
                        <a:t>Recall</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False Negatives</a:t>
                      </a:r>
                      <a:endParaRPr sz="1900">
                        <a:solidFill>
                          <a:srgbClr val="0F2857"/>
                        </a:solidFill>
                        <a:latin typeface="Twentieth Century"/>
                        <a:ea typeface="Twentieth Century"/>
                        <a:cs typeface="Twentieth Century"/>
                        <a:sym typeface="Twentieth Century"/>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Clr>
                          <a:srgbClr val="0F2857"/>
                        </a:buClr>
                        <a:buSzPts val="2400"/>
                        <a:buFont typeface="Twentieth Century"/>
                        <a:buNone/>
                      </a:pPr>
                      <a:r>
                        <a:rPr lang="en-US" sz="1900">
                          <a:solidFill>
                            <a:srgbClr val="0F2857"/>
                          </a:solidFill>
                          <a:latin typeface="Twentieth Century"/>
                          <a:ea typeface="Twentieth Century"/>
                          <a:cs typeface="Twentieth Century"/>
                          <a:sym typeface="Twentieth Century"/>
                        </a:rPr>
                        <a:t>False Positives</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1"/>
                    </a:solidFill>
                  </a:tcPr>
                </a:tc>
              </a:tr>
              <a:tr h="680850">
                <a:tc>
                  <a:txBody>
                    <a:bodyPr/>
                    <a:lstStyle/>
                    <a:p>
                      <a:pPr indent="0" lvl="0" marL="0" rtl="0" algn="ctr">
                        <a:spcBef>
                          <a:spcPts val="0"/>
                        </a:spcBef>
                        <a:spcAft>
                          <a:spcPts val="0"/>
                        </a:spcAft>
                        <a:buNone/>
                      </a:pPr>
                      <a:r>
                        <a:rPr lang="en-US"/>
                        <a:t>   </a:t>
                      </a:r>
                      <a:r>
                        <a:rPr b="1" lang="en-US" sz="1800">
                          <a:solidFill>
                            <a:srgbClr val="0F2857"/>
                          </a:solidFill>
                          <a:latin typeface="Twentieth Century"/>
                          <a:ea typeface="Twentieth Century"/>
                          <a:cs typeface="Twentieth Century"/>
                          <a:sym typeface="Twentieth Century"/>
                        </a:rPr>
                        <a:t>Logistic  Regression</a:t>
                      </a:r>
                      <a:endParaRPr sz="13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lang="en-US" sz="1600">
                          <a:latin typeface="Quattrocento Sans"/>
                          <a:ea typeface="Quattrocento Sans"/>
                          <a:cs typeface="Quattrocento Sans"/>
                          <a:sym typeface="Quattrocento Sans"/>
                        </a:rPr>
                        <a:t>0.05</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0.90</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297</a:t>
                      </a:r>
                      <a:endParaRPr b="0" sz="1600">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Clr>
                          <a:schemeClr val="dk1"/>
                        </a:buClr>
                        <a:buFont typeface="Arial"/>
                        <a:buNone/>
                      </a:pPr>
                      <a:r>
                        <a:rPr b="0" lang="en-US" sz="1600">
                          <a:solidFill>
                            <a:schemeClr val="dk1"/>
                          </a:solidFill>
                          <a:latin typeface="Quattrocento Sans"/>
                          <a:ea typeface="Quattrocento Sans"/>
                          <a:cs typeface="Quattrocento Sans"/>
                          <a:sym typeface="Quattrocento Sans"/>
                        </a:rPr>
                        <a:t>52984</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r>
              <a:tr h="489525">
                <a:tc>
                  <a:txBody>
                    <a:bodyPr/>
                    <a:lstStyle/>
                    <a:p>
                      <a:pPr indent="0" lvl="0" marL="0" rtl="0" algn="ctr">
                        <a:spcBef>
                          <a:spcPts val="0"/>
                        </a:spcBef>
                        <a:spcAft>
                          <a:spcPts val="0"/>
                        </a:spcAft>
                        <a:buNone/>
                      </a:pPr>
                      <a:r>
                        <a:rPr b="1" lang="en-US" sz="1800">
                          <a:solidFill>
                            <a:srgbClr val="0F2857"/>
                          </a:solidFill>
                          <a:latin typeface="Twentieth Century"/>
                          <a:ea typeface="Twentieth Century"/>
                          <a:cs typeface="Twentieth Century"/>
                          <a:sym typeface="Twentieth Century"/>
                        </a:rPr>
                        <a:t>Decision Tree</a:t>
                      </a:r>
                      <a:endParaRPr sz="1600">
                        <a:solidFill>
                          <a:schemeClr val="lt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c>
                  <a:txBody>
                    <a:bodyPr/>
                    <a:lstStyle/>
                    <a:p>
                      <a:pPr indent="0" lvl="0" marL="0" rtl="0" algn="ctr">
                        <a:spcBef>
                          <a:spcPts val="0"/>
                        </a:spcBef>
                        <a:spcAft>
                          <a:spcPts val="0"/>
                        </a:spcAft>
                        <a:buNone/>
                      </a:pPr>
                      <a:r>
                        <a:rPr lang="en-US" sz="1600">
                          <a:latin typeface="Quattrocento Sans"/>
                          <a:ea typeface="Quattrocento Sans"/>
                          <a:cs typeface="Quattrocento Sans"/>
                          <a:sym typeface="Quattrocento Sans"/>
                        </a:rPr>
                        <a:t>0.86</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0.85</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431</a:t>
                      </a:r>
                      <a:endParaRPr b="0" sz="1600">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402</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r>
              <a:tr h="680850">
                <a:tc>
                  <a:txBody>
                    <a:bodyPr/>
                    <a:lstStyle/>
                    <a:p>
                      <a:pPr indent="0" lvl="0" marL="0" rtl="0" algn="ctr">
                        <a:spcBef>
                          <a:spcPts val="0"/>
                        </a:spcBef>
                        <a:spcAft>
                          <a:spcPts val="0"/>
                        </a:spcAft>
                        <a:buNone/>
                      </a:pPr>
                      <a:r>
                        <a:rPr b="1" lang="en-US" sz="1800">
                          <a:solidFill>
                            <a:srgbClr val="0F2857"/>
                          </a:solidFill>
                          <a:latin typeface="Twentieth Century"/>
                          <a:ea typeface="Twentieth Century"/>
                          <a:cs typeface="Twentieth Century"/>
                          <a:sym typeface="Twentieth Century"/>
                        </a:rPr>
                        <a:t>Random Forest</a:t>
                      </a:r>
                      <a:endParaRPr sz="1600">
                        <a:solidFill>
                          <a:schemeClr val="lt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Quattrocento Sans"/>
                          <a:ea typeface="Quattrocento Sans"/>
                          <a:cs typeface="Quattrocento Sans"/>
                          <a:sym typeface="Quattrocento Sans"/>
                        </a:rPr>
                        <a:t>0.98</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0.83</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487</a:t>
                      </a:r>
                      <a:endParaRPr b="0" sz="1600">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54</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2"/>
                    </a:solidFill>
                  </a:tcPr>
                </a:tc>
              </a:tr>
            </a:tbl>
          </a:graphicData>
        </a:graphic>
      </p:graphicFrame>
      <p:sp>
        <p:nvSpPr>
          <p:cNvPr id="331" name="Google Shape;331;p30"/>
          <p:cNvSpPr txBox="1"/>
          <p:nvPr/>
        </p:nvSpPr>
        <p:spPr>
          <a:xfrm>
            <a:off x="952500" y="1376600"/>
            <a:ext cx="7432800" cy="15699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0"/>
              </a:spcBef>
              <a:spcAft>
                <a:spcPts val="0"/>
              </a:spcAft>
              <a:buClr>
                <a:schemeClr val="accent6"/>
              </a:buClr>
              <a:buSzPts val="1400"/>
              <a:buFont typeface="Courier New"/>
              <a:buChar char="➢"/>
            </a:pPr>
            <a:r>
              <a:rPr lang="en-US" sz="1500">
                <a:solidFill>
                  <a:srgbClr val="FFFFFF"/>
                </a:solidFill>
                <a:latin typeface="Quattrocento Sans"/>
                <a:ea typeface="Quattrocento Sans"/>
                <a:cs typeface="Quattrocento Sans"/>
                <a:sym typeface="Quattrocento Sans"/>
              </a:rPr>
              <a:t>We applied random sampling and adjust the scale of the 'amount' and 'time elapsed' data columns to enhance our model's performance.</a:t>
            </a:r>
            <a:endParaRPr sz="1500">
              <a:solidFill>
                <a:srgbClr val="FFFFFF"/>
              </a:solidFill>
              <a:latin typeface="Quattrocento Sans"/>
              <a:ea typeface="Quattrocento Sans"/>
              <a:cs typeface="Quattrocento Sans"/>
              <a:sym typeface="Quattrocento Sans"/>
            </a:endParaRPr>
          </a:p>
          <a:p>
            <a:pPr indent="0" lvl="0" marL="914400" rtl="0" algn="just">
              <a:lnSpc>
                <a:spcPct val="100000"/>
              </a:lnSpc>
              <a:spcBef>
                <a:spcPts val="0"/>
              </a:spcBef>
              <a:spcAft>
                <a:spcPts val="0"/>
              </a:spcAft>
              <a:buNone/>
            </a:pPr>
            <a:r>
              <a:t/>
            </a:r>
            <a:endParaRPr sz="1500">
              <a:solidFill>
                <a:srgbClr val="FFFFFF"/>
              </a:solidFill>
              <a:latin typeface="Quattrocento Sans"/>
              <a:ea typeface="Quattrocento Sans"/>
              <a:cs typeface="Quattrocento Sans"/>
              <a:sym typeface="Quattrocento Sans"/>
            </a:endParaRPr>
          </a:p>
          <a:p>
            <a:pPr indent="-317500" lvl="0" marL="457200" rtl="0" algn="just">
              <a:lnSpc>
                <a:spcPct val="100000"/>
              </a:lnSpc>
              <a:spcBef>
                <a:spcPts val="0"/>
              </a:spcBef>
              <a:spcAft>
                <a:spcPts val="0"/>
              </a:spcAft>
              <a:buClr>
                <a:schemeClr val="accent6"/>
              </a:buClr>
              <a:buSzPts val="1400"/>
              <a:buFont typeface="Courier New"/>
              <a:buChar char="➢"/>
            </a:pPr>
            <a:r>
              <a:rPr lang="en-US" sz="1500">
                <a:solidFill>
                  <a:srgbClr val="FFFFFF"/>
                </a:solidFill>
                <a:latin typeface="Quattrocento Sans"/>
                <a:ea typeface="Quattrocento Sans"/>
                <a:cs typeface="Quattrocento Sans"/>
                <a:sym typeface="Quattrocento Sans"/>
              </a:rPr>
              <a:t>The </a:t>
            </a:r>
            <a:r>
              <a:rPr lang="en-US" sz="1500" u="sng">
                <a:solidFill>
                  <a:srgbClr val="FFFFFF"/>
                </a:solidFill>
                <a:latin typeface="Quattrocento Sans"/>
                <a:ea typeface="Quattrocento Sans"/>
                <a:cs typeface="Quattrocento Sans"/>
                <a:sym typeface="Quattrocento Sans"/>
              </a:rPr>
              <a:t>Random Forest</a:t>
            </a:r>
            <a:r>
              <a:rPr lang="en-US" sz="1500">
                <a:solidFill>
                  <a:srgbClr val="FFFFFF"/>
                </a:solidFill>
                <a:latin typeface="Quattrocento Sans"/>
                <a:ea typeface="Quattrocento Sans"/>
                <a:cs typeface="Quattrocento Sans"/>
                <a:sym typeface="Quattrocento Sans"/>
              </a:rPr>
              <a:t> model exhibits exceptional </a:t>
            </a:r>
            <a:r>
              <a:rPr lang="en-US" sz="1500">
                <a:solidFill>
                  <a:srgbClr val="FFFFFF"/>
                </a:solidFill>
                <a:latin typeface="Quattrocento Sans"/>
                <a:ea typeface="Quattrocento Sans"/>
                <a:cs typeface="Quattrocento Sans"/>
                <a:sym typeface="Quattrocento Sans"/>
              </a:rPr>
              <a:t>results</a:t>
            </a:r>
            <a:r>
              <a:rPr lang="en-US" sz="1500">
                <a:solidFill>
                  <a:srgbClr val="FFFFFF"/>
                </a:solidFill>
                <a:latin typeface="Quattrocento Sans"/>
                <a:ea typeface="Quattrocento Sans"/>
                <a:cs typeface="Quattrocento Sans"/>
                <a:sym typeface="Quattrocento Sans"/>
              </a:rPr>
              <a:t> with high precision (0.98) that signifies a very low rate of false alarms. While its recall (0.83) is good, there's room for improvement in capturing a higher proportion of fraudulent transactions.</a:t>
            </a:r>
            <a:endParaRPr>
              <a:solidFill>
                <a:srgbClr val="FFFFFF"/>
              </a:solidFill>
              <a:latin typeface="Quattrocento Sans"/>
              <a:ea typeface="Quattrocento Sans"/>
              <a:cs typeface="Quattrocento Sans"/>
              <a:sym typeface="Quattrocento Sans"/>
            </a:endParaRPr>
          </a:p>
        </p:txBody>
      </p:sp>
      <p:sp>
        <p:nvSpPr>
          <p:cNvPr id="332" name="Google Shape;332;p30"/>
          <p:cNvSpPr/>
          <p:nvPr/>
        </p:nvSpPr>
        <p:spPr>
          <a:xfrm>
            <a:off x="7958825" y="5413875"/>
            <a:ext cx="729600" cy="401400"/>
          </a:xfrm>
          <a:prstGeom prst="righ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pic>
        <p:nvPicPr>
          <p:cNvPr id="333" name="Google Shape;333;p30"/>
          <p:cNvPicPr preferRelativeResize="0"/>
          <p:nvPr/>
        </p:nvPicPr>
        <p:blipFill>
          <a:blip r:embed="rId3">
            <a:alphaModFix/>
          </a:blip>
          <a:stretch>
            <a:fillRect/>
          </a:stretch>
        </p:blipFill>
        <p:spPr>
          <a:xfrm>
            <a:off x="8867345" y="5348975"/>
            <a:ext cx="2679480" cy="53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1"/>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39" name="Google Shape;339;p31"/>
          <p:cNvSpPr txBox="1"/>
          <p:nvPr>
            <p:ph type="title"/>
          </p:nvPr>
        </p:nvSpPr>
        <p:spPr>
          <a:xfrm>
            <a:off x="832500" y="642550"/>
            <a:ext cx="4249500" cy="581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Twentieth Century"/>
              <a:buNone/>
            </a:pPr>
            <a:r>
              <a:rPr lang="en-US" sz="3600"/>
              <a:t>Model Interpretation</a:t>
            </a:r>
            <a:endParaRPr sz="3600"/>
          </a:p>
        </p:txBody>
      </p:sp>
      <p:sp>
        <p:nvSpPr>
          <p:cNvPr id="340" name="Google Shape;340;p31"/>
          <p:cNvSpPr txBox="1"/>
          <p:nvPr>
            <p:ph idx="1" type="body"/>
          </p:nvPr>
        </p:nvSpPr>
        <p:spPr>
          <a:xfrm>
            <a:off x="5840550" y="1554225"/>
            <a:ext cx="4854300" cy="7674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1000"/>
              </a:spcAft>
              <a:buNone/>
            </a:pPr>
            <a:r>
              <a:rPr lang="en-US" sz="1800">
                <a:latin typeface="Quattrocento Sans"/>
                <a:ea typeface="Quattrocento Sans"/>
                <a:cs typeface="Quattrocento Sans"/>
                <a:sym typeface="Quattrocento Sans"/>
              </a:rPr>
              <a:t>AUC-ROC Score:</a:t>
            </a:r>
            <a:r>
              <a:rPr b="0" lang="en-US" sz="1800">
                <a:latin typeface="Quattrocento Sans"/>
                <a:ea typeface="Quattrocento Sans"/>
                <a:cs typeface="Quattrocento Sans"/>
                <a:sym typeface="Quattrocento Sans"/>
              </a:rPr>
              <a:t> </a:t>
            </a:r>
            <a:r>
              <a:rPr b="0" lang="en-US" sz="1400">
                <a:latin typeface="Quattrocento Sans"/>
                <a:ea typeface="Quattrocento Sans"/>
                <a:cs typeface="Quattrocento Sans"/>
                <a:sym typeface="Quattrocento Sans"/>
              </a:rPr>
              <a:t>Provides an overall sense of a binary classifier’s performance.</a:t>
            </a:r>
            <a:endParaRPr b="0" sz="1400">
              <a:latin typeface="Quattrocento Sans"/>
              <a:ea typeface="Quattrocento Sans"/>
              <a:cs typeface="Quattrocento Sans"/>
              <a:sym typeface="Quattrocento Sans"/>
            </a:endParaRPr>
          </a:p>
        </p:txBody>
      </p:sp>
      <p:sp>
        <p:nvSpPr>
          <p:cNvPr id="341" name="Google Shape;341;p31"/>
          <p:cNvSpPr txBox="1"/>
          <p:nvPr>
            <p:ph idx="2" type="body"/>
          </p:nvPr>
        </p:nvSpPr>
        <p:spPr>
          <a:xfrm>
            <a:off x="856050" y="1430275"/>
            <a:ext cx="3923100" cy="11511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1000"/>
              </a:spcAft>
              <a:buNone/>
            </a:pPr>
            <a:r>
              <a:rPr b="1" lang="en-US"/>
              <a:t>Feature Importance:</a:t>
            </a:r>
            <a:r>
              <a:rPr lang="en-US"/>
              <a:t> </a:t>
            </a:r>
            <a:r>
              <a:rPr lang="en-US" sz="1400"/>
              <a:t>The Random Forest model's feature importances were extracted to understand which features contribute the most to the model's decision-making process.</a:t>
            </a:r>
            <a:endParaRPr/>
          </a:p>
        </p:txBody>
      </p:sp>
      <p:pic>
        <p:nvPicPr>
          <p:cNvPr id="342" name="Google Shape;342;p31"/>
          <p:cNvPicPr preferRelativeResize="0"/>
          <p:nvPr/>
        </p:nvPicPr>
        <p:blipFill>
          <a:blip r:embed="rId3">
            <a:alphaModFix/>
          </a:blip>
          <a:stretch>
            <a:fillRect/>
          </a:stretch>
        </p:blipFill>
        <p:spPr>
          <a:xfrm>
            <a:off x="5889150" y="3274175"/>
            <a:ext cx="5127700" cy="3292374"/>
          </a:xfrm>
          <a:prstGeom prst="rect">
            <a:avLst/>
          </a:prstGeom>
          <a:noFill/>
          <a:ln>
            <a:noFill/>
          </a:ln>
        </p:spPr>
      </p:pic>
      <p:pic>
        <p:nvPicPr>
          <p:cNvPr id="343" name="Google Shape;343;p31"/>
          <p:cNvPicPr preferRelativeResize="0"/>
          <p:nvPr/>
        </p:nvPicPr>
        <p:blipFill>
          <a:blip r:embed="rId4">
            <a:alphaModFix/>
          </a:blip>
          <a:stretch>
            <a:fillRect/>
          </a:stretch>
        </p:blipFill>
        <p:spPr>
          <a:xfrm>
            <a:off x="856050" y="3274175"/>
            <a:ext cx="4754499" cy="3292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1536200" y="971404"/>
            <a:ext cx="8878800" cy="659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Twentieth Century"/>
              <a:buNone/>
            </a:pPr>
            <a:r>
              <a:rPr lang="en-US"/>
              <a:t>Next Steps</a:t>
            </a:r>
            <a:endParaRPr/>
          </a:p>
        </p:txBody>
      </p:sp>
      <p:sp>
        <p:nvSpPr>
          <p:cNvPr id="349" name="Google Shape;349;p32"/>
          <p:cNvSpPr txBox="1"/>
          <p:nvPr>
            <p:ph idx="1" type="body"/>
          </p:nvPr>
        </p:nvSpPr>
        <p:spPr>
          <a:xfrm>
            <a:off x="1195974" y="2185425"/>
            <a:ext cx="3300600" cy="493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1000"/>
              </a:spcBef>
              <a:spcAft>
                <a:spcPts val="0"/>
              </a:spcAft>
              <a:buSzPts val="1800"/>
              <a:buNone/>
            </a:pPr>
            <a:r>
              <a:rPr lang="en-US"/>
              <a:t>Feature Experimentation</a:t>
            </a:r>
            <a:endParaRPr/>
          </a:p>
        </p:txBody>
      </p:sp>
      <p:sp>
        <p:nvSpPr>
          <p:cNvPr id="350" name="Google Shape;350;p32"/>
          <p:cNvSpPr txBox="1"/>
          <p:nvPr>
            <p:ph idx="3" type="body"/>
          </p:nvPr>
        </p:nvSpPr>
        <p:spPr>
          <a:xfrm>
            <a:off x="6484550" y="2245525"/>
            <a:ext cx="3300600" cy="493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More </a:t>
            </a:r>
            <a:r>
              <a:rPr lang="en-US"/>
              <a:t>Advanced Models</a:t>
            </a:r>
            <a:endParaRPr/>
          </a:p>
        </p:txBody>
      </p:sp>
      <p:sp>
        <p:nvSpPr>
          <p:cNvPr id="351" name="Google Shape;351;p32"/>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2" name="Google Shape;352;p32"/>
          <p:cNvSpPr txBox="1"/>
          <p:nvPr/>
        </p:nvSpPr>
        <p:spPr>
          <a:xfrm>
            <a:off x="6533125" y="2787900"/>
            <a:ext cx="4328100" cy="2274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500">
                <a:solidFill>
                  <a:schemeClr val="lt1"/>
                </a:solidFill>
                <a:latin typeface="Quattrocento Sans"/>
                <a:ea typeface="Quattrocento Sans"/>
                <a:cs typeface="Quattrocento Sans"/>
                <a:sym typeface="Quattrocento Sans"/>
              </a:rPr>
              <a:t>Explore more advanced machine learning and artificial intelligence techniques that could further enhance detection accuracy such as:</a:t>
            </a:r>
            <a:endParaRPr sz="1500">
              <a:solidFill>
                <a:schemeClr val="lt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None/>
            </a:pPr>
            <a:r>
              <a:t/>
            </a:r>
            <a:endParaRPr sz="1500">
              <a:solidFill>
                <a:schemeClr val="lt1"/>
              </a:solidFill>
              <a:latin typeface="Quattrocento Sans"/>
              <a:ea typeface="Quattrocento Sans"/>
              <a:cs typeface="Quattrocento Sans"/>
              <a:sym typeface="Quattrocento Sans"/>
            </a:endParaRPr>
          </a:p>
          <a:p>
            <a:pPr indent="-317500" lvl="0" marL="457200" rtl="0" algn="just">
              <a:lnSpc>
                <a:spcPct val="115000"/>
              </a:lnSpc>
              <a:spcBef>
                <a:spcPts val="0"/>
              </a:spcBef>
              <a:spcAft>
                <a:spcPts val="0"/>
              </a:spcAft>
              <a:buClr>
                <a:schemeClr val="accent6"/>
              </a:buClr>
              <a:buSzPts val="1400"/>
              <a:buFont typeface="Courier New"/>
              <a:buChar char="❖"/>
            </a:pPr>
            <a:r>
              <a:rPr lang="en-US" sz="1500">
                <a:solidFill>
                  <a:schemeClr val="lt1"/>
                </a:solidFill>
                <a:latin typeface="Quattrocento Sans"/>
                <a:ea typeface="Quattrocento Sans"/>
                <a:cs typeface="Quattrocento Sans"/>
                <a:sym typeface="Quattrocento Sans"/>
              </a:rPr>
              <a:t>Ensemble methods (XGBoost, Gradient Boosting, Bagging) </a:t>
            </a:r>
            <a:endParaRPr sz="1500">
              <a:solidFill>
                <a:schemeClr val="lt1"/>
              </a:solidFill>
              <a:latin typeface="Quattrocento Sans"/>
              <a:ea typeface="Quattrocento Sans"/>
              <a:cs typeface="Quattrocento Sans"/>
              <a:sym typeface="Quattrocento Sans"/>
            </a:endParaRPr>
          </a:p>
          <a:p>
            <a:pPr indent="-317500" lvl="0" marL="457200" rtl="0" algn="just">
              <a:lnSpc>
                <a:spcPct val="115000"/>
              </a:lnSpc>
              <a:spcBef>
                <a:spcPts val="0"/>
              </a:spcBef>
              <a:spcAft>
                <a:spcPts val="0"/>
              </a:spcAft>
              <a:buClr>
                <a:schemeClr val="accent6"/>
              </a:buClr>
              <a:buSzPts val="1400"/>
              <a:buFont typeface="Courier New"/>
              <a:buChar char="❖"/>
            </a:pPr>
            <a:r>
              <a:rPr lang="en-US" sz="1500">
                <a:solidFill>
                  <a:schemeClr val="lt1"/>
                </a:solidFill>
                <a:latin typeface="Quattrocento Sans"/>
                <a:ea typeface="Quattrocento Sans"/>
                <a:cs typeface="Quattrocento Sans"/>
                <a:sym typeface="Quattrocento Sans"/>
              </a:rPr>
              <a:t>Long Short-Term Memory (LSTM)</a:t>
            </a:r>
            <a:endParaRPr sz="1500">
              <a:solidFill>
                <a:schemeClr val="lt1"/>
              </a:solidFill>
              <a:latin typeface="Quattrocento Sans"/>
              <a:ea typeface="Quattrocento Sans"/>
              <a:cs typeface="Quattrocento Sans"/>
              <a:sym typeface="Quattrocento Sans"/>
            </a:endParaRPr>
          </a:p>
          <a:p>
            <a:pPr indent="-317500" lvl="0" marL="457200" rtl="0" algn="just">
              <a:lnSpc>
                <a:spcPct val="115000"/>
              </a:lnSpc>
              <a:spcBef>
                <a:spcPts val="0"/>
              </a:spcBef>
              <a:spcAft>
                <a:spcPts val="0"/>
              </a:spcAft>
              <a:buClr>
                <a:schemeClr val="accent6"/>
              </a:buClr>
              <a:buSzPts val="1400"/>
              <a:buFont typeface="Courier New"/>
              <a:buChar char="❖"/>
            </a:pPr>
            <a:r>
              <a:rPr lang="en-US" sz="1500">
                <a:solidFill>
                  <a:schemeClr val="lt1"/>
                </a:solidFill>
                <a:latin typeface="Quattrocento Sans"/>
                <a:ea typeface="Quattrocento Sans"/>
                <a:cs typeface="Quattrocento Sans"/>
                <a:sym typeface="Quattrocento Sans"/>
              </a:rPr>
              <a:t>Restricted Boltzmann Machines (RBM)</a:t>
            </a:r>
            <a:endParaRPr sz="1500">
              <a:solidFill>
                <a:schemeClr val="lt1"/>
              </a:solidFill>
              <a:latin typeface="Quattrocento Sans"/>
              <a:ea typeface="Quattrocento Sans"/>
              <a:cs typeface="Quattrocento Sans"/>
              <a:sym typeface="Quattrocento Sans"/>
            </a:endParaRPr>
          </a:p>
        </p:txBody>
      </p:sp>
      <p:sp>
        <p:nvSpPr>
          <p:cNvPr id="353" name="Google Shape;353;p32"/>
          <p:cNvSpPr txBox="1"/>
          <p:nvPr/>
        </p:nvSpPr>
        <p:spPr>
          <a:xfrm>
            <a:off x="1195975" y="2749025"/>
            <a:ext cx="4632600" cy="280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500">
                <a:solidFill>
                  <a:schemeClr val="lt1"/>
                </a:solidFill>
                <a:latin typeface="Quattrocento Sans"/>
                <a:ea typeface="Quattrocento Sans"/>
                <a:cs typeface="Quattrocento Sans"/>
                <a:sym typeface="Quattrocento Sans"/>
              </a:rPr>
              <a:t>Experimenting with different feature engineering techniques using categorical features such as: </a:t>
            </a:r>
            <a:endParaRPr sz="1500">
              <a:solidFill>
                <a:schemeClr val="lt1"/>
              </a:solidFill>
              <a:latin typeface="Quattrocento Sans"/>
              <a:ea typeface="Quattrocento Sans"/>
              <a:cs typeface="Quattrocento Sans"/>
              <a:sym typeface="Quattrocento Sans"/>
            </a:endParaRPr>
          </a:p>
          <a:p>
            <a:pPr indent="0" lvl="0" marL="0" rtl="0" algn="just">
              <a:lnSpc>
                <a:spcPct val="115000"/>
              </a:lnSpc>
              <a:spcBef>
                <a:spcPts val="0"/>
              </a:spcBef>
              <a:spcAft>
                <a:spcPts val="0"/>
              </a:spcAft>
              <a:buNone/>
            </a:pPr>
            <a:r>
              <a:t/>
            </a:r>
            <a:endParaRPr sz="1500">
              <a:solidFill>
                <a:schemeClr val="lt1"/>
              </a:solidFill>
              <a:latin typeface="Quattrocento Sans"/>
              <a:ea typeface="Quattrocento Sans"/>
              <a:cs typeface="Quattrocento Sans"/>
              <a:sym typeface="Quattrocento Sans"/>
            </a:endParaRPr>
          </a:p>
          <a:p>
            <a:pPr indent="-317500" lvl="0" marL="457200" rtl="0" algn="just">
              <a:lnSpc>
                <a:spcPct val="115000"/>
              </a:lnSpc>
              <a:spcBef>
                <a:spcPts val="0"/>
              </a:spcBef>
              <a:spcAft>
                <a:spcPts val="0"/>
              </a:spcAft>
              <a:buClr>
                <a:schemeClr val="accent6"/>
              </a:buClr>
              <a:buSzPts val="1400"/>
              <a:buFont typeface="Courier New"/>
              <a:buChar char="❖"/>
            </a:pPr>
            <a:r>
              <a:rPr lang="en-US" sz="1500">
                <a:solidFill>
                  <a:schemeClr val="lt1"/>
                </a:solidFill>
                <a:latin typeface="Quattrocento Sans"/>
                <a:ea typeface="Quattrocento Sans"/>
                <a:cs typeface="Quattrocento Sans"/>
                <a:sym typeface="Quattrocento Sans"/>
              </a:rPr>
              <a:t>Credit card number</a:t>
            </a:r>
            <a:endParaRPr sz="1500">
              <a:solidFill>
                <a:schemeClr val="lt1"/>
              </a:solidFill>
              <a:latin typeface="Quattrocento Sans"/>
              <a:ea typeface="Quattrocento Sans"/>
              <a:cs typeface="Quattrocento Sans"/>
              <a:sym typeface="Quattrocento Sans"/>
            </a:endParaRPr>
          </a:p>
          <a:p>
            <a:pPr indent="-317500" lvl="0" marL="457200" rtl="0" algn="just">
              <a:lnSpc>
                <a:spcPct val="115000"/>
              </a:lnSpc>
              <a:spcBef>
                <a:spcPts val="0"/>
              </a:spcBef>
              <a:spcAft>
                <a:spcPts val="0"/>
              </a:spcAft>
              <a:buClr>
                <a:schemeClr val="accent6"/>
              </a:buClr>
              <a:buSzPts val="1400"/>
              <a:buFont typeface="Courier New"/>
              <a:buChar char="❖"/>
            </a:pPr>
            <a:r>
              <a:rPr lang="en-US" sz="1500">
                <a:solidFill>
                  <a:schemeClr val="lt1"/>
                </a:solidFill>
                <a:latin typeface="Quattrocento Sans"/>
                <a:ea typeface="Quattrocento Sans"/>
                <a:cs typeface="Quattrocento Sans"/>
                <a:sym typeface="Quattrocento Sans"/>
              </a:rPr>
              <a:t>Location features (city, zip, state, lat, long, etc.)</a:t>
            </a:r>
            <a:endParaRPr sz="1500">
              <a:solidFill>
                <a:schemeClr val="lt1"/>
              </a:solidFill>
              <a:latin typeface="Quattrocento Sans"/>
              <a:ea typeface="Quattrocento Sans"/>
              <a:cs typeface="Quattrocento Sans"/>
              <a:sym typeface="Quattrocento Sans"/>
            </a:endParaRPr>
          </a:p>
          <a:p>
            <a:pPr indent="-317500" lvl="0" marL="457200" rtl="0" algn="just">
              <a:lnSpc>
                <a:spcPct val="115000"/>
              </a:lnSpc>
              <a:spcBef>
                <a:spcPts val="0"/>
              </a:spcBef>
              <a:spcAft>
                <a:spcPts val="0"/>
              </a:spcAft>
              <a:buClr>
                <a:schemeClr val="accent6"/>
              </a:buClr>
              <a:buSzPts val="1400"/>
              <a:buFont typeface="Courier New"/>
              <a:buChar char="❖"/>
            </a:pPr>
            <a:r>
              <a:rPr lang="en-US" sz="1500">
                <a:solidFill>
                  <a:schemeClr val="lt1"/>
                </a:solidFill>
                <a:latin typeface="Quattrocento Sans"/>
                <a:ea typeface="Quattrocento Sans"/>
                <a:cs typeface="Quattrocento Sans"/>
                <a:sym typeface="Quattrocento Sans"/>
              </a:rPr>
              <a:t>Categorical features (customer and merchant details)</a:t>
            </a:r>
            <a:endParaRPr sz="1500">
              <a:solidFill>
                <a:schemeClr val="lt1"/>
              </a:solidFill>
              <a:latin typeface="Quattrocento Sans"/>
              <a:ea typeface="Quattrocento Sans"/>
              <a:cs typeface="Quattrocento Sans"/>
              <a:sym typeface="Quattrocento Sans"/>
            </a:endParaRPr>
          </a:p>
          <a:p>
            <a:pPr indent="-317500" lvl="0" marL="457200" rtl="0" algn="just">
              <a:lnSpc>
                <a:spcPct val="115000"/>
              </a:lnSpc>
              <a:spcBef>
                <a:spcPts val="0"/>
              </a:spcBef>
              <a:spcAft>
                <a:spcPts val="0"/>
              </a:spcAft>
              <a:buClr>
                <a:schemeClr val="accent6"/>
              </a:buClr>
              <a:buSzPts val="1400"/>
              <a:buFont typeface="Courier New"/>
              <a:buChar char="❖"/>
            </a:pPr>
            <a:r>
              <a:rPr lang="en-US" sz="1500">
                <a:solidFill>
                  <a:schemeClr val="lt1"/>
                </a:solidFill>
                <a:latin typeface="Quattrocento Sans"/>
                <a:ea typeface="Quattrocento Sans"/>
                <a:cs typeface="Quattrocento Sans"/>
                <a:sym typeface="Quattrocento Sans"/>
              </a:rPr>
              <a:t>Adding more data to the model including most recent transactions flagged as fraudulent</a:t>
            </a:r>
            <a:endParaRPr sz="1500">
              <a:solidFill>
                <a:schemeClr val="lt1"/>
              </a:solidFill>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5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3"/>
          <p:cNvSpPr txBox="1"/>
          <p:nvPr>
            <p:ph idx="12" type="sldNum"/>
          </p:nvPr>
        </p:nvSpPr>
        <p:spPr>
          <a:xfrm>
            <a:off x="329184" y="381005"/>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9" name="Google Shape;359;p33"/>
          <p:cNvSpPr txBox="1"/>
          <p:nvPr/>
        </p:nvSpPr>
        <p:spPr>
          <a:xfrm>
            <a:off x="1089800" y="1948425"/>
            <a:ext cx="2466900" cy="819900"/>
          </a:xfrm>
          <a:prstGeom prst="rect">
            <a:avLst/>
          </a:prstGeom>
          <a:solidFill>
            <a:srgbClr val="F6A6F4"/>
          </a:solidFill>
          <a:ln cap="flat" cmpd="sng" w="12700">
            <a:solidFill>
              <a:srgbClr val="F6A6F4"/>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1000"/>
              </a:spcBef>
              <a:spcAft>
                <a:spcPts val="0"/>
              </a:spcAft>
              <a:buNone/>
            </a:pPr>
            <a:r>
              <a:rPr b="1" lang="en-US">
                <a:solidFill>
                  <a:srgbClr val="000000"/>
                </a:solidFill>
                <a:latin typeface="Quattrocento Sans"/>
                <a:ea typeface="Quattrocento Sans"/>
                <a:cs typeface="Quattrocento Sans"/>
                <a:sym typeface="Quattrocento Sans"/>
              </a:rPr>
              <a:t>Integration of Real-time Systems</a:t>
            </a:r>
            <a:endParaRPr b="1">
              <a:solidFill>
                <a:srgbClr val="000000"/>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a:solidFill>
                <a:srgbClr val="000000"/>
              </a:solidFill>
              <a:latin typeface="Quattrocento Sans"/>
              <a:ea typeface="Quattrocento Sans"/>
              <a:cs typeface="Quattrocento Sans"/>
              <a:sym typeface="Quattrocento Sans"/>
            </a:endParaRPr>
          </a:p>
        </p:txBody>
      </p:sp>
      <p:sp>
        <p:nvSpPr>
          <p:cNvPr id="360" name="Google Shape;360;p33"/>
          <p:cNvSpPr txBox="1"/>
          <p:nvPr/>
        </p:nvSpPr>
        <p:spPr>
          <a:xfrm>
            <a:off x="3626504" y="1948425"/>
            <a:ext cx="2472600" cy="821400"/>
          </a:xfrm>
          <a:prstGeom prst="rect">
            <a:avLst/>
          </a:prstGeom>
          <a:solidFill>
            <a:srgbClr val="92CDF0"/>
          </a:solidFill>
          <a:ln cap="flat" cmpd="sng" w="12700">
            <a:solidFill>
              <a:srgbClr val="92CDF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1000"/>
              </a:spcBef>
              <a:spcAft>
                <a:spcPts val="0"/>
              </a:spcAft>
              <a:buNone/>
            </a:pPr>
            <a:r>
              <a:rPr b="1" lang="en-US">
                <a:solidFill>
                  <a:srgbClr val="000000"/>
                </a:solidFill>
                <a:latin typeface="Quattrocento Sans"/>
                <a:ea typeface="Quattrocento Sans"/>
                <a:cs typeface="Quattrocento Sans"/>
                <a:sym typeface="Quattrocento Sans"/>
              </a:rPr>
              <a:t>Feedback Loop</a:t>
            </a:r>
            <a:endParaRPr b="1">
              <a:solidFill>
                <a:srgbClr val="000000"/>
              </a:solidFill>
              <a:latin typeface="Quattrocento Sans"/>
              <a:ea typeface="Quattrocento Sans"/>
              <a:cs typeface="Quattrocento Sans"/>
              <a:sym typeface="Quattrocento Sans"/>
            </a:endParaRPr>
          </a:p>
        </p:txBody>
      </p:sp>
      <p:sp>
        <p:nvSpPr>
          <p:cNvPr id="361" name="Google Shape;361;p33"/>
          <p:cNvSpPr txBox="1"/>
          <p:nvPr/>
        </p:nvSpPr>
        <p:spPr>
          <a:xfrm>
            <a:off x="6169043" y="1948425"/>
            <a:ext cx="2472600" cy="821400"/>
          </a:xfrm>
          <a:prstGeom prst="rect">
            <a:avLst/>
          </a:prstGeom>
          <a:solidFill>
            <a:srgbClr val="C3B9F2"/>
          </a:solidFill>
          <a:ln cap="flat" cmpd="sng" w="12700">
            <a:solidFill>
              <a:srgbClr val="C3B9F2"/>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1000"/>
              </a:spcBef>
              <a:spcAft>
                <a:spcPts val="0"/>
              </a:spcAft>
              <a:buNone/>
            </a:pPr>
            <a:r>
              <a:rPr b="1" lang="en-US">
                <a:solidFill>
                  <a:srgbClr val="000000"/>
                </a:solidFill>
                <a:latin typeface="Quattrocento Sans"/>
                <a:ea typeface="Quattrocento Sans"/>
                <a:cs typeface="Quattrocento Sans"/>
                <a:sym typeface="Quattrocento Sans"/>
              </a:rPr>
              <a:t>Customer Notification System</a:t>
            </a:r>
            <a:endParaRPr b="1">
              <a:solidFill>
                <a:srgbClr val="000000"/>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a:solidFill>
                <a:srgbClr val="000000"/>
              </a:solidFill>
              <a:latin typeface="Quattrocento Sans"/>
              <a:ea typeface="Quattrocento Sans"/>
              <a:cs typeface="Quattrocento Sans"/>
              <a:sym typeface="Quattrocento Sans"/>
            </a:endParaRPr>
          </a:p>
        </p:txBody>
      </p:sp>
      <p:sp>
        <p:nvSpPr>
          <p:cNvPr id="362" name="Google Shape;362;p33"/>
          <p:cNvSpPr txBox="1"/>
          <p:nvPr/>
        </p:nvSpPr>
        <p:spPr>
          <a:xfrm>
            <a:off x="8711581" y="1948425"/>
            <a:ext cx="2472600" cy="821400"/>
          </a:xfrm>
          <a:prstGeom prst="rect">
            <a:avLst/>
          </a:prstGeom>
          <a:solidFill>
            <a:srgbClr val="92CDF0"/>
          </a:solidFill>
          <a:ln cap="flat" cmpd="sng" w="12700">
            <a:solidFill>
              <a:srgbClr val="92CDF0"/>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00"/>
                </a:solidFill>
                <a:latin typeface="Quattrocento Sans"/>
                <a:ea typeface="Quattrocento Sans"/>
                <a:cs typeface="Quattrocento Sans"/>
                <a:sym typeface="Quattrocento Sans"/>
              </a:rPr>
              <a:t>Historical Review &amp; Analyze Trends</a:t>
            </a:r>
            <a:endParaRPr b="1">
              <a:solidFill>
                <a:srgbClr val="000000"/>
              </a:solidFill>
              <a:latin typeface="Quattrocento Sans"/>
              <a:ea typeface="Quattrocento Sans"/>
              <a:cs typeface="Quattrocento Sans"/>
              <a:sym typeface="Quattrocento Sans"/>
            </a:endParaRPr>
          </a:p>
        </p:txBody>
      </p:sp>
      <p:sp>
        <p:nvSpPr>
          <p:cNvPr id="363" name="Google Shape;363;p33"/>
          <p:cNvSpPr txBox="1"/>
          <p:nvPr/>
        </p:nvSpPr>
        <p:spPr>
          <a:xfrm>
            <a:off x="1094725" y="2833775"/>
            <a:ext cx="2462100" cy="2472000"/>
          </a:xfrm>
          <a:prstGeom prst="rect">
            <a:avLst/>
          </a:prstGeom>
          <a:noFill/>
          <a:ln cap="flat" cmpd="sng" w="12700">
            <a:solidFill>
              <a:srgbClr val="FFFFFF"/>
            </a:solidFill>
            <a:prstDash val="solid"/>
            <a:round/>
            <a:headEnd len="sm" w="sm" type="none"/>
            <a:tailEnd len="sm" w="sm" type="none"/>
          </a:ln>
        </p:spPr>
        <p:txBody>
          <a:bodyPr anchorCtr="0" anchor="t" bIns="45700" lIns="256025" spcFirstLastPara="1" rIns="274300" wrap="square" tIns="201150">
            <a:noAutofit/>
          </a:bodyPr>
          <a:lstStyle/>
          <a:p>
            <a:pPr indent="0" lvl="0" marL="0" rtl="0" algn="ctr">
              <a:spcBef>
                <a:spcPts val="0"/>
              </a:spcBef>
              <a:spcAft>
                <a:spcPts val="0"/>
              </a:spcAft>
              <a:buNone/>
            </a:pPr>
            <a:r>
              <a:rPr lang="en-US">
                <a:solidFill>
                  <a:srgbClr val="FFFFFF"/>
                </a:solidFill>
                <a:latin typeface="Quattrocento Sans"/>
                <a:ea typeface="Quattrocento Sans"/>
                <a:cs typeface="Quattrocento Sans"/>
                <a:sym typeface="Quattrocento Sans"/>
              </a:rPr>
              <a:t>Begin the process of integrating the developed fraud detection tool into our real-time transaction monitoring systems. </a:t>
            </a:r>
            <a:endParaRPr>
              <a:solidFill>
                <a:srgbClr val="FFFFFF"/>
              </a:solidFill>
              <a:latin typeface="Quattrocento Sans"/>
              <a:ea typeface="Quattrocento Sans"/>
              <a:cs typeface="Quattrocento Sans"/>
              <a:sym typeface="Quattrocento Sans"/>
            </a:endParaRPr>
          </a:p>
        </p:txBody>
      </p:sp>
      <p:sp>
        <p:nvSpPr>
          <p:cNvPr id="364" name="Google Shape;364;p33"/>
          <p:cNvSpPr txBox="1"/>
          <p:nvPr/>
        </p:nvSpPr>
        <p:spPr>
          <a:xfrm>
            <a:off x="3634574" y="2833775"/>
            <a:ext cx="2462100" cy="2472000"/>
          </a:xfrm>
          <a:prstGeom prst="rect">
            <a:avLst/>
          </a:prstGeom>
          <a:noFill/>
          <a:ln cap="flat" cmpd="sng" w="12700">
            <a:solidFill>
              <a:srgbClr val="FFFFFF"/>
            </a:solidFill>
            <a:prstDash val="solid"/>
            <a:round/>
            <a:headEnd len="sm" w="sm" type="none"/>
            <a:tailEnd len="sm" w="sm" type="none"/>
          </a:ln>
        </p:spPr>
        <p:txBody>
          <a:bodyPr anchorCtr="0" anchor="t" bIns="45700" lIns="256025" spcFirstLastPara="1" rIns="274300" wrap="square" tIns="201150">
            <a:noAutofit/>
          </a:bodyPr>
          <a:lstStyle/>
          <a:p>
            <a:pPr indent="0" lvl="0" marL="0" rtl="0" algn="ctr">
              <a:spcBef>
                <a:spcPts val="0"/>
              </a:spcBef>
              <a:spcAft>
                <a:spcPts val="0"/>
              </a:spcAft>
              <a:buNone/>
            </a:pPr>
            <a:r>
              <a:rPr lang="en-US">
                <a:solidFill>
                  <a:srgbClr val="FFFFFF"/>
                </a:solidFill>
                <a:latin typeface="Quattrocento Sans"/>
                <a:ea typeface="Quattrocento Sans"/>
                <a:cs typeface="Quattrocento Sans"/>
                <a:sym typeface="Quattrocento Sans"/>
              </a:rPr>
              <a:t>As the tool flags transactions, set up a mechanism where our fraud review team can provide feedback on the accuracy of the flagged transactions. </a:t>
            </a:r>
            <a:endParaRPr>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a:solidFill>
                <a:srgbClr val="FFFFFF"/>
              </a:solidFill>
              <a:latin typeface="Quattrocento Sans"/>
              <a:ea typeface="Quattrocento Sans"/>
              <a:cs typeface="Quattrocento Sans"/>
              <a:sym typeface="Quattrocento Sans"/>
            </a:endParaRPr>
          </a:p>
        </p:txBody>
      </p:sp>
      <p:sp>
        <p:nvSpPr>
          <p:cNvPr id="365" name="Google Shape;365;p33"/>
          <p:cNvSpPr txBox="1"/>
          <p:nvPr/>
        </p:nvSpPr>
        <p:spPr>
          <a:xfrm>
            <a:off x="6174424" y="2833775"/>
            <a:ext cx="2462100" cy="2472000"/>
          </a:xfrm>
          <a:prstGeom prst="rect">
            <a:avLst/>
          </a:prstGeom>
          <a:noFill/>
          <a:ln cap="flat" cmpd="sng" w="12700">
            <a:solidFill>
              <a:srgbClr val="FFFFFF"/>
            </a:solidFill>
            <a:prstDash val="solid"/>
            <a:round/>
            <a:headEnd len="sm" w="sm" type="none"/>
            <a:tailEnd len="sm" w="sm" type="none"/>
          </a:ln>
        </p:spPr>
        <p:txBody>
          <a:bodyPr anchorCtr="0" anchor="t" bIns="45700" lIns="256025" spcFirstLastPara="1" rIns="274300" wrap="square" tIns="201150">
            <a:noAutofit/>
          </a:bodyPr>
          <a:lstStyle/>
          <a:p>
            <a:pPr indent="0" lvl="0" marL="0" rtl="0" algn="ctr">
              <a:spcBef>
                <a:spcPts val="0"/>
              </a:spcBef>
              <a:spcAft>
                <a:spcPts val="0"/>
              </a:spcAft>
              <a:buNone/>
            </a:pPr>
            <a:r>
              <a:rPr lang="en-US">
                <a:solidFill>
                  <a:srgbClr val="FFFFFF"/>
                </a:solidFill>
                <a:latin typeface="Quattrocento Sans"/>
                <a:ea typeface="Quattrocento Sans"/>
                <a:cs typeface="Quattrocento Sans"/>
                <a:sym typeface="Quattrocento Sans"/>
              </a:rPr>
              <a:t>Design a system to notify customers immediately if a potentially fraudulent transaction is detected. </a:t>
            </a:r>
            <a:endParaRPr>
              <a:solidFill>
                <a:srgbClr val="FFFFFF"/>
              </a:solidFill>
              <a:latin typeface="Quattrocento Sans"/>
              <a:ea typeface="Quattrocento Sans"/>
              <a:cs typeface="Quattrocento Sans"/>
              <a:sym typeface="Quattrocento Sans"/>
            </a:endParaRPr>
          </a:p>
        </p:txBody>
      </p:sp>
      <p:sp>
        <p:nvSpPr>
          <p:cNvPr id="366" name="Google Shape;366;p33"/>
          <p:cNvSpPr txBox="1"/>
          <p:nvPr/>
        </p:nvSpPr>
        <p:spPr>
          <a:xfrm>
            <a:off x="8714273" y="2833775"/>
            <a:ext cx="2462100" cy="2472000"/>
          </a:xfrm>
          <a:prstGeom prst="rect">
            <a:avLst/>
          </a:prstGeom>
          <a:noFill/>
          <a:ln cap="flat" cmpd="sng" w="12700">
            <a:solidFill>
              <a:srgbClr val="FFFFFF"/>
            </a:solidFill>
            <a:prstDash val="solid"/>
            <a:round/>
            <a:headEnd len="sm" w="sm" type="none"/>
            <a:tailEnd len="sm" w="sm" type="none"/>
          </a:ln>
        </p:spPr>
        <p:txBody>
          <a:bodyPr anchorCtr="0" anchor="t" bIns="45700" lIns="256025" spcFirstLastPara="1" rIns="274300" wrap="square" tIns="201150">
            <a:noAutofit/>
          </a:bodyPr>
          <a:lstStyle/>
          <a:p>
            <a:pPr indent="0" lvl="0" marL="0" rtl="0" algn="ctr">
              <a:spcBef>
                <a:spcPts val="0"/>
              </a:spcBef>
              <a:spcAft>
                <a:spcPts val="0"/>
              </a:spcAft>
              <a:buNone/>
            </a:pPr>
            <a:r>
              <a:rPr lang="en-US">
                <a:solidFill>
                  <a:srgbClr val="FFFFFF"/>
                </a:solidFill>
                <a:latin typeface="Quattrocento Sans"/>
                <a:ea typeface="Quattrocento Sans"/>
                <a:cs typeface="Quattrocento Sans"/>
                <a:sym typeface="Quattrocento Sans"/>
              </a:rPr>
              <a:t>Review historical fraudulent transactions and identify trends occurring at certain intervals such as time of day, across specific categories and locations.</a:t>
            </a:r>
            <a:endParaRPr>
              <a:solidFill>
                <a:srgbClr val="FFFFFF"/>
              </a:solidFill>
              <a:latin typeface="Quattrocento Sans"/>
              <a:ea typeface="Quattrocento Sans"/>
              <a:cs typeface="Quattrocento Sans"/>
              <a:sym typeface="Quattrocento Sans"/>
            </a:endParaRPr>
          </a:p>
        </p:txBody>
      </p:sp>
      <p:sp>
        <p:nvSpPr>
          <p:cNvPr id="367" name="Google Shape;367;p33"/>
          <p:cNvSpPr txBox="1"/>
          <p:nvPr/>
        </p:nvSpPr>
        <p:spPr>
          <a:xfrm>
            <a:off x="1596800" y="1014325"/>
            <a:ext cx="8878800" cy="702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b="1" lang="en-US" sz="4000">
                <a:solidFill>
                  <a:srgbClr val="FFFFFF"/>
                </a:solidFill>
                <a:latin typeface="Twentieth Century"/>
                <a:ea typeface="Twentieth Century"/>
                <a:cs typeface="Twentieth Century"/>
                <a:sym typeface="Twentieth Century"/>
              </a:rPr>
              <a:t>Business Recommendations</a:t>
            </a:r>
            <a:endParaRPr b="1" sz="4000">
              <a:solidFill>
                <a:srgbClr val="FFFFFF"/>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4"/>
          <p:cNvSpPr txBox="1"/>
          <p:nvPr>
            <p:ph type="title"/>
          </p:nvPr>
        </p:nvSpPr>
        <p:spPr>
          <a:xfrm>
            <a:off x="6899700" y="3293000"/>
            <a:ext cx="3194400" cy="8181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sz="4600"/>
              <a:t>Questions ?</a:t>
            </a:r>
            <a:endParaRPr sz="4600"/>
          </a:p>
        </p:txBody>
      </p:sp>
      <p:sp>
        <p:nvSpPr>
          <p:cNvPr id="373" name="Google Shape;373;p34"/>
          <p:cNvSpPr txBox="1"/>
          <p:nvPr>
            <p:ph type="title"/>
          </p:nvPr>
        </p:nvSpPr>
        <p:spPr>
          <a:xfrm>
            <a:off x="5075775" y="2185625"/>
            <a:ext cx="6964800" cy="756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800"/>
              <a:buFont typeface="Twentieth Century"/>
              <a:buNone/>
            </a:pPr>
            <a:r>
              <a:rPr lang="en-US" sz="4600"/>
              <a:t>Thank You For Listening</a:t>
            </a:r>
            <a:endParaRPr sz="4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1196225" y="605788"/>
            <a:ext cx="8878800" cy="595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b="1" lang="en-US" sz="4000">
                <a:solidFill>
                  <a:schemeClr val="lt1"/>
                </a:solidFill>
                <a:latin typeface="Twentieth Century"/>
                <a:ea typeface="Twentieth Century"/>
                <a:cs typeface="Twentieth Century"/>
                <a:sym typeface="Twentieth Century"/>
              </a:rPr>
              <a:t>CONTENTS</a:t>
            </a:r>
            <a:endParaRPr/>
          </a:p>
        </p:txBody>
      </p:sp>
      <p:sp>
        <p:nvSpPr>
          <p:cNvPr id="254" name="Google Shape;254;p22"/>
          <p:cNvSpPr txBox="1"/>
          <p:nvPr>
            <p:ph idx="12" type="sldNum"/>
          </p:nvPr>
        </p:nvSpPr>
        <p:spPr>
          <a:xfrm>
            <a:off x="329184" y="411480"/>
            <a:ext cx="521208" cy="3108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5" name="Google Shape;255;p22"/>
          <p:cNvSpPr txBox="1"/>
          <p:nvPr>
            <p:ph idx="1" type="body"/>
          </p:nvPr>
        </p:nvSpPr>
        <p:spPr>
          <a:xfrm>
            <a:off x="1332225" y="1357013"/>
            <a:ext cx="6422100" cy="4985100"/>
          </a:xfrm>
          <a:prstGeom prst="rect">
            <a:avLst/>
          </a:prstGeom>
          <a:noFill/>
          <a:ln>
            <a:noFill/>
          </a:ln>
        </p:spPr>
        <p:txBody>
          <a:bodyPr anchorCtr="0" anchor="t" bIns="45700" lIns="91425" spcFirstLastPara="1" rIns="91425" wrap="square" tIns="45700">
            <a:noAutofit/>
          </a:bodyPr>
          <a:lstStyle/>
          <a:p>
            <a:pPr indent="-330200" lvl="0" marL="342900" rtl="0" algn="l">
              <a:lnSpc>
                <a:spcPct val="150000"/>
              </a:lnSpc>
              <a:spcBef>
                <a:spcPts val="0"/>
              </a:spcBef>
              <a:spcAft>
                <a:spcPts val="0"/>
              </a:spcAft>
              <a:buClr>
                <a:schemeClr val="accent6"/>
              </a:buClr>
              <a:buSzPts val="2200"/>
              <a:buFont typeface="Courier New"/>
              <a:buChar char="o"/>
            </a:pPr>
            <a:r>
              <a:rPr lang="en-US" sz="2200"/>
              <a:t>Introduction</a:t>
            </a:r>
            <a:endParaRPr sz="2200"/>
          </a:p>
          <a:p>
            <a:pPr indent="-334772" lvl="0" marL="347472" rtl="0" algn="l">
              <a:lnSpc>
                <a:spcPct val="150000"/>
              </a:lnSpc>
              <a:spcBef>
                <a:spcPts val="0"/>
              </a:spcBef>
              <a:spcAft>
                <a:spcPts val="0"/>
              </a:spcAft>
              <a:buClr>
                <a:schemeClr val="accent6"/>
              </a:buClr>
              <a:buSzPts val="2200"/>
              <a:buFont typeface="Courier New"/>
              <a:buChar char="o"/>
            </a:pPr>
            <a:r>
              <a:rPr lang="en-US" sz="2200"/>
              <a:t>Data Preparation</a:t>
            </a:r>
            <a:endParaRPr sz="2200"/>
          </a:p>
          <a:p>
            <a:pPr indent="-334772" lvl="1" marL="685800" marR="0" rtl="0" algn="l">
              <a:lnSpc>
                <a:spcPct val="100000"/>
              </a:lnSpc>
              <a:spcBef>
                <a:spcPts val="0"/>
              </a:spcBef>
              <a:spcAft>
                <a:spcPts val="0"/>
              </a:spcAft>
              <a:buSzPts val="1800"/>
              <a:buChar char="o"/>
            </a:pPr>
            <a:r>
              <a:rPr lang="en-US" sz="2200"/>
              <a:t>Exploratory Data Analysis </a:t>
            </a:r>
            <a:endParaRPr sz="2200"/>
          </a:p>
          <a:p>
            <a:pPr indent="-334772" lvl="1" marL="685800" rtl="0" algn="l">
              <a:lnSpc>
                <a:spcPct val="150000"/>
              </a:lnSpc>
              <a:spcBef>
                <a:spcPts val="1000"/>
              </a:spcBef>
              <a:spcAft>
                <a:spcPts val="0"/>
              </a:spcAft>
              <a:buSzPts val="1800"/>
              <a:buChar char="o"/>
            </a:pPr>
            <a:r>
              <a:rPr lang="en-US" sz="1800"/>
              <a:t>Feature Engineering</a:t>
            </a:r>
            <a:endParaRPr sz="1800"/>
          </a:p>
          <a:p>
            <a:pPr indent="-330200" lvl="0" marL="342900" rtl="0" algn="l">
              <a:lnSpc>
                <a:spcPct val="150000"/>
              </a:lnSpc>
              <a:spcBef>
                <a:spcPts val="1000"/>
              </a:spcBef>
              <a:spcAft>
                <a:spcPts val="0"/>
              </a:spcAft>
              <a:buClr>
                <a:schemeClr val="accent6"/>
              </a:buClr>
              <a:buSzPts val="2200"/>
              <a:buFont typeface="Courier New"/>
              <a:buChar char="o"/>
            </a:pPr>
            <a:r>
              <a:rPr lang="en-US" sz="2200"/>
              <a:t>Baseline Models</a:t>
            </a:r>
            <a:endParaRPr sz="2200"/>
          </a:p>
          <a:p>
            <a:pPr indent="-330200" lvl="0" marL="342900" rtl="0" algn="l">
              <a:lnSpc>
                <a:spcPct val="150000"/>
              </a:lnSpc>
              <a:spcBef>
                <a:spcPts val="1000"/>
              </a:spcBef>
              <a:spcAft>
                <a:spcPts val="0"/>
              </a:spcAft>
              <a:buClr>
                <a:schemeClr val="accent6"/>
              </a:buClr>
              <a:buSzPts val="2200"/>
              <a:buFont typeface="Courier New"/>
              <a:buChar char="o"/>
            </a:pPr>
            <a:r>
              <a:rPr lang="en-US" sz="2200"/>
              <a:t>Model Tuning</a:t>
            </a:r>
            <a:endParaRPr sz="2200"/>
          </a:p>
          <a:p>
            <a:pPr indent="-330200" lvl="0" marL="342900" rtl="0" algn="l">
              <a:lnSpc>
                <a:spcPct val="150000"/>
              </a:lnSpc>
              <a:spcBef>
                <a:spcPts val="1000"/>
              </a:spcBef>
              <a:spcAft>
                <a:spcPts val="0"/>
              </a:spcAft>
              <a:buClr>
                <a:schemeClr val="accent6"/>
              </a:buClr>
              <a:buSzPts val="2200"/>
              <a:buFont typeface="Courier New"/>
              <a:buChar char="o"/>
            </a:pPr>
            <a:r>
              <a:rPr lang="en-US" sz="2200"/>
              <a:t>Model Interpretation</a:t>
            </a:r>
            <a:endParaRPr sz="2200"/>
          </a:p>
          <a:p>
            <a:pPr indent="-330200" lvl="0" marL="342900" rtl="0" algn="l">
              <a:lnSpc>
                <a:spcPct val="150000"/>
              </a:lnSpc>
              <a:spcBef>
                <a:spcPts val="1000"/>
              </a:spcBef>
              <a:spcAft>
                <a:spcPts val="0"/>
              </a:spcAft>
              <a:buSzPts val="2200"/>
              <a:buChar char="o"/>
            </a:pPr>
            <a:r>
              <a:rPr lang="en-US" sz="2200"/>
              <a:t>Next Steps</a:t>
            </a:r>
            <a:endParaRPr sz="2200"/>
          </a:p>
          <a:p>
            <a:pPr indent="-330200" lvl="0" marL="342900" rtl="0" algn="l">
              <a:lnSpc>
                <a:spcPct val="150000"/>
              </a:lnSpc>
              <a:spcBef>
                <a:spcPts val="1000"/>
              </a:spcBef>
              <a:spcAft>
                <a:spcPts val="0"/>
              </a:spcAft>
              <a:buSzPts val="2200"/>
              <a:buChar char="o"/>
            </a:pPr>
            <a:r>
              <a:rPr lang="en-US" sz="2200"/>
              <a:t>Recommendations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1" name="Google Shape;261;p23"/>
          <p:cNvSpPr txBox="1"/>
          <p:nvPr>
            <p:ph idx="2" type="body"/>
          </p:nvPr>
        </p:nvSpPr>
        <p:spPr>
          <a:xfrm>
            <a:off x="1289588" y="2548925"/>
            <a:ext cx="4760400" cy="31530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sz="1400"/>
          </a:p>
          <a:p>
            <a:pPr indent="-228600" lvl="0" marL="228600" rtl="0" algn="just">
              <a:lnSpc>
                <a:spcPct val="90000"/>
              </a:lnSpc>
              <a:spcBef>
                <a:spcPts val="0"/>
              </a:spcBef>
              <a:spcAft>
                <a:spcPts val="0"/>
              </a:spcAft>
              <a:buSzPts val="1800"/>
              <a:buFont typeface="Twentieth Century"/>
              <a:buChar char="o"/>
            </a:pPr>
            <a:r>
              <a:rPr lang="en-US">
                <a:latin typeface="Twentieth Century"/>
                <a:ea typeface="Twentieth Century"/>
                <a:cs typeface="Twentieth Century"/>
                <a:sym typeface="Twentieth Century"/>
              </a:rPr>
              <a:t>Global Challenge of Credit Card Fraud: </a:t>
            </a:r>
            <a:endParaRPr>
              <a:latin typeface="Twentieth Century"/>
              <a:ea typeface="Twentieth Century"/>
              <a:cs typeface="Twentieth Century"/>
              <a:sym typeface="Twentieth Century"/>
            </a:endParaRPr>
          </a:p>
          <a:p>
            <a:pPr indent="0" lvl="0" marL="228600" rtl="0" algn="just">
              <a:lnSpc>
                <a:spcPct val="90000"/>
              </a:lnSpc>
              <a:spcBef>
                <a:spcPts val="0"/>
              </a:spcBef>
              <a:spcAft>
                <a:spcPts val="0"/>
              </a:spcAft>
              <a:buNone/>
            </a:pPr>
            <a:r>
              <a:rPr lang="en-US" sz="1200"/>
              <a:t>Credit card fraud poses a substantial challenge for financial institutions, businesses, and consumers on a worldwide scale, with Canada being no stranger to this issue.</a:t>
            </a:r>
            <a:endParaRPr sz="1200"/>
          </a:p>
          <a:p>
            <a:pPr indent="0" lvl="0" marL="228600" rtl="0" algn="just">
              <a:lnSpc>
                <a:spcPct val="90000"/>
              </a:lnSpc>
              <a:spcBef>
                <a:spcPts val="0"/>
              </a:spcBef>
              <a:spcAft>
                <a:spcPts val="0"/>
              </a:spcAft>
              <a:buNone/>
            </a:pPr>
            <a:r>
              <a:t/>
            </a:r>
            <a:endParaRPr sz="1300"/>
          </a:p>
          <a:p>
            <a:pPr indent="-228600" lvl="0" marL="228600" rtl="0" algn="just">
              <a:lnSpc>
                <a:spcPct val="100000"/>
              </a:lnSpc>
              <a:spcBef>
                <a:spcPts val="0"/>
              </a:spcBef>
              <a:spcAft>
                <a:spcPts val="0"/>
              </a:spcAft>
              <a:buSzPts val="1800"/>
              <a:buFont typeface="Twentieth Century"/>
              <a:buChar char="o"/>
            </a:pPr>
            <a:r>
              <a:rPr lang="en-US">
                <a:latin typeface="Twentieth Century"/>
                <a:ea typeface="Twentieth Century"/>
                <a:cs typeface="Twentieth Century"/>
                <a:sym typeface="Twentieth Century"/>
              </a:rPr>
              <a:t>Fraud Victim Rate in Canada:  </a:t>
            </a:r>
            <a:endParaRPr>
              <a:latin typeface="Twentieth Century"/>
              <a:ea typeface="Twentieth Century"/>
              <a:cs typeface="Twentieth Century"/>
              <a:sym typeface="Twentieth Century"/>
            </a:endParaRPr>
          </a:p>
          <a:p>
            <a:pPr indent="0" lvl="0" marL="228600" rtl="0" algn="just">
              <a:lnSpc>
                <a:spcPct val="100000"/>
              </a:lnSpc>
              <a:spcBef>
                <a:spcPts val="0"/>
              </a:spcBef>
              <a:spcAft>
                <a:spcPts val="0"/>
              </a:spcAft>
              <a:buClr>
                <a:schemeClr val="dk1"/>
              </a:buClr>
              <a:buSzPts val="1100"/>
              <a:buFont typeface="Arial"/>
              <a:buNone/>
            </a:pPr>
            <a:r>
              <a:rPr lang="en-US" sz="1200"/>
              <a:t>Approximately 43% of Canadians have experienced fraud or scams at some point in their lives, highlighting the pervasive nature of financial deception.</a:t>
            </a:r>
            <a:endParaRPr sz="1200"/>
          </a:p>
          <a:p>
            <a:pPr indent="0" lvl="0" marL="228600" rtl="0" algn="just">
              <a:lnSpc>
                <a:spcPct val="90000"/>
              </a:lnSpc>
              <a:spcBef>
                <a:spcPts val="0"/>
              </a:spcBef>
              <a:spcAft>
                <a:spcPts val="0"/>
              </a:spcAft>
              <a:buNone/>
            </a:pPr>
            <a:r>
              <a:t/>
            </a:r>
            <a:endParaRPr sz="1400"/>
          </a:p>
          <a:p>
            <a:pPr indent="-228600" lvl="0" marL="228600" rtl="0" algn="just">
              <a:lnSpc>
                <a:spcPct val="90000"/>
              </a:lnSpc>
              <a:spcBef>
                <a:spcPts val="0"/>
              </a:spcBef>
              <a:spcAft>
                <a:spcPts val="0"/>
              </a:spcAft>
              <a:buSzPts val="1800"/>
              <a:buFont typeface="Twentieth Century"/>
              <a:buChar char="o"/>
            </a:pPr>
            <a:r>
              <a:rPr lang="en-US">
                <a:latin typeface="Twentieth Century"/>
                <a:ea typeface="Twentieth Century"/>
                <a:cs typeface="Twentieth Century"/>
                <a:sym typeface="Twentieth Century"/>
              </a:rPr>
              <a:t>Substantial Financial Impact: </a:t>
            </a:r>
            <a:endParaRPr>
              <a:latin typeface="Twentieth Century"/>
              <a:ea typeface="Twentieth Century"/>
              <a:cs typeface="Twentieth Century"/>
              <a:sym typeface="Twentieth Century"/>
            </a:endParaRPr>
          </a:p>
          <a:p>
            <a:pPr indent="0" lvl="0" marL="228600" rtl="0" algn="just">
              <a:lnSpc>
                <a:spcPct val="90000"/>
              </a:lnSpc>
              <a:spcBef>
                <a:spcPts val="0"/>
              </a:spcBef>
              <a:spcAft>
                <a:spcPts val="0"/>
              </a:spcAft>
              <a:buNone/>
            </a:pPr>
            <a:r>
              <a:rPr lang="en-US" sz="1200"/>
              <a:t>In 2021, credit card fraud resulted in financial losses of CAD 776.8 million in Canada, underscoring the need for heightened vigilance and preventive measures in the country's financial sector.</a:t>
            </a:r>
            <a:endParaRPr/>
          </a:p>
        </p:txBody>
      </p:sp>
      <p:sp>
        <p:nvSpPr>
          <p:cNvPr id="262" name="Google Shape;262;p23"/>
          <p:cNvSpPr txBox="1"/>
          <p:nvPr>
            <p:ph type="title"/>
          </p:nvPr>
        </p:nvSpPr>
        <p:spPr>
          <a:xfrm>
            <a:off x="1359688" y="870950"/>
            <a:ext cx="8878800" cy="595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Introduction</a:t>
            </a:r>
            <a:endParaRPr/>
          </a:p>
        </p:txBody>
      </p:sp>
      <p:sp>
        <p:nvSpPr>
          <p:cNvPr id="263" name="Google Shape;263;p23"/>
          <p:cNvSpPr txBox="1"/>
          <p:nvPr>
            <p:ph idx="3" type="body"/>
          </p:nvPr>
        </p:nvSpPr>
        <p:spPr>
          <a:xfrm>
            <a:off x="1359688" y="1963800"/>
            <a:ext cx="3810000" cy="493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a:t>Impact of Credit Card Fraud </a:t>
            </a:r>
            <a:endParaRPr/>
          </a:p>
        </p:txBody>
      </p:sp>
      <p:pic>
        <p:nvPicPr>
          <p:cNvPr id="264" name="Google Shape;264;p23"/>
          <p:cNvPicPr preferRelativeResize="0"/>
          <p:nvPr/>
        </p:nvPicPr>
        <p:blipFill>
          <a:blip r:embed="rId3">
            <a:alphaModFix/>
          </a:blip>
          <a:stretch>
            <a:fillRect/>
          </a:stretch>
        </p:blipFill>
        <p:spPr>
          <a:xfrm>
            <a:off x="6636675" y="2025475"/>
            <a:ext cx="5272549" cy="3744550"/>
          </a:xfrm>
          <a:prstGeom prst="rect">
            <a:avLst/>
          </a:prstGeom>
          <a:noFill/>
          <a:ln>
            <a:noFill/>
          </a:ln>
          <a:effectLst>
            <a:outerShdw blurRad="57150" rotWithShape="0" algn="bl" dir="5400000" dist="19050">
              <a:schemeClr val="dk1">
                <a:alpha val="44000"/>
              </a:schemeClr>
            </a:outerShdw>
            <a:reflection blurRad="0" dir="5400000" dist="38100" endA="0" endPos="30000" fadeDir="5400012" kx="0" rotWithShape="0" algn="bl" stA="50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idx="2" type="body"/>
          </p:nvPr>
        </p:nvSpPr>
        <p:spPr>
          <a:xfrm>
            <a:off x="1502700" y="2255094"/>
            <a:ext cx="4402800" cy="11739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500">
                <a:solidFill>
                  <a:srgbClr val="FFFFFF"/>
                </a:solidFill>
              </a:rPr>
              <a:t>Anomaly Detection</a:t>
            </a:r>
            <a:endParaRPr sz="1500">
              <a:solidFill>
                <a:srgbClr val="FFFFFF"/>
              </a:solidFill>
            </a:endParaRPr>
          </a:p>
          <a:p>
            <a:pPr indent="-317500" lvl="0" marL="457200" rtl="0" algn="l">
              <a:lnSpc>
                <a:spcPct val="115000"/>
              </a:lnSpc>
              <a:spcBef>
                <a:spcPts val="0"/>
              </a:spcBef>
              <a:spcAft>
                <a:spcPts val="0"/>
              </a:spcAft>
              <a:buSzPts val="1400"/>
              <a:buChar char="❖"/>
            </a:pPr>
            <a:r>
              <a:rPr lang="en-US" sz="1500">
                <a:solidFill>
                  <a:srgbClr val="FFFFFF"/>
                </a:solidFill>
              </a:rPr>
              <a:t>Real-time Analysis</a:t>
            </a:r>
            <a:endParaRPr sz="1500">
              <a:solidFill>
                <a:srgbClr val="FFFFFF"/>
              </a:solidFill>
            </a:endParaRPr>
          </a:p>
          <a:p>
            <a:pPr indent="-317500" lvl="0" marL="457200" rtl="0" algn="l">
              <a:lnSpc>
                <a:spcPct val="115000"/>
              </a:lnSpc>
              <a:spcBef>
                <a:spcPts val="0"/>
              </a:spcBef>
              <a:spcAft>
                <a:spcPts val="0"/>
              </a:spcAft>
              <a:buSzPts val="1400"/>
              <a:buChar char="❖"/>
            </a:pPr>
            <a:r>
              <a:rPr lang="en-US" sz="1500">
                <a:solidFill>
                  <a:srgbClr val="FFFFFF"/>
                </a:solidFill>
              </a:rPr>
              <a:t>Pattern Recognition</a:t>
            </a:r>
            <a:endParaRPr sz="1500">
              <a:solidFill>
                <a:srgbClr val="FFFFFF"/>
              </a:solidFill>
            </a:endParaRPr>
          </a:p>
          <a:p>
            <a:pPr indent="-317500" lvl="0" marL="457200" rtl="0" algn="l">
              <a:lnSpc>
                <a:spcPct val="115000"/>
              </a:lnSpc>
              <a:spcBef>
                <a:spcPts val="0"/>
              </a:spcBef>
              <a:spcAft>
                <a:spcPts val="0"/>
              </a:spcAft>
              <a:buSzPts val="1400"/>
              <a:buChar char="❖"/>
            </a:pPr>
            <a:r>
              <a:rPr lang="en-US" sz="1500">
                <a:solidFill>
                  <a:srgbClr val="FFFFFF"/>
                </a:solidFill>
              </a:rPr>
              <a:t>Reducing False Positives</a:t>
            </a:r>
            <a:endParaRPr sz="1500">
              <a:solidFill>
                <a:srgbClr val="FFFFFF"/>
              </a:solidFill>
            </a:endParaRPr>
          </a:p>
        </p:txBody>
      </p:sp>
      <p:sp>
        <p:nvSpPr>
          <p:cNvPr id="270" name="Google Shape;270;p24"/>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1" name="Google Shape;271;p24"/>
          <p:cNvSpPr txBox="1"/>
          <p:nvPr>
            <p:ph idx="4294967295" type="ctrTitle"/>
          </p:nvPr>
        </p:nvSpPr>
        <p:spPr>
          <a:xfrm>
            <a:off x="1279775" y="886950"/>
            <a:ext cx="10531200" cy="5247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3400"/>
              <a:t>Machine Learning's Role in Combating Credit Card Fraud</a:t>
            </a:r>
            <a:endParaRPr sz="6100"/>
          </a:p>
        </p:txBody>
      </p:sp>
      <p:sp>
        <p:nvSpPr>
          <p:cNvPr id="272" name="Google Shape;272;p24"/>
          <p:cNvSpPr txBox="1"/>
          <p:nvPr/>
        </p:nvSpPr>
        <p:spPr>
          <a:xfrm>
            <a:off x="1571900" y="4604350"/>
            <a:ext cx="7432800" cy="8772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accent6"/>
              </a:buClr>
              <a:buSzPts val="1400"/>
              <a:buFont typeface="Courier New"/>
              <a:buChar char="➢"/>
            </a:pPr>
            <a:r>
              <a:rPr lang="en-US" sz="1500">
                <a:solidFill>
                  <a:srgbClr val="FFFFFF"/>
                </a:solidFill>
                <a:latin typeface="Quattrocento Sans"/>
                <a:ea typeface="Quattrocento Sans"/>
                <a:cs typeface="Quattrocento Sans"/>
                <a:sym typeface="Quattrocento Sans"/>
              </a:rPr>
              <a:t>Machine learning is a crucial tool in the fight against credit card fraud.</a:t>
            </a:r>
            <a:endParaRPr sz="1500">
              <a:solidFill>
                <a:srgbClr val="FFFFFF"/>
              </a:solidFill>
              <a:latin typeface="Quattrocento Sans"/>
              <a:ea typeface="Quattrocento Sans"/>
              <a:cs typeface="Quattrocento Sans"/>
              <a:sym typeface="Quattrocento Sans"/>
            </a:endParaRPr>
          </a:p>
          <a:p>
            <a:pPr indent="-317500" lvl="0" marL="457200" rtl="0" algn="l">
              <a:lnSpc>
                <a:spcPct val="100000"/>
              </a:lnSpc>
              <a:spcBef>
                <a:spcPts val="0"/>
              </a:spcBef>
              <a:spcAft>
                <a:spcPts val="0"/>
              </a:spcAft>
              <a:buClr>
                <a:schemeClr val="accent6"/>
              </a:buClr>
              <a:buSzPts val="1400"/>
              <a:buFont typeface="Courier New"/>
              <a:buChar char="➢"/>
            </a:pPr>
            <a:r>
              <a:rPr lang="en-US" sz="1500">
                <a:solidFill>
                  <a:srgbClr val="FFFFFF"/>
                </a:solidFill>
                <a:latin typeface="Quattrocento Sans"/>
                <a:ea typeface="Quattrocento Sans"/>
                <a:cs typeface="Quattrocento Sans"/>
                <a:sym typeface="Quattrocento Sans"/>
              </a:rPr>
              <a:t>Analyzes data in real-time, detects anomalies, and adapts to evolving threats.</a:t>
            </a:r>
            <a:endParaRPr sz="1500">
              <a:solidFill>
                <a:srgbClr val="FFFFFF"/>
              </a:solidFill>
              <a:latin typeface="Quattrocento Sans"/>
              <a:ea typeface="Quattrocento Sans"/>
              <a:cs typeface="Quattrocento Sans"/>
              <a:sym typeface="Quattrocento Sans"/>
            </a:endParaRPr>
          </a:p>
          <a:p>
            <a:pPr indent="-317500" lvl="0" marL="457200" rtl="0" algn="l">
              <a:lnSpc>
                <a:spcPct val="100000"/>
              </a:lnSpc>
              <a:spcBef>
                <a:spcPts val="0"/>
              </a:spcBef>
              <a:spcAft>
                <a:spcPts val="0"/>
              </a:spcAft>
              <a:buClr>
                <a:schemeClr val="accent6"/>
              </a:buClr>
              <a:buSzPts val="1400"/>
              <a:buFont typeface="Courier New"/>
              <a:buChar char="➢"/>
            </a:pPr>
            <a:r>
              <a:rPr lang="en-US" sz="1500">
                <a:solidFill>
                  <a:srgbClr val="FFFFFF"/>
                </a:solidFill>
                <a:latin typeface="Quattrocento Sans"/>
                <a:ea typeface="Quattrocento Sans"/>
                <a:cs typeface="Quattrocento Sans"/>
                <a:sym typeface="Quattrocento Sans"/>
              </a:rPr>
              <a:t>Protects customers, reduces financial losses, and enhances security and efficiency.</a:t>
            </a:r>
            <a:endParaRPr sz="1500">
              <a:solidFill>
                <a:srgbClr val="FFFFFF"/>
              </a:solidFill>
              <a:latin typeface="Quattrocento Sans"/>
              <a:ea typeface="Quattrocento Sans"/>
              <a:cs typeface="Quattrocento Sans"/>
              <a:sym typeface="Quattrocento Sans"/>
            </a:endParaRPr>
          </a:p>
        </p:txBody>
      </p:sp>
      <p:sp>
        <p:nvSpPr>
          <p:cNvPr id="273" name="Google Shape;273;p24"/>
          <p:cNvSpPr txBox="1"/>
          <p:nvPr/>
        </p:nvSpPr>
        <p:spPr>
          <a:xfrm>
            <a:off x="6332100" y="2217000"/>
            <a:ext cx="38712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accent6"/>
              </a:buClr>
              <a:buSzPts val="1500"/>
              <a:buFont typeface="Courier New"/>
              <a:buChar char="❖"/>
            </a:pPr>
            <a:r>
              <a:rPr lang="en-US" sz="1500">
                <a:solidFill>
                  <a:schemeClr val="lt1"/>
                </a:solidFill>
                <a:latin typeface="Quattrocento Sans"/>
                <a:ea typeface="Quattrocento Sans"/>
                <a:cs typeface="Quattrocento Sans"/>
                <a:sym typeface="Quattrocento Sans"/>
              </a:rPr>
              <a:t>Adaptive Learning</a:t>
            </a:r>
            <a:endParaRPr sz="1500">
              <a:solidFill>
                <a:schemeClr val="lt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accent6"/>
              </a:buClr>
              <a:buSzPts val="1500"/>
              <a:buFont typeface="Courier New"/>
              <a:buChar char="❖"/>
            </a:pPr>
            <a:r>
              <a:rPr lang="en-US" sz="1500">
                <a:solidFill>
                  <a:schemeClr val="lt1"/>
                </a:solidFill>
                <a:latin typeface="Quattrocento Sans"/>
                <a:ea typeface="Quattrocento Sans"/>
                <a:cs typeface="Quattrocento Sans"/>
                <a:sym typeface="Quattrocento Sans"/>
              </a:rPr>
              <a:t>Predictive Modeling</a:t>
            </a:r>
            <a:endParaRPr sz="1500">
              <a:solidFill>
                <a:schemeClr val="lt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accent6"/>
              </a:buClr>
              <a:buSzPts val="1500"/>
              <a:buFont typeface="Courier New"/>
              <a:buChar char="❖"/>
            </a:pPr>
            <a:r>
              <a:rPr lang="en-US" sz="1500">
                <a:solidFill>
                  <a:schemeClr val="lt1"/>
                </a:solidFill>
                <a:latin typeface="Quattrocento Sans"/>
                <a:ea typeface="Quattrocento Sans"/>
                <a:cs typeface="Quattrocento Sans"/>
                <a:sym typeface="Quattrocento Sans"/>
              </a:rPr>
              <a:t>Cost savings</a:t>
            </a:r>
            <a:endParaRPr sz="1500">
              <a:solidFill>
                <a:schemeClr val="lt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accent6"/>
              </a:buClr>
              <a:buSzPts val="1500"/>
              <a:buFont typeface="Courier New"/>
              <a:buChar char="❖"/>
            </a:pPr>
            <a:r>
              <a:rPr lang="en-US" sz="1500">
                <a:solidFill>
                  <a:schemeClr val="lt1"/>
                </a:solidFill>
                <a:latin typeface="Quattrocento Sans"/>
                <a:ea typeface="Quattrocento Sans"/>
                <a:cs typeface="Quattrocento Sans"/>
                <a:sym typeface="Quattrocento Sans"/>
              </a:rPr>
              <a:t>Enhanced customer experience</a:t>
            </a:r>
            <a:endParaRPr sz="1500"/>
          </a:p>
        </p:txBody>
      </p:sp>
      <p:sp>
        <p:nvSpPr>
          <p:cNvPr id="274" name="Google Shape;274;p24"/>
          <p:cNvSpPr txBox="1"/>
          <p:nvPr/>
        </p:nvSpPr>
        <p:spPr>
          <a:xfrm>
            <a:off x="1707075" y="1651350"/>
            <a:ext cx="27684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Key Aspects</a:t>
            </a:r>
            <a:endParaRPr b="1" sz="2400">
              <a:solidFill>
                <a:schemeClr val="lt1"/>
              </a:solidFill>
              <a:latin typeface="Twentieth Century"/>
              <a:ea typeface="Twentieth Century"/>
              <a:cs typeface="Twentieth Century"/>
              <a:sym typeface="Twentieth Century"/>
            </a:endParaRPr>
          </a:p>
        </p:txBody>
      </p:sp>
      <p:sp>
        <p:nvSpPr>
          <p:cNvPr id="275" name="Google Shape;275;p24"/>
          <p:cNvSpPr txBox="1"/>
          <p:nvPr/>
        </p:nvSpPr>
        <p:spPr>
          <a:xfrm>
            <a:off x="1707075" y="3863100"/>
            <a:ext cx="27684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lt1"/>
                </a:solidFill>
                <a:latin typeface="Twentieth Century"/>
                <a:ea typeface="Twentieth Century"/>
                <a:cs typeface="Twentieth Century"/>
                <a:sym typeface="Twentieth Century"/>
              </a:rPr>
              <a:t>Final Thoughts</a:t>
            </a:r>
            <a:endParaRPr b="1" sz="24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1" name="Google Shape;281;p25"/>
          <p:cNvSpPr txBox="1"/>
          <p:nvPr>
            <p:ph type="title"/>
          </p:nvPr>
        </p:nvSpPr>
        <p:spPr>
          <a:xfrm>
            <a:off x="850275" y="623850"/>
            <a:ext cx="8878800" cy="595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Twentieth Century"/>
              <a:buNone/>
            </a:pPr>
            <a:r>
              <a:rPr lang="en-US"/>
              <a:t>Data Preparation</a:t>
            </a:r>
            <a:endParaRPr/>
          </a:p>
        </p:txBody>
      </p:sp>
      <p:sp>
        <p:nvSpPr>
          <p:cNvPr id="282" name="Google Shape;282;p25"/>
          <p:cNvSpPr txBox="1"/>
          <p:nvPr>
            <p:ph idx="3" type="body"/>
          </p:nvPr>
        </p:nvSpPr>
        <p:spPr>
          <a:xfrm>
            <a:off x="952000" y="1219650"/>
            <a:ext cx="3081900" cy="40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sz="2000"/>
              <a:t>Exploratory Data Analysis</a:t>
            </a:r>
            <a:endParaRPr sz="1800"/>
          </a:p>
        </p:txBody>
      </p:sp>
      <p:sp>
        <p:nvSpPr>
          <p:cNvPr id="283" name="Google Shape;283;p25"/>
          <p:cNvSpPr txBox="1"/>
          <p:nvPr/>
        </p:nvSpPr>
        <p:spPr>
          <a:xfrm>
            <a:off x="850275" y="1694175"/>
            <a:ext cx="7688100" cy="1842300"/>
          </a:xfrm>
          <a:prstGeom prst="rect">
            <a:avLst/>
          </a:prstGeom>
          <a:noFill/>
          <a:ln>
            <a:noFill/>
          </a:ln>
        </p:spPr>
        <p:txBody>
          <a:bodyPr anchorCtr="0" anchor="t" bIns="91425" lIns="91425" spcFirstLastPara="1" rIns="91425" wrap="square" tIns="91425">
            <a:noAutofit/>
          </a:bodyPr>
          <a:lstStyle/>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Our dataset contains credit card transactions including legitimate and fraud transactions of 1000+ customers using their Credit Cards with various merchants over a period of 24 months.</a:t>
            </a:r>
            <a:endParaRPr sz="1100">
              <a:solidFill>
                <a:schemeClr val="lt1"/>
              </a:solidFill>
              <a:latin typeface="Quattrocento Sans"/>
              <a:ea typeface="Quattrocento Sans"/>
              <a:cs typeface="Quattrocento Sans"/>
              <a:sym typeface="Quattrocento Sans"/>
            </a:endParaRPr>
          </a:p>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dataset consists of 1,852,394 rows and 23 columns. It is highly imbalanced as the fraudulent transactions were only  0.52% of the entire dataset i.e. 9,651 rows.</a:t>
            </a:r>
            <a:endParaRPr sz="1100">
              <a:solidFill>
                <a:schemeClr val="lt1"/>
              </a:solidFill>
              <a:latin typeface="Quattrocento Sans"/>
              <a:ea typeface="Quattrocento Sans"/>
              <a:cs typeface="Quattrocento Sans"/>
              <a:sym typeface="Quattrocento Sans"/>
            </a:endParaRPr>
          </a:p>
          <a:p>
            <a:pPr indent="-222250" lvl="0" marL="22860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dataset had no missing or NaN values and there were no duplicate rows.</a:t>
            </a:r>
            <a:endParaRPr sz="1100">
              <a:solidFill>
                <a:schemeClr val="lt1"/>
              </a:solidFill>
              <a:latin typeface="Quattrocento Sans"/>
              <a:ea typeface="Quattrocento Sans"/>
              <a:cs typeface="Quattrocento Sans"/>
              <a:sym typeface="Quattrocento Sans"/>
            </a:endParaRPr>
          </a:p>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maximum amount in the dataset was $30,000 whereas the maximum amounts among the fraudulent transactions were up to $1,400.</a:t>
            </a:r>
            <a:endParaRPr sz="1100">
              <a:solidFill>
                <a:schemeClr val="lt1"/>
              </a:solidFill>
              <a:latin typeface="Quattrocento Sans"/>
              <a:ea typeface="Quattrocento Sans"/>
              <a:cs typeface="Quattrocento Sans"/>
              <a:sym typeface="Quattrocento Sans"/>
            </a:endParaRPr>
          </a:p>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transactions were categorized in 14 categories. </a:t>
            </a:r>
            <a:endParaRPr sz="1100">
              <a:solidFill>
                <a:schemeClr val="lt1"/>
              </a:solidFill>
              <a:latin typeface="Quattrocento Sans"/>
              <a:ea typeface="Quattrocento Sans"/>
              <a:cs typeface="Quattrocento Sans"/>
              <a:sym typeface="Quattrocento Sans"/>
            </a:endParaRPr>
          </a:p>
        </p:txBody>
      </p:sp>
      <p:pic>
        <p:nvPicPr>
          <p:cNvPr id="284" name="Google Shape;284;p25"/>
          <p:cNvPicPr preferRelativeResize="0"/>
          <p:nvPr/>
        </p:nvPicPr>
        <p:blipFill>
          <a:blip r:embed="rId3">
            <a:alphaModFix/>
          </a:blip>
          <a:stretch>
            <a:fillRect/>
          </a:stretch>
        </p:blipFill>
        <p:spPr>
          <a:xfrm>
            <a:off x="8907200" y="194775"/>
            <a:ext cx="3125150" cy="3273700"/>
          </a:xfrm>
          <a:prstGeom prst="rect">
            <a:avLst/>
          </a:prstGeom>
          <a:noFill/>
          <a:ln>
            <a:noFill/>
          </a:ln>
        </p:spPr>
      </p:pic>
      <p:pic>
        <p:nvPicPr>
          <p:cNvPr id="285" name="Google Shape;285;p25"/>
          <p:cNvPicPr preferRelativeResize="0"/>
          <p:nvPr/>
        </p:nvPicPr>
        <p:blipFill>
          <a:blip r:embed="rId4">
            <a:alphaModFix/>
          </a:blip>
          <a:stretch>
            <a:fillRect/>
          </a:stretch>
        </p:blipFill>
        <p:spPr>
          <a:xfrm>
            <a:off x="952000" y="3691275"/>
            <a:ext cx="3446881" cy="2690124"/>
          </a:xfrm>
          <a:prstGeom prst="rect">
            <a:avLst/>
          </a:prstGeom>
          <a:noFill/>
          <a:ln>
            <a:noFill/>
          </a:ln>
        </p:spPr>
      </p:pic>
      <p:pic>
        <p:nvPicPr>
          <p:cNvPr id="286" name="Google Shape;286;p25"/>
          <p:cNvPicPr preferRelativeResize="0"/>
          <p:nvPr/>
        </p:nvPicPr>
        <p:blipFill>
          <a:blip r:embed="rId5">
            <a:alphaModFix/>
          </a:blip>
          <a:stretch>
            <a:fillRect/>
          </a:stretch>
        </p:blipFill>
        <p:spPr>
          <a:xfrm>
            <a:off x="4642432" y="3682375"/>
            <a:ext cx="3337145" cy="2707925"/>
          </a:xfrm>
          <a:prstGeom prst="rect">
            <a:avLst/>
          </a:prstGeom>
          <a:noFill/>
          <a:ln>
            <a:noFill/>
          </a:ln>
        </p:spPr>
      </p:pic>
      <p:pic>
        <p:nvPicPr>
          <p:cNvPr id="287" name="Google Shape;287;p25"/>
          <p:cNvPicPr preferRelativeResize="0"/>
          <p:nvPr/>
        </p:nvPicPr>
        <p:blipFill>
          <a:blip r:embed="rId6">
            <a:alphaModFix/>
          </a:blip>
          <a:stretch>
            <a:fillRect/>
          </a:stretch>
        </p:blipFill>
        <p:spPr>
          <a:xfrm>
            <a:off x="8223127" y="3688250"/>
            <a:ext cx="3673824" cy="2669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93" name="Google Shape;293;p26"/>
          <p:cNvSpPr txBox="1"/>
          <p:nvPr>
            <p:ph idx="3" type="body"/>
          </p:nvPr>
        </p:nvSpPr>
        <p:spPr>
          <a:xfrm>
            <a:off x="1005700" y="646525"/>
            <a:ext cx="3081900" cy="40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sz="2000"/>
              <a:t>Exploratory Data Analysis</a:t>
            </a:r>
            <a:endParaRPr sz="1800"/>
          </a:p>
        </p:txBody>
      </p:sp>
      <p:sp>
        <p:nvSpPr>
          <p:cNvPr id="294" name="Google Shape;294;p26"/>
          <p:cNvSpPr txBox="1"/>
          <p:nvPr/>
        </p:nvSpPr>
        <p:spPr>
          <a:xfrm>
            <a:off x="947425" y="1053025"/>
            <a:ext cx="7157100" cy="1822200"/>
          </a:xfrm>
          <a:prstGeom prst="rect">
            <a:avLst/>
          </a:prstGeom>
          <a:noFill/>
          <a:ln>
            <a:noFill/>
          </a:ln>
        </p:spPr>
        <p:txBody>
          <a:bodyPr anchorCtr="0" anchor="t" bIns="91425" lIns="91425" spcFirstLastPara="1" rIns="91425" wrap="square" tIns="91425">
            <a:noAutofit/>
          </a:bodyPr>
          <a:lstStyle/>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transactions that were categorized as fraudulent had almost equal number of male &amp; female customers.</a:t>
            </a:r>
            <a:endParaRPr sz="1100">
              <a:solidFill>
                <a:schemeClr val="lt1"/>
              </a:solidFill>
              <a:latin typeface="Quattrocento Sans"/>
              <a:ea typeface="Quattrocento Sans"/>
              <a:cs typeface="Quattrocento Sans"/>
              <a:sym typeface="Quattrocento Sans"/>
            </a:endParaRPr>
          </a:p>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fraudulent transactions had a wide age group of customers ranging from 14 years old to 96 years old.</a:t>
            </a:r>
            <a:endParaRPr sz="1100">
              <a:solidFill>
                <a:schemeClr val="lt1"/>
              </a:solidFill>
              <a:latin typeface="Quattrocento Sans"/>
              <a:ea typeface="Quattrocento Sans"/>
              <a:cs typeface="Quattrocento Sans"/>
              <a:sym typeface="Quattrocento Sans"/>
            </a:endParaRPr>
          </a:p>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transactions that were categorized as fraudulent were transacted across all the months of the year, all the days of the week and across all the time of the day.</a:t>
            </a:r>
            <a:endParaRPr sz="1100">
              <a:solidFill>
                <a:schemeClr val="lt1"/>
              </a:solidFill>
              <a:latin typeface="Quattrocento Sans"/>
              <a:ea typeface="Quattrocento Sans"/>
              <a:cs typeface="Quattrocento Sans"/>
              <a:sym typeface="Quattrocento Sans"/>
            </a:endParaRPr>
          </a:p>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was no correlation between any numerical features in the dataset with the exception of the “amount” feature. The categorical features representing location like “zip”, “longitude”, “merch latitude” and “merch longitude” were highly correlated with each other.</a:t>
            </a:r>
            <a:endParaRPr sz="1100">
              <a:solidFill>
                <a:schemeClr val="lt1"/>
              </a:solidFill>
              <a:latin typeface="Quattrocento Sans"/>
              <a:ea typeface="Quattrocento Sans"/>
              <a:cs typeface="Quattrocento Sans"/>
              <a:sym typeface="Quattrocento Sans"/>
            </a:endParaRPr>
          </a:p>
          <a:p>
            <a:pPr indent="-222250" lvl="0" marL="228600" marR="0" rtl="0" algn="just">
              <a:lnSpc>
                <a:spcPct val="90000"/>
              </a:lnSpc>
              <a:spcBef>
                <a:spcPts val="0"/>
              </a:spcBef>
              <a:spcAft>
                <a:spcPts val="0"/>
              </a:spcAft>
              <a:buClr>
                <a:schemeClr val="accent6"/>
              </a:buClr>
              <a:buSzPts val="1700"/>
              <a:buFont typeface="Twentieth Century"/>
              <a:buChar char="➢"/>
            </a:pPr>
            <a:r>
              <a:rPr lang="en-US" sz="1100">
                <a:solidFill>
                  <a:schemeClr val="lt1"/>
                </a:solidFill>
                <a:latin typeface="Quattrocento Sans"/>
                <a:ea typeface="Quattrocento Sans"/>
                <a:cs typeface="Quattrocento Sans"/>
                <a:sym typeface="Quattrocento Sans"/>
              </a:rPr>
              <a:t>The features including “Job”, “Street”, “City”, “State” and “City Population” features were categorical in nature and had a large number of uniques values.</a:t>
            </a:r>
            <a:endParaRPr sz="1100">
              <a:solidFill>
                <a:schemeClr val="lt1"/>
              </a:solidFill>
              <a:latin typeface="Quattrocento Sans"/>
              <a:ea typeface="Quattrocento Sans"/>
              <a:cs typeface="Quattrocento Sans"/>
              <a:sym typeface="Quattrocento Sans"/>
            </a:endParaRPr>
          </a:p>
        </p:txBody>
      </p:sp>
      <p:pic>
        <p:nvPicPr>
          <p:cNvPr id="295" name="Google Shape;295;p26"/>
          <p:cNvPicPr preferRelativeResize="0"/>
          <p:nvPr/>
        </p:nvPicPr>
        <p:blipFill>
          <a:blip r:embed="rId3">
            <a:alphaModFix/>
          </a:blip>
          <a:stretch>
            <a:fillRect/>
          </a:stretch>
        </p:blipFill>
        <p:spPr>
          <a:xfrm>
            <a:off x="8402488" y="462651"/>
            <a:ext cx="3199746" cy="2509800"/>
          </a:xfrm>
          <a:prstGeom prst="rect">
            <a:avLst/>
          </a:prstGeom>
          <a:noFill/>
          <a:ln>
            <a:noFill/>
          </a:ln>
        </p:spPr>
      </p:pic>
      <p:pic>
        <p:nvPicPr>
          <p:cNvPr id="296" name="Google Shape;296;p26"/>
          <p:cNvPicPr preferRelativeResize="0"/>
          <p:nvPr/>
        </p:nvPicPr>
        <p:blipFill>
          <a:blip r:embed="rId4">
            <a:alphaModFix/>
          </a:blip>
          <a:stretch>
            <a:fillRect/>
          </a:stretch>
        </p:blipFill>
        <p:spPr>
          <a:xfrm>
            <a:off x="1082350" y="3250375"/>
            <a:ext cx="3640327" cy="3134851"/>
          </a:xfrm>
          <a:prstGeom prst="rect">
            <a:avLst/>
          </a:prstGeom>
          <a:noFill/>
          <a:ln>
            <a:noFill/>
          </a:ln>
        </p:spPr>
      </p:pic>
      <p:pic>
        <p:nvPicPr>
          <p:cNvPr id="297" name="Google Shape;297;p26"/>
          <p:cNvPicPr preferRelativeResize="0"/>
          <p:nvPr/>
        </p:nvPicPr>
        <p:blipFill>
          <a:blip r:embed="rId5">
            <a:alphaModFix/>
          </a:blip>
          <a:stretch>
            <a:fillRect/>
          </a:stretch>
        </p:blipFill>
        <p:spPr>
          <a:xfrm>
            <a:off x="8618263" y="3264450"/>
            <a:ext cx="3192737" cy="3134849"/>
          </a:xfrm>
          <a:prstGeom prst="rect">
            <a:avLst/>
          </a:prstGeom>
          <a:noFill/>
          <a:ln>
            <a:noFill/>
          </a:ln>
        </p:spPr>
      </p:pic>
      <p:pic>
        <p:nvPicPr>
          <p:cNvPr id="298" name="Google Shape;298;p26"/>
          <p:cNvPicPr preferRelativeResize="0"/>
          <p:nvPr/>
        </p:nvPicPr>
        <p:blipFill>
          <a:blip r:embed="rId6">
            <a:alphaModFix/>
          </a:blip>
          <a:stretch>
            <a:fillRect/>
          </a:stretch>
        </p:blipFill>
        <p:spPr>
          <a:xfrm>
            <a:off x="4935873" y="3285500"/>
            <a:ext cx="3469194" cy="3064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04" name="Google Shape;304;p27"/>
          <p:cNvSpPr txBox="1"/>
          <p:nvPr>
            <p:ph type="title"/>
          </p:nvPr>
        </p:nvSpPr>
        <p:spPr>
          <a:xfrm>
            <a:off x="923925" y="722275"/>
            <a:ext cx="7735800" cy="5274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1000"/>
              </a:spcBef>
              <a:spcAft>
                <a:spcPts val="0"/>
              </a:spcAft>
              <a:buNone/>
            </a:pPr>
            <a:r>
              <a:rPr lang="en-US" sz="3600"/>
              <a:t>Feature Engineering</a:t>
            </a:r>
            <a:endParaRPr sz="3600"/>
          </a:p>
        </p:txBody>
      </p:sp>
      <p:sp>
        <p:nvSpPr>
          <p:cNvPr id="305" name="Google Shape;305;p27"/>
          <p:cNvSpPr txBox="1"/>
          <p:nvPr/>
        </p:nvSpPr>
        <p:spPr>
          <a:xfrm>
            <a:off x="923925" y="1571150"/>
            <a:ext cx="6129900" cy="1680900"/>
          </a:xfrm>
          <a:prstGeom prst="rect">
            <a:avLst/>
          </a:prstGeom>
          <a:noFill/>
          <a:ln>
            <a:noFill/>
          </a:ln>
        </p:spPr>
        <p:txBody>
          <a:bodyPr anchorCtr="0" anchor="t" bIns="91425" lIns="91425" spcFirstLastPara="1" rIns="91425" wrap="square" tIns="91425">
            <a:spAutoFit/>
          </a:bodyPr>
          <a:lstStyle/>
          <a:p>
            <a:pPr indent="-342900" lvl="0" marL="457200" rtl="0" algn="just">
              <a:lnSpc>
                <a:spcPct val="90000"/>
              </a:lnSpc>
              <a:spcBef>
                <a:spcPts val="0"/>
              </a:spcBef>
              <a:spcAft>
                <a:spcPts val="0"/>
              </a:spcAft>
              <a:buClr>
                <a:schemeClr val="accent6"/>
              </a:buClr>
              <a:buSzPts val="1800"/>
              <a:buFont typeface="Twentieth Century"/>
              <a:buChar char="➢"/>
            </a:pPr>
            <a:r>
              <a:rPr lang="en-US" sz="1200">
                <a:solidFill>
                  <a:schemeClr val="lt1"/>
                </a:solidFill>
                <a:latin typeface="Quattrocento Sans"/>
                <a:ea typeface="Quattrocento Sans"/>
                <a:cs typeface="Quattrocento Sans"/>
                <a:sym typeface="Quattrocento Sans"/>
              </a:rPr>
              <a:t>Columns dropped : Non-numerical columns, Unnamed: 0, cc_num, zip, lat, long, city_pop, unix_time, merch_lat, merch_long.</a:t>
            </a:r>
            <a:endParaRPr sz="1200">
              <a:solidFill>
                <a:schemeClr val="lt1"/>
              </a:solidFill>
              <a:latin typeface="Quattrocento Sans"/>
              <a:ea typeface="Quattrocento Sans"/>
              <a:cs typeface="Quattrocento Sans"/>
              <a:sym typeface="Quattrocento Sans"/>
            </a:endParaRPr>
          </a:p>
          <a:p>
            <a:pPr indent="-342900" lvl="0" marL="457200" rtl="0" algn="just">
              <a:lnSpc>
                <a:spcPct val="90000"/>
              </a:lnSpc>
              <a:spcBef>
                <a:spcPts val="0"/>
              </a:spcBef>
              <a:spcAft>
                <a:spcPts val="0"/>
              </a:spcAft>
              <a:buClr>
                <a:schemeClr val="accent6"/>
              </a:buClr>
              <a:buSzPts val="1800"/>
              <a:buFont typeface="Twentieth Century"/>
              <a:buChar char="➢"/>
            </a:pPr>
            <a:r>
              <a:rPr lang="en-US" sz="1200">
                <a:solidFill>
                  <a:schemeClr val="lt1"/>
                </a:solidFill>
                <a:latin typeface="Quattrocento Sans"/>
                <a:ea typeface="Quattrocento Sans"/>
                <a:cs typeface="Quattrocento Sans"/>
                <a:sym typeface="Quattrocento Sans"/>
              </a:rPr>
              <a:t>New features created : Age, Age Group, Month, Day, Hour. Time Elapsed</a:t>
            </a:r>
            <a:endParaRPr sz="1200">
              <a:solidFill>
                <a:schemeClr val="lt1"/>
              </a:solidFill>
              <a:latin typeface="Quattrocento Sans"/>
              <a:ea typeface="Quattrocento Sans"/>
              <a:cs typeface="Quattrocento Sans"/>
              <a:sym typeface="Quattrocento Sans"/>
            </a:endParaRPr>
          </a:p>
          <a:p>
            <a:pPr indent="-342900" lvl="0" marL="457200" rtl="0" algn="just">
              <a:lnSpc>
                <a:spcPct val="90000"/>
              </a:lnSpc>
              <a:spcBef>
                <a:spcPts val="0"/>
              </a:spcBef>
              <a:spcAft>
                <a:spcPts val="0"/>
              </a:spcAft>
              <a:buClr>
                <a:schemeClr val="accent6"/>
              </a:buClr>
              <a:buSzPts val="1800"/>
              <a:buFont typeface="Twentieth Century"/>
              <a:buChar char="➢"/>
            </a:pPr>
            <a:r>
              <a:rPr lang="en-US" sz="1200">
                <a:solidFill>
                  <a:schemeClr val="lt1"/>
                </a:solidFill>
                <a:latin typeface="Quattrocento Sans"/>
                <a:ea typeface="Quattrocento Sans"/>
                <a:cs typeface="Quattrocento Sans"/>
                <a:sym typeface="Quattrocento Sans"/>
              </a:rPr>
              <a:t>Feature Engineering : One-hot encoding of Gender, Age Group, Month, Day, Hour &amp; Category</a:t>
            </a:r>
            <a:endParaRPr sz="1200">
              <a:solidFill>
                <a:schemeClr val="lt1"/>
              </a:solidFill>
              <a:latin typeface="Quattrocento Sans"/>
              <a:ea typeface="Quattrocento Sans"/>
              <a:cs typeface="Quattrocento Sans"/>
              <a:sym typeface="Quattrocento Sans"/>
            </a:endParaRPr>
          </a:p>
          <a:p>
            <a:pPr indent="-342900" lvl="0" marL="457200" rtl="0" algn="just">
              <a:lnSpc>
                <a:spcPct val="90000"/>
              </a:lnSpc>
              <a:spcBef>
                <a:spcPts val="0"/>
              </a:spcBef>
              <a:spcAft>
                <a:spcPts val="0"/>
              </a:spcAft>
              <a:buClr>
                <a:schemeClr val="accent6"/>
              </a:buClr>
              <a:buSzPts val="1800"/>
              <a:buFont typeface="Twentieth Century"/>
              <a:buChar char="➢"/>
            </a:pPr>
            <a:r>
              <a:rPr lang="en-US" sz="1200">
                <a:solidFill>
                  <a:schemeClr val="lt1"/>
                </a:solidFill>
                <a:latin typeface="Quattrocento Sans"/>
                <a:ea typeface="Quattrocento Sans"/>
                <a:cs typeface="Quattrocento Sans"/>
                <a:sym typeface="Quattrocento Sans"/>
              </a:rPr>
              <a:t>Treatment of Outliers : Dropped the Outliers from Amount Columns and dropped random values from time elapsed column.</a:t>
            </a:r>
            <a:endParaRPr sz="1500">
              <a:solidFill>
                <a:srgbClr val="FFFFFF"/>
              </a:solidFill>
              <a:latin typeface="Quattrocento Sans"/>
              <a:ea typeface="Quattrocento Sans"/>
              <a:cs typeface="Quattrocento Sans"/>
              <a:sym typeface="Quattrocento Sans"/>
            </a:endParaRPr>
          </a:p>
        </p:txBody>
      </p:sp>
      <p:pic>
        <p:nvPicPr>
          <p:cNvPr id="306" name="Google Shape;306;p27"/>
          <p:cNvPicPr preferRelativeResize="0"/>
          <p:nvPr/>
        </p:nvPicPr>
        <p:blipFill>
          <a:blip r:embed="rId3">
            <a:alphaModFix/>
          </a:blip>
          <a:stretch>
            <a:fillRect/>
          </a:stretch>
        </p:blipFill>
        <p:spPr>
          <a:xfrm>
            <a:off x="923925" y="3715713"/>
            <a:ext cx="10725150" cy="2486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12" name="Google Shape;312;p28"/>
          <p:cNvSpPr txBox="1"/>
          <p:nvPr>
            <p:ph type="title"/>
          </p:nvPr>
        </p:nvSpPr>
        <p:spPr>
          <a:xfrm>
            <a:off x="942775" y="604400"/>
            <a:ext cx="7735800" cy="5760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1000"/>
              </a:spcBef>
              <a:spcAft>
                <a:spcPts val="0"/>
              </a:spcAft>
              <a:buNone/>
            </a:pPr>
            <a:r>
              <a:rPr lang="en-US" sz="3600"/>
              <a:t>Baseline Models </a:t>
            </a:r>
            <a:endParaRPr sz="6600"/>
          </a:p>
        </p:txBody>
      </p:sp>
      <p:graphicFrame>
        <p:nvGraphicFramePr>
          <p:cNvPr id="313" name="Google Shape;313;p28"/>
          <p:cNvGraphicFramePr/>
          <p:nvPr/>
        </p:nvGraphicFramePr>
        <p:xfrm>
          <a:off x="1124791" y="1700438"/>
          <a:ext cx="3000000" cy="3000000"/>
        </p:xfrm>
        <a:graphic>
          <a:graphicData uri="http://schemas.openxmlformats.org/drawingml/2006/table">
            <a:tbl>
              <a:tblPr bandRow="1" firstRow="1" lastCol="1">
                <a:noFill/>
                <a:tableStyleId>{F9D63A49-380A-4DB3-8C39-60B32BC0251C}</a:tableStyleId>
              </a:tblPr>
              <a:tblGrid>
                <a:gridCol w="1650025"/>
                <a:gridCol w="1658900"/>
                <a:gridCol w="1641175"/>
                <a:gridCol w="1641175"/>
                <a:gridCol w="1654550"/>
              </a:tblGrid>
              <a:tr h="426375">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Algorithms</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6"/>
                    </a:solidFill>
                  </a:tcPr>
                </a:tc>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Precision</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Clr>
                          <a:srgbClr val="0F2857"/>
                        </a:buClr>
                        <a:buSzPts val="2400"/>
                        <a:buFont typeface="Twentieth Century"/>
                        <a:buNone/>
                      </a:pPr>
                      <a:r>
                        <a:rPr lang="en-US" sz="1900">
                          <a:solidFill>
                            <a:srgbClr val="0F2857"/>
                          </a:solidFill>
                          <a:latin typeface="Twentieth Century"/>
                          <a:ea typeface="Twentieth Century"/>
                          <a:cs typeface="Twentieth Century"/>
                          <a:sym typeface="Twentieth Century"/>
                        </a:rPr>
                        <a:t>Recall</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False Negatives</a:t>
                      </a:r>
                      <a:endParaRPr sz="1900">
                        <a:solidFill>
                          <a:srgbClr val="0F2857"/>
                        </a:solidFill>
                        <a:latin typeface="Twentieth Century"/>
                        <a:ea typeface="Twentieth Century"/>
                        <a:cs typeface="Twentieth Century"/>
                        <a:sym typeface="Twentieth Century"/>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Clr>
                          <a:srgbClr val="0F2857"/>
                        </a:buClr>
                        <a:buSzPts val="2400"/>
                        <a:buFont typeface="Twentieth Century"/>
                        <a:buNone/>
                      </a:pPr>
                      <a:r>
                        <a:rPr lang="en-US" sz="1900">
                          <a:solidFill>
                            <a:srgbClr val="0F2857"/>
                          </a:solidFill>
                          <a:latin typeface="Twentieth Century"/>
                          <a:ea typeface="Twentieth Century"/>
                          <a:cs typeface="Twentieth Century"/>
                          <a:sym typeface="Twentieth Century"/>
                        </a:rPr>
                        <a:t>False Positives</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1"/>
                    </a:solidFill>
                  </a:tcPr>
                </a:tc>
              </a:tr>
              <a:tr h="607875">
                <a:tc>
                  <a:txBody>
                    <a:bodyPr/>
                    <a:lstStyle/>
                    <a:p>
                      <a:pPr indent="0" lvl="0" marL="0" rtl="0" algn="ctr">
                        <a:spcBef>
                          <a:spcPts val="0"/>
                        </a:spcBef>
                        <a:spcAft>
                          <a:spcPts val="0"/>
                        </a:spcAft>
                        <a:buNone/>
                      </a:pPr>
                      <a:r>
                        <a:rPr lang="en-US"/>
                        <a:t>  </a:t>
                      </a:r>
                      <a:r>
                        <a:rPr b="1" lang="en-US" sz="1800">
                          <a:solidFill>
                            <a:srgbClr val="0F2857"/>
                          </a:solidFill>
                          <a:latin typeface="Twentieth Century"/>
                          <a:ea typeface="Twentieth Century"/>
                          <a:cs typeface="Twentieth Century"/>
                          <a:sym typeface="Twentieth Century"/>
                        </a:rPr>
                        <a:t>Logistic Regression</a:t>
                      </a:r>
                      <a:endParaRPr sz="13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lang="en-US" sz="1600">
                          <a:latin typeface="Quattrocento Sans"/>
                          <a:ea typeface="Quattrocento Sans"/>
                          <a:cs typeface="Quattrocento Sans"/>
                          <a:sym typeface="Quattrocento Sans"/>
                        </a:rPr>
                        <a:t>1.0</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0.66</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986</a:t>
                      </a:r>
                      <a:endParaRPr b="0" sz="1600">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1</a:t>
                      </a:r>
                      <a:endParaRPr b="0" sz="1600">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r>
              <a:tr h="610600">
                <a:tc>
                  <a:txBody>
                    <a:bodyPr/>
                    <a:lstStyle/>
                    <a:p>
                      <a:pPr indent="0" lvl="0" marL="0" rtl="0" algn="ctr">
                        <a:spcBef>
                          <a:spcPts val="0"/>
                        </a:spcBef>
                        <a:spcAft>
                          <a:spcPts val="0"/>
                        </a:spcAft>
                        <a:buNone/>
                      </a:pPr>
                      <a:r>
                        <a:rPr b="1" lang="en-US" sz="1800">
                          <a:solidFill>
                            <a:srgbClr val="0F2857"/>
                          </a:solidFill>
                          <a:latin typeface="Twentieth Century"/>
                          <a:ea typeface="Twentieth Century"/>
                          <a:cs typeface="Twentieth Century"/>
                          <a:sym typeface="Twentieth Century"/>
                        </a:rPr>
                        <a:t>Decision Tree</a:t>
                      </a:r>
                      <a:endParaRPr sz="1600">
                        <a:solidFill>
                          <a:schemeClr val="lt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c>
                  <a:txBody>
                    <a:bodyPr/>
                    <a:lstStyle/>
                    <a:p>
                      <a:pPr indent="0" lvl="0" marL="0" rtl="0" algn="ctr">
                        <a:spcBef>
                          <a:spcPts val="0"/>
                        </a:spcBef>
                        <a:spcAft>
                          <a:spcPts val="0"/>
                        </a:spcAft>
                        <a:buNone/>
                      </a:pPr>
                      <a:r>
                        <a:rPr lang="en-US" sz="1600">
                          <a:latin typeface="Quattrocento Sans"/>
                          <a:ea typeface="Quattrocento Sans"/>
                          <a:cs typeface="Quattrocento Sans"/>
                          <a:sym typeface="Quattrocento Sans"/>
                        </a:rPr>
                        <a:t>0.84</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0.86</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414</a:t>
                      </a:r>
                      <a:endParaRPr b="0" sz="1600">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474</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40000"/>
                      </a:schemeClr>
                    </a:solidFill>
                  </a:tcPr>
                </a:tc>
              </a:tr>
              <a:tr h="627900">
                <a:tc>
                  <a:txBody>
                    <a:bodyPr/>
                    <a:lstStyle/>
                    <a:p>
                      <a:pPr indent="0" lvl="0" marL="0" rtl="0" algn="ctr">
                        <a:spcBef>
                          <a:spcPts val="0"/>
                        </a:spcBef>
                        <a:spcAft>
                          <a:spcPts val="0"/>
                        </a:spcAft>
                        <a:buNone/>
                      </a:pPr>
                      <a:r>
                        <a:rPr b="1" lang="en-US" sz="1800">
                          <a:solidFill>
                            <a:srgbClr val="0F2857"/>
                          </a:solidFill>
                          <a:latin typeface="Twentieth Century"/>
                          <a:ea typeface="Twentieth Century"/>
                          <a:cs typeface="Twentieth Century"/>
                          <a:sym typeface="Twentieth Century"/>
                        </a:rPr>
                        <a:t>Random Forest</a:t>
                      </a:r>
                      <a:endParaRPr sz="1600">
                        <a:solidFill>
                          <a:schemeClr val="lt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lang="en-US" sz="1600">
                          <a:latin typeface="Quattrocento Sans"/>
                          <a:ea typeface="Quattrocento Sans"/>
                          <a:cs typeface="Quattrocento Sans"/>
                          <a:sym typeface="Quattrocento Sans"/>
                        </a:rPr>
                        <a:t>1.0</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0.83</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508</a:t>
                      </a:r>
                      <a:endParaRPr b="0" sz="1600">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6</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r>
            </a:tbl>
          </a:graphicData>
        </a:graphic>
      </p:graphicFrame>
      <p:sp>
        <p:nvSpPr>
          <p:cNvPr id="314" name="Google Shape;314;p28"/>
          <p:cNvSpPr txBox="1"/>
          <p:nvPr/>
        </p:nvSpPr>
        <p:spPr>
          <a:xfrm>
            <a:off x="850275" y="4493225"/>
            <a:ext cx="9048300" cy="1800900"/>
          </a:xfrm>
          <a:prstGeom prst="rect">
            <a:avLst/>
          </a:prstGeom>
          <a:noFill/>
          <a:ln>
            <a:noFill/>
          </a:ln>
        </p:spPr>
        <p:txBody>
          <a:bodyPr anchorCtr="0" anchor="t" bIns="91425" lIns="91425" spcFirstLastPara="1" rIns="91425" wrap="square" tIns="91425">
            <a:spAutoFit/>
          </a:bodyPr>
          <a:lstStyle/>
          <a:p>
            <a:pPr indent="-317500" lvl="0" marL="457200" rtl="0" algn="just">
              <a:lnSpc>
                <a:spcPct val="100000"/>
              </a:lnSpc>
              <a:spcBef>
                <a:spcPts val="0"/>
              </a:spcBef>
              <a:spcAft>
                <a:spcPts val="0"/>
              </a:spcAft>
              <a:buClr>
                <a:schemeClr val="accent6"/>
              </a:buClr>
              <a:buSzPts val="1400"/>
              <a:buFont typeface="Courier New"/>
              <a:buChar char="➢"/>
            </a:pPr>
            <a:r>
              <a:rPr lang="en-US" sz="1500">
                <a:solidFill>
                  <a:srgbClr val="FFFFFF"/>
                </a:solidFill>
                <a:latin typeface="Quattrocento Sans"/>
                <a:ea typeface="Quattrocento Sans"/>
                <a:cs typeface="Quattrocento Sans"/>
                <a:sym typeface="Quattrocento Sans"/>
              </a:rPr>
              <a:t>Precision is about identifying positive cases. Recall catches as many positives as possible (fraudulent transactions), and false </a:t>
            </a:r>
            <a:r>
              <a:rPr lang="en-US" sz="1500">
                <a:solidFill>
                  <a:srgbClr val="FFFFFF"/>
                </a:solidFill>
                <a:latin typeface="Quattrocento Sans"/>
                <a:ea typeface="Quattrocento Sans"/>
                <a:cs typeface="Quattrocento Sans"/>
                <a:sym typeface="Quattrocento Sans"/>
              </a:rPr>
              <a:t>positives</a:t>
            </a:r>
            <a:r>
              <a:rPr lang="en-US" sz="1500">
                <a:solidFill>
                  <a:srgbClr val="FFFFFF"/>
                </a:solidFill>
                <a:latin typeface="Quattrocento Sans"/>
                <a:ea typeface="Quattrocento Sans"/>
                <a:cs typeface="Quattrocento Sans"/>
                <a:sym typeface="Quattrocento Sans"/>
              </a:rPr>
              <a:t> are how many false alarms are detected.</a:t>
            </a:r>
            <a:endParaRPr sz="1500">
              <a:solidFill>
                <a:srgbClr val="FFFFFF"/>
              </a:solidFill>
              <a:latin typeface="Quattrocento Sans"/>
              <a:ea typeface="Quattrocento Sans"/>
              <a:cs typeface="Quattrocento Sans"/>
              <a:sym typeface="Quattrocento Sans"/>
            </a:endParaRPr>
          </a:p>
          <a:p>
            <a:pPr indent="-317500" lvl="0" marL="457200" rtl="0" algn="just">
              <a:lnSpc>
                <a:spcPct val="100000"/>
              </a:lnSpc>
              <a:spcBef>
                <a:spcPts val="0"/>
              </a:spcBef>
              <a:spcAft>
                <a:spcPts val="0"/>
              </a:spcAft>
              <a:buClr>
                <a:schemeClr val="accent6"/>
              </a:buClr>
              <a:buSzPts val="1400"/>
              <a:buFont typeface="Courier New"/>
              <a:buChar char="➢"/>
            </a:pPr>
            <a:r>
              <a:rPr lang="en-US" sz="1500">
                <a:solidFill>
                  <a:srgbClr val="FFFFFF"/>
                </a:solidFill>
                <a:latin typeface="Quattrocento Sans"/>
                <a:ea typeface="Quattrocento Sans"/>
                <a:cs typeface="Quattrocento Sans"/>
                <a:sym typeface="Quattrocento Sans"/>
              </a:rPr>
              <a:t>Here, we can observe that the ‘Random Forest’ algorithm has produced better results. We will try using Neural networks to compare with this model.</a:t>
            </a:r>
            <a:endParaRPr sz="1500">
              <a:solidFill>
                <a:srgbClr val="FFFFFF"/>
              </a:solidFill>
              <a:latin typeface="Quattrocento Sans"/>
              <a:ea typeface="Quattrocento Sans"/>
              <a:cs typeface="Quattrocento Sans"/>
              <a:sym typeface="Quattrocento Sans"/>
            </a:endParaRPr>
          </a:p>
          <a:p>
            <a:pPr indent="-317500" lvl="0" marL="457200" rtl="0" algn="just">
              <a:lnSpc>
                <a:spcPct val="100000"/>
              </a:lnSpc>
              <a:spcBef>
                <a:spcPts val="0"/>
              </a:spcBef>
              <a:spcAft>
                <a:spcPts val="0"/>
              </a:spcAft>
              <a:buClr>
                <a:schemeClr val="accent6"/>
              </a:buClr>
              <a:buSzPts val="1400"/>
              <a:buFont typeface="Courier New"/>
              <a:buChar char="➢"/>
            </a:pPr>
            <a:r>
              <a:rPr lang="en-US" sz="1500">
                <a:solidFill>
                  <a:srgbClr val="FFFFFF"/>
                </a:solidFill>
                <a:latin typeface="Quattrocento Sans"/>
                <a:ea typeface="Quattrocento Sans"/>
                <a:cs typeface="Quattrocento Sans"/>
                <a:sym typeface="Quattrocento Sans"/>
              </a:rPr>
              <a:t>Due to the imbalanced dataset, we will balance the dataset using oversampling methods and proceed to an overall comparison. </a:t>
            </a:r>
            <a:endParaRPr sz="1500">
              <a:solidFill>
                <a:srgbClr val="FFFFFF"/>
              </a:solidFill>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t/>
            </a:r>
            <a:endParaRPr sz="15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idx="12" type="sldNum"/>
          </p:nvPr>
        </p:nvSpPr>
        <p:spPr>
          <a:xfrm>
            <a:off x="329184" y="411480"/>
            <a:ext cx="521100" cy="310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20" name="Google Shape;320;p29"/>
          <p:cNvSpPr txBox="1"/>
          <p:nvPr>
            <p:ph type="title"/>
          </p:nvPr>
        </p:nvSpPr>
        <p:spPr>
          <a:xfrm>
            <a:off x="990800" y="657600"/>
            <a:ext cx="7716900" cy="5274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1000"/>
              </a:spcBef>
              <a:spcAft>
                <a:spcPts val="0"/>
              </a:spcAft>
              <a:buNone/>
            </a:pPr>
            <a:r>
              <a:rPr lang="en-US" sz="3600"/>
              <a:t>Neural Network</a:t>
            </a:r>
            <a:r>
              <a:rPr lang="en-US" sz="2200"/>
              <a:t> </a:t>
            </a:r>
            <a:endParaRPr sz="5200"/>
          </a:p>
        </p:txBody>
      </p:sp>
      <p:graphicFrame>
        <p:nvGraphicFramePr>
          <p:cNvPr id="321" name="Google Shape;321;p29"/>
          <p:cNvGraphicFramePr/>
          <p:nvPr/>
        </p:nvGraphicFramePr>
        <p:xfrm>
          <a:off x="5369841" y="3870738"/>
          <a:ext cx="3000000" cy="3000000"/>
        </p:xfrm>
        <a:graphic>
          <a:graphicData uri="http://schemas.openxmlformats.org/drawingml/2006/table">
            <a:tbl>
              <a:tblPr bandRow="1" firstRow="1" lastCol="1">
                <a:noFill/>
                <a:tableStyleId>{F9D63A49-380A-4DB3-8C39-60B32BC0251C}</a:tableStyleId>
              </a:tblPr>
              <a:tblGrid>
                <a:gridCol w="1294100"/>
                <a:gridCol w="1301050"/>
                <a:gridCol w="1287125"/>
                <a:gridCol w="1287125"/>
                <a:gridCol w="1316300"/>
              </a:tblGrid>
              <a:tr h="760550">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Algorithms</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6"/>
                    </a:solidFill>
                  </a:tcPr>
                </a:tc>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Precision</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Clr>
                          <a:srgbClr val="0F2857"/>
                        </a:buClr>
                        <a:buSzPts val="2400"/>
                        <a:buFont typeface="Twentieth Century"/>
                        <a:buNone/>
                      </a:pPr>
                      <a:r>
                        <a:rPr lang="en-US" sz="1900">
                          <a:solidFill>
                            <a:srgbClr val="0F2857"/>
                          </a:solidFill>
                          <a:latin typeface="Twentieth Century"/>
                          <a:ea typeface="Twentieth Century"/>
                          <a:cs typeface="Twentieth Century"/>
                          <a:sym typeface="Twentieth Century"/>
                        </a:rPr>
                        <a:t>Recall</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lang="en-US" sz="1900">
                          <a:solidFill>
                            <a:srgbClr val="0F2857"/>
                          </a:solidFill>
                          <a:latin typeface="Twentieth Century"/>
                          <a:ea typeface="Twentieth Century"/>
                          <a:cs typeface="Twentieth Century"/>
                          <a:sym typeface="Twentieth Century"/>
                        </a:rPr>
                        <a:t>False Negatives</a:t>
                      </a:r>
                      <a:endParaRPr sz="1900">
                        <a:solidFill>
                          <a:srgbClr val="0F2857"/>
                        </a:solidFill>
                        <a:latin typeface="Twentieth Century"/>
                        <a:ea typeface="Twentieth Century"/>
                        <a:cs typeface="Twentieth Century"/>
                        <a:sym typeface="Twentieth Century"/>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Clr>
                          <a:srgbClr val="0F2857"/>
                        </a:buClr>
                        <a:buSzPts val="2400"/>
                        <a:buFont typeface="Twentieth Century"/>
                        <a:buNone/>
                      </a:pPr>
                      <a:r>
                        <a:rPr lang="en-US" sz="1900">
                          <a:solidFill>
                            <a:srgbClr val="0F2857"/>
                          </a:solidFill>
                          <a:latin typeface="Twentieth Century"/>
                          <a:ea typeface="Twentieth Century"/>
                          <a:cs typeface="Twentieth Century"/>
                          <a:sym typeface="Twentieth Century"/>
                        </a:rPr>
                        <a:t>False Positives</a:t>
                      </a:r>
                      <a:endParaRPr sz="9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accent1"/>
                    </a:solidFill>
                  </a:tcPr>
                </a:tc>
              </a:tr>
              <a:tr h="1334500">
                <a:tc>
                  <a:txBody>
                    <a:bodyPr/>
                    <a:lstStyle/>
                    <a:p>
                      <a:pPr indent="0" lvl="0" marL="0" rtl="0" algn="l">
                        <a:spcBef>
                          <a:spcPts val="0"/>
                        </a:spcBef>
                        <a:spcAft>
                          <a:spcPts val="0"/>
                        </a:spcAft>
                        <a:buNone/>
                      </a:pPr>
                      <a:r>
                        <a:rPr lang="en-US"/>
                        <a:t>  </a:t>
                      </a:r>
                      <a:r>
                        <a:rPr b="1" lang="en-US" sz="1800">
                          <a:solidFill>
                            <a:srgbClr val="0F2857"/>
                          </a:solidFill>
                          <a:latin typeface="Twentieth Century"/>
                          <a:ea typeface="Twentieth Century"/>
                          <a:cs typeface="Twentieth Century"/>
                          <a:sym typeface="Twentieth Century"/>
                        </a:rPr>
                        <a:t>Neural Network</a:t>
                      </a:r>
                      <a:endParaRPr sz="1300"/>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lang="en-US" sz="1600">
                          <a:latin typeface="Quattrocento Sans"/>
                          <a:ea typeface="Quattrocento Sans"/>
                          <a:cs typeface="Quattrocento Sans"/>
                          <a:sym typeface="Quattrocento Sans"/>
                        </a:rPr>
                        <a:t>0.82</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0.85</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lang="en-US" sz="1600">
                          <a:latin typeface="Quattrocento Sans"/>
                          <a:ea typeface="Quattrocento Sans"/>
                          <a:cs typeface="Quattrocento Sans"/>
                          <a:sym typeface="Quattrocento Sans"/>
                        </a:rPr>
                        <a:t>337</a:t>
                      </a:r>
                      <a:endParaRPr b="0" sz="1600">
                        <a:solidFill>
                          <a:schemeClr val="dk1"/>
                        </a:solidFill>
                        <a:latin typeface="Quattrocento Sans"/>
                        <a:ea typeface="Quattrocento Sans"/>
                        <a:cs typeface="Quattrocento Sans"/>
                        <a:sym typeface="Quattrocento Sans"/>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c>
                  <a:txBody>
                    <a:bodyPr/>
                    <a:lstStyle/>
                    <a:p>
                      <a:pPr indent="0" lvl="0" marL="0" rtl="0" algn="ctr">
                        <a:spcBef>
                          <a:spcPts val="0"/>
                        </a:spcBef>
                        <a:spcAft>
                          <a:spcPts val="0"/>
                        </a:spcAft>
                        <a:buNone/>
                      </a:pPr>
                      <a:r>
                        <a:rPr b="0" lang="en-US" sz="1600">
                          <a:solidFill>
                            <a:schemeClr val="dk1"/>
                          </a:solidFill>
                          <a:latin typeface="Quattrocento Sans"/>
                          <a:ea typeface="Quattrocento Sans"/>
                          <a:cs typeface="Quattrocento Sans"/>
                          <a:sym typeface="Quattrocento Sans"/>
                        </a:rPr>
                        <a:t>1296</a:t>
                      </a:r>
                      <a:endParaRPr/>
                    </a:p>
                  </a:txBody>
                  <a:tcPr marT="45725" marB="45725" marR="91450" marL="91450" anchor="ctr">
                    <a:lnL cap="flat" cmpd="sng" w="12700">
                      <a:solidFill>
                        <a:srgbClr val="0F2857"/>
                      </a:solidFill>
                      <a:prstDash val="solid"/>
                      <a:round/>
                      <a:headEnd len="sm" w="sm" type="none"/>
                      <a:tailEnd len="sm" w="sm" type="none"/>
                    </a:lnL>
                    <a:lnR cap="flat" cmpd="sng" w="12700">
                      <a:solidFill>
                        <a:srgbClr val="0F2857"/>
                      </a:solidFill>
                      <a:prstDash val="solid"/>
                      <a:round/>
                      <a:headEnd len="sm" w="sm" type="none"/>
                      <a:tailEnd len="sm" w="sm" type="none"/>
                    </a:lnR>
                    <a:lnT cap="flat" cmpd="sng" w="12700">
                      <a:solidFill>
                        <a:srgbClr val="0F2857"/>
                      </a:solidFill>
                      <a:prstDash val="solid"/>
                      <a:round/>
                      <a:headEnd len="sm" w="sm" type="none"/>
                      <a:tailEnd len="sm" w="sm" type="none"/>
                    </a:lnT>
                    <a:lnB cap="flat" cmpd="sng" w="12700">
                      <a:solidFill>
                        <a:srgbClr val="0F2857"/>
                      </a:solidFill>
                      <a:prstDash val="solid"/>
                      <a:round/>
                      <a:headEnd len="sm" w="sm" type="none"/>
                      <a:tailEnd len="sm" w="sm" type="none"/>
                    </a:lnB>
                    <a:solidFill>
                      <a:schemeClr val="lt1">
                        <a:alpha val="29800"/>
                      </a:schemeClr>
                    </a:solidFill>
                  </a:tcPr>
                </a:tc>
              </a:tr>
            </a:tbl>
          </a:graphicData>
        </a:graphic>
      </p:graphicFrame>
      <p:sp>
        <p:nvSpPr>
          <p:cNvPr id="322" name="Google Shape;322;p29"/>
          <p:cNvSpPr txBox="1"/>
          <p:nvPr/>
        </p:nvSpPr>
        <p:spPr>
          <a:xfrm>
            <a:off x="763750" y="1435150"/>
            <a:ext cx="7432800" cy="1800900"/>
          </a:xfrm>
          <a:prstGeom prst="rect">
            <a:avLst/>
          </a:prstGeom>
          <a:noFill/>
          <a:ln>
            <a:noFill/>
          </a:ln>
        </p:spPr>
        <p:txBody>
          <a:bodyPr anchorCtr="0" anchor="t" bIns="91425" lIns="91425" spcFirstLastPara="1" rIns="91425" wrap="square" tIns="91425">
            <a:spAutoFit/>
          </a:bodyPr>
          <a:lstStyle/>
          <a:p>
            <a:pPr indent="-323850" lvl="0" marL="457200" rtl="0" algn="just">
              <a:lnSpc>
                <a:spcPct val="100000"/>
              </a:lnSpc>
              <a:spcBef>
                <a:spcPts val="0"/>
              </a:spcBef>
              <a:spcAft>
                <a:spcPts val="0"/>
              </a:spcAft>
              <a:buClr>
                <a:schemeClr val="accent6"/>
              </a:buClr>
              <a:buSzPts val="1500"/>
              <a:buFont typeface="Courier New"/>
              <a:buChar char="➢"/>
            </a:pPr>
            <a:r>
              <a:rPr lang="en-US" sz="1500">
                <a:solidFill>
                  <a:srgbClr val="FFFFFF"/>
                </a:solidFill>
                <a:latin typeface="Quattrocento Sans"/>
                <a:ea typeface="Quattrocento Sans"/>
                <a:cs typeface="Quattrocento Sans"/>
                <a:sym typeface="Quattrocento Sans"/>
              </a:rPr>
              <a:t>Neural networks are well-suited for binary classification problems because they can capture complex patterns and make fine-grained distinctions between the two classes. </a:t>
            </a:r>
            <a:endParaRPr sz="1500">
              <a:solidFill>
                <a:srgbClr val="FFFFFF"/>
              </a:solidFill>
              <a:latin typeface="Quattrocento Sans"/>
              <a:ea typeface="Quattrocento Sans"/>
              <a:cs typeface="Quattrocento Sans"/>
              <a:sym typeface="Quattrocento Sans"/>
            </a:endParaRPr>
          </a:p>
          <a:p>
            <a:pPr indent="-323850" lvl="0" marL="457200" rtl="0" algn="just">
              <a:lnSpc>
                <a:spcPct val="100000"/>
              </a:lnSpc>
              <a:spcBef>
                <a:spcPts val="0"/>
              </a:spcBef>
              <a:spcAft>
                <a:spcPts val="0"/>
              </a:spcAft>
              <a:buClr>
                <a:schemeClr val="accent6"/>
              </a:buClr>
              <a:buSzPts val="1500"/>
              <a:buFont typeface="Courier New"/>
              <a:buChar char="➢"/>
            </a:pPr>
            <a:r>
              <a:rPr lang="en-US" sz="1500">
                <a:solidFill>
                  <a:srgbClr val="FFFFFF"/>
                </a:solidFill>
                <a:latin typeface="Quattrocento Sans"/>
                <a:ea typeface="Quattrocento Sans"/>
                <a:cs typeface="Quattrocento Sans"/>
                <a:sym typeface="Quattrocento Sans"/>
              </a:rPr>
              <a:t>Success depends on careful data preparations, model architecture and computational resources.</a:t>
            </a:r>
            <a:endParaRPr sz="1500">
              <a:solidFill>
                <a:srgbClr val="FFFFFF"/>
              </a:solidFill>
              <a:latin typeface="Quattrocento Sans"/>
              <a:ea typeface="Quattrocento Sans"/>
              <a:cs typeface="Quattrocento Sans"/>
              <a:sym typeface="Quattrocento Sans"/>
            </a:endParaRPr>
          </a:p>
          <a:p>
            <a:pPr indent="-323850" lvl="0" marL="457200" rtl="0" algn="just">
              <a:lnSpc>
                <a:spcPct val="100000"/>
              </a:lnSpc>
              <a:spcBef>
                <a:spcPts val="0"/>
              </a:spcBef>
              <a:spcAft>
                <a:spcPts val="0"/>
              </a:spcAft>
              <a:buClr>
                <a:schemeClr val="accent6"/>
              </a:buClr>
              <a:buSzPts val="1500"/>
              <a:buFont typeface="Courier New"/>
              <a:buChar char="➢"/>
            </a:pPr>
            <a:r>
              <a:rPr lang="en-US" sz="1500">
                <a:solidFill>
                  <a:srgbClr val="FFFFFF"/>
                </a:solidFill>
                <a:latin typeface="Quattrocento Sans"/>
                <a:ea typeface="Quattrocento Sans"/>
                <a:cs typeface="Quattrocento Sans"/>
                <a:sym typeface="Quattrocento Sans"/>
              </a:rPr>
              <a:t>Here, the score is lower compared to Random Forest with a 0.82 in Precision, 0.85 in Recall, and 376 False Positives.</a:t>
            </a:r>
            <a:endParaRPr sz="1500">
              <a:solidFill>
                <a:srgbClr val="FFFFFF"/>
              </a:solidFill>
              <a:latin typeface="Quattrocento Sans"/>
              <a:ea typeface="Quattrocento Sans"/>
              <a:cs typeface="Quattrocento Sans"/>
              <a:sym typeface="Quattrocento Sans"/>
            </a:endParaRPr>
          </a:p>
        </p:txBody>
      </p:sp>
      <p:pic>
        <p:nvPicPr>
          <p:cNvPr id="323" name="Google Shape;323;p29"/>
          <p:cNvPicPr preferRelativeResize="0"/>
          <p:nvPr/>
        </p:nvPicPr>
        <p:blipFill>
          <a:blip r:embed="rId3">
            <a:alphaModFix/>
          </a:blip>
          <a:stretch>
            <a:fillRect/>
          </a:stretch>
        </p:blipFill>
        <p:spPr>
          <a:xfrm>
            <a:off x="1093100" y="3870750"/>
            <a:ext cx="4230390" cy="209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