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E8F0E-21CF-4420-AA35-E231CECBD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40F2E1-B3D2-4776-9909-E55234637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D3B696-34DE-464E-97AB-DC57933A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53B6C-25D8-4700-AC7B-B333252E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2C408E-980A-47FB-8ADB-731BD0CB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667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BC148F-56CF-49C3-A825-6894698F6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86E1D3-E6D4-4FA6-B01A-BAAC777A1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3B1910-3E11-45B8-9A1B-07819D4F0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35759D-133F-47BB-929C-F3E4F772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0928A3-8B50-4D71-B7C8-2EA1AEA5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64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29D5AF-104A-4077-A1CD-A9185E1BD5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B4F0D9-8CB4-48B6-8298-DB0AF3AD8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8E9B27-CE1F-4DF1-8E27-6C1CE310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F55851-CBEB-42CB-BE4D-3A0BF210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7E714B-C467-41D2-B27C-F8053E41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97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D8079-8A16-458F-884D-51B66CDF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05AA02-F99A-4DB9-84C9-51677708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0A2E2A-09CB-4FE4-A926-48525891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990CF0-3FD1-41AD-8659-7B3C015C9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B545B2-3E4A-45DF-8732-F1AF9F90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09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69176-EA86-42AB-BE9E-5CA07D89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D2676C-B7F3-42F7-8CB3-4FF9AB430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F14FA-0081-4A48-923D-4500B487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F02C33-0553-4AE0-96B2-76BA5AFA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1939B-1995-4639-BCBC-6289AF1F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10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2BF7E-A72D-4D9F-B95C-FDEE7D22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4B832D-8D78-4A88-B96A-75C858F1B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1F27D1-1A87-4D3F-AC46-74461B375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AAFA3F-9346-4CBE-AB9D-DF8ADAA9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25BF9B-7108-4029-8A9D-62E01B5E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ACA3ED-D387-4A51-84A8-DD020892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39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72B39-39F0-4215-AB46-2BC90FCD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B144E6-B545-478D-84A9-3446EB492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CFD406-57C1-4E0F-AC9E-636F003AC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C03ED2E-1EEC-4C42-9AD6-F9C7D7607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FCFC65-343E-4EA5-90A7-745D339F8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38D797-BEFA-4485-AF75-08B77DCD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B67DAB-8E1D-4278-96DF-FD9E4794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BFBDDA-5AC8-4AC0-AC1A-7B6AED8F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41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CEFB27-EFF5-4286-ADF8-E5042F0E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607335-A5C2-4FD9-B2AF-C6E8F714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8B03B8-7B9D-4CD9-9067-CD5668AD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45B0DE-9A01-46FE-A623-F69A63BA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09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CACC7F-6ECD-4624-8DDC-644C3E073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ECA0C8-3718-40F9-AB32-8369BCC0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25BB02-FB77-4587-829B-BF4B8320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39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10048E-41FC-42B8-8C65-EAC0B4EA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57C235-360D-47F3-B0C5-53853FA17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837C5C-C8CC-4FF3-A93E-102C19B07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27A594-28E6-4A80-9177-E4F56250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A0B648-E57E-4D4E-A628-1D60FDCB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080AFA-4B9C-42F0-A793-621A552E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73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8DCF7-A327-4673-8006-175ABB85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64C32E-5C60-467B-8C67-7D0413763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0A5282-683F-49C9-BD1C-663E0188C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6EB388-099B-4909-B9B7-352631EE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FB00F-E207-4101-9940-B9E817E1FCE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772CA4-DEF4-48B3-9FB6-C9382366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612747-8760-46F6-A0BB-320E0AAD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98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DC4859-F2AE-474A-83B8-1A4144C4F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8C304E-6374-46EC-AE72-783200403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EA0C4F-A1BA-43A9-99A7-18D5CF4E7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B00F-E207-4101-9940-B9E817E1FCE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FE883-0C11-4C0A-B936-9B1C2BC42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302073-AFBC-48CF-9BB5-8D89C2DF1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D23BB-4199-4831-ACD3-7DD7FA666F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682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019B705D-ED2B-4BD6-9FFC-F7F1A81AE7B9}"/>
              </a:ext>
            </a:extLst>
          </p:cNvPr>
          <p:cNvSpPr/>
          <p:nvPr/>
        </p:nvSpPr>
        <p:spPr>
          <a:xfrm>
            <a:off x="1051560" y="1432560"/>
            <a:ext cx="10104120" cy="375513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BA20D5-4A9D-4ACD-8FCA-416831BD1DB8}"/>
              </a:ext>
            </a:extLst>
          </p:cNvPr>
          <p:cNvSpPr/>
          <p:nvPr/>
        </p:nvSpPr>
        <p:spPr>
          <a:xfrm>
            <a:off x="3002132" y="266331"/>
            <a:ext cx="6187735" cy="91440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/>
              <a:t>Generate</a:t>
            </a:r>
            <a:r>
              <a:rPr lang="fr-FR" dirty="0"/>
              <a:t> </a:t>
            </a:r>
            <a:r>
              <a:rPr lang="fr-FR" dirty="0" err="1"/>
              <a:t>posterior</a:t>
            </a:r>
            <a:r>
              <a:rPr lang="fr-FR" dirty="0"/>
              <a:t> distribution for 2-tip </a:t>
            </a:r>
            <a:r>
              <a:rPr lang="fr-FR" dirty="0" err="1"/>
              <a:t>trees</a:t>
            </a:r>
            <a:endParaRPr lang="fr-FR" dirty="0"/>
          </a:p>
          <a:p>
            <a:r>
              <a:rPr lang="fr-FR" dirty="0">
                <a:solidFill>
                  <a:schemeClr val="accent1"/>
                </a:solidFill>
                <a:latin typeface="Consolas" panose="020B0609020204030204" pitchFamily="49" charset="0"/>
              </a:rPr>
              <a:t>INSANE_CBD_2tips_trees/</a:t>
            </a:r>
            <a:r>
              <a:rPr lang="fr-FR" dirty="0" err="1">
                <a:solidFill>
                  <a:schemeClr val="accent1"/>
                </a:solidFill>
                <a:latin typeface="Consolas" panose="020B0609020204030204" pitchFamily="49" charset="0"/>
              </a:rPr>
              <a:t>TwoTipsTrees_CBD.jl</a:t>
            </a:r>
            <a:endParaRPr lang="fr-FR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F4AE3B-48DA-453E-BE72-A76F8910CFE1}"/>
              </a:ext>
            </a:extLst>
          </p:cNvPr>
          <p:cNvSpPr/>
          <p:nvPr/>
        </p:nvSpPr>
        <p:spPr>
          <a:xfrm>
            <a:off x="4666324" y="1619065"/>
            <a:ext cx="2859349" cy="73241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Install packages on R </a:t>
            </a:r>
          </a:p>
          <a:p>
            <a:r>
              <a:rPr lang="fr-FR" dirty="0">
                <a:solidFill>
                  <a:schemeClr val="accent1"/>
                </a:solidFill>
                <a:latin typeface="Consolas" panose="020B0609020204030204" pitchFamily="49" charset="0"/>
              </a:rPr>
              <a:t>0-install_packages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82152A-6287-4C53-9DC4-2B74CAE567A1}"/>
              </a:ext>
            </a:extLst>
          </p:cNvPr>
          <p:cNvSpPr/>
          <p:nvPr/>
        </p:nvSpPr>
        <p:spPr>
          <a:xfrm>
            <a:off x="1569050" y="3015399"/>
            <a:ext cx="3813181" cy="191091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/>
              <a:t>Simulate</a:t>
            </a:r>
            <a:r>
              <a:rPr lang="fr-FR" dirty="0"/>
              <a:t> PBD </a:t>
            </a:r>
            <a:r>
              <a:rPr lang="fr-FR" dirty="0" err="1"/>
              <a:t>trees</a:t>
            </a:r>
            <a:r>
              <a:rPr lang="fr-FR" dirty="0"/>
              <a:t> and run </a:t>
            </a:r>
            <a:r>
              <a:rPr lang="fr-FR" dirty="0" err="1"/>
              <a:t>inference</a:t>
            </a:r>
            <a:r>
              <a:rPr lang="fr-FR" dirty="0"/>
              <a:t> in </a:t>
            </a:r>
            <a:r>
              <a:rPr lang="fr-FR" dirty="0" err="1"/>
              <a:t>parallel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replicate</a:t>
            </a:r>
            <a:endParaRPr lang="fr-FR" dirty="0"/>
          </a:p>
          <a:p>
            <a:r>
              <a:rPr lang="fr-FR" dirty="0">
                <a:solidFill>
                  <a:schemeClr val="accent1"/>
                </a:solidFill>
                <a:latin typeface="Consolas" panose="020B0609020204030204" pitchFamily="49" charset="0"/>
              </a:rPr>
              <a:t>1-submission.sub</a:t>
            </a:r>
          </a:p>
          <a:p>
            <a:r>
              <a:rPr lang="fr-FR" dirty="0">
                <a:latin typeface="+mj-lt"/>
              </a:rPr>
              <a:t>calls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Consolas" panose="020B0609020204030204" pitchFamily="49" charset="0"/>
              </a:rPr>
              <a:t>1-wrapper.sh</a:t>
            </a:r>
          </a:p>
          <a:p>
            <a:r>
              <a:rPr lang="fr-FR" dirty="0">
                <a:latin typeface="+mj-lt"/>
              </a:rPr>
              <a:t>calls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Consolas" panose="020B0609020204030204" pitchFamily="49" charset="0"/>
              </a:rPr>
              <a:t>1-simulate_with_PBD.R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96732E-3AB6-4B91-9F57-9D80D53F23F5}"/>
              </a:ext>
            </a:extLst>
          </p:cNvPr>
          <p:cNvSpPr/>
          <p:nvPr/>
        </p:nvSpPr>
        <p:spPr>
          <a:xfrm>
            <a:off x="1569047" y="5364652"/>
            <a:ext cx="3813182" cy="43983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accent1"/>
                </a:solidFill>
                <a:latin typeface="Consolas" panose="020B0609020204030204" pitchFamily="49" charset="0"/>
              </a:rPr>
              <a:t>2-tidy_inferences.py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9C8E1A-20E2-4E1E-A539-F398CCFEEBE8}"/>
              </a:ext>
            </a:extLst>
          </p:cNvPr>
          <p:cNvSpPr/>
          <p:nvPr/>
        </p:nvSpPr>
        <p:spPr>
          <a:xfrm>
            <a:off x="1576756" y="6245196"/>
            <a:ext cx="3813183" cy="43983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accent1"/>
                </a:solidFill>
                <a:latin typeface="Consolas" panose="020B0609020204030204" pitchFamily="49" charset="0"/>
              </a:rPr>
              <a:t>3-plot_distrib_posterior.py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1C8932-C253-4EAC-918F-5A1B0A22574C}"/>
              </a:ext>
            </a:extLst>
          </p:cNvPr>
          <p:cNvSpPr/>
          <p:nvPr/>
        </p:nvSpPr>
        <p:spPr>
          <a:xfrm>
            <a:off x="6802065" y="3015399"/>
            <a:ext cx="3813181" cy="191091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err="1"/>
              <a:t>Simulate</a:t>
            </a:r>
            <a:r>
              <a:rPr lang="fr-FR" dirty="0"/>
              <a:t> PBD </a:t>
            </a:r>
            <a:r>
              <a:rPr lang="fr-FR" dirty="0" err="1"/>
              <a:t>trees</a:t>
            </a:r>
            <a:r>
              <a:rPr lang="fr-FR" dirty="0"/>
              <a:t> and run </a:t>
            </a:r>
            <a:r>
              <a:rPr lang="fr-FR" dirty="0" err="1"/>
              <a:t>inference</a:t>
            </a:r>
            <a:r>
              <a:rPr lang="fr-FR" dirty="0"/>
              <a:t> in </a:t>
            </a:r>
            <a:r>
              <a:rPr lang="fr-FR" dirty="0" err="1"/>
              <a:t>parallel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replicate</a:t>
            </a:r>
            <a:endParaRPr lang="fr-FR" dirty="0"/>
          </a:p>
          <a:p>
            <a:r>
              <a:rPr lang="fr-FR" dirty="0">
                <a:solidFill>
                  <a:schemeClr val="accent1"/>
                </a:solidFill>
                <a:latin typeface="Consolas" panose="020B0609020204030204" pitchFamily="49" charset="0"/>
              </a:rPr>
              <a:t>5-submission.sub</a:t>
            </a:r>
          </a:p>
          <a:p>
            <a:r>
              <a:rPr lang="fr-FR" dirty="0">
                <a:latin typeface="+mj-lt"/>
              </a:rPr>
              <a:t>calls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accent1"/>
                </a:solidFill>
                <a:latin typeface="Consolas" panose="020B0609020204030204" pitchFamily="49" charset="0"/>
              </a:rPr>
              <a:t>5-wrapper.sh</a:t>
            </a:r>
          </a:p>
          <a:p>
            <a:r>
              <a:rPr lang="fr-FR" dirty="0">
                <a:latin typeface="+mj-lt"/>
              </a:rPr>
              <a:t>calls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5-simulate_PBD_eq_init.R</a:t>
            </a:r>
            <a:endParaRPr lang="fr-FR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F4B8D2-425B-4257-8460-E3A28053401B}"/>
              </a:ext>
            </a:extLst>
          </p:cNvPr>
          <p:cNvSpPr/>
          <p:nvPr/>
        </p:nvSpPr>
        <p:spPr>
          <a:xfrm>
            <a:off x="6802062" y="5364652"/>
            <a:ext cx="3813182" cy="43983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6-tidy_inferences_eq_init.py</a:t>
            </a:r>
            <a:endParaRPr lang="fr-FR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02D663-985E-479F-A38D-7303D04AD061}"/>
              </a:ext>
            </a:extLst>
          </p:cNvPr>
          <p:cNvSpPr/>
          <p:nvPr/>
        </p:nvSpPr>
        <p:spPr>
          <a:xfrm>
            <a:off x="6802062" y="6246034"/>
            <a:ext cx="3813183" cy="732417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7-compare_predictions _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eq_init.ipynb</a:t>
            </a:r>
            <a:endParaRPr lang="fr-FR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D2525B2E-0BB7-4F89-8A41-79A5FE49A9A8}"/>
              </a:ext>
            </a:extLst>
          </p:cNvPr>
          <p:cNvSpPr/>
          <p:nvPr/>
        </p:nvSpPr>
        <p:spPr>
          <a:xfrm rot="5400000">
            <a:off x="5951098" y="1214703"/>
            <a:ext cx="289799" cy="370390"/>
          </a:xfrm>
          <a:prstGeom prst="rightArrow">
            <a:avLst>
              <a:gd name="adj1" fmla="val 50000"/>
              <a:gd name="adj2" fmla="val 5131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4583311-77C9-4EFC-81C3-50A93BA9458F}"/>
              </a:ext>
            </a:extLst>
          </p:cNvPr>
          <p:cNvSpPr/>
          <p:nvPr/>
        </p:nvSpPr>
        <p:spPr>
          <a:xfrm rot="8100000">
            <a:off x="4288013" y="2395737"/>
            <a:ext cx="289799" cy="370390"/>
          </a:xfrm>
          <a:prstGeom prst="rightArrow">
            <a:avLst>
              <a:gd name="adj1" fmla="val 50000"/>
              <a:gd name="adj2" fmla="val 5131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2F4DF54A-6677-4264-8440-96A28EFBA2B4}"/>
              </a:ext>
            </a:extLst>
          </p:cNvPr>
          <p:cNvSpPr/>
          <p:nvPr/>
        </p:nvSpPr>
        <p:spPr>
          <a:xfrm rot="2700000">
            <a:off x="7614185" y="2395737"/>
            <a:ext cx="289799" cy="370390"/>
          </a:xfrm>
          <a:prstGeom prst="rightArrow">
            <a:avLst>
              <a:gd name="adj1" fmla="val 50000"/>
              <a:gd name="adj2" fmla="val 5131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9C21578C-FF1B-457D-8D98-A8E6FBB5D2CD}"/>
              </a:ext>
            </a:extLst>
          </p:cNvPr>
          <p:cNvSpPr/>
          <p:nvPr/>
        </p:nvSpPr>
        <p:spPr>
          <a:xfrm rot="5400000">
            <a:off x="3330738" y="4942176"/>
            <a:ext cx="289799" cy="370390"/>
          </a:xfrm>
          <a:prstGeom prst="rightArrow">
            <a:avLst>
              <a:gd name="adj1" fmla="val 50000"/>
              <a:gd name="adj2" fmla="val 5131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CC31997F-98D8-47CB-AA9A-75050E83CC0C}"/>
              </a:ext>
            </a:extLst>
          </p:cNvPr>
          <p:cNvSpPr/>
          <p:nvPr/>
        </p:nvSpPr>
        <p:spPr>
          <a:xfrm rot="5400000">
            <a:off x="3338450" y="5838463"/>
            <a:ext cx="289799" cy="370390"/>
          </a:xfrm>
          <a:prstGeom prst="rightArrow">
            <a:avLst>
              <a:gd name="adj1" fmla="val 50000"/>
              <a:gd name="adj2" fmla="val 5131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59CA4622-F0DC-4789-AB88-084386646DE3}"/>
              </a:ext>
            </a:extLst>
          </p:cNvPr>
          <p:cNvSpPr/>
          <p:nvPr/>
        </p:nvSpPr>
        <p:spPr>
          <a:xfrm rot="5400000">
            <a:off x="8563753" y="4960290"/>
            <a:ext cx="289799" cy="370390"/>
          </a:xfrm>
          <a:prstGeom prst="rightArrow">
            <a:avLst>
              <a:gd name="adj1" fmla="val 50000"/>
              <a:gd name="adj2" fmla="val 5131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5B260BBF-809C-47E9-AE9C-FAE5145E5BAE}"/>
              </a:ext>
            </a:extLst>
          </p:cNvPr>
          <p:cNvSpPr/>
          <p:nvPr/>
        </p:nvSpPr>
        <p:spPr>
          <a:xfrm rot="5400000">
            <a:off x="8563752" y="5841671"/>
            <a:ext cx="289799" cy="370390"/>
          </a:xfrm>
          <a:prstGeom prst="rightArrow">
            <a:avLst>
              <a:gd name="adj1" fmla="val 50000"/>
              <a:gd name="adj2" fmla="val 5131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97B9E9-69F7-4111-89DB-D6FB8357A978}"/>
              </a:ext>
            </a:extLst>
          </p:cNvPr>
          <p:cNvSpPr/>
          <p:nvPr/>
        </p:nvSpPr>
        <p:spPr>
          <a:xfrm>
            <a:off x="1576756" y="7123370"/>
            <a:ext cx="3813183" cy="43983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accent1"/>
                </a:solidFill>
                <a:latin typeface="Consolas" panose="020B0609020204030204" pitchFamily="49" charset="0"/>
              </a:rPr>
              <a:t>4-compare_predictions.ipynb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058CF218-5F4B-4591-B800-25AE155996F5}"/>
              </a:ext>
            </a:extLst>
          </p:cNvPr>
          <p:cNvSpPr/>
          <p:nvPr/>
        </p:nvSpPr>
        <p:spPr>
          <a:xfrm rot="5400000">
            <a:off x="3338450" y="6719008"/>
            <a:ext cx="289799" cy="370390"/>
          </a:xfrm>
          <a:prstGeom prst="rightArrow">
            <a:avLst>
              <a:gd name="adj1" fmla="val 50000"/>
              <a:gd name="adj2" fmla="val 5131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5836FE0-7D1A-491C-BD3B-AB0AA88F4098}"/>
              </a:ext>
            </a:extLst>
          </p:cNvPr>
          <p:cNvSpPr txBox="1"/>
          <p:nvPr/>
        </p:nvSpPr>
        <p:spPr>
          <a:xfrm>
            <a:off x="1368517" y="1432560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>
                    <a:lumMod val="50000"/>
                  </a:schemeClr>
                </a:solidFill>
              </a:rPr>
              <a:t>On the cluster</a:t>
            </a:r>
          </a:p>
        </p:txBody>
      </p:sp>
    </p:spTree>
    <p:extLst>
      <p:ext uri="{BB962C8B-B14F-4D97-AF65-F5344CB8AC3E}">
        <p14:creationId xmlns:p14="http://schemas.microsoft.com/office/powerpoint/2010/main" val="36485053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style">
  <a:themeElements>
    <a:clrScheme name="CUSTOMSTY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F5C36"/>
      </a:accent1>
      <a:accent2>
        <a:srgbClr val="BCD696"/>
      </a:accent2>
      <a:accent3>
        <a:srgbClr val="985F99"/>
      </a:accent3>
      <a:accent4>
        <a:srgbClr val="9684A1"/>
      </a:accent4>
      <a:accent5>
        <a:srgbClr val="0B5D1E"/>
      </a:accent5>
      <a:accent6>
        <a:srgbClr val="437F97"/>
      </a:accent6>
      <a:hlink>
        <a:srgbClr val="0563C1"/>
      </a:hlink>
      <a:folHlink>
        <a:srgbClr val="954F72"/>
      </a:folHlink>
    </a:clrScheme>
    <a:fontScheme name="CUSTOMSTY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style" id="{E618A9AB-4369-4E58-9854-29757FC0F8C8}" vid="{11142A42-BB9D-4EAB-8148-F1ABD7F934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69</TotalTime>
  <Words>118</Words>
  <Application>Microsoft Office PowerPoint</Application>
  <PresentationFormat>Grand écran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Consolas</vt:lpstr>
      <vt:lpstr>customstyle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VERON</dc:creator>
  <cp:lastModifiedBy>Pierre VERON</cp:lastModifiedBy>
  <cp:revision>3</cp:revision>
  <dcterms:created xsi:type="dcterms:W3CDTF">2024-03-04T09:47:16Z</dcterms:created>
  <dcterms:modified xsi:type="dcterms:W3CDTF">2024-03-04T10:56:42Z</dcterms:modified>
</cp:coreProperties>
</file>