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0" r:id="rId2"/>
    <p:sldId id="261" r:id="rId3"/>
    <p:sldId id="263" r:id="rId4"/>
    <p:sldId id="262" r:id="rId5"/>
    <p:sldId id="266" r:id="rId6"/>
    <p:sldId id="264" r:id="rId7"/>
    <p:sldId id="265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5003" autoAdjust="0"/>
  </p:normalViewPr>
  <p:slideViewPr>
    <p:cSldViewPr snapToGrid="0">
      <p:cViewPr varScale="1">
        <p:scale>
          <a:sx n="104" d="100"/>
          <a:sy n="104" d="100"/>
        </p:scale>
        <p:origin x="120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C03D2-C5C5-4BDB-9C9E-43780E2A05CE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4D620-30AA-47BC-BAAD-389D9DA22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7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openai.com/t/what-is-the-token-context-window-size-of-the-gpt-4-o1-preview-model/954321?utm_source=chatgpt.co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odingscape.com/blog/llms-with-largest-context-windows?utm_source=chatgpt.com" TargetMode="External"/><Relationship Id="rId4" Type="http://schemas.openxmlformats.org/officeDocument/2006/relationships/hyperlink" Target="https://docsbot.ai/models/compare/o1-pro/o1-mini?utm_source=chatgpt.co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</a:t>
            </a:r>
            <a:r>
              <a:rPr lang="en-US" b="1" dirty="0"/>
              <a:t>GPT o1 Mini</a:t>
            </a:r>
            <a:r>
              <a:rPr lang="en-US" dirty="0"/>
              <a:t> model by OpenAI features a context window of </a:t>
            </a:r>
            <a:r>
              <a:rPr lang="en-US" b="1" dirty="0"/>
              <a:t>128,000 tokens</a:t>
            </a:r>
            <a:r>
              <a:rPr lang="en-US" dirty="0"/>
              <a:t>, allowing it to process extensive input data in a single interaction. </a:t>
            </a:r>
            <a:r>
              <a:rPr lang="en-US" dirty="0">
                <a:hlinkClick r:id="rId3"/>
              </a:rPr>
              <a:t>community.openai.com</a:t>
            </a:r>
            <a:endParaRPr lang="en-US" dirty="0"/>
          </a:p>
          <a:p>
            <a:r>
              <a:rPr lang="en-US" dirty="0"/>
              <a:t>In comparison, the </a:t>
            </a:r>
            <a:r>
              <a:rPr lang="en-US" b="1" dirty="0"/>
              <a:t>GPT o1 Pro</a:t>
            </a:r>
            <a:r>
              <a:rPr lang="en-US" dirty="0"/>
              <a:t> model offers a larger context window of </a:t>
            </a:r>
            <a:r>
              <a:rPr lang="en-US" b="1" dirty="0"/>
              <a:t>200,000 tokens</a:t>
            </a:r>
            <a:r>
              <a:rPr lang="en-US" dirty="0"/>
              <a:t>, accommodating even more substantial inputs. </a:t>
            </a:r>
            <a:r>
              <a:rPr lang="en-US" dirty="0">
                <a:hlinkClick r:id="rId4"/>
              </a:rPr>
              <a:t>docsbot.ai</a:t>
            </a:r>
            <a:endParaRPr lang="en-US" dirty="0"/>
          </a:p>
          <a:p>
            <a:r>
              <a:rPr lang="en-US" dirty="0"/>
              <a:t>These expansive context windows are particularly advantageous for tasks involving large-scale document analysis, complex code generation, and AI agents requiring long-term memory. </a:t>
            </a:r>
            <a:r>
              <a:rPr lang="en-US" dirty="0">
                <a:hlinkClick r:id="rId5"/>
              </a:rPr>
              <a:t>codingscape.com</a:t>
            </a:r>
            <a:endParaRPr lang="en-US" dirty="0"/>
          </a:p>
          <a:p>
            <a:r>
              <a:rPr lang="en-US" dirty="0"/>
              <a:t>It's important to note that while the context window determines the amount of input data the model can consider, the maximum number of tokens the model can generate in a single response differs. For instance, the GPT o1 Mini can produce up to </a:t>
            </a:r>
            <a:r>
              <a:rPr lang="en-US" b="1" dirty="0"/>
              <a:t>65,536 tokens</a:t>
            </a:r>
            <a:r>
              <a:rPr lang="en-US" dirty="0"/>
              <a:t> per request. </a:t>
            </a:r>
            <a:r>
              <a:rPr lang="en-US" dirty="0">
                <a:hlinkClick r:id="rId3"/>
              </a:rPr>
              <a:t>community.openai.com</a:t>
            </a:r>
            <a:endParaRPr lang="en-US" dirty="0"/>
          </a:p>
          <a:p>
            <a:r>
              <a:rPr lang="en-US" dirty="0"/>
              <a:t>Understanding these parameters is crucial for effectively utilizing the GPT o1 Mini model in applications that demand processing and generating large volumes of 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4D620-30AA-47BC-BAAD-389D9DA22C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0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1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9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9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239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0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01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3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5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5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7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0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5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7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564C4B6-AF8B-47D1-A3BA-C9921D51DAF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7CC8D-2DFC-F15B-43DC-FE930046C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an AI Friendly API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89B66F-6CB6-36B8-AA01-EB0F9F78E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Enabling, controlling, and optimizing AI access to our APIs </a:t>
            </a:r>
          </a:p>
        </p:txBody>
      </p:sp>
    </p:spTree>
    <p:extLst>
      <p:ext uri="{BB962C8B-B14F-4D97-AF65-F5344CB8AC3E}">
        <p14:creationId xmlns:p14="http://schemas.microsoft.com/office/powerpoint/2010/main" val="128960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640E0-B062-C1E1-A0D6-FF734ECE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Why?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905D7-AA95-8E1F-DACB-0A94FC64A5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AI Plugins and AI agent’s performance and reliability relies on A deep understanding of the domain of our </a:t>
            </a:r>
            <a:r>
              <a:rPr lang="en-US" dirty="0" err="1"/>
              <a:t>apis</a:t>
            </a:r>
            <a:endParaRPr lang="en-US" dirty="0"/>
          </a:p>
          <a:p>
            <a:pPr lvl="1"/>
            <a:r>
              <a:rPr lang="en-US" dirty="0"/>
              <a:t>Allows for complex interactions beyond programming</a:t>
            </a:r>
          </a:p>
          <a:p>
            <a:pPr lvl="1"/>
            <a:r>
              <a:rPr lang="en-US" dirty="0"/>
              <a:t>Allows creation of protocols and strong domain knowledge enhancement.</a:t>
            </a:r>
          </a:p>
          <a:p>
            <a:pPr lvl="1"/>
            <a:r>
              <a:rPr lang="en-US" dirty="0"/>
              <a:t>Open agile human interfacing through natural Language processing.</a:t>
            </a:r>
          </a:p>
          <a:p>
            <a:pPr lvl="1"/>
            <a:r>
              <a:rPr lang="en-US" dirty="0"/>
              <a:t>Improve precision and reduce cost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C81EF-CDEB-4B6C-B6E4-7492C335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1397C-7C6D-6DA1-C570-6DA28DECE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4C9174-8CE4-EE60-DEC4-DA103B140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720BC8-2CB1-79BA-6BFE-384CAC2B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How?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980FBD-7CA5-DA44-1D65-11BCC075D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8544C-FAC3-AEE3-DA62-659AA98A56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Clear definition of our interface with appropriate and standardized protocols</a:t>
            </a:r>
          </a:p>
          <a:p>
            <a:pPr lvl="1"/>
            <a:r>
              <a:rPr lang="en-US" b="1" dirty="0"/>
              <a:t>Using </a:t>
            </a:r>
            <a:r>
              <a:rPr lang="en-US" b="1" dirty="0" err="1"/>
              <a:t>OpenAPI</a:t>
            </a:r>
            <a:r>
              <a:rPr lang="en-US" b="1" dirty="0"/>
              <a:t> standard</a:t>
            </a:r>
          </a:p>
          <a:p>
            <a:pPr lvl="1"/>
            <a:r>
              <a:rPr lang="en-US" dirty="0"/>
              <a:t>Defining, describing accessors and parameters</a:t>
            </a:r>
          </a:p>
          <a:p>
            <a:pPr lvl="1"/>
            <a:r>
              <a:rPr lang="en-US" dirty="0"/>
              <a:t>Enhancing clarity of the entity's documentation for accuracy</a:t>
            </a:r>
          </a:p>
          <a:p>
            <a:pPr lvl="1"/>
            <a:r>
              <a:rPr lang="en-US" dirty="0"/>
              <a:t>Picking the right endpoints for the job</a:t>
            </a:r>
          </a:p>
          <a:p>
            <a:pPr lvl="1"/>
            <a:r>
              <a:rPr lang="en-US" dirty="0"/>
              <a:t>Consistency in access and protocol usage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7A98D0-DD21-6A59-355E-97FF54564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44C9-F923-B94E-FFD1-07AFA095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demo covering?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F1B1-3F1D-AFBB-A416-C171399190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Demonstrate basic power of using AI to enhance complex and abstract automation tasks by documenting its intent</a:t>
            </a:r>
          </a:p>
          <a:p>
            <a:r>
              <a:rPr lang="en-US" dirty="0"/>
              <a:t>Demonstrate The creation of protocols and memories</a:t>
            </a:r>
          </a:p>
          <a:p>
            <a:r>
              <a:rPr lang="en-US" dirty="0"/>
              <a:t>Exhibit some creative capabilities in automation</a:t>
            </a:r>
          </a:p>
          <a:p>
            <a:r>
              <a:rPr lang="en-US" b="1" dirty="0"/>
              <a:t>Dive into API documentation tips for a better integration with AI</a:t>
            </a:r>
          </a:p>
        </p:txBody>
      </p:sp>
    </p:spTree>
    <p:extLst>
      <p:ext uri="{BB962C8B-B14F-4D97-AF65-F5344CB8AC3E}">
        <p14:creationId xmlns:p14="http://schemas.microsoft.com/office/powerpoint/2010/main" val="381672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D2EC7-BBF4-5EF3-CB01-2A3C7226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25B-B788-952C-3EB4-763ADD06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curtain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CD61-741A-22B4-930A-EB4B6486BC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68237"/>
          </a:xfrm>
        </p:spPr>
        <p:txBody>
          <a:bodyPr/>
          <a:lstStyle/>
          <a:p>
            <a:r>
              <a:rPr lang="en-US" dirty="0"/>
              <a:t>The ai model used in this demo has not been pretrained for the demo</a:t>
            </a:r>
          </a:p>
          <a:p>
            <a:r>
              <a:rPr lang="en-US" dirty="0"/>
              <a:t>The model only knows the </a:t>
            </a:r>
            <a:r>
              <a:rPr lang="en-US" dirty="0" err="1"/>
              <a:t>openAPI</a:t>
            </a:r>
            <a:r>
              <a:rPr lang="en-US" dirty="0"/>
              <a:t> definition </a:t>
            </a:r>
            <a:r>
              <a:rPr lang="en-US" b="1" dirty="0"/>
              <a:t>sent when the application starts</a:t>
            </a:r>
          </a:p>
          <a:p>
            <a:r>
              <a:rPr lang="en-US" dirty="0"/>
              <a:t>I am using </a:t>
            </a:r>
            <a:r>
              <a:rPr lang="en-US" b="1" dirty="0"/>
              <a:t>semantic kernel </a:t>
            </a:r>
            <a:r>
              <a:rPr lang="en-US" dirty="0"/>
              <a:t>from Microsoft as a library to interact with </a:t>
            </a:r>
            <a:r>
              <a:rPr lang="en-US" b="1" dirty="0" err="1"/>
              <a:t>openAI</a:t>
            </a:r>
            <a:r>
              <a:rPr lang="en-US" b="1" dirty="0"/>
              <a:t> gpt4 mini </a:t>
            </a:r>
            <a:r>
              <a:rPr lang="en-US" dirty="0"/>
              <a:t>(through one of its connectors)</a:t>
            </a:r>
          </a:p>
          <a:p>
            <a:pPr lvl="1"/>
            <a:r>
              <a:rPr lang="en-US" dirty="0"/>
              <a:t>SK is A unified interface to connect to diverse AI models like Azure, OpenAI, or </a:t>
            </a:r>
            <a:r>
              <a:rPr lang="en-US" dirty="0" err="1"/>
              <a:t>Ollama</a:t>
            </a:r>
            <a:endParaRPr lang="en-US" dirty="0"/>
          </a:p>
          <a:p>
            <a:pPr lvl="1"/>
            <a:r>
              <a:rPr lang="en-US" dirty="0"/>
              <a:t>SK only manages the creation of a plugin out of the </a:t>
            </a:r>
            <a:r>
              <a:rPr lang="en-US" dirty="0" err="1"/>
              <a:t>openapi</a:t>
            </a:r>
            <a:r>
              <a:rPr lang="en-US" dirty="0"/>
              <a:t> service definition</a:t>
            </a:r>
          </a:p>
          <a:p>
            <a:pPr lvl="1"/>
            <a:r>
              <a:rPr lang="en-US" dirty="0"/>
              <a:t>Provides connectors to storage, AI, services among other.</a:t>
            </a:r>
          </a:p>
          <a:p>
            <a:pPr lvl="1"/>
            <a:r>
              <a:rPr lang="en-US" dirty="0"/>
              <a:t>Chat interaction </a:t>
            </a:r>
            <a:r>
              <a:rPr lang="en-US" b="1" dirty="0"/>
              <a:t>with direct calls to your Api </a:t>
            </a:r>
            <a:r>
              <a:rPr lang="en-US" dirty="0"/>
              <a:t>if the ai understands what to do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3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111BC-7260-B041-30D5-CE6CD853A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4852EBC-9558-E4BF-874B-336F380D3A45}"/>
              </a:ext>
            </a:extLst>
          </p:cNvPr>
          <p:cNvSpPr/>
          <p:nvPr/>
        </p:nvSpPr>
        <p:spPr>
          <a:xfrm>
            <a:off x="3464752" y="2196642"/>
            <a:ext cx="1196282" cy="1134406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44EB03-1DDD-E360-0C57-EA033FEDCF02}"/>
              </a:ext>
            </a:extLst>
          </p:cNvPr>
          <p:cNvSpPr/>
          <p:nvPr/>
        </p:nvSpPr>
        <p:spPr>
          <a:xfrm>
            <a:off x="2386816" y="4457936"/>
            <a:ext cx="1223784" cy="11344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Client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48E995A-CFB4-AC80-43E3-952CF3DBCD5B}"/>
              </a:ext>
            </a:extLst>
          </p:cNvPr>
          <p:cNvSpPr/>
          <p:nvPr/>
        </p:nvSpPr>
        <p:spPr>
          <a:xfrm>
            <a:off x="4440455" y="2320913"/>
            <a:ext cx="825405" cy="8554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Plugin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216B8A6-0A95-0493-7DA2-52F19376A220}"/>
              </a:ext>
            </a:extLst>
          </p:cNvPr>
          <p:cNvSpPr/>
          <p:nvPr/>
        </p:nvSpPr>
        <p:spPr>
          <a:xfrm>
            <a:off x="2645814" y="2053679"/>
            <a:ext cx="873171" cy="87036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Azure Semantic Kernel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BF5AF57-DC95-9903-8705-2C6AEB86A91C}"/>
              </a:ext>
            </a:extLst>
          </p:cNvPr>
          <p:cNvSpPr/>
          <p:nvPr/>
        </p:nvSpPr>
        <p:spPr>
          <a:xfrm>
            <a:off x="7018078" y="3462096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B50D140-44BF-A0B2-210B-57C1F5C4E28E}"/>
              </a:ext>
            </a:extLst>
          </p:cNvPr>
          <p:cNvSpPr/>
          <p:nvPr/>
        </p:nvSpPr>
        <p:spPr>
          <a:xfrm>
            <a:off x="5213914" y="4879723"/>
            <a:ext cx="1196282" cy="1134406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2DC0BFE-DD6A-1A32-9420-CE662412B685}"/>
              </a:ext>
            </a:extLst>
          </p:cNvPr>
          <p:cNvSpPr/>
          <p:nvPr/>
        </p:nvSpPr>
        <p:spPr>
          <a:xfrm>
            <a:off x="5677988" y="4415649"/>
            <a:ext cx="268133" cy="288757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7FA16D-706A-643F-3E74-50A0F6A5ACA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812054" y="4704406"/>
            <a:ext cx="1" cy="175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8F0FA2-9B46-F95E-CA41-34EC061C9F9F}"/>
              </a:ext>
            </a:extLst>
          </p:cNvPr>
          <p:cNvCxnSpPr>
            <a:cxnSpLocks/>
            <a:stCxn id="10" idx="3"/>
            <a:endCxn id="5" idx="6"/>
          </p:cNvCxnSpPr>
          <p:nvPr/>
        </p:nvCxnSpPr>
        <p:spPr>
          <a:xfrm flipH="1">
            <a:off x="3610600" y="4662119"/>
            <a:ext cx="2106655" cy="3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6B7CC-B98A-69BC-74E6-323B9A09D033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5144982" y="3051079"/>
            <a:ext cx="667073" cy="1364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1265E88-26F9-8AA9-D438-407E2CE034EE}"/>
              </a:ext>
            </a:extLst>
          </p:cNvPr>
          <p:cNvSpPr/>
          <p:nvPr/>
        </p:nvSpPr>
        <p:spPr>
          <a:xfrm>
            <a:off x="7170478" y="3614496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9663362C-34AE-ACE4-8299-5E2732B1A421}"/>
              </a:ext>
            </a:extLst>
          </p:cNvPr>
          <p:cNvSpPr/>
          <p:nvPr/>
        </p:nvSpPr>
        <p:spPr>
          <a:xfrm>
            <a:off x="7322878" y="3766896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Google… 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D5997740-7002-B832-88F5-FF5D5EF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62" y="209991"/>
            <a:ext cx="10364451" cy="1596177"/>
          </a:xfrm>
        </p:spPr>
        <p:txBody>
          <a:bodyPr/>
          <a:lstStyle/>
          <a:p>
            <a:r>
              <a:rPr lang="en-US" dirty="0"/>
              <a:t>Demo Architecture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53F08C-156D-65D3-AC83-9DEC2383F429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>
            <a:off x="5265860" y="2748635"/>
            <a:ext cx="1797875" cy="226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B28FEF-E63F-0D9E-6DDB-D7DA077AAC1F}"/>
              </a:ext>
            </a:extLst>
          </p:cNvPr>
          <p:cNvSpPr txBox="1"/>
          <p:nvPr/>
        </p:nvSpPr>
        <p:spPr>
          <a:xfrm>
            <a:off x="8405488" y="672642"/>
            <a:ext cx="342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OpenAPI</a:t>
            </a:r>
            <a:endParaRPr lang="en-US" dirty="0"/>
          </a:p>
          <a:p>
            <a:r>
              <a:rPr lang="en-US" dirty="0"/>
              <a:t>Semantic Kernel</a:t>
            </a:r>
          </a:p>
          <a:p>
            <a:r>
              <a:rPr lang="en-US" dirty="0"/>
              <a:t>	OpenAI Connector</a:t>
            </a:r>
          </a:p>
          <a:p>
            <a:pPr lvl="1"/>
            <a:r>
              <a:rPr lang="en-US" dirty="0"/>
              <a:t>GPT 40 mini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30F15CAF-1548-E7EC-68FC-91BFC352F972}"/>
              </a:ext>
            </a:extLst>
          </p:cNvPr>
          <p:cNvSpPr/>
          <p:nvPr/>
        </p:nvSpPr>
        <p:spPr>
          <a:xfrm>
            <a:off x="5466612" y="4292956"/>
            <a:ext cx="268133" cy="28875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104003-2C0A-7DA7-2D4E-C616EF3EC846}"/>
              </a:ext>
            </a:extLst>
          </p:cNvPr>
          <p:cNvCxnSpPr>
            <a:cxnSpLocks/>
            <a:stCxn id="22" idx="5"/>
            <a:endCxn id="31" idx="1"/>
          </p:cNvCxnSpPr>
          <p:nvPr/>
        </p:nvCxnSpPr>
        <p:spPr>
          <a:xfrm>
            <a:off x="3252867" y="3204944"/>
            <a:ext cx="2253012" cy="113029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CD6A569-4983-0A9F-8AC0-B30561D27F44}"/>
              </a:ext>
            </a:extLst>
          </p:cNvPr>
          <p:cNvSpPr txBox="1"/>
          <p:nvPr/>
        </p:nvSpPr>
        <p:spPr>
          <a:xfrm>
            <a:off x="4682557" y="4229585"/>
            <a:ext cx="8595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OpenAPI</a:t>
            </a:r>
            <a:endParaRPr lang="en-US" sz="1050" dirty="0"/>
          </a:p>
          <a:p>
            <a:r>
              <a:rPr lang="en-US" sz="1050" dirty="0"/>
              <a:t>Description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AD420D27-064B-1739-3834-2A9101CD2D38}"/>
              </a:ext>
            </a:extLst>
          </p:cNvPr>
          <p:cNvSpPr/>
          <p:nvPr/>
        </p:nvSpPr>
        <p:spPr>
          <a:xfrm>
            <a:off x="7063735" y="2396175"/>
            <a:ext cx="1227934" cy="115774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OpenAI</a:t>
            </a:r>
            <a:r>
              <a:rPr lang="en-US" sz="1600" dirty="0"/>
              <a:t> 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263B2D01-853B-D094-7704-F840933CEF3C}"/>
              </a:ext>
            </a:extLst>
          </p:cNvPr>
          <p:cNvSpPr/>
          <p:nvPr/>
        </p:nvSpPr>
        <p:spPr>
          <a:xfrm>
            <a:off x="3493187" y="1760159"/>
            <a:ext cx="1409564" cy="385437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Cross Platform Client Android pixel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A5065EF-F7DF-E832-1F70-46F1F979BEF4}"/>
              </a:ext>
            </a:extLst>
          </p:cNvPr>
          <p:cNvSpPr/>
          <p:nvPr/>
        </p:nvSpPr>
        <p:spPr>
          <a:xfrm>
            <a:off x="2210604" y="3952417"/>
            <a:ext cx="1695805" cy="465910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Just</a:t>
            </a:r>
            <a:r>
              <a:rPr lang="en-US" sz="1000" dirty="0"/>
              <a:t> a visual helper to show the state (WPF APP)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7325583C-C60B-794C-0931-DBA4CB1D9154}"/>
              </a:ext>
            </a:extLst>
          </p:cNvPr>
          <p:cNvSpPr/>
          <p:nvPr/>
        </p:nvSpPr>
        <p:spPr>
          <a:xfrm>
            <a:off x="2878633" y="2814063"/>
            <a:ext cx="438442" cy="45794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A3F307B3-7301-723A-5F15-F1103408323C}"/>
              </a:ext>
            </a:extLst>
          </p:cNvPr>
          <p:cNvSpPr/>
          <p:nvPr/>
        </p:nvSpPr>
        <p:spPr>
          <a:xfrm>
            <a:off x="1547705" y="2657599"/>
            <a:ext cx="994050" cy="673449"/>
          </a:xfrm>
          <a:prstGeom prst="wedgeRoundRectCallout">
            <a:avLst>
              <a:gd name="adj1" fmla="val 93264"/>
              <a:gd name="adj2" fmla="val 1437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Connector to OpenAI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941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 animBg="1"/>
      <p:bldP spid="4" grpId="0" animBg="1"/>
      <p:bldP spid="10" grpId="0" animBg="1"/>
      <p:bldP spid="24" grpId="0" animBg="1"/>
      <p:bldP spid="25" grpId="0" animBg="1"/>
      <p:bldP spid="31" grpId="0" animBg="1"/>
      <p:bldP spid="36" grpId="0"/>
      <p:bldP spid="2" grpId="0" animBg="1"/>
      <p:bldP spid="3" grpId="0" animBg="1"/>
      <p:bldP spid="11" grpId="0" animBg="1"/>
      <p:bldP spid="22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B59653-54F5-ABCA-BE16-015A8163C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330042-35B5-7540-A419-732068E5A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D9EAA-1F8C-E7CE-30BE-B640157F9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C0B3C5-E73C-8CEA-041D-45D4F7D5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What’s Next?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1A55D3-12F0-DD3B-857B-34CF62D4D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51170-9381-13BD-4F80-3499C49D5D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A document will be available on confluence that has detailed recommendations</a:t>
            </a:r>
          </a:p>
          <a:p>
            <a:r>
              <a:rPr lang="en-US" dirty="0" err="1"/>
              <a:t>Devops</a:t>
            </a:r>
            <a:r>
              <a:rPr lang="en-US" dirty="0"/>
              <a:t> resources request form will be available to access LLMs on Azure</a:t>
            </a:r>
          </a:p>
          <a:p>
            <a:r>
              <a:rPr lang="en-US" dirty="0"/>
              <a:t>The code will be shared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An email will be sent with links to all the resources I used to create this Demo</a:t>
            </a:r>
          </a:p>
          <a:p>
            <a:r>
              <a:rPr lang="en-US" dirty="0"/>
              <a:t>Innovation week is coming maybe it gave you some ideas to explore, and share.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D28CE4-D3EC-98A6-8925-6B464EED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D1905-4D1F-F5D6-315E-FDD5B361D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2714A30-BB2E-14D0-D693-B7BD27199B70}"/>
              </a:ext>
            </a:extLst>
          </p:cNvPr>
          <p:cNvSpPr/>
          <p:nvPr/>
        </p:nvSpPr>
        <p:spPr>
          <a:xfrm>
            <a:off x="4803587" y="1609655"/>
            <a:ext cx="1250201" cy="1246009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70A0A7-1AF5-ADD8-E0CA-EE1343EFE7F3}"/>
              </a:ext>
            </a:extLst>
          </p:cNvPr>
          <p:cNvSpPr/>
          <p:nvPr/>
        </p:nvSpPr>
        <p:spPr>
          <a:xfrm>
            <a:off x="2386816" y="4457936"/>
            <a:ext cx="1223784" cy="11344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Client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0D0B0BF-76E3-9B3F-CDC2-6439777C8EEE}"/>
              </a:ext>
            </a:extLst>
          </p:cNvPr>
          <p:cNvSpPr/>
          <p:nvPr/>
        </p:nvSpPr>
        <p:spPr>
          <a:xfrm>
            <a:off x="5870731" y="2023772"/>
            <a:ext cx="825405" cy="8554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Plugin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1ECCD0-4656-0C45-2B66-1A8011D36D44}"/>
              </a:ext>
            </a:extLst>
          </p:cNvPr>
          <p:cNvSpPr/>
          <p:nvPr/>
        </p:nvSpPr>
        <p:spPr>
          <a:xfrm>
            <a:off x="4803587" y="2598645"/>
            <a:ext cx="873171" cy="87036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Azure Semantic Kernel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21853DE-6297-CC6D-9FDA-D00C0787477F}"/>
              </a:ext>
            </a:extLst>
          </p:cNvPr>
          <p:cNvSpPr/>
          <p:nvPr/>
        </p:nvSpPr>
        <p:spPr>
          <a:xfrm>
            <a:off x="7018078" y="3462096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D3B8BFF-60D4-5638-5D7A-686275FA99DD}"/>
              </a:ext>
            </a:extLst>
          </p:cNvPr>
          <p:cNvSpPr/>
          <p:nvPr/>
        </p:nvSpPr>
        <p:spPr>
          <a:xfrm>
            <a:off x="5233547" y="4879723"/>
            <a:ext cx="1196282" cy="1134406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84F9DF1-A358-2EE0-475D-32350783EC9C}"/>
              </a:ext>
            </a:extLst>
          </p:cNvPr>
          <p:cNvSpPr/>
          <p:nvPr/>
        </p:nvSpPr>
        <p:spPr>
          <a:xfrm>
            <a:off x="5677988" y="4415649"/>
            <a:ext cx="268133" cy="288757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7BBD23-39AA-FFD2-929A-F016AB8418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831687" y="4704406"/>
            <a:ext cx="1" cy="175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F64296-A2EC-A029-C1AF-B8DA8EC68263}"/>
              </a:ext>
            </a:extLst>
          </p:cNvPr>
          <p:cNvCxnSpPr>
            <a:cxnSpLocks/>
            <a:stCxn id="10" idx="3"/>
            <a:endCxn id="5" idx="6"/>
          </p:cNvCxnSpPr>
          <p:nvPr/>
        </p:nvCxnSpPr>
        <p:spPr>
          <a:xfrm flipH="1">
            <a:off x="3610600" y="4662119"/>
            <a:ext cx="2106655" cy="3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DE006E-99F1-A96E-E498-EEB6B2D48324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 flipH="1">
            <a:off x="5812055" y="2753938"/>
            <a:ext cx="763203" cy="1661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22570428-4C2E-235A-87A6-6A8038FEF004}"/>
              </a:ext>
            </a:extLst>
          </p:cNvPr>
          <p:cNvSpPr/>
          <p:nvPr/>
        </p:nvSpPr>
        <p:spPr>
          <a:xfrm>
            <a:off x="7170478" y="3614496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98ED7B8-52BD-84BF-A19A-42EE14A56715}"/>
              </a:ext>
            </a:extLst>
          </p:cNvPr>
          <p:cNvSpPr/>
          <p:nvPr/>
        </p:nvSpPr>
        <p:spPr>
          <a:xfrm>
            <a:off x="7322878" y="3766896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Google… 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1B853603-486C-8803-D22E-40FA4044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62" y="209991"/>
            <a:ext cx="10364451" cy="1596177"/>
          </a:xfrm>
        </p:spPr>
        <p:txBody>
          <a:bodyPr/>
          <a:lstStyle/>
          <a:p>
            <a:r>
              <a:rPr lang="en-US" dirty="0"/>
              <a:t>Better Architecture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4732D4-CD37-64EB-8216-E4233C12AB8D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>
            <a:off x="6696136" y="2451494"/>
            <a:ext cx="367599" cy="523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71B2E5-A84A-CEEB-8318-2123C741847C}"/>
              </a:ext>
            </a:extLst>
          </p:cNvPr>
          <p:cNvSpPr txBox="1"/>
          <p:nvPr/>
        </p:nvSpPr>
        <p:spPr>
          <a:xfrm>
            <a:off x="8405488" y="672642"/>
            <a:ext cx="342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OpenAPI</a:t>
            </a:r>
            <a:endParaRPr lang="en-US" dirty="0"/>
          </a:p>
          <a:p>
            <a:r>
              <a:rPr lang="en-US" dirty="0"/>
              <a:t>Semantic Kernel</a:t>
            </a:r>
          </a:p>
          <a:p>
            <a:r>
              <a:rPr lang="en-US" dirty="0"/>
              <a:t>	OpenAI Connector</a:t>
            </a:r>
          </a:p>
          <a:p>
            <a:pPr lvl="1"/>
            <a:r>
              <a:rPr lang="en-US" dirty="0"/>
              <a:t>GPT 40 mini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6B81E34A-0CD0-D60F-A6BD-EB821A65009A}"/>
              </a:ext>
            </a:extLst>
          </p:cNvPr>
          <p:cNvSpPr/>
          <p:nvPr/>
        </p:nvSpPr>
        <p:spPr>
          <a:xfrm>
            <a:off x="5466612" y="4292956"/>
            <a:ext cx="268133" cy="28875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B67E72-707D-7494-AE93-D99862D7C313}"/>
              </a:ext>
            </a:extLst>
          </p:cNvPr>
          <p:cNvCxnSpPr>
            <a:cxnSpLocks/>
            <a:stCxn id="22" idx="5"/>
            <a:endCxn id="31" idx="1"/>
          </p:cNvCxnSpPr>
          <p:nvPr/>
        </p:nvCxnSpPr>
        <p:spPr>
          <a:xfrm>
            <a:off x="5410640" y="3749910"/>
            <a:ext cx="95239" cy="5853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DC6E53-7AF2-2E09-4532-ED0E81DC119F}"/>
              </a:ext>
            </a:extLst>
          </p:cNvPr>
          <p:cNvSpPr txBox="1"/>
          <p:nvPr/>
        </p:nvSpPr>
        <p:spPr>
          <a:xfrm>
            <a:off x="4682557" y="4229585"/>
            <a:ext cx="8595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OpenAPI</a:t>
            </a:r>
            <a:endParaRPr lang="en-US" sz="1050" dirty="0"/>
          </a:p>
          <a:p>
            <a:r>
              <a:rPr lang="en-US" sz="1050" dirty="0"/>
              <a:t>Description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4D04CB62-52E4-5BF9-6F81-06D8F3CBB38D}"/>
              </a:ext>
            </a:extLst>
          </p:cNvPr>
          <p:cNvSpPr/>
          <p:nvPr/>
        </p:nvSpPr>
        <p:spPr>
          <a:xfrm>
            <a:off x="7063735" y="2396175"/>
            <a:ext cx="1227934" cy="115774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OpenAI</a:t>
            </a:r>
            <a:r>
              <a:rPr lang="en-US" sz="1600" dirty="0"/>
              <a:t> 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555FA2C-C664-F48D-8EED-561D507A366C}"/>
              </a:ext>
            </a:extLst>
          </p:cNvPr>
          <p:cNvSpPr/>
          <p:nvPr/>
        </p:nvSpPr>
        <p:spPr>
          <a:xfrm>
            <a:off x="2210604" y="3952417"/>
            <a:ext cx="1695805" cy="465910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Just</a:t>
            </a:r>
            <a:r>
              <a:rPr lang="en-US" sz="1000" dirty="0"/>
              <a:t> a visual helper to show the state (WPF APP)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B54AE1B3-8877-D7F6-004D-4EFE05DD2F41}"/>
              </a:ext>
            </a:extLst>
          </p:cNvPr>
          <p:cNvSpPr/>
          <p:nvPr/>
        </p:nvSpPr>
        <p:spPr>
          <a:xfrm>
            <a:off x="5036406" y="3359029"/>
            <a:ext cx="438442" cy="45794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2CD17966-15B3-BFFA-AB11-58911FDAFD39}"/>
              </a:ext>
            </a:extLst>
          </p:cNvPr>
          <p:cNvSpPr/>
          <p:nvPr/>
        </p:nvSpPr>
        <p:spPr>
          <a:xfrm>
            <a:off x="3705478" y="3202565"/>
            <a:ext cx="994050" cy="673449"/>
          </a:xfrm>
          <a:prstGeom prst="wedgeRoundRectCallout">
            <a:avLst>
              <a:gd name="adj1" fmla="val 93264"/>
              <a:gd name="adj2" fmla="val 1437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Connector to OpenAI</a:t>
            </a:r>
            <a:endParaRPr lang="en-US" sz="800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A2FB215-6B98-BA2F-5196-98E62FD6F6B0}"/>
              </a:ext>
            </a:extLst>
          </p:cNvPr>
          <p:cNvSpPr/>
          <p:nvPr/>
        </p:nvSpPr>
        <p:spPr>
          <a:xfrm>
            <a:off x="1875467" y="1744809"/>
            <a:ext cx="1196282" cy="1134406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Client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F79AA6C2-B098-9A44-F23C-4C7EF78C05FE}"/>
              </a:ext>
            </a:extLst>
          </p:cNvPr>
          <p:cNvSpPr/>
          <p:nvPr/>
        </p:nvSpPr>
        <p:spPr>
          <a:xfrm>
            <a:off x="1903902" y="1308326"/>
            <a:ext cx="1409564" cy="385437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Cross Platform Client Android pixel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1C34BDE-AED1-4C22-8B04-8C9852E21005}"/>
              </a:ext>
            </a:extLst>
          </p:cNvPr>
          <p:cNvSpPr/>
          <p:nvPr/>
        </p:nvSpPr>
        <p:spPr>
          <a:xfrm>
            <a:off x="4269499" y="2088280"/>
            <a:ext cx="268133" cy="28875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CCC66A-D3BD-2219-B1B5-9ACAF65E0F32}"/>
              </a:ext>
            </a:extLst>
          </p:cNvPr>
          <p:cNvCxnSpPr>
            <a:stCxn id="28" idx="6"/>
            <a:endCxn id="8" idx="2"/>
          </p:cNvCxnSpPr>
          <p:nvPr/>
        </p:nvCxnSpPr>
        <p:spPr>
          <a:xfrm>
            <a:off x="4537632" y="2232659"/>
            <a:ext cx="2659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7C453-EDA7-B9D8-B1D4-DE9A4CC6F723}"/>
              </a:ext>
            </a:extLst>
          </p:cNvPr>
          <p:cNvCxnSpPr>
            <a:stCxn id="21" idx="6"/>
            <a:endCxn id="28" idx="2"/>
          </p:cNvCxnSpPr>
          <p:nvPr/>
        </p:nvCxnSpPr>
        <p:spPr>
          <a:xfrm flipV="1">
            <a:off x="3071749" y="2232659"/>
            <a:ext cx="1197750" cy="7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 animBg="1"/>
      <p:bldP spid="4" grpId="0" animBg="1"/>
      <p:bldP spid="10" grpId="0" animBg="1"/>
      <p:bldP spid="24" grpId="0" animBg="1"/>
      <p:bldP spid="25" grpId="0" animBg="1"/>
      <p:bldP spid="31" grpId="0" animBg="1"/>
      <p:bldP spid="36" grpId="0"/>
      <p:bldP spid="2" grpId="0" animBg="1"/>
      <p:bldP spid="11" grpId="0" animBg="1"/>
      <p:bldP spid="22" grpId="0" animBg="1"/>
      <p:bldP spid="29" grpId="0" animBg="1"/>
      <p:bldP spid="21" grpId="0" animBg="1"/>
      <p:bldP spid="23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AE7E-4F3A-3A2C-F751-1811D44F5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79E0C81-6286-82C7-48A1-AA555C76711D}"/>
              </a:ext>
            </a:extLst>
          </p:cNvPr>
          <p:cNvSpPr/>
          <p:nvPr/>
        </p:nvSpPr>
        <p:spPr>
          <a:xfrm>
            <a:off x="1084104" y="1935634"/>
            <a:ext cx="1196282" cy="1134406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8B606B-EBAA-7C2C-90E3-4E2AB4C6CC50}"/>
              </a:ext>
            </a:extLst>
          </p:cNvPr>
          <p:cNvSpPr/>
          <p:nvPr/>
        </p:nvSpPr>
        <p:spPr>
          <a:xfrm>
            <a:off x="2280386" y="3956632"/>
            <a:ext cx="1223784" cy="11344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Client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8A0A5CF-3ABF-55FB-6E83-AA58E0B5BABC}"/>
              </a:ext>
            </a:extLst>
          </p:cNvPr>
          <p:cNvSpPr/>
          <p:nvPr/>
        </p:nvSpPr>
        <p:spPr>
          <a:xfrm>
            <a:off x="5833712" y="2123975"/>
            <a:ext cx="1196282" cy="1134406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Semantic Kernel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C81687D-9073-850F-2709-FCC2BF2ECA82}"/>
              </a:ext>
            </a:extLst>
          </p:cNvPr>
          <p:cNvSpPr/>
          <p:nvPr/>
        </p:nvSpPr>
        <p:spPr>
          <a:xfrm>
            <a:off x="5833712" y="33894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4C34EC-5CE6-8A56-7D79-26D29AFD4700}"/>
              </a:ext>
            </a:extLst>
          </p:cNvPr>
          <p:cNvGrpSpPr/>
          <p:nvPr/>
        </p:nvGrpSpPr>
        <p:grpSpPr>
          <a:xfrm>
            <a:off x="4029548" y="4342982"/>
            <a:ext cx="1196282" cy="1598480"/>
            <a:chOff x="4183552" y="1914742"/>
            <a:chExt cx="1196282" cy="159848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87BFD776-C2AA-7801-870D-86FFD58C7A5D}"/>
                </a:ext>
              </a:extLst>
            </p:cNvPr>
            <p:cNvSpPr/>
            <p:nvPr/>
          </p:nvSpPr>
          <p:spPr>
            <a:xfrm>
              <a:off x="4183552" y="2378816"/>
              <a:ext cx="1196282" cy="1134406"/>
            </a:xfrm>
            <a:prstGeom prst="flowChartConnector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Service 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7197154-C17C-5C80-6471-4BD0888FEDD6}"/>
                </a:ext>
              </a:extLst>
            </p:cNvPr>
            <p:cNvSpPr/>
            <p:nvPr/>
          </p:nvSpPr>
          <p:spPr>
            <a:xfrm>
              <a:off x="4647626" y="1914742"/>
              <a:ext cx="268133" cy="288757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8BB54A-2E82-BF9B-064F-973A8A9AE79F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1692" y="2203499"/>
              <a:ext cx="1" cy="175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FC4131-07A6-C1BE-5131-FAB11A28CD47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>
            <a:off x="3504170" y="4487361"/>
            <a:ext cx="989452" cy="36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272AC1-E538-F097-ADF3-689869BCAB9E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535214" y="2691178"/>
            <a:ext cx="298498" cy="87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478C4-6E64-E41A-164D-0EB84A857AA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7689" y="3191067"/>
            <a:ext cx="520796" cy="1151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494259E6-9C17-F8B9-7893-0C84B82E3BA3}"/>
              </a:ext>
            </a:extLst>
          </p:cNvPr>
          <p:cNvSpPr/>
          <p:nvPr/>
        </p:nvSpPr>
        <p:spPr>
          <a:xfrm>
            <a:off x="5986112" y="35418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9C8D887-6EF9-F268-7C78-C688A51538AE}"/>
              </a:ext>
            </a:extLst>
          </p:cNvPr>
          <p:cNvSpPr/>
          <p:nvPr/>
        </p:nvSpPr>
        <p:spPr>
          <a:xfrm>
            <a:off x="6138512" y="36942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033B8EC4-4F1A-E1E7-33EF-E6B3D3B5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86" y="218405"/>
            <a:ext cx="10364451" cy="1596177"/>
          </a:xfrm>
        </p:spPr>
        <p:txBody>
          <a:bodyPr/>
          <a:lstStyle/>
          <a:p>
            <a:r>
              <a:rPr lang="en-US" dirty="0"/>
              <a:t>A Better Architecture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73BB61-EC92-7F4D-F679-E3C004C5C1C4}"/>
              </a:ext>
            </a:extLst>
          </p:cNvPr>
          <p:cNvSpPr/>
          <p:nvPr/>
        </p:nvSpPr>
        <p:spPr>
          <a:xfrm>
            <a:off x="3767593" y="1919859"/>
            <a:ext cx="1223784" cy="11344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Smart Service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D081192-6007-AE4E-507E-B5C60CF667A4}"/>
              </a:ext>
            </a:extLst>
          </p:cNvPr>
          <p:cNvSpPr/>
          <p:nvPr/>
        </p:nvSpPr>
        <p:spPr>
          <a:xfrm>
            <a:off x="4761755" y="2366044"/>
            <a:ext cx="773459" cy="82502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Plugin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A7DA60-4976-9E24-6C3D-AE6B52360B1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5421944" y="3070245"/>
            <a:ext cx="586959" cy="485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8B1616-4651-B6C8-6F2C-6784853686C4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280386" y="2487062"/>
            <a:ext cx="1487207" cy="15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00602240-7FDF-FEB1-0C1A-01E78786B588}"/>
              </a:ext>
            </a:extLst>
          </p:cNvPr>
          <p:cNvSpPr/>
          <p:nvPr/>
        </p:nvSpPr>
        <p:spPr>
          <a:xfrm>
            <a:off x="4216115" y="1480568"/>
            <a:ext cx="1409564" cy="385437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Handles authentication, secure Keys…</a:t>
            </a:r>
          </a:p>
        </p:txBody>
      </p:sp>
    </p:spTree>
    <p:extLst>
      <p:ext uri="{BB962C8B-B14F-4D97-AF65-F5344CB8AC3E}">
        <p14:creationId xmlns:p14="http://schemas.microsoft.com/office/powerpoint/2010/main" val="34381940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3258</TotalTime>
  <Words>621</Words>
  <Application>Microsoft Office PowerPoint</Application>
  <PresentationFormat>Widescreen</PresentationFormat>
  <Paragraphs>92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Tw Cen MT</vt:lpstr>
      <vt:lpstr>Droplet</vt:lpstr>
      <vt:lpstr>Creating an AI Friendly API</vt:lpstr>
      <vt:lpstr>Why?</vt:lpstr>
      <vt:lpstr>How?</vt:lpstr>
      <vt:lpstr>What is this demo covering?</vt:lpstr>
      <vt:lpstr>Behind the curtain</vt:lpstr>
      <vt:lpstr>Demo Architecture</vt:lpstr>
      <vt:lpstr>What’s Next?</vt:lpstr>
      <vt:lpstr>Better Architecture</vt:lpstr>
      <vt:lpstr>A Better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 Huguet</dc:creator>
  <cp:lastModifiedBy>Pierre Huguet</cp:lastModifiedBy>
  <cp:revision>8</cp:revision>
  <dcterms:created xsi:type="dcterms:W3CDTF">2025-01-29T11:31:51Z</dcterms:created>
  <dcterms:modified xsi:type="dcterms:W3CDTF">2025-02-17T12:58:23Z</dcterms:modified>
</cp:coreProperties>
</file>