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sldIdLst>
    <p:sldId id="256" r:id="rId3"/>
    <p:sldId id="272" r:id="rId4"/>
    <p:sldId id="274" r:id="rId5"/>
    <p:sldId id="268" r:id="rId6"/>
    <p:sldId id="269" r:id="rId7"/>
    <p:sldId id="270" r:id="rId8"/>
    <p:sldId id="258" r:id="rId9"/>
    <p:sldId id="257" r:id="rId10"/>
    <p:sldId id="260" r:id="rId11"/>
    <p:sldId id="275" r:id="rId12"/>
    <p:sldId id="259" r:id="rId13"/>
    <p:sldId id="267" r:id="rId14"/>
    <p:sldId id="262" r:id="rId15"/>
    <p:sldId id="263" r:id="rId16"/>
    <p:sldId id="277" r:id="rId17"/>
    <p:sldId id="264" r:id="rId18"/>
    <p:sldId id="266" r:id="rId19"/>
    <p:sldId id="26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F81F6-1169-45FC-9735-CB2C8033D65E}" type="doc">
      <dgm:prSet loTypeId="urn:microsoft.com/office/officeart/2005/8/layout/arrow2" loCatId="process" qsTypeId="urn:microsoft.com/office/officeart/2005/8/quickstyle/simple1" qsCatId="simple" csTypeId="urn:microsoft.com/office/officeart/2005/8/colors/colorful2" csCatId="colorful" phldr="1"/>
      <dgm:spPr/>
    </dgm:pt>
    <dgm:pt modelId="{7295E91C-F767-403A-B106-F9E5DDDB714F}">
      <dgm:prSet phldrT="[文字]"/>
      <dgm:spPr/>
      <dgm:t>
        <a:bodyPr/>
        <a:lstStyle/>
        <a:p>
          <a:r>
            <a:rPr lang="en-US" altLang="zh-TW" dirty="0" err="1" smtClean="0"/>
            <a:t>Downsample</a:t>
          </a:r>
          <a:endParaRPr lang="zh-TW" altLang="en-US" dirty="0"/>
        </a:p>
      </dgm:t>
    </dgm:pt>
    <dgm:pt modelId="{8092F70C-1596-4643-A7E3-6563C52672F0}" type="parTrans" cxnId="{F32C6D68-71F8-44F2-B9C9-A3B79331933E}">
      <dgm:prSet/>
      <dgm:spPr/>
      <dgm:t>
        <a:bodyPr/>
        <a:lstStyle/>
        <a:p>
          <a:endParaRPr lang="zh-TW" altLang="en-US"/>
        </a:p>
      </dgm:t>
    </dgm:pt>
    <dgm:pt modelId="{F6B12A43-D6EE-464F-AF8A-A1417863C329}" type="sibTrans" cxnId="{F32C6D68-71F8-44F2-B9C9-A3B79331933E}">
      <dgm:prSet/>
      <dgm:spPr/>
      <dgm:t>
        <a:bodyPr/>
        <a:lstStyle/>
        <a:p>
          <a:endParaRPr lang="zh-TW" altLang="en-US"/>
        </a:p>
      </dgm:t>
    </dgm:pt>
    <dgm:pt modelId="{66252AB8-598F-4EDA-995A-9829DD771289}">
      <dgm:prSet phldrT="[文字]"/>
      <dgm:spPr/>
      <dgm:t>
        <a:bodyPr/>
        <a:lstStyle/>
        <a:p>
          <a:r>
            <a:rPr lang="en-US" altLang="zh-TW" dirty="0" smtClean="0"/>
            <a:t>Classification of </a:t>
          </a:r>
          <a:r>
            <a:rPr lang="en-US" altLang="zh-TW" dirty="0" err="1" smtClean="0"/>
            <a:t>loopable</a:t>
          </a:r>
          <a:r>
            <a:rPr lang="en-US" altLang="zh-TW" dirty="0" smtClean="0"/>
            <a:t> pixel</a:t>
          </a:r>
          <a:endParaRPr lang="zh-TW" altLang="en-US" dirty="0"/>
        </a:p>
      </dgm:t>
    </dgm:pt>
    <dgm:pt modelId="{02CEF082-35FE-4E12-ACA6-4810546F0B91}" type="parTrans" cxnId="{99B87358-55AC-4663-BBFE-F994EA01539B}">
      <dgm:prSet/>
      <dgm:spPr/>
      <dgm:t>
        <a:bodyPr/>
        <a:lstStyle/>
        <a:p>
          <a:endParaRPr lang="zh-TW" altLang="en-US"/>
        </a:p>
      </dgm:t>
    </dgm:pt>
    <dgm:pt modelId="{236B1431-A6C7-4B56-9BEE-AF57B5B40566}" type="sibTrans" cxnId="{99B87358-55AC-4663-BBFE-F994EA01539B}">
      <dgm:prSet/>
      <dgm:spPr/>
      <dgm:t>
        <a:bodyPr/>
        <a:lstStyle/>
        <a:p>
          <a:endParaRPr lang="zh-TW" altLang="en-US"/>
        </a:p>
      </dgm:t>
    </dgm:pt>
    <dgm:pt modelId="{66638DE4-ADEC-4431-B046-6A3F21898D77}">
      <dgm:prSet phldrT="[文字]"/>
      <dgm:spPr/>
      <dgm:t>
        <a:bodyPr/>
        <a:lstStyle/>
        <a:p>
          <a:r>
            <a:rPr lang="en-US" altLang="zh-TW" dirty="0" smtClean="0"/>
            <a:t>Create Video Loop Decide {s, p}</a:t>
          </a:r>
          <a:endParaRPr lang="zh-TW" altLang="en-US" dirty="0"/>
        </a:p>
      </dgm:t>
    </dgm:pt>
    <dgm:pt modelId="{650E7671-498E-40E5-AD06-E664E640081B}" type="parTrans" cxnId="{DC2525BC-B80E-41DE-8741-98197EE8E95B}">
      <dgm:prSet/>
      <dgm:spPr/>
      <dgm:t>
        <a:bodyPr/>
        <a:lstStyle/>
        <a:p>
          <a:endParaRPr lang="zh-TW" altLang="en-US"/>
        </a:p>
      </dgm:t>
    </dgm:pt>
    <dgm:pt modelId="{33170B95-3F8A-4A59-9982-86BD47873A66}" type="sibTrans" cxnId="{DC2525BC-B80E-41DE-8741-98197EE8E95B}">
      <dgm:prSet/>
      <dgm:spPr/>
      <dgm:t>
        <a:bodyPr/>
        <a:lstStyle/>
        <a:p>
          <a:endParaRPr lang="zh-TW" altLang="en-US"/>
        </a:p>
      </dgm:t>
    </dgm:pt>
    <dgm:pt modelId="{3C11FF3D-7B3B-4A40-AE13-9E68C05418CD}" type="pres">
      <dgm:prSet presAssocID="{875F81F6-1169-45FC-9735-CB2C8033D65E}" presName="arrowDiagram" presStyleCnt="0">
        <dgm:presLayoutVars>
          <dgm:chMax val="5"/>
          <dgm:dir/>
          <dgm:resizeHandles val="exact"/>
        </dgm:presLayoutVars>
      </dgm:prSet>
      <dgm:spPr/>
    </dgm:pt>
    <dgm:pt modelId="{EFA5C829-2C5D-4743-B9EC-082924129620}" type="pres">
      <dgm:prSet presAssocID="{875F81F6-1169-45FC-9735-CB2C8033D65E}" presName="arrow" presStyleLbl="bgShp" presStyleIdx="0" presStyleCnt="1" custScaleX="106414"/>
      <dgm:spPr/>
    </dgm:pt>
    <dgm:pt modelId="{DE311B2F-E18B-4D8F-983F-B56F1B7F3043}" type="pres">
      <dgm:prSet presAssocID="{875F81F6-1169-45FC-9735-CB2C8033D65E}" presName="arrowDiagram3" presStyleCnt="0"/>
      <dgm:spPr/>
    </dgm:pt>
    <dgm:pt modelId="{274D599C-5CD3-4F89-9B96-8F8E194D102F}" type="pres">
      <dgm:prSet presAssocID="{7295E91C-F767-403A-B106-F9E5DDDB714F}" presName="bullet3a" presStyleLbl="node1" presStyleIdx="0" presStyleCnt="3"/>
      <dgm:spPr/>
    </dgm:pt>
    <dgm:pt modelId="{E662D2B5-7E6E-411E-B0F3-5776F04F3741}" type="pres">
      <dgm:prSet presAssocID="{7295E91C-F767-403A-B106-F9E5DDDB714F}" presName="textBox3a" presStyleLbl="revTx" presStyleIdx="0" presStyleCnt="3">
        <dgm:presLayoutVars>
          <dgm:bulletEnabled val="1"/>
        </dgm:presLayoutVars>
      </dgm:prSet>
      <dgm:spPr/>
    </dgm:pt>
    <dgm:pt modelId="{6FC6CE4A-5E2D-44D6-82A0-9AD05BD22A3D}" type="pres">
      <dgm:prSet presAssocID="{66252AB8-598F-4EDA-995A-9829DD771289}" presName="bullet3b" presStyleLbl="node1" presStyleIdx="1" presStyleCnt="3"/>
      <dgm:spPr/>
    </dgm:pt>
    <dgm:pt modelId="{A218005F-C4F0-48DF-9DB8-533E5A079033}" type="pres">
      <dgm:prSet presAssocID="{66252AB8-598F-4EDA-995A-9829DD77128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7CC09C-1873-43B5-93AA-06FA6AB506C8}" type="pres">
      <dgm:prSet presAssocID="{66638DE4-ADEC-4431-B046-6A3F21898D77}" presName="bullet3c" presStyleLbl="node1" presStyleIdx="2" presStyleCnt="3"/>
      <dgm:spPr/>
    </dgm:pt>
    <dgm:pt modelId="{7AEB48D5-E2CA-4619-803A-DFC165B98156}" type="pres">
      <dgm:prSet presAssocID="{66638DE4-ADEC-4431-B046-6A3F21898D77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32C6D68-71F8-44F2-B9C9-A3B79331933E}" srcId="{875F81F6-1169-45FC-9735-CB2C8033D65E}" destId="{7295E91C-F767-403A-B106-F9E5DDDB714F}" srcOrd="0" destOrd="0" parTransId="{8092F70C-1596-4643-A7E3-6563C52672F0}" sibTransId="{F6B12A43-D6EE-464F-AF8A-A1417863C329}"/>
    <dgm:cxn modelId="{99B87358-55AC-4663-BBFE-F994EA01539B}" srcId="{875F81F6-1169-45FC-9735-CB2C8033D65E}" destId="{66252AB8-598F-4EDA-995A-9829DD771289}" srcOrd="1" destOrd="0" parTransId="{02CEF082-35FE-4E12-ACA6-4810546F0B91}" sibTransId="{236B1431-A6C7-4B56-9BEE-AF57B5B40566}"/>
    <dgm:cxn modelId="{96F505E1-556C-46AF-A353-C08539253BD2}" type="presOf" srcId="{66638DE4-ADEC-4431-B046-6A3F21898D77}" destId="{7AEB48D5-E2CA-4619-803A-DFC165B98156}" srcOrd="0" destOrd="0" presId="urn:microsoft.com/office/officeart/2005/8/layout/arrow2"/>
    <dgm:cxn modelId="{3F1C74CB-EEE6-4313-8C5B-A197E62F1566}" type="presOf" srcId="{7295E91C-F767-403A-B106-F9E5DDDB714F}" destId="{E662D2B5-7E6E-411E-B0F3-5776F04F3741}" srcOrd="0" destOrd="0" presId="urn:microsoft.com/office/officeart/2005/8/layout/arrow2"/>
    <dgm:cxn modelId="{DC2525BC-B80E-41DE-8741-98197EE8E95B}" srcId="{875F81F6-1169-45FC-9735-CB2C8033D65E}" destId="{66638DE4-ADEC-4431-B046-6A3F21898D77}" srcOrd="2" destOrd="0" parTransId="{650E7671-498E-40E5-AD06-E664E640081B}" sibTransId="{33170B95-3F8A-4A59-9982-86BD47873A66}"/>
    <dgm:cxn modelId="{7B472E87-C153-4207-95A5-140CA233559F}" type="presOf" srcId="{66252AB8-598F-4EDA-995A-9829DD771289}" destId="{A218005F-C4F0-48DF-9DB8-533E5A079033}" srcOrd="0" destOrd="0" presId="urn:microsoft.com/office/officeart/2005/8/layout/arrow2"/>
    <dgm:cxn modelId="{635E5EFD-42B4-4A4D-86EC-43317D992E6F}" type="presOf" srcId="{875F81F6-1169-45FC-9735-CB2C8033D65E}" destId="{3C11FF3D-7B3B-4A40-AE13-9E68C05418CD}" srcOrd="0" destOrd="0" presId="urn:microsoft.com/office/officeart/2005/8/layout/arrow2"/>
    <dgm:cxn modelId="{FFA8912E-D320-47DA-906F-B2A1B1D06B2B}" type="presParOf" srcId="{3C11FF3D-7B3B-4A40-AE13-9E68C05418CD}" destId="{EFA5C829-2C5D-4743-B9EC-082924129620}" srcOrd="0" destOrd="0" presId="urn:microsoft.com/office/officeart/2005/8/layout/arrow2"/>
    <dgm:cxn modelId="{12901C39-79FE-465D-A6A7-B80678E88471}" type="presParOf" srcId="{3C11FF3D-7B3B-4A40-AE13-9E68C05418CD}" destId="{DE311B2F-E18B-4D8F-983F-B56F1B7F3043}" srcOrd="1" destOrd="0" presId="urn:microsoft.com/office/officeart/2005/8/layout/arrow2"/>
    <dgm:cxn modelId="{731669F8-E83D-45FB-9482-D037B947F535}" type="presParOf" srcId="{DE311B2F-E18B-4D8F-983F-B56F1B7F3043}" destId="{274D599C-5CD3-4F89-9B96-8F8E194D102F}" srcOrd="0" destOrd="0" presId="urn:microsoft.com/office/officeart/2005/8/layout/arrow2"/>
    <dgm:cxn modelId="{BF3FFAC2-4BF9-493B-AB73-DCEF421B3CB2}" type="presParOf" srcId="{DE311B2F-E18B-4D8F-983F-B56F1B7F3043}" destId="{E662D2B5-7E6E-411E-B0F3-5776F04F3741}" srcOrd="1" destOrd="0" presId="urn:microsoft.com/office/officeart/2005/8/layout/arrow2"/>
    <dgm:cxn modelId="{948D9F61-DF48-45FC-AC7F-1CE78FAFB63A}" type="presParOf" srcId="{DE311B2F-E18B-4D8F-983F-B56F1B7F3043}" destId="{6FC6CE4A-5E2D-44D6-82A0-9AD05BD22A3D}" srcOrd="2" destOrd="0" presId="urn:microsoft.com/office/officeart/2005/8/layout/arrow2"/>
    <dgm:cxn modelId="{D0ABF214-9B8B-435C-9DB8-50655C69FF8B}" type="presParOf" srcId="{DE311B2F-E18B-4D8F-983F-B56F1B7F3043}" destId="{A218005F-C4F0-48DF-9DB8-533E5A079033}" srcOrd="3" destOrd="0" presId="urn:microsoft.com/office/officeart/2005/8/layout/arrow2"/>
    <dgm:cxn modelId="{D1E15416-0FD8-447C-B3C8-E6431697BF48}" type="presParOf" srcId="{DE311B2F-E18B-4D8F-983F-B56F1B7F3043}" destId="{DB7CC09C-1873-43B5-93AA-06FA6AB506C8}" srcOrd="4" destOrd="0" presId="urn:microsoft.com/office/officeart/2005/8/layout/arrow2"/>
    <dgm:cxn modelId="{5705B4AD-07B4-4D0D-B758-77C5786BC3CF}" type="presParOf" srcId="{DE311B2F-E18B-4D8F-983F-B56F1B7F3043}" destId="{7AEB48D5-E2CA-4619-803A-DFC165B9815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8769A-9FA1-4CA1-A7F8-0DF5DDD24764}" type="doc">
      <dgm:prSet loTypeId="urn:microsoft.com/office/officeart/2009/layout/CircleArrow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CC688CD-7BF5-4640-A7EE-448E30044D10}">
      <dgm:prSet phldrT="[文字]"/>
      <dgm:spPr/>
      <dgm:t>
        <a:bodyPr/>
        <a:lstStyle/>
        <a:p>
          <a:r>
            <a:rPr lang="en-US" altLang="zh-TW" dirty="0" smtClean="0"/>
            <a:t>Frame Rate/4</a:t>
          </a:r>
          <a:endParaRPr lang="zh-TW" altLang="en-US" dirty="0"/>
        </a:p>
      </dgm:t>
    </dgm:pt>
    <dgm:pt modelId="{9A92C30E-299E-481D-81A6-B4545E16286B}" type="parTrans" cxnId="{520DBA05-F3F6-4903-8805-1ADE6CEA93FD}">
      <dgm:prSet/>
      <dgm:spPr/>
      <dgm:t>
        <a:bodyPr/>
        <a:lstStyle/>
        <a:p>
          <a:endParaRPr lang="zh-TW" altLang="en-US"/>
        </a:p>
      </dgm:t>
    </dgm:pt>
    <dgm:pt modelId="{214C5DDA-27ED-4666-9B95-07F73A2621EE}" type="sibTrans" cxnId="{520DBA05-F3F6-4903-8805-1ADE6CEA93FD}">
      <dgm:prSet/>
      <dgm:spPr/>
      <dgm:t>
        <a:bodyPr/>
        <a:lstStyle/>
        <a:p>
          <a:endParaRPr lang="zh-TW" altLang="en-US"/>
        </a:p>
      </dgm:t>
    </dgm:pt>
    <dgm:pt modelId="{DF074A4A-AB9E-4F4A-A510-F484C2ABBF0B}">
      <dgm:prSet phldrT="[文字]"/>
      <dgm:spPr/>
      <dgm:t>
        <a:bodyPr/>
        <a:lstStyle/>
        <a:p>
          <a:r>
            <a:rPr lang="en-US" altLang="zh-TW" dirty="0" smtClean="0"/>
            <a:t>Scaling=1/2</a:t>
          </a:r>
          <a:endParaRPr lang="zh-TW" altLang="en-US" dirty="0"/>
        </a:p>
      </dgm:t>
    </dgm:pt>
    <dgm:pt modelId="{A36F137C-832A-484C-B49D-12C3C70EFC46}" type="parTrans" cxnId="{266C9A54-0080-4419-9F1C-FE9F7B936390}">
      <dgm:prSet/>
      <dgm:spPr/>
      <dgm:t>
        <a:bodyPr/>
        <a:lstStyle/>
        <a:p>
          <a:endParaRPr lang="zh-TW" altLang="en-US"/>
        </a:p>
      </dgm:t>
    </dgm:pt>
    <dgm:pt modelId="{104D60A5-5BBD-4382-B071-03D9E6D19758}" type="sibTrans" cxnId="{266C9A54-0080-4419-9F1C-FE9F7B936390}">
      <dgm:prSet/>
      <dgm:spPr/>
      <dgm:t>
        <a:bodyPr/>
        <a:lstStyle/>
        <a:p>
          <a:endParaRPr lang="zh-TW" altLang="en-US"/>
        </a:p>
      </dgm:t>
    </dgm:pt>
    <dgm:pt modelId="{19207C32-B6B0-49A6-8AC1-56E627C2DCB7}">
      <dgm:prSet phldrT="[文字]"/>
      <dgm:spPr/>
      <dgm:t>
        <a:bodyPr/>
        <a:lstStyle/>
        <a:p>
          <a:r>
            <a:rPr lang="en-US" altLang="zh-TW" dirty="0" smtClean="0"/>
            <a:t>480x270x37</a:t>
          </a:r>
          <a:endParaRPr lang="zh-TW" altLang="en-US" dirty="0"/>
        </a:p>
      </dgm:t>
    </dgm:pt>
    <dgm:pt modelId="{1A12BBDA-0717-440E-A2F8-5EEF98E2D2CA}" type="parTrans" cxnId="{96819130-3461-4598-99F9-F41F18A6EA1C}">
      <dgm:prSet/>
      <dgm:spPr/>
      <dgm:t>
        <a:bodyPr/>
        <a:lstStyle/>
        <a:p>
          <a:endParaRPr lang="zh-TW" altLang="en-US"/>
        </a:p>
      </dgm:t>
    </dgm:pt>
    <dgm:pt modelId="{8B22981F-7845-4069-A441-9A7DC285FF26}" type="sibTrans" cxnId="{96819130-3461-4598-99F9-F41F18A6EA1C}">
      <dgm:prSet/>
      <dgm:spPr/>
      <dgm:t>
        <a:bodyPr/>
        <a:lstStyle/>
        <a:p>
          <a:endParaRPr lang="zh-TW" altLang="en-US"/>
        </a:p>
      </dgm:t>
    </dgm:pt>
    <dgm:pt modelId="{3DE7919A-8D2A-45A6-8C34-8C820B0A7268}" type="pres">
      <dgm:prSet presAssocID="{62D8769A-9FA1-4CA1-A7F8-0DF5DDD2476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5426049-2331-4F13-AE63-4EFA3C5B1F7A}" type="pres">
      <dgm:prSet presAssocID="{5CC688CD-7BF5-4640-A7EE-448E30044D10}" presName="Accent1" presStyleCnt="0"/>
      <dgm:spPr/>
    </dgm:pt>
    <dgm:pt modelId="{ED61B822-935C-41BA-9814-ACC4EEACD29C}" type="pres">
      <dgm:prSet presAssocID="{5CC688CD-7BF5-4640-A7EE-448E30044D10}" presName="Accent" presStyleLbl="node1" presStyleIdx="0" presStyleCnt="3" custLinFactNeighborY="0"/>
      <dgm:spPr/>
    </dgm:pt>
    <dgm:pt modelId="{352516D7-44E2-455C-8EFF-72263C779115}" type="pres">
      <dgm:prSet presAssocID="{5CC688CD-7BF5-4640-A7EE-448E30044D1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46A080-D0F3-497D-900E-5C474AC4A359}" type="pres">
      <dgm:prSet presAssocID="{DF074A4A-AB9E-4F4A-A510-F484C2ABBF0B}" presName="Accent2" presStyleCnt="0"/>
      <dgm:spPr/>
    </dgm:pt>
    <dgm:pt modelId="{AA17438E-46FB-4854-A4F7-2386A5CF1355}" type="pres">
      <dgm:prSet presAssocID="{DF074A4A-AB9E-4F4A-A510-F484C2ABBF0B}" presName="Accent" presStyleLbl="node1" presStyleIdx="1" presStyleCnt="3"/>
      <dgm:spPr/>
    </dgm:pt>
    <dgm:pt modelId="{03C3139E-3E22-44DB-9362-72366FAB73D5}" type="pres">
      <dgm:prSet presAssocID="{DF074A4A-AB9E-4F4A-A510-F484C2ABBF0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49B65D-CF81-49A8-8379-B6AF3BB49CE0}" type="pres">
      <dgm:prSet presAssocID="{19207C32-B6B0-49A6-8AC1-56E627C2DCB7}" presName="Accent3" presStyleCnt="0"/>
      <dgm:spPr/>
    </dgm:pt>
    <dgm:pt modelId="{6593D92D-0D69-4DC3-ABAF-40F3D4F48E56}" type="pres">
      <dgm:prSet presAssocID="{19207C32-B6B0-49A6-8AC1-56E627C2DCB7}" presName="Accent" presStyleLbl="node1" presStyleIdx="2" presStyleCnt="3"/>
      <dgm:spPr/>
    </dgm:pt>
    <dgm:pt modelId="{4FC4256B-6BCB-4D62-AD3B-C8C5E718BC6C}" type="pres">
      <dgm:prSet presAssocID="{19207C32-B6B0-49A6-8AC1-56E627C2DCB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8AB31F0-A7EA-4C0B-AC32-B3C1C3CCE675}" type="presOf" srcId="{5CC688CD-7BF5-4640-A7EE-448E30044D10}" destId="{352516D7-44E2-455C-8EFF-72263C779115}" srcOrd="0" destOrd="0" presId="urn:microsoft.com/office/officeart/2009/layout/CircleArrowProcess"/>
    <dgm:cxn modelId="{96819130-3461-4598-99F9-F41F18A6EA1C}" srcId="{62D8769A-9FA1-4CA1-A7F8-0DF5DDD24764}" destId="{19207C32-B6B0-49A6-8AC1-56E627C2DCB7}" srcOrd="2" destOrd="0" parTransId="{1A12BBDA-0717-440E-A2F8-5EEF98E2D2CA}" sibTransId="{8B22981F-7845-4069-A441-9A7DC285FF26}"/>
    <dgm:cxn modelId="{BD9723AA-C063-4CC4-AD78-0BD482FDAD3E}" type="presOf" srcId="{DF074A4A-AB9E-4F4A-A510-F484C2ABBF0B}" destId="{03C3139E-3E22-44DB-9362-72366FAB73D5}" srcOrd="0" destOrd="0" presId="urn:microsoft.com/office/officeart/2009/layout/CircleArrowProcess"/>
    <dgm:cxn modelId="{EBCA8496-0E04-4AD0-916D-2CD4A89907DC}" type="presOf" srcId="{62D8769A-9FA1-4CA1-A7F8-0DF5DDD24764}" destId="{3DE7919A-8D2A-45A6-8C34-8C820B0A7268}" srcOrd="0" destOrd="0" presId="urn:microsoft.com/office/officeart/2009/layout/CircleArrowProcess"/>
    <dgm:cxn modelId="{266C9A54-0080-4419-9F1C-FE9F7B936390}" srcId="{62D8769A-9FA1-4CA1-A7F8-0DF5DDD24764}" destId="{DF074A4A-AB9E-4F4A-A510-F484C2ABBF0B}" srcOrd="1" destOrd="0" parTransId="{A36F137C-832A-484C-B49D-12C3C70EFC46}" sibTransId="{104D60A5-5BBD-4382-B071-03D9E6D19758}"/>
    <dgm:cxn modelId="{520DBA05-F3F6-4903-8805-1ADE6CEA93FD}" srcId="{62D8769A-9FA1-4CA1-A7F8-0DF5DDD24764}" destId="{5CC688CD-7BF5-4640-A7EE-448E30044D10}" srcOrd="0" destOrd="0" parTransId="{9A92C30E-299E-481D-81A6-B4545E16286B}" sibTransId="{214C5DDA-27ED-4666-9B95-07F73A2621EE}"/>
    <dgm:cxn modelId="{A9226274-307F-4C71-B966-A4FD1BD0829C}" type="presOf" srcId="{19207C32-B6B0-49A6-8AC1-56E627C2DCB7}" destId="{4FC4256B-6BCB-4D62-AD3B-C8C5E718BC6C}" srcOrd="0" destOrd="0" presId="urn:microsoft.com/office/officeart/2009/layout/CircleArrowProcess"/>
    <dgm:cxn modelId="{85A37ACF-D094-4806-BFF6-126D2B1FA19C}" type="presParOf" srcId="{3DE7919A-8D2A-45A6-8C34-8C820B0A7268}" destId="{05426049-2331-4F13-AE63-4EFA3C5B1F7A}" srcOrd="0" destOrd="0" presId="urn:microsoft.com/office/officeart/2009/layout/CircleArrowProcess"/>
    <dgm:cxn modelId="{193C5123-1D3D-430B-BDAC-7D3F1E96B06E}" type="presParOf" srcId="{05426049-2331-4F13-AE63-4EFA3C5B1F7A}" destId="{ED61B822-935C-41BA-9814-ACC4EEACD29C}" srcOrd="0" destOrd="0" presId="urn:microsoft.com/office/officeart/2009/layout/CircleArrowProcess"/>
    <dgm:cxn modelId="{EA458000-75F4-4FCE-8CBD-19C20C69ECF8}" type="presParOf" srcId="{3DE7919A-8D2A-45A6-8C34-8C820B0A7268}" destId="{352516D7-44E2-455C-8EFF-72263C779115}" srcOrd="1" destOrd="0" presId="urn:microsoft.com/office/officeart/2009/layout/CircleArrowProcess"/>
    <dgm:cxn modelId="{F5E9FBCE-8D9C-4410-9F4B-42617A15FE1A}" type="presParOf" srcId="{3DE7919A-8D2A-45A6-8C34-8C820B0A7268}" destId="{9C46A080-D0F3-497D-900E-5C474AC4A359}" srcOrd="2" destOrd="0" presId="urn:microsoft.com/office/officeart/2009/layout/CircleArrowProcess"/>
    <dgm:cxn modelId="{106BB7AD-87EA-4C7A-A58C-E0E0D71820B9}" type="presParOf" srcId="{9C46A080-D0F3-497D-900E-5C474AC4A359}" destId="{AA17438E-46FB-4854-A4F7-2386A5CF1355}" srcOrd="0" destOrd="0" presId="urn:microsoft.com/office/officeart/2009/layout/CircleArrowProcess"/>
    <dgm:cxn modelId="{1F3E2DB5-7922-4654-9730-AE58F47248EB}" type="presParOf" srcId="{3DE7919A-8D2A-45A6-8C34-8C820B0A7268}" destId="{03C3139E-3E22-44DB-9362-72366FAB73D5}" srcOrd="3" destOrd="0" presId="urn:microsoft.com/office/officeart/2009/layout/CircleArrowProcess"/>
    <dgm:cxn modelId="{B4D3B39D-AED8-4DE0-9330-2B26A7AF2893}" type="presParOf" srcId="{3DE7919A-8D2A-45A6-8C34-8C820B0A7268}" destId="{4F49B65D-CF81-49A8-8379-B6AF3BB49CE0}" srcOrd="4" destOrd="0" presId="urn:microsoft.com/office/officeart/2009/layout/CircleArrowProcess"/>
    <dgm:cxn modelId="{180B4133-28AE-4E4A-973D-10573C5A581C}" type="presParOf" srcId="{4F49B65D-CF81-49A8-8379-B6AF3BB49CE0}" destId="{6593D92D-0D69-4DC3-ABAF-40F3D4F48E56}" srcOrd="0" destOrd="0" presId="urn:microsoft.com/office/officeart/2009/layout/CircleArrowProcess"/>
    <dgm:cxn modelId="{06D4DDE3-F5F9-4DC9-8491-120DCE774C6C}" type="presParOf" srcId="{3DE7919A-8D2A-45A6-8C34-8C820B0A7268}" destId="{4FC4256B-6BCB-4D62-AD3B-C8C5E718BC6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5C829-2C5D-4743-B9EC-082924129620}">
      <dsp:nvSpPr>
        <dsp:cNvPr id="0" name=""/>
        <dsp:cNvSpPr/>
      </dsp:nvSpPr>
      <dsp:spPr>
        <a:xfrm>
          <a:off x="647698" y="0"/>
          <a:ext cx="7416802" cy="43561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D599C-5CD3-4F89-9B96-8F8E194D102F}">
      <dsp:nvSpPr>
        <dsp:cNvPr id="0" name=""/>
        <dsp:cNvSpPr/>
      </dsp:nvSpPr>
      <dsp:spPr>
        <a:xfrm>
          <a:off x="1756378" y="3006580"/>
          <a:ext cx="181213" cy="1812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2D2B5-7E6E-411E-B0F3-5776F04F3741}">
      <dsp:nvSpPr>
        <dsp:cNvPr id="0" name=""/>
        <dsp:cNvSpPr/>
      </dsp:nvSpPr>
      <dsp:spPr>
        <a:xfrm>
          <a:off x="1846985" y="3097187"/>
          <a:ext cx="1623954" cy="125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21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Downsample</a:t>
          </a:r>
          <a:endParaRPr lang="zh-TW" altLang="en-US" sz="2200" kern="1200" dirty="0"/>
        </a:p>
      </dsp:txBody>
      <dsp:txXfrm>
        <a:off x="1846985" y="3097187"/>
        <a:ext cx="1623954" cy="1258913"/>
      </dsp:txXfrm>
    </dsp:sp>
    <dsp:sp modelId="{6FC6CE4A-5E2D-44D6-82A0-9AD05BD22A3D}">
      <dsp:nvSpPr>
        <dsp:cNvPr id="0" name=""/>
        <dsp:cNvSpPr/>
      </dsp:nvSpPr>
      <dsp:spPr>
        <a:xfrm>
          <a:off x="3355939" y="1822592"/>
          <a:ext cx="327578" cy="327578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8005F-C4F0-48DF-9DB8-533E5A079033}">
      <dsp:nvSpPr>
        <dsp:cNvPr id="0" name=""/>
        <dsp:cNvSpPr/>
      </dsp:nvSpPr>
      <dsp:spPr>
        <a:xfrm>
          <a:off x="3519728" y="1986382"/>
          <a:ext cx="1672742" cy="2369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57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Classification of </a:t>
          </a:r>
          <a:r>
            <a:rPr lang="en-US" altLang="zh-TW" sz="2200" kern="1200" dirty="0" err="1" smtClean="0"/>
            <a:t>loopable</a:t>
          </a:r>
          <a:r>
            <a:rPr lang="en-US" altLang="zh-TW" sz="2200" kern="1200" dirty="0" smtClean="0"/>
            <a:t> pixel</a:t>
          </a:r>
          <a:endParaRPr lang="zh-TW" altLang="en-US" sz="2200" kern="1200" dirty="0"/>
        </a:p>
      </dsp:txBody>
      <dsp:txXfrm>
        <a:off x="3519728" y="1986382"/>
        <a:ext cx="1672742" cy="2369718"/>
      </dsp:txXfrm>
    </dsp:sp>
    <dsp:sp modelId="{DB7CC09C-1873-43B5-93AA-06FA6AB506C8}">
      <dsp:nvSpPr>
        <dsp:cNvPr id="0" name=""/>
        <dsp:cNvSpPr/>
      </dsp:nvSpPr>
      <dsp:spPr>
        <a:xfrm>
          <a:off x="5279593" y="1102093"/>
          <a:ext cx="453034" cy="45303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B48D5-E2CA-4619-803A-DFC165B98156}">
      <dsp:nvSpPr>
        <dsp:cNvPr id="0" name=""/>
        <dsp:cNvSpPr/>
      </dsp:nvSpPr>
      <dsp:spPr>
        <a:xfrm>
          <a:off x="5506110" y="1328610"/>
          <a:ext cx="1672742" cy="3027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Create Video Loop Decide {s, p}</a:t>
          </a:r>
          <a:endParaRPr lang="zh-TW" altLang="en-US" sz="2200" kern="1200" dirty="0"/>
        </a:p>
      </dsp:txBody>
      <dsp:txXfrm>
        <a:off x="5506110" y="1328610"/>
        <a:ext cx="1672742" cy="3027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B822-935C-41BA-9814-ACC4EEACD29C}">
      <dsp:nvSpPr>
        <dsp:cNvPr id="0" name=""/>
        <dsp:cNvSpPr/>
      </dsp:nvSpPr>
      <dsp:spPr>
        <a:xfrm>
          <a:off x="1309109" y="355920"/>
          <a:ext cx="2265521" cy="22658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2516D7-44E2-455C-8EFF-72263C779115}">
      <dsp:nvSpPr>
        <dsp:cNvPr id="0" name=""/>
        <dsp:cNvSpPr/>
      </dsp:nvSpPr>
      <dsp:spPr>
        <a:xfrm>
          <a:off x="1809864" y="1173966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Frame Rate/4</a:t>
          </a:r>
          <a:endParaRPr lang="zh-TW" altLang="en-US" sz="1900" kern="1200" dirty="0"/>
        </a:p>
      </dsp:txBody>
      <dsp:txXfrm>
        <a:off x="1809864" y="1173966"/>
        <a:ext cx="1258906" cy="629302"/>
      </dsp:txXfrm>
    </dsp:sp>
    <dsp:sp modelId="{AA17438E-46FB-4854-A4F7-2386A5CF1355}">
      <dsp:nvSpPr>
        <dsp:cNvPr id="0" name=""/>
        <dsp:cNvSpPr/>
      </dsp:nvSpPr>
      <dsp:spPr>
        <a:xfrm>
          <a:off x="679869" y="1657828"/>
          <a:ext cx="2265521" cy="22658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C3139E-3E22-44DB-9362-72366FAB73D5}">
      <dsp:nvSpPr>
        <dsp:cNvPr id="0" name=""/>
        <dsp:cNvSpPr/>
      </dsp:nvSpPr>
      <dsp:spPr>
        <a:xfrm>
          <a:off x="1183176" y="2483405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Scaling=1/2</a:t>
          </a:r>
          <a:endParaRPr lang="zh-TW" altLang="en-US" sz="1900" kern="1200" dirty="0"/>
        </a:p>
      </dsp:txBody>
      <dsp:txXfrm>
        <a:off x="1183176" y="2483405"/>
        <a:ext cx="1258906" cy="629302"/>
      </dsp:txXfrm>
    </dsp:sp>
    <dsp:sp modelId="{6593D92D-0D69-4DC3-ABAF-40F3D4F48E56}">
      <dsp:nvSpPr>
        <dsp:cNvPr id="0" name=""/>
        <dsp:cNvSpPr/>
      </dsp:nvSpPr>
      <dsp:spPr>
        <a:xfrm>
          <a:off x="1470355" y="3115532"/>
          <a:ext cx="1946433" cy="19472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C4256B-6BCB-4D62-AD3B-C8C5E718BC6C}">
      <dsp:nvSpPr>
        <dsp:cNvPr id="0" name=""/>
        <dsp:cNvSpPr/>
      </dsp:nvSpPr>
      <dsp:spPr>
        <a:xfrm>
          <a:off x="1812842" y="3794727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480x270x37</a:t>
          </a:r>
          <a:endParaRPr lang="zh-TW" altLang="en-US" sz="1900" kern="1200" dirty="0"/>
        </a:p>
      </dsp:txBody>
      <dsp:txXfrm>
        <a:off x="1812842" y="3794727"/>
        <a:ext cx="1258906" cy="62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A44F2-1E2B-4D5B-B0C0-FEE0CB43EB66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66D7-0D7F-43C8-AA1B-C78CAB9C5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13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778BE-D83D-4B57-A0CE-9581C77771A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3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4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0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3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9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8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3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2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4455-76F4-4AAA-9BF1-07600BF98B0E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9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COMPUTATION OF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SEAMLESS </a:t>
            </a:r>
            <a:r>
              <a:rPr lang="en-US" altLang="zh-TW" dirty="0"/>
              <a:t>VIDEO LOOPS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54800" y="3602038"/>
            <a:ext cx="4013200" cy="1655762"/>
          </a:xfrm>
        </p:spPr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 李天智</a:t>
            </a:r>
            <a:r>
              <a:rPr lang="en-US" altLang="zh-TW" dirty="0"/>
              <a:t>, </a:t>
            </a:r>
            <a:r>
              <a:rPr lang="zh-TW" altLang="en-US" dirty="0"/>
              <a:t>李啟維</a:t>
            </a:r>
          </a:p>
          <a:p>
            <a:r>
              <a:rPr lang="en-US" altLang="zh-TW" dirty="0" smtClean="0"/>
              <a:t>2016/6/17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54319" y="1312863"/>
            <a:ext cx="548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Video Communication _Final Project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775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of </a:t>
            </a:r>
            <a:r>
              <a:rPr lang="en-US" altLang="zh-TW" dirty="0" err="1"/>
              <a:t>loopable</a:t>
            </a:r>
            <a:r>
              <a:rPr lang="en-US" altLang="zh-TW" dirty="0"/>
              <a:t> pixels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24787" y="2092119"/>
            <a:ext cx="5332213" cy="3433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8399435" y="2672979"/>
            <a:ext cx="982919" cy="2271672"/>
          </a:xfrm>
          <a:custGeom>
            <a:avLst/>
            <a:gdLst>
              <a:gd name="connsiteX0" fmla="*/ 626236 w 1252471"/>
              <a:gd name="connsiteY0" fmla="*/ 0 h 2823354"/>
              <a:gd name="connsiteX1" fmla="*/ 714968 w 1252471"/>
              <a:gd name="connsiteY1" fmla="*/ 82599 h 2823354"/>
              <a:gd name="connsiteX2" fmla="*/ 1252471 w 1252471"/>
              <a:gd name="connsiteY2" fmla="*/ 1411677 h 2823354"/>
              <a:gd name="connsiteX3" fmla="*/ 714968 w 1252471"/>
              <a:gd name="connsiteY3" fmla="*/ 2740755 h 2823354"/>
              <a:gd name="connsiteX4" fmla="*/ 626236 w 1252471"/>
              <a:gd name="connsiteY4" fmla="*/ 2823354 h 2823354"/>
              <a:gd name="connsiteX5" fmla="*/ 537503 w 1252471"/>
              <a:gd name="connsiteY5" fmla="*/ 2740755 h 2823354"/>
              <a:gd name="connsiteX6" fmla="*/ 0 w 1252471"/>
              <a:gd name="connsiteY6" fmla="*/ 1411677 h 2823354"/>
              <a:gd name="connsiteX7" fmla="*/ 537503 w 1252471"/>
              <a:gd name="connsiteY7" fmla="*/ 82599 h 2823354"/>
              <a:gd name="connsiteX8" fmla="*/ 626236 w 1252471"/>
              <a:gd name="connsiteY8" fmla="*/ 0 h 282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471" h="2823354">
                <a:moveTo>
                  <a:pt x="626236" y="0"/>
                </a:moveTo>
                <a:lnTo>
                  <a:pt x="714968" y="82599"/>
                </a:lnTo>
                <a:cubicBezTo>
                  <a:pt x="1047065" y="422740"/>
                  <a:pt x="1252471" y="892640"/>
                  <a:pt x="1252471" y="1411677"/>
                </a:cubicBezTo>
                <a:cubicBezTo>
                  <a:pt x="1252471" y="1930714"/>
                  <a:pt x="1047065" y="2400614"/>
                  <a:pt x="714968" y="2740755"/>
                </a:cubicBezTo>
                <a:lnTo>
                  <a:pt x="626236" y="2823354"/>
                </a:lnTo>
                <a:lnTo>
                  <a:pt x="537503" y="2740755"/>
                </a:lnTo>
                <a:cubicBezTo>
                  <a:pt x="205406" y="2400614"/>
                  <a:pt x="0" y="1930714"/>
                  <a:pt x="0" y="1411677"/>
                </a:cubicBezTo>
                <a:cubicBezTo>
                  <a:pt x="0" y="892640"/>
                  <a:pt x="205406" y="422740"/>
                  <a:pt x="537503" y="82599"/>
                </a:cubicBezTo>
                <a:lnTo>
                  <a:pt x="62623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6501962" y="2296488"/>
            <a:ext cx="2388933" cy="3024653"/>
          </a:xfrm>
          <a:custGeom>
            <a:avLst/>
            <a:gdLst>
              <a:gd name="connsiteX0" fmla="*/ 1835150 w 3044065"/>
              <a:gd name="connsiteY0" fmla="*/ 0 h 3759200"/>
              <a:gd name="connsiteX1" fmla="*/ 3002476 w 3044065"/>
              <a:gd name="connsiteY1" fmla="*/ 429209 h 3759200"/>
              <a:gd name="connsiteX2" fmla="*/ 3044065 w 3044065"/>
              <a:gd name="connsiteY2" fmla="*/ 467923 h 3759200"/>
              <a:gd name="connsiteX3" fmla="*/ 2955332 w 3044065"/>
              <a:gd name="connsiteY3" fmla="*/ 550522 h 3759200"/>
              <a:gd name="connsiteX4" fmla="*/ 2417829 w 3044065"/>
              <a:gd name="connsiteY4" fmla="*/ 1879600 h 3759200"/>
              <a:gd name="connsiteX5" fmla="*/ 2955332 w 3044065"/>
              <a:gd name="connsiteY5" fmla="*/ 3208678 h 3759200"/>
              <a:gd name="connsiteX6" fmla="*/ 3044065 w 3044065"/>
              <a:gd name="connsiteY6" fmla="*/ 3291277 h 3759200"/>
              <a:gd name="connsiteX7" fmla="*/ 3002476 w 3044065"/>
              <a:gd name="connsiteY7" fmla="*/ 3329991 h 3759200"/>
              <a:gd name="connsiteX8" fmla="*/ 1835150 w 3044065"/>
              <a:gd name="connsiteY8" fmla="*/ 3759200 h 3759200"/>
              <a:gd name="connsiteX9" fmla="*/ 0 w 3044065"/>
              <a:gd name="connsiteY9" fmla="*/ 1879600 h 3759200"/>
              <a:gd name="connsiteX10" fmla="*/ 1835150 w 3044065"/>
              <a:gd name="connsiteY10" fmla="*/ 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4065" h="3759200">
                <a:moveTo>
                  <a:pt x="1835150" y="0"/>
                </a:moveTo>
                <a:cubicBezTo>
                  <a:pt x="2278567" y="0"/>
                  <a:pt x="2685254" y="161073"/>
                  <a:pt x="3002476" y="429209"/>
                </a:cubicBezTo>
                <a:lnTo>
                  <a:pt x="3044065" y="467923"/>
                </a:lnTo>
                <a:lnTo>
                  <a:pt x="2955332" y="550522"/>
                </a:lnTo>
                <a:cubicBezTo>
                  <a:pt x="2623235" y="890663"/>
                  <a:pt x="2417829" y="1360563"/>
                  <a:pt x="2417829" y="1879600"/>
                </a:cubicBezTo>
                <a:cubicBezTo>
                  <a:pt x="2417829" y="2398637"/>
                  <a:pt x="2623235" y="2868537"/>
                  <a:pt x="2955332" y="3208678"/>
                </a:cubicBezTo>
                <a:lnTo>
                  <a:pt x="3044065" y="3291277"/>
                </a:lnTo>
                <a:lnTo>
                  <a:pt x="3002476" y="3329991"/>
                </a:lnTo>
                <a:cubicBezTo>
                  <a:pt x="2685254" y="3598127"/>
                  <a:pt x="2278567" y="3759200"/>
                  <a:pt x="1835150" y="3759200"/>
                </a:cubicBezTo>
                <a:cubicBezTo>
                  <a:pt x="821625" y="3759200"/>
                  <a:pt x="0" y="2917674"/>
                  <a:pt x="0" y="1879600"/>
                </a:cubicBezTo>
                <a:cubicBezTo>
                  <a:pt x="0" y="841526"/>
                  <a:pt x="821625" y="0"/>
                  <a:pt x="183515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rises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8890894" y="2296488"/>
            <a:ext cx="2388932" cy="3024653"/>
          </a:xfrm>
          <a:custGeom>
            <a:avLst/>
            <a:gdLst>
              <a:gd name="connsiteX0" fmla="*/ 1208914 w 3044064"/>
              <a:gd name="connsiteY0" fmla="*/ 0 h 3759200"/>
              <a:gd name="connsiteX1" fmla="*/ 3044064 w 3044064"/>
              <a:gd name="connsiteY1" fmla="*/ 1879600 h 3759200"/>
              <a:gd name="connsiteX2" fmla="*/ 1208914 w 3044064"/>
              <a:gd name="connsiteY2" fmla="*/ 3759200 h 3759200"/>
              <a:gd name="connsiteX3" fmla="*/ 41588 w 3044064"/>
              <a:gd name="connsiteY3" fmla="*/ 3329991 h 3759200"/>
              <a:gd name="connsiteX4" fmla="*/ 0 w 3044064"/>
              <a:gd name="connsiteY4" fmla="*/ 3291277 h 3759200"/>
              <a:gd name="connsiteX5" fmla="*/ 88732 w 3044064"/>
              <a:gd name="connsiteY5" fmla="*/ 3208678 h 3759200"/>
              <a:gd name="connsiteX6" fmla="*/ 626235 w 3044064"/>
              <a:gd name="connsiteY6" fmla="*/ 1879600 h 3759200"/>
              <a:gd name="connsiteX7" fmla="*/ 88732 w 3044064"/>
              <a:gd name="connsiteY7" fmla="*/ 550522 h 3759200"/>
              <a:gd name="connsiteX8" fmla="*/ 0 w 3044064"/>
              <a:gd name="connsiteY8" fmla="*/ 467923 h 3759200"/>
              <a:gd name="connsiteX9" fmla="*/ 41588 w 3044064"/>
              <a:gd name="connsiteY9" fmla="*/ 429209 h 3759200"/>
              <a:gd name="connsiteX10" fmla="*/ 1208914 w 3044064"/>
              <a:gd name="connsiteY10" fmla="*/ 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4064" h="3759200">
                <a:moveTo>
                  <a:pt x="1208914" y="0"/>
                </a:moveTo>
                <a:cubicBezTo>
                  <a:pt x="2222439" y="0"/>
                  <a:pt x="3044064" y="841526"/>
                  <a:pt x="3044064" y="1879600"/>
                </a:cubicBezTo>
                <a:cubicBezTo>
                  <a:pt x="3044064" y="2917674"/>
                  <a:pt x="2222439" y="3759200"/>
                  <a:pt x="1208914" y="3759200"/>
                </a:cubicBezTo>
                <a:cubicBezTo>
                  <a:pt x="765497" y="3759200"/>
                  <a:pt x="358811" y="3598127"/>
                  <a:pt x="41588" y="3329991"/>
                </a:cubicBezTo>
                <a:lnTo>
                  <a:pt x="0" y="3291277"/>
                </a:lnTo>
                <a:lnTo>
                  <a:pt x="88732" y="3208678"/>
                </a:lnTo>
                <a:cubicBezTo>
                  <a:pt x="420829" y="2868537"/>
                  <a:pt x="626235" y="2398637"/>
                  <a:pt x="626235" y="1879600"/>
                </a:cubicBezTo>
                <a:cubicBezTo>
                  <a:pt x="626235" y="1360563"/>
                  <a:pt x="420829" y="890663"/>
                  <a:pt x="88732" y="550522"/>
                </a:cubicBezTo>
                <a:lnTo>
                  <a:pt x="0" y="467923"/>
                </a:lnTo>
                <a:lnTo>
                  <a:pt x="41588" y="429209"/>
                </a:lnTo>
                <a:cubicBezTo>
                  <a:pt x="358811" y="161073"/>
                  <a:pt x="765497" y="0"/>
                  <a:pt x="1208914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falls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965106" y="1240643"/>
            <a:ext cx="1786496" cy="8819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Unloopable</a:t>
            </a:r>
            <a:endParaRPr lang="zh-TW" alt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8258131" y="3563573"/>
            <a:ext cx="1526010" cy="73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Loopable</a:t>
            </a:r>
            <a:endParaRPr lang="zh-TW" altLang="en-US" sz="2000" dirty="0"/>
          </a:p>
        </p:txBody>
      </p:sp>
      <p:cxnSp>
        <p:nvCxnSpPr>
          <p:cNvPr id="12" name="直線單箭頭接點 11"/>
          <p:cNvCxnSpPr>
            <a:stCxn id="9" idx="1"/>
          </p:cNvCxnSpPr>
          <p:nvPr/>
        </p:nvCxnSpPr>
        <p:spPr>
          <a:xfrm flipH="1">
            <a:off x="7675251" y="1681626"/>
            <a:ext cx="289855" cy="1209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9751602" y="1681626"/>
            <a:ext cx="221138" cy="131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3" idx="2"/>
          </p:cNvCxnSpPr>
          <p:nvPr/>
        </p:nvCxnSpPr>
        <p:spPr>
          <a:xfrm flipH="1">
            <a:off x="10974237" y="1989935"/>
            <a:ext cx="4371" cy="5119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085360" y="1107969"/>
            <a:ext cx="1786496" cy="8819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Unchanging</a:t>
            </a:r>
            <a:endParaRPr lang="zh-TW" altLang="en-US" sz="2800" dirty="0"/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16" t="26417" r="5272" b="4665"/>
          <a:stretch/>
        </p:blipFill>
        <p:spPr>
          <a:xfrm>
            <a:off x="673246" y="4057620"/>
            <a:ext cx="5765335" cy="1131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文字方塊 35"/>
          <p:cNvSpPr txBox="1"/>
          <p:nvPr/>
        </p:nvSpPr>
        <p:spPr>
          <a:xfrm>
            <a:off x="777725" y="2089324"/>
            <a:ext cx="5111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Check RGB channel to get label(x)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Next we will focus on </a:t>
            </a:r>
            <a:r>
              <a:rPr lang="en-US" altLang="zh-TW" sz="2400" dirty="0" err="1" smtClean="0"/>
              <a:t>Loopable</a:t>
            </a:r>
            <a:r>
              <a:rPr lang="en-US" altLang="zh-TW" sz="2400" dirty="0" smtClean="0"/>
              <a:t> pixel.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Leave </a:t>
            </a:r>
            <a:r>
              <a:rPr lang="en-US" altLang="zh-TW" sz="2400" dirty="0" err="1" smtClean="0"/>
              <a:t>unloopable</a:t>
            </a:r>
            <a:r>
              <a:rPr lang="en-US" altLang="zh-TW" sz="2400" dirty="0" smtClean="0"/>
              <a:t>, unchanging pixel into static.</a:t>
            </a:r>
            <a:endParaRPr lang="zh-TW" altLang="en-US" sz="2400" dirty="0"/>
          </a:p>
        </p:txBody>
      </p:sp>
      <p:sp>
        <p:nvSpPr>
          <p:cNvPr id="39" name="向右箭號 38"/>
          <p:cNvSpPr/>
          <p:nvPr/>
        </p:nvSpPr>
        <p:spPr>
          <a:xfrm rot="19767334">
            <a:off x="8258131" y="4457700"/>
            <a:ext cx="632763" cy="4869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1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pixels: Smooth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7" r="15837"/>
          <a:stretch/>
        </p:blipFill>
        <p:spPr>
          <a:xfrm>
            <a:off x="6489700" y="2008740"/>
            <a:ext cx="4711700" cy="334513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7" r="16214"/>
          <a:stretch/>
        </p:blipFill>
        <p:spPr>
          <a:xfrm>
            <a:off x="533399" y="2008740"/>
            <a:ext cx="4876801" cy="3345138"/>
          </a:xfrm>
        </p:spPr>
      </p:pic>
      <p:sp>
        <p:nvSpPr>
          <p:cNvPr id="6" name="文字方塊 5"/>
          <p:cNvSpPr txBox="1"/>
          <p:nvPr/>
        </p:nvSpPr>
        <p:spPr>
          <a:xfrm>
            <a:off x="6718852" y="496956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Smoothed by Gaussian filter (</a:t>
            </a:r>
            <a:r>
              <a:rPr lang="el-GR" altLang="zh-TW" dirty="0" smtClean="0"/>
              <a:t>σ = </a:t>
            </a:r>
            <a:r>
              <a:rPr lang="en-US" altLang="zh-TW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 smtClean="0"/>
              <a:t>pixels)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6036" y="4958042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without smoothing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pixels: Smooth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18852" y="496956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Smoothed by Gaussian filter (</a:t>
            </a:r>
            <a:r>
              <a:rPr lang="el-GR" altLang="zh-TW" dirty="0" smtClean="0"/>
              <a:t>σ = </a:t>
            </a:r>
            <a:r>
              <a:rPr lang="en-US" altLang="zh-TW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 smtClean="0"/>
              <a:t>pixels)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6036" y="4958042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without smoothing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" y="2084832"/>
            <a:ext cx="5276963" cy="2931646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7" y="2080111"/>
            <a:ext cx="5318379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957" y="1924843"/>
            <a:ext cx="6464300" cy="4351338"/>
          </a:xfrm>
        </p:spPr>
        <p:txBody>
          <a:bodyPr/>
          <a:lstStyle/>
          <a:p>
            <a:r>
              <a:rPr lang="en-US" altLang="zh-TW" dirty="0" smtClean="0"/>
              <a:t>For each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pixel (white) , </a:t>
            </a:r>
            <a:r>
              <a:rPr lang="en-US" altLang="zh-TW" dirty="0" smtClean="0"/>
              <a:t>we want to find the best start frame s, and best period p</a:t>
            </a:r>
          </a:p>
          <a:p>
            <a:r>
              <a:rPr lang="en-US" altLang="zh-TW" dirty="0" smtClean="0"/>
              <a:t>Consider all possible periods {p} and start frames {s}</a:t>
            </a:r>
          </a:p>
          <a:p>
            <a:r>
              <a:rPr lang="en-US" altLang="zh-TW" dirty="0" smtClean="0"/>
              <a:t>O</a:t>
            </a:r>
            <a:r>
              <a:rPr lang="en-US" altLang="zh-TW" dirty="0" smtClean="0"/>
              <a:t>ur target: </a:t>
            </a:r>
            <a:r>
              <a:rPr lang="en-US" altLang="zh-TW" dirty="0" smtClean="0"/>
              <a:t>minimize the energy 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9408"/>
            <a:ext cx="5625672" cy="8339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t="1642" r="6925" b="8952"/>
          <a:stretch/>
        </p:blipFill>
        <p:spPr>
          <a:xfrm>
            <a:off x="6969957" y="1458911"/>
            <a:ext cx="4610100" cy="26416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15" y="4187233"/>
            <a:ext cx="5833985" cy="22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</a:t>
            </a:r>
            <a:r>
              <a:rPr lang="en-US" altLang="zh-TW" dirty="0" smtClean="0"/>
              <a:t>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all possible periods {p} and start frames {s}</a:t>
            </a:r>
          </a:p>
          <a:p>
            <a:pPr lvl="1"/>
            <a:r>
              <a:rPr lang="en-US" altLang="zh-TW" sz="2000" dirty="0" smtClean="0"/>
              <a:t>S=0,1</a:t>
            </a:r>
            <a:r>
              <a:rPr lang="en-US" altLang="zh-TW" sz="2000" dirty="0"/>
              <a:t>,…,37 | p=1 ;  s=0,1,…,29 | p=8 ;  s = 0,1,…,28 | p=9 ; …; s=0|p=37</a:t>
            </a:r>
            <a:endParaRPr lang="zh-TW" altLang="en-US" sz="2000" dirty="0"/>
          </a:p>
          <a:p>
            <a:r>
              <a:rPr lang="en-US" altLang="zh-TW" dirty="0"/>
              <a:t>It results in a multi label graph cut with 502 labels (Liao et al. 2013)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 smtClean="0"/>
              <a:t>the paper of </a:t>
            </a:r>
            <a:r>
              <a:rPr lang="en-US" altLang="zh-TW" dirty="0"/>
              <a:t>(Liao et al. </a:t>
            </a:r>
            <a:r>
              <a:rPr lang="en-US" altLang="zh-TW" dirty="0" smtClean="0"/>
              <a:t>2015), they prune the set of 502 labels to 21 candidates with two dominant periods and 9 nearest start frames, plus a static frame (p=1)</a:t>
            </a:r>
            <a:endParaRPr lang="en-US" altLang="zh-TW" dirty="0"/>
          </a:p>
          <a:p>
            <a:r>
              <a:rPr lang="en-US" altLang="zh-TW" dirty="0" smtClean="0"/>
              <a:t> Apply Poisson Blending </a:t>
            </a:r>
            <a:r>
              <a:rPr lang="en-US" altLang="zh-TW" dirty="0"/>
              <a:t>(Liao et al. 2015</a:t>
            </a:r>
            <a:r>
              <a:rPr lang="en-US" altLang="zh-TW" dirty="0" smtClean="0"/>
              <a:t>) to reduce discrepancies at the stitching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4380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762000" y="1901825"/>
            <a:ext cx="6437566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Without multi label graph cut</a:t>
            </a:r>
          </a:p>
          <a:p>
            <a:r>
              <a:rPr lang="en-US" altLang="zh-TW" dirty="0" smtClean="0"/>
              <a:t>We use candidates </a:t>
            </a:r>
            <a:r>
              <a:rPr lang="en-US" altLang="zh-TW" dirty="0" smtClean="0"/>
              <a:t>{s, p</a:t>
            </a:r>
            <a:r>
              <a:rPr lang="en-US" altLang="zh-TW" dirty="0" smtClean="0"/>
              <a:t>} of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smtClean="0"/>
              <a:t>p=8,9</a:t>
            </a:r>
            <a:r>
              <a:rPr lang="en-US" altLang="zh-TW" dirty="0" smtClean="0"/>
              <a:t>,…,30, s = 2,3,…,37-p</a:t>
            </a:r>
          </a:p>
          <a:p>
            <a:r>
              <a:rPr lang="en-US" altLang="zh-TW" dirty="0" smtClean="0"/>
              <a:t>For each input video frame we calculate the absolute error over the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with all possible p, 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 smtClean="0"/>
              <a:t>find the s, p with minimum error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</a:t>
            </a:r>
            <a:r>
              <a:rPr lang="en-US" altLang="zh-TW" dirty="0"/>
              <a:t>Loop </a:t>
            </a:r>
            <a:r>
              <a:rPr lang="en-US" altLang="zh-TW" dirty="0" smtClean="0"/>
              <a:t>- Our </a:t>
            </a:r>
            <a:r>
              <a:rPr lang="en-US" altLang="zh-TW" dirty="0"/>
              <a:t>Approach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271574" y="102790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480×270×37</a:t>
            </a:r>
            <a:endParaRPr lang="zh-TW" altLang="en-US" u="sng" dirty="0"/>
          </a:p>
        </p:txBody>
      </p:sp>
      <p:grpSp>
        <p:nvGrpSpPr>
          <p:cNvPr id="27" name="群組 26"/>
          <p:cNvGrpSpPr/>
          <p:nvPr/>
        </p:nvGrpSpPr>
        <p:grpSpPr>
          <a:xfrm>
            <a:off x="7521126" y="2353469"/>
            <a:ext cx="4191000" cy="3196860"/>
            <a:chOff x="930552" y="2108200"/>
            <a:chExt cx="4670148" cy="3562350"/>
          </a:xfrm>
        </p:grpSpPr>
        <p:grpSp>
          <p:nvGrpSpPr>
            <p:cNvPr id="19" name="群組 18"/>
            <p:cNvGrpSpPr/>
            <p:nvPr/>
          </p:nvGrpSpPr>
          <p:grpSpPr>
            <a:xfrm>
              <a:off x="1572257" y="2108200"/>
              <a:ext cx="3390900" cy="1485900"/>
              <a:chOff x="838200" y="1917700"/>
              <a:chExt cx="3390900" cy="1485900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8200" y="1917700"/>
                <a:ext cx="3390900" cy="1485900"/>
                <a:chOff x="939800" y="2032000"/>
                <a:chExt cx="3390900" cy="1485900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939800" y="2032000"/>
                  <a:ext cx="3390900" cy="148590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p=8,9,…,30, s = 2,3,…,37-p</a:t>
                  </a:r>
                </a:p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7" name="直線接點 6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939800" y="2774950"/>
                  <a:ext cx="33909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字方塊 7"/>
              <p:cNvSpPr txBox="1"/>
              <p:nvPr/>
            </p:nvSpPr>
            <p:spPr>
              <a:xfrm>
                <a:off x="1363297" y="1996788"/>
                <a:ext cx="23407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P=8,9,10…30</a:t>
                </a:r>
                <a:endParaRPr lang="zh-TW" altLang="en-US" sz="3200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282345" y="2739738"/>
                <a:ext cx="25314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S= </a:t>
                </a:r>
                <a:r>
                  <a:rPr lang="en-US" altLang="zh-TW" sz="3200" dirty="0"/>
                  <a:t>2,3,…,37-p</a:t>
                </a: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930552" y="3956050"/>
              <a:ext cx="2171700" cy="1714500"/>
              <a:chOff x="838200" y="3689350"/>
              <a:chExt cx="2171700" cy="17145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38200" y="36893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90600" y="38417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43000" y="39941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95400" y="41465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</a:t>
                </a:r>
              </a:p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S-1</a:t>
                </a:r>
                <a:endParaRPr lang="zh-TW" altLang="en-US" sz="4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429000" y="3956050"/>
              <a:ext cx="2171700" cy="1714500"/>
              <a:chOff x="838200" y="3689350"/>
              <a:chExt cx="2171700" cy="17145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38200" y="36893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90600" y="38417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43000" y="39941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295400" y="41465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S+P</a:t>
                </a:r>
              </a:p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S-1+p</a:t>
                </a:r>
                <a:endParaRPr lang="zh-TW" altLang="en-US" sz="4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2456601" y="3746500"/>
              <a:ext cx="1842066" cy="1021556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800" dirty="0" smtClean="0">
                  <a:solidFill>
                    <a:srgbClr val="FF0000"/>
                  </a:solidFill>
                </a:rPr>
                <a:t>Error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007188" y="4394540"/>
                <a:ext cx="5726366" cy="1183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88" y="4394540"/>
                <a:ext cx="5726366" cy="1183273"/>
              </a:xfrm>
              <a:prstGeom prst="rect">
                <a:avLst/>
              </a:prstGeom>
              <a:blipFill rotWithShape="0">
                <a:blip r:embed="rId2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</a:t>
            </a:r>
            <a:r>
              <a:rPr lang="en-US" altLang="zh-TW" dirty="0"/>
              <a:t>Loop </a:t>
            </a:r>
            <a:r>
              <a:rPr lang="en-US" altLang="zh-TW" dirty="0" smtClean="0"/>
              <a:t>- Our </a:t>
            </a:r>
            <a:r>
              <a:rPr lang="en-US" altLang="zh-TW" dirty="0"/>
              <a:t>Approach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without multi label graph cut</a:t>
                </a:r>
              </a:p>
              <a:p>
                <a:r>
                  <a:rPr lang="en-US" altLang="zh-TW" dirty="0" smtClean="0"/>
                  <a:t>We use candidates {p} of p=8,9,…,30, s = 2,3,…,37-p</a:t>
                </a:r>
              </a:p>
              <a:p>
                <a:r>
                  <a:rPr lang="en-US" altLang="zh-TW" dirty="0" smtClean="0"/>
                  <a:t>For each input video frame we calculate the absolute error over the </a:t>
                </a:r>
                <a:r>
                  <a:rPr lang="en-US" altLang="zh-TW" dirty="0" err="1" smtClean="0"/>
                  <a:t>loopable</a:t>
                </a:r>
                <a:r>
                  <a:rPr lang="en-US" altLang="zh-TW" dirty="0" smtClean="0"/>
                  <a:t> pixels with all possible p, 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We find the s, p with minimum error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45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•LIAO, Z., JOSHI, N., and HOPPE, H. 2013. Automated video looping with progressive dynamism. ACM Trans. Graph., 32(4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•LIAO, J., Finch, M., and HOPPE, H. 2015. Fast computation of seamless video loops. ACM Trans. Graph., 34(6)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83726"/>
            <a:ext cx="10744200" cy="2387600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+mn-lt"/>
                <a:cs typeface="Times New Roman" panose="02020603050405020304" pitchFamily="18" charset="0"/>
              </a:rPr>
              <a:t>Computation of </a:t>
            </a:r>
            <a:br>
              <a:rPr lang="en-US" altLang="zh-TW" sz="54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5400" dirty="0" smtClean="0">
                <a:latin typeface="+mn-lt"/>
                <a:cs typeface="Times New Roman" panose="02020603050405020304" pitchFamily="18" charset="0"/>
              </a:rPr>
              <a:t>Seamless Video Loop</a:t>
            </a:r>
            <a:endParaRPr lang="zh-TW" altLang="en-US" sz="5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40554" y="3951043"/>
            <a:ext cx="3417194" cy="91994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李天智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p04922005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李啟維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r04922125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34714" y="3563053"/>
            <a:ext cx="112726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046740" y="4149405"/>
            <a:ext cx="169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Group </a:t>
            </a:r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5737524" y="3889420"/>
            <a:ext cx="0" cy="104319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Problem</a:t>
            </a:r>
          </a:p>
          <a:p>
            <a:r>
              <a:rPr lang="en-US" altLang="zh-TW" sz="3600" dirty="0" smtClean="0"/>
              <a:t>Algorithm</a:t>
            </a:r>
          </a:p>
          <a:p>
            <a:r>
              <a:rPr lang="en-US" altLang="zh-TW" sz="3600" dirty="0" smtClean="0"/>
              <a:t>Result </a:t>
            </a:r>
          </a:p>
          <a:p>
            <a:r>
              <a:rPr lang="en-US" altLang="zh-TW" sz="3600" dirty="0" smtClean="0"/>
              <a:t>Demo</a:t>
            </a:r>
          </a:p>
          <a:p>
            <a:r>
              <a:rPr lang="en-US" altLang="zh-TW" sz="3600" dirty="0" smtClean="0"/>
              <a:t>Ref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982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Problem definition</a:t>
            </a:r>
          </a:p>
          <a:p>
            <a:pPr lvl="1"/>
            <a:r>
              <a:rPr lang="en-US" altLang="zh-TW" dirty="0" smtClean="0"/>
              <a:t>Motivate by </a:t>
            </a:r>
            <a:r>
              <a:rPr lang="en-US" altLang="zh-TW" dirty="0" err="1" smtClean="0"/>
              <a:t>cinemagraphic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Target: Seamless loop video </a:t>
            </a:r>
          </a:p>
          <a:p>
            <a:pPr lvl="1"/>
            <a:r>
              <a:rPr lang="en-US" altLang="zh-TW" dirty="0" smtClean="0"/>
              <a:t>Static,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unloopable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Focus on each pixel</a:t>
            </a:r>
          </a:p>
          <a:p>
            <a:r>
              <a:rPr lang="en-US" altLang="zh-TW" dirty="0" smtClean="0"/>
              <a:t>Algorithm</a:t>
            </a:r>
          </a:p>
          <a:p>
            <a:pPr lvl="1"/>
            <a:r>
              <a:rPr lang="en-US" altLang="zh-TW" dirty="0" smtClean="0"/>
              <a:t>Decide the category of pixel</a:t>
            </a:r>
          </a:p>
          <a:p>
            <a:pPr lvl="2"/>
            <a:r>
              <a:rPr lang="en-US" altLang="zh-TW" dirty="0" err="1" smtClean="0"/>
              <a:t>Downsample</a:t>
            </a:r>
            <a:r>
              <a:rPr lang="en-US" altLang="zh-TW" dirty="0" smtClean="0"/>
              <a:t> reason &amp; parameter</a:t>
            </a:r>
          </a:p>
          <a:p>
            <a:pPr lvl="2"/>
            <a:r>
              <a:rPr lang="en-US" altLang="zh-TW" dirty="0" smtClean="0"/>
              <a:t>Video frame upper &amp; lower in a range (threshold)</a:t>
            </a:r>
          </a:p>
          <a:p>
            <a:pPr lvl="2"/>
            <a:r>
              <a:rPr lang="en-US" altLang="zh-TW" dirty="0" smtClean="0"/>
              <a:t>Draw a intersection picture to identify which region is belong to each pixel</a:t>
            </a:r>
          </a:p>
          <a:p>
            <a:pPr lvl="2"/>
            <a:r>
              <a:rPr lang="en-US" altLang="zh-TW" dirty="0" smtClean="0"/>
              <a:t>Why smoothing is worth able </a:t>
            </a:r>
          </a:p>
          <a:p>
            <a:pPr lvl="2"/>
            <a:r>
              <a:rPr lang="en-US" altLang="zh-TW" dirty="0" smtClean="0"/>
              <a:t>Illustrate the picture meaning </a:t>
            </a:r>
          </a:p>
          <a:p>
            <a:pPr lvl="2"/>
            <a:r>
              <a:rPr lang="en-US" altLang="zh-TW" dirty="0" smtClean="0"/>
              <a:t>Get the individual pixel</a:t>
            </a:r>
          </a:p>
          <a:p>
            <a:pPr lvl="1"/>
            <a:r>
              <a:rPr lang="en-US" altLang="zh-TW" dirty="0" smtClean="0"/>
              <a:t>Decide pixel {s, p}</a:t>
            </a:r>
          </a:p>
          <a:p>
            <a:pPr lvl="2"/>
            <a:r>
              <a:rPr lang="en-US" altLang="zh-TW" dirty="0" smtClean="0"/>
              <a:t>Focus on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pixel, leave all the remaining pixel to stable {p=1}</a:t>
            </a:r>
          </a:p>
          <a:p>
            <a:pPr lvl="2"/>
            <a:r>
              <a:rPr lang="en-US" altLang="zh-TW" dirty="0" smtClean="0"/>
              <a:t>Use brutal method to calculate error </a:t>
            </a:r>
          </a:p>
          <a:p>
            <a:pPr lvl="2"/>
            <a:r>
              <a:rPr lang="en-US" altLang="zh-TW" dirty="0" smtClean="0"/>
              <a:t>Choose the min error to be the whole pixel {s, p}</a:t>
            </a:r>
          </a:p>
          <a:p>
            <a:r>
              <a:rPr lang="en-US" altLang="zh-TW" dirty="0" smtClean="0"/>
              <a:t>Experimental results</a:t>
            </a:r>
          </a:p>
          <a:p>
            <a:pPr lvl="1"/>
            <a:r>
              <a:rPr lang="en-US" altLang="zh-TW" dirty="0" smtClean="0"/>
              <a:t>Using different method to achieve and its result</a:t>
            </a:r>
          </a:p>
          <a:p>
            <a:pPr lvl="1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Discussions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61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Problem- Definition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35" t="8574" r="2971" b="4593"/>
          <a:stretch/>
        </p:blipFill>
        <p:spPr>
          <a:xfrm>
            <a:off x="6301361" y="1857493"/>
            <a:ext cx="5384800" cy="2133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61" y="4057168"/>
            <a:ext cx="5561905" cy="1019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046" y="5032338"/>
            <a:ext cx="3371429" cy="571429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306294" y="2184064"/>
            <a:ext cx="5995067" cy="3309258"/>
            <a:chOff x="306294" y="2272964"/>
            <a:chExt cx="5995067" cy="330925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306294" y="22729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458694" y="23999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611094" y="25777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" name="橢圓 14"/>
            <p:cNvSpPr/>
            <p:nvPr/>
          </p:nvSpPr>
          <p:spPr>
            <a:xfrm>
              <a:off x="860263" y="3234175"/>
              <a:ext cx="72000" cy="72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弧形接點 16"/>
            <p:cNvCxnSpPr>
              <a:stCxn id="15" idx="0"/>
              <a:endCxn id="4" idx="1"/>
            </p:cNvCxnSpPr>
            <p:nvPr/>
          </p:nvCxnSpPr>
          <p:spPr>
            <a:xfrm rot="5400000" flipH="1" flipV="1">
              <a:off x="3488321" y="421135"/>
              <a:ext cx="220982" cy="5405098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5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Overview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289083801"/>
              </p:ext>
            </p:extLst>
          </p:nvPr>
        </p:nvGraphicFramePr>
        <p:xfrm>
          <a:off x="1638300" y="1574800"/>
          <a:ext cx="8712200" cy="435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1168400" y="5156200"/>
            <a:ext cx="2235200" cy="1079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Video </a:t>
            </a:r>
            <a:endParaRPr lang="zh-TW" altLang="en-US" sz="3200" dirty="0"/>
          </a:p>
        </p:txBody>
      </p:sp>
      <p:sp>
        <p:nvSpPr>
          <p:cNvPr id="6" name="圓角矩形 5"/>
          <p:cNvSpPr/>
          <p:nvPr/>
        </p:nvSpPr>
        <p:spPr>
          <a:xfrm>
            <a:off x="9347200" y="1816100"/>
            <a:ext cx="25654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Seamless loop video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ownsampling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US" altLang="zh-TW" dirty="0" smtClean="0"/>
              <a:t>Reduce computation time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temporal scaling factor is 4</a:t>
            </a:r>
          </a:p>
          <a:p>
            <a:r>
              <a:rPr lang="en-US" altLang="zh-TW" dirty="0" smtClean="0"/>
              <a:t>The spatial scaling factor is 2</a:t>
            </a:r>
          </a:p>
          <a:p>
            <a:r>
              <a:rPr lang="en-US" altLang="zh-TW" dirty="0" smtClean="0"/>
              <a:t>For example, an input video with resolution </a:t>
            </a:r>
            <a:r>
              <a:rPr lang="en-US" altLang="zh-TW" u="sng" dirty="0" smtClean="0"/>
              <a:t>960×540×150 </a:t>
            </a:r>
            <a:r>
              <a:rPr lang="en-US" altLang="zh-TW" u="sng" dirty="0"/>
              <a:t/>
            </a:r>
            <a:br>
              <a:rPr lang="en-US" altLang="zh-TW" u="sng" dirty="0"/>
            </a:br>
            <a:r>
              <a:rPr lang="en-US" altLang="zh-TW" dirty="0" smtClean="0"/>
              <a:t>is </a:t>
            </a:r>
            <a:r>
              <a:rPr lang="en-US" altLang="zh-TW" dirty="0" smtClean="0"/>
              <a:t>scaled to </a:t>
            </a:r>
            <a:r>
              <a:rPr lang="en-US" altLang="zh-TW" u="sng" dirty="0" smtClean="0"/>
              <a:t>480×270×37</a:t>
            </a:r>
            <a:endParaRPr lang="zh-TW" altLang="en-US" u="sng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792563019"/>
              </p:ext>
            </p:extLst>
          </p:nvPr>
        </p:nvGraphicFramePr>
        <p:xfrm>
          <a:off x="5168203" y="1126066"/>
          <a:ext cx="4254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8633990" y="1136937"/>
            <a:ext cx="3391596" cy="2165922"/>
            <a:chOff x="9244903" y="1498600"/>
            <a:chExt cx="3391596" cy="216592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244903" y="14986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397303" y="16510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549703" y="18034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702103" y="19558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854503" y="21082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grpSp>
        <p:nvGrpSpPr>
          <p:cNvPr id="16" name="群組 15"/>
          <p:cNvGrpSpPr/>
          <p:nvPr/>
        </p:nvGrpSpPr>
        <p:grpSpPr>
          <a:xfrm>
            <a:off x="9526710" y="4915030"/>
            <a:ext cx="1631555" cy="942889"/>
            <a:chOff x="9483575" y="4991230"/>
            <a:chExt cx="1631555" cy="942889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483575" y="4991230"/>
              <a:ext cx="1413027" cy="7904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702103" y="5143630"/>
              <a:ext cx="1413027" cy="7904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17" name="向下箭號 16"/>
          <p:cNvSpPr/>
          <p:nvPr/>
        </p:nvSpPr>
        <p:spPr>
          <a:xfrm>
            <a:off x="10029676" y="3594360"/>
            <a:ext cx="766688" cy="10287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8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Algo:Classification</a:t>
            </a:r>
            <a:r>
              <a:rPr lang="en-US" altLang="zh-TW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pixels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lassify </a:t>
            </a:r>
            <a:r>
              <a:rPr lang="en-US" altLang="zh-TW" dirty="0" smtClean="0"/>
              <a:t>each pixel into one of 3 </a:t>
            </a:r>
            <a:r>
              <a:rPr lang="en-US" altLang="zh-TW" dirty="0" smtClean="0"/>
              <a:t>classes:</a:t>
            </a:r>
            <a:br>
              <a:rPr lang="en-US" altLang="zh-TW" dirty="0" smtClean="0"/>
            </a:br>
            <a:r>
              <a:rPr lang="en-US" altLang="zh-TW" dirty="0" smtClean="0"/>
              <a:t>	unchanging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unloopable</a:t>
            </a:r>
            <a:r>
              <a:rPr lang="en-US" altLang="zh-TW" dirty="0" smtClean="0"/>
              <a:t>, or </a:t>
            </a:r>
            <a:r>
              <a:rPr lang="en-US" altLang="zh-TW" dirty="0" err="1" smtClean="0"/>
              <a:t>loopable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500" r="3561"/>
          <a:stretch/>
        </p:blipFill>
        <p:spPr>
          <a:xfrm>
            <a:off x="545655" y="2743048"/>
            <a:ext cx="8013700" cy="2471889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8851455" y="1635125"/>
            <a:ext cx="3284248" cy="4216400"/>
            <a:chOff x="8851455" y="1635125"/>
            <a:chExt cx="3284248" cy="4216400"/>
          </a:xfrm>
        </p:grpSpPr>
        <p:sp>
          <p:nvSpPr>
            <p:cNvPr id="9" name="圓角矩形 8"/>
            <p:cNvSpPr/>
            <p:nvPr>
              <p:custDataLst>
                <p:custData r:id="rId1"/>
              </p:custDataLst>
            </p:nvPr>
          </p:nvSpPr>
          <p:spPr>
            <a:xfrm>
              <a:off x="8940800" y="1635125"/>
              <a:ext cx="2946400" cy="421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9224033" y="2173478"/>
              <a:ext cx="2421867" cy="1276550"/>
            </a:xfrm>
            <a:custGeom>
              <a:avLst/>
              <a:gdLst>
                <a:gd name="connsiteX0" fmla="*/ 0 w 2346042"/>
                <a:gd name="connsiteY0" fmla="*/ 1113953 h 1113953"/>
                <a:gd name="connsiteX1" fmla="*/ 749300 w 2346042"/>
                <a:gd name="connsiteY1" fmla="*/ 656753 h 1113953"/>
                <a:gd name="connsiteX2" fmla="*/ 1308100 w 2346042"/>
                <a:gd name="connsiteY2" fmla="*/ 872653 h 1113953"/>
                <a:gd name="connsiteX3" fmla="*/ 2197100 w 2346042"/>
                <a:gd name="connsiteY3" fmla="*/ 123353 h 1113953"/>
                <a:gd name="connsiteX4" fmla="*/ 2336800 w 2346042"/>
                <a:gd name="connsiteY4" fmla="*/ 9053 h 1113953"/>
                <a:gd name="connsiteX0" fmla="*/ 0 w 2346042"/>
                <a:gd name="connsiteY0" fmla="*/ 1113953 h 1113953"/>
                <a:gd name="connsiteX1" fmla="*/ 723900 w 2346042"/>
                <a:gd name="connsiteY1" fmla="*/ 923453 h 1113953"/>
                <a:gd name="connsiteX2" fmla="*/ 1308100 w 2346042"/>
                <a:gd name="connsiteY2" fmla="*/ 872653 h 1113953"/>
                <a:gd name="connsiteX3" fmla="*/ 2197100 w 2346042"/>
                <a:gd name="connsiteY3" fmla="*/ 123353 h 1113953"/>
                <a:gd name="connsiteX4" fmla="*/ 2336800 w 2346042"/>
                <a:gd name="connsiteY4" fmla="*/ 9053 h 1113953"/>
                <a:gd name="connsiteX0" fmla="*/ 0 w 2422242"/>
                <a:gd name="connsiteY0" fmla="*/ 1279053 h 1279053"/>
                <a:gd name="connsiteX1" fmla="*/ 800100 w 2422242"/>
                <a:gd name="connsiteY1" fmla="*/ 923453 h 1279053"/>
                <a:gd name="connsiteX2" fmla="*/ 1384300 w 2422242"/>
                <a:gd name="connsiteY2" fmla="*/ 872653 h 1279053"/>
                <a:gd name="connsiteX3" fmla="*/ 2273300 w 2422242"/>
                <a:gd name="connsiteY3" fmla="*/ 123353 h 1279053"/>
                <a:gd name="connsiteX4" fmla="*/ 2413000 w 2422242"/>
                <a:gd name="connsiteY4" fmla="*/ 9053 h 1279053"/>
                <a:gd name="connsiteX0" fmla="*/ 0 w 2421867"/>
                <a:gd name="connsiteY0" fmla="*/ 1276550 h 1276550"/>
                <a:gd name="connsiteX1" fmla="*/ 800100 w 2421867"/>
                <a:gd name="connsiteY1" fmla="*/ 920950 h 1276550"/>
                <a:gd name="connsiteX2" fmla="*/ 1397000 w 2421867"/>
                <a:gd name="connsiteY2" fmla="*/ 781250 h 1276550"/>
                <a:gd name="connsiteX3" fmla="*/ 2273300 w 2421867"/>
                <a:gd name="connsiteY3" fmla="*/ 120850 h 1276550"/>
                <a:gd name="connsiteX4" fmla="*/ 2413000 w 2421867"/>
                <a:gd name="connsiteY4" fmla="*/ 6550 h 12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867" h="1276550">
                  <a:moveTo>
                    <a:pt x="0" y="1276550"/>
                  </a:moveTo>
                  <a:cubicBezTo>
                    <a:pt x="265641" y="1068058"/>
                    <a:pt x="567267" y="1003500"/>
                    <a:pt x="800100" y="920950"/>
                  </a:cubicBezTo>
                  <a:cubicBezTo>
                    <a:pt x="1032933" y="838400"/>
                    <a:pt x="1151467" y="914600"/>
                    <a:pt x="1397000" y="781250"/>
                  </a:cubicBezTo>
                  <a:cubicBezTo>
                    <a:pt x="1642533" y="647900"/>
                    <a:pt x="2103967" y="249967"/>
                    <a:pt x="2273300" y="120850"/>
                  </a:cubicBezTo>
                  <a:cubicBezTo>
                    <a:pt x="2442633" y="-8267"/>
                    <a:pt x="2428875" y="-8267"/>
                    <a:pt x="2413000" y="65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441152" y="2173478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Rises</a:t>
              </a:r>
              <a:endParaRPr lang="zh-TW" altLang="en-US" dirty="0"/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9347200" y="4276725"/>
              <a:ext cx="2292758" cy="1138282"/>
            </a:xfrm>
            <a:custGeom>
              <a:avLst/>
              <a:gdLst>
                <a:gd name="connsiteX0" fmla="*/ 0 w 2292758"/>
                <a:gd name="connsiteY0" fmla="*/ 0 h 1138282"/>
                <a:gd name="connsiteX1" fmla="*/ 546100 w 2292758"/>
                <a:gd name="connsiteY1" fmla="*/ 101600 h 1138282"/>
                <a:gd name="connsiteX2" fmla="*/ 850900 w 2292758"/>
                <a:gd name="connsiteY2" fmla="*/ 304800 h 1138282"/>
                <a:gd name="connsiteX3" fmla="*/ 1397000 w 2292758"/>
                <a:gd name="connsiteY3" fmla="*/ 584200 h 1138282"/>
                <a:gd name="connsiteX4" fmla="*/ 1612900 w 2292758"/>
                <a:gd name="connsiteY4" fmla="*/ 952500 h 1138282"/>
                <a:gd name="connsiteX5" fmla="*/ 2209800 w 2292758"/>
                <a:gd name="connsiteY5" fmla="*/ 1117600 h 1138282"/>
                <a:gd name="connsiteX6" fmla="*/ 2273300 w 2292758"/>
                <a:gd name="connsiteY6" fmla="*/ 1130300 h 113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2758" h="1138282">
                  <a:moveTo>
                    <a:pt x="0" y="0"/>
                  </a:moveTo>
                  <a:cubicBezTo>
                    <a:pt x="202141" y="25400"/>
                    <a:pt x="404283" y="50800"/>
                    <a:pt x="546100" y="101600"/>
                  </a:cubicBezTo>
                  <a:cubicBezTo>
                    <a:pt x="687917" y="152400"/>
                    <a:pt x="709083" y="224367"/>
                    <a:pt x="850900" y="304800"/>
                  </a:cubicBezTo>
                  <a:cubicBezTo>
                    <a:pt x="992717" y="385233"/>
                    <a:pt x="1270000" y="476250"/>
                    <a:pt x="1397000" y="584200"/>
                  </a:cubicBezTo>
                  <a:cubicBezTo>
                    <a:pt x="1524000" y="692150"/>
                    <a:pt x="1477433" y="863600"/>
                    <a:pt x="1612900" y="952500"/>
                  </a:cubicBezTo>
                  <a:cubicBezTo>
                    <a:pt x="1748367" y="1041400"/>
                    <a:pt x="2099733" y="1087967"/>
                    <a:pt x="2209800" y="1117600"/>
                  </a:cubicBezTo>
                  <a:cubicBezTo>
                    <a:pt x="2319867" y="1147233"/>
                    <a:pt x="2296583" y="1138766"/>
                    <a:pt x="2273300" y="1130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333975" y="3860057"/>
              <a:ext cx="816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Falls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8851455" y="3743325"/>
              <a:ext cx="3284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11058422" y="3188418"/>
              <a:ext cx="851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time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1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9" t="26417" r="5272" b="4665"/>
          <a:stretch/>
        </p:blipFill>
        <p:spPr>
          <a:xfrm>
            <a:off x="1879601" y="2870199"/>
            <a:ext cx="7505700" cy="14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942717e-1a8c-4da5-93ca-e756a6f87de7" Revision="1" Stencil="System.MyShapes" StencilVersion="1.0"/>
</Control>
</file>

<file path=customXml/itemProps1.xml><?xml version="1.0" encoding="utf-8"?>
<ds:datastoreItem xmlns:ds="http://schemas.openxmlformats.org/officeDocument/2006/customXml" ds:itemID="{E0FA0C20-8369-41FA-9FD8-69E85C6844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594</Words>
  <Application>Microsoft Office PowerPoint</Application>
  <PresentationFormat>寬螢幕</PresentationFormat>
  <Paragraphs>113</Paragraphs>
  <Slides>18</Slides>
  <Notes>1</Notes>
  <HiddenSlides>5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  COMPUTATION OF  SEAMLESS VIDEO LOOPS</vt:lpstr>
      <vt:lpstr>Computation of  Seamless Video Loop</vt:lpstr>
      <vt:lpstr>Outline</vt:lpstr>
      <vt:lpstr>PowerPoint 簡報</vt:lpstr>
      <vt:lpstr>Problem- Definition </vt:lpstr>
      <vt:lpstr>Algorithm: Overview</vt:lpstr>
      <vt:lpstr>Algorithm: Downsampling</vt:lpstr>
      <vt:lpstr>Algo:Classification of loopable pixels </vt:lpstr>
      <vt:lpstr>PowerPoint 簡報</vt:lpstr>
      <vt:lpstr>Classification of loopable pixels </vt:lpstr>
      <vt:lpstr>Classification of loopable pixels: Smooth </vt:lpstr>
      <vt:lpstr>Classification of loopable pixels: Smooth </vt:lpstr>
      <vt:lpstr>Create Video Loop</vt:lpstr>
      <vt:lpstr>Create Video Loop</vt:lpstr>
      <vt:lpstr>Create Video Loop - Our Approach </vt:lpstr>
      <vt:lpstr>Create Video Loop - Our Approach </vt:lpstr>
      <vt:lpstr>Demo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SEAMLESS VIDEO LOOPS</dc:title>
  <dc:creator>peterlee</dc:creator>
  <cp:lastModifiedBy>Sean Lee</cp:lastModifiedBy>
  <cp:revision>43</cp:revision>
  <dcterms:created xsi:type="dcterms:W3CDTF">2016-06-13T03:48:01Z</dcterms:created>
  <dcterms:modified xsi:type="dcterms:W3CDTF">2016-06-16T19:32:26Z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