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819" r:id="rId2"/>
  </p:sldMasterIdLst>
  <p:sldIdLst>
    <p:sldId id="256" r:id="rId3"/>
    <p:sldId id="257" r:id="rId4"/>
    <p:sldId id="271" r:id="rId5"/>
    <p:sldId id="360" r:id="rId6"/>
    <p:sldId id="361" r:id="rId7"/>
    <p:sldId id="345" r:id="rId8"/>
    <p:sldId id="272" r:id="rId9"/>
    <p:sldId id="344" r:id="rId10"/>
    <p:sldId id="273" r:id="rId11"/>
    <p:sldId id="274" r:id="rId12"/>
    <p:sldId id="357" r:id="rId13"/>
    <p:sldId id="377" r:id="rId14"/>
    <p:sldId id="358" r:id="rId15"/>
    <p:sldId id="275" r:id="rId16"/>
    <p:sldId id="276" r:id="rId17"/>
    <p:sldId id="283" r:id="rId18"/>
    <p:sldId id="288" r:id="rId19"/>
    <p:sldId id="362" r:id="rId20"/>
    <p:sldId id="368" r:id="rId21"/>
    <p:sldId id="364" r:id="rId22"/>
    <p:sldId id="387" r:id="rId23"/>
    <p:sldId id="318" r:id="rId24"/>
    <p:sldId id="365" r:id="rId25"/>
    <p:sldId id="366" r:id="rId26"/>
    <p:sldId id="333" r:id="rId27"/>
    <p:sldId id="334" r:id="rId28"/>
    <p:sldId id="369" r:id="rId29"/>
    <p:sldId id="370" r:id="rId30"/>
    <p:sldId id="371" r:id="rId31"/>
    <p:sldId id="372" r:id="rId32"/>
    <p:sldId id="373" r:id="rId33"/>
    <p:sldId id="374" r:id="rId34"/>
    <p:sldId id="380" r:id="rId35"/>
    <p:sldId id="381" r:id="rId36"/>
    <p:sldId id="384" r:id="rId37"/>
    <p:sldId id="376" r:id="rId38"/>
    <p:sldId id="378" r:id="rId39"/>
    <p:sldId id="38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FA"/>
    <a:srgbClr val="D5DBEB"/>
    <a:srgbClr val="6699FF"/>
    <a:srgbClr val="1FCFB6"/>
    <a:srgbClr val="CEFAF3"/>
    <a:srgbClr val="FF6600"/>
    <a:srgbClr val="FF0066"/>
    <a:srgbClr val="B2B2B2"/>
    <a:srgbClr val="CCFF66"/>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a:xfrm>
            <a:off x="1127124" y="329307"/>
            <a:ext cx="5943668" cy="309201"/>
          </a:xfrm>
        </p:spPr>
        <p:txBody>
          <a:bodyPr/>
          <a:lstStyle/>
          <a:p>
            <a:endParaRPr lang="pt-BR"/>
          </a:p>
        </p:txBody>
      </p:sp>
      <p:sp>
        <p:nvSpPr>
          <p:cNvPr id="6" name="Slide Number Placeholder 5"/>
          <p:cNvSpPr>
            <a:spLocks noGrp="1"/>
          </p:cNvSpPr>
          <p:nvPr>
            <p:ph type="sldNum" sz="quarter" idx="12"/>
          </p:nvPr>
        </p:nvSpPr>
        <p:spPr>
          <a:xfrm>
            <a:off x="9924392" y="134930"/>
            <a:ext cx="811019" cy="503578"/>
          </a:xfrm>
        </p:spPr>
        <p:txBody>
          <a:bodyPr/>
          <a:lstStyle/>
          <a:p>
            <a:fld id="{A1626ABB-04CB-410F-88E5-6040824B631E}" type="slidenum">
              <a:rPr lang="pt-BR" smtClean="0"/>
              <a:t>‹nº›</a:t>
            </a:fld>
            <a:endParaRPr lang="pt-B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3709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626ABB-04CB-410F-88E5-6040824B631E}" type="slidenum">
              <a:rPr lang="pt-BR" smtClean="0"/>
              <a:t>‹nº›</a:t>
            </a:fld>
            <a:endParaRPr lang="pt-BR"/>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0642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626ABB-04CB-410F-88E5-6040824B631E}" type="slidenum">
              <a:rPr lang="pt-BR" smtClean="0"/>
              <a:t>‹nº›</a:t>
            </a:fld>
            <a:endParaRPr lang="pt-BR"/>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4385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a:xfrm>
            <a:off x="2493105" y="329307"/>
            <a:ext cx="4897310"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A1626ABB-04CB-410F-88E5-6040824B631E}" type="slidenum">
              <a:rPr lang="pt-BR" smtClean="0"/>
              <a:t>‹nº›</a:t>
            </a:fld>
            <a:endParaRPr lang="pt-BR"/>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145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626ABB-04CB-410F-88E5-6040824B631E}" type="slidenum">
              <a:rPr lang="pt-BR" smtClean="0"/>
              <a:t>‹nº›</a:t>
            </a:fld>
            <a:endParaRPr lang="pt-B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74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626ABB-04CB-410F-88E5-6040824B631E}" type="slidenum">
              <a:rPr lang="pt-BR" smtClean="0"/>
              <a:t>‹nº›</a:t>
            </a:fld>
            <a:endParaRPr lang="pt-BR"/>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9467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9011F3B-7B3C-4E1A-82FB-9E2E3EF81862}" type="datetimeFigureOut">
              <a:rPr lang="pt-BR" smtClean="0"/>
              <a:t>16/10/2018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1626ABB-04CB-410F-88E5-6040824B631E}" type="slidenum">
              <a:rPr lang="pt-BR" smtClean="0"/>
              <a:t>‹nº›</a:t>
            </a:fld>
            <a:endParaRPr lang="pt-BR"/>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40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534695" y="2824269"/>
            <a:ext cx="4608576" cy="264445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454792" y="2821491"/>
            <a:ext cx="4608576" cy="263737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9011F3B-7B3C-4E1A-82FB-9E2E3EF81862}" type="datetimeFigureOut">
              <a:rPr lang="pt-BR" smtClean="0"/>
              <a:t>16/10/2018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1626ABB-04CB-410F-88E5-6040824B631E}" type="slidenum">
              <a:rPr lang="pt-BR" smtClean="0"/>
              <a:t>‹nº›</a:t>
            </a:fld>
            <a:endParaRPr lang="pt-BR"/>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030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9011F3B-7B3C-4E1A-82FB-9E2E3EF81862}" type="datetimeFigureOut">
              <a:rPr lang="pt-BR" smtClean="0"/>
              <a:t>16/10/2018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1626ABB-04CB-410F-88E5-6040824B631E}" type="slidenum">
              <a:rPr lang="pt-BR" smtClean="0"/>
              <a:t>‹nº›</a:t>
            </a:fld>
            <a:endParaRPr lang="pt-BR"/>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372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11F3B-7B3C-4E1A-82FB-9E2E3EF81862}" type="datetimeFigureOut">
              <a:rPr lang="pt-BR" smtClean="0"/>
              <a:t>16/10/2018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1626ABB-04CB-410F-88E5-6040824B631E}" type="slidenum">
              <a:rPr lang="pt-BR" smtClean="0"/>
              <a:t>‹nº›</a:t>
            </a:fld>
            <a:endParaRPr lang="pt-BR"/>
          </a:p>
        </p:txBody>
      </p:sp>
    </p:spTree>
    <p:extLst>
      <p:ext uri="{BB962C8B-B14F-4D97-AF65-F5344CB8AC3E}">
        <p14:creationId xmlns:p14="http://schemas.microsoft.com/office/powerpoint/2010/main" val="2153440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79011F3B-7B3C-4E1A-82FB-9E2E3EF81862}" type="datetimeFigureOut">
              <a:rPr lang="pt-BR" smtClean="0"/>
              <a:t>16/10/2018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1626ABB-04CB-410F-88E5-6040824B631E}" type="slidenum">
              <a:rPr lang="pt-BR" smtClean="0"/>
              <a:t>‹nº›</a:t>
            </a:fld>
            <a:endParaRPr lang="pt-BR"/>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73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lvl1pPr>
              <a:defRPr sz="1200"/>
            </a:lvl1p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p:txBody>
          <a:bodyPr/>
          <a:lstStyle>
            <a:lvl1pPr>
              <a:defRPr sz="1200"/>
            </a:lvl1pPr>
          </a:lstStyle>
          <a:p>
            <a:endParaRPr lang="pt-BR"/>
          </a:p>
        </p:txBody>
      </p:sp>
      <p:sp>
        <p:nvSpPr>
          <p:cNvPr id="6" name="Slide Number Placeholder 5"/>
          <p:cNvSpPr>
            <a:spLocks noGrp="1"/>
          </p:cNvSpPr>
          <p:nvPr>
            <p:ph type="sldNum" sz="quarter" idx="12"/>
          </p:nvPr>
        </p:nvSpPr>
        <p:spPr/>
        <p:txBody>
          <a:bodyPr/>
          <a:lstStyle/>
          <a:p>
            <a:fld id="{A1626ABB-04CB-410F-88E5-6040824B631E}" type="slidenum">
              <a:rPr lang="pt-BR" smtClean="0"/>
              <a:t>‹nº›</a:t>
            </a:fld>
            <a:endParaRPr lang="pt-BR"/>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92989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79011F3B-7B3C-4E1A-82FB-9E2E3EF81862}" type="datetimeFigureOut">
              <a:rPr lang="pt-BR" smtClean="0"/>
              <a:t>16/10/2018</a:t>
            </a:fld>
            <a:endParaRPr lang="pt-BR"/>
          </a:p>
        </p:txBody>
      </p:sp>
      <p:sp>
        <p:nvSpPr>
          <p:cNvPr id="6" name="Footer Placeholder 5"/>
          <p:cNvSpPr>
            <a:spLocks noGrp="1"/>
          </p:cNvSpPr>
          <p:nvPr>
            <p:ph type="ftr" sz="quarter" idx="11"/>
          </p:nvPr>
        </p:nvSpPr>
        <p:spPr>
          <a:xfrm>
            <a:off x="1534910" y="318640"/>
            <a:ext cx="5453475" cy="320931"/>
          </a:xfrm>
        </p:spPr>
        <p:txBody>
          <a:bodyPr/>
          <a:lstStyle/>
          <a:p>
            <a:endParaRPr lang="pt-BR"/>
          </a:p>
        </p:txBody>
      </p:sp>
      <p:sp>
        <p:nvSpPr>
          <p:cNvPr id="7" name="Slide Number Placeholder 6"/>
          <p:cNvSpPr>
            <a:spLocks noGrp="1"/>
          </p:cNvSpPr>
          <p:nvPr>
            <p:ph type="sldNum" sz="quarter" idx="12"/>
          </p:nvPr>
        </p:nvSpPr>
        <p:spPr/>
        <p:txBody>
          <a:bodyPr/>
          <a:lstStyle/>
          <a:p>
            <a:fld id="{A1626ABB-04CB-410F-88E5-6040824B631E}" type="slidenum">
              <a:rPr lang="pt-BR" smtClean="0"/>
              <a:t>‹nº›</a:t>
            </a:fld>
            <a:endParaRPr lang="pt-BR"/>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53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626ABB-04CB-410F-88E5-6040824B631E}" type="slidenum">
              <a:rPr lang="pt-BR" smtClean="0"/>
              <a:t>‹nº›</a:t>
            </a:fld>
            <a:endParaRPr lang="pt-B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599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626ABB-04CB-410F-88E5-6040824B631E}" type="slidenum">
              <a:rPr lang="pt-BR" smtClean="0"/>
              <a:t>‹nº›</a:t>
            </a:fld>
            <a:endParaRPr lang="pt-BR"/>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78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9011F3B-7B3C-4E1A-82FB-9E2E3EF81862}" type="datetimeFigureOut">
              <a:rPr lang="pt-BR" smtClean="0"/>
              <a:t>16/10/2018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626ABB-04CB-410F-88E5-6040824B631E}" type="slidenum">
              <a:rPr lang="pt-BR" smtClean="0"/>
              <a:t>‹nº›</a:t>
            </a:fld>
            <a:endParaRPr lang="pt-B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477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9011F3B-7B3C-4E1A-82FB-9E2E3EF81862}" type="datetimeFigureOut">
              <a:rPr lang="pt-BR" smtClean="0"/>
              <a:t>16/10/2018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1626ABB-04CB-410F-88E5-6040824B631E}" type="slidenum">
              <a:rPr lang="pt-BR" smtClean="0"/>
              <a:t>‹nº›</a:t>
            </a:fld>
            <a:endParaRPr lang="pt-B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9378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29166" y="2974448"/>
            <a:ext cx="4645152" cy="249387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094337" y="2971669"/>
            <a:ext cx="4645152" cy="248719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9011F3B-7B3C-4E1A-82FB-9E2E3EF81862}" type="datetimeFigureOut">
              <a:rPr lang="pt-BR" smtClean="0"/>
              <a:t>16/10/2018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1626ABB-04CB-410F-88E5-6040824B631E}" type="slidenum">
              <a:rPr lang="pt-BR" smtClean="0"/>
              <a:t>‹nº›</a:t>
            </a:fld>
            <a:endParaRPr lang="pt-BR"/>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6219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9011F3B-7B3C-4E1A-82FB-9E2E3EF81862}" type="datetimeFigureOut">
              <a:rPr lang="pt-BR" smtClean="0"/>
              <a:t>16/10/2018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1626ABB-04CB-410F-88E5-6040824B631E}" type="slidenum">
              <a:rPr lang="pt-BR" smtClean="0"/>
              <a:t>‹nº›</a:t>
            </a:fld>
            <a:endParaRPr lang="pt-BR"/>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2487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11F3B-7B3C-4E1A-82FB-9E2E3EF81862}" type="datetimeFigureOut">
              <a:rPr lang="pt-BR" smtClean="0"/>
              <a:t>16/10/2018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1626ABB-04CB-410F-88E5-6040824B631E}" type="slidenum">
              <a:rPr lang="pt-BR" smtClean="0"/>
              <a:t>‹nº›</a:t>
            </a:fld>
            <a:endParaRPr lang="pt-BR"/>
          </a:p>
        </p:txBody>
      </p:sp>
    </p:spTree>
    <p:extLst>
      <p:ext uri="{BB962C8B-B14F-4D97-AF65-F5344CB8AC3E}">
        <p14:creationId xmlns:p14="http://schemas.microsoft.com/office/powerpoint/2010/main" val="10005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79011F3B-7B3C-4E1A-82FB-9E2E3EF81862}" type="datetimeFigureOut">
              <a:rPr lang="pt-BR" smtClean="0"/>
              <a:t>16/10/2018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1626ABB-04CB-410F-88E5-6040824B631E}" type="slidenum">
              <a:rPr lang="pt-BR" smtClean="0"/>
              <a:t>‹nº›</a:t>
            </a:fld>
            <a:endParaRPr lang="pt-B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0937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79011F3B-7B3C-4E1A-82FB-9E2E3EF81862}" type="datetimeFigureOut">
              <a:rPr lang="pt-BR" smtClean="0"/>
              <a:t>16/10/2018</a:t>
            </a:fld>
            <a:endParaRPr lang="pt-BR"/>
          </a:p>
        </p:txBody>
      </p:sp>
      <p:sp>
        <p:nvSpPr>
          <p:cNvPr id="6" name="Footer Placeholder 5"/>
          <p:cNvSpPr>
            <a:spLocks noGrp="1"/>
          </p:cNvSpPr>
          <p:nvPr>
            <p:ph type="ftr" sz="quarter" idx="11"/>
          </p:nvPr>
        </p:nvSpPr>
        <p:spPr>
          <a:xfrm>
            <a:off x="1125300" y="318640"/>
            <a:ext cx="4877818" cy="320931"/>
          </a:xfrm>
        </p:spPr>
        <p:txBody>
          <a:bodyPr/>
          <a:lstStyle/>
          <a:p>
            <a:endParaRPr lang="pt-BR"/>
          </a:p>
        </p:txBody>
      </p:sp>
      <p:sp>
        <p:nvSpPr>
          <p:cNvPr id="7" name="Slide Number Placeholder 6"/>
          <p:cNvSpPr>
            <a:spLocks noGrp="1"/>
          </p:cNvSpPr>
          <p:nvPr>
            <p:ph type="sldNum" sz="quarter" idx="12"/>
          </p:nvPr>
        </p:nvSpPr>
        <p:spPr>
          <a:xfrm>
            <a:off x="6176794" y="137408"/>
            <a:ext cx="811019" cy="503578"/>
          </a:xfrm>
        </p:spPr>
        <p:txBody>
          <a:bodyPr/>
          <a:lstStyle/>
          <a:p>
            <a:fld id="{A1626ABB-04CB-410F-88E5-6040824B631E}" type="slidenum">
              <a:rPr lang="pt-BR" smtClean="0"/>
              <a:t>‹nº›</a:t>
            </a:fld>
            <a:endParaRPr lang="pt-BR"/>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62304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011F3B-7B3C-4E1A-82FB-9E2E3EF81862}" type="datetimeFigureOut">
              <a:rPr lang="pt-BR" smtClean="0"/>
              <a:t>16/10/2018</a:t>
            </a:fld>
            <a:endParaRPr lang="pt-BR"/>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A1626ABB-04CB-410F-88E5-6040824B631E}" type="slidenum">
              <a:rPr lang="pt-BR" smtClean="0"/>
              <a:t>‹nº›</a:t>
            </a:fld>
            <a:endParaRPr lang="pt-BR"/>
          </a:p>
        </p:txBody>
      </p:sp>
    </p:spTree>
    <p:extLst>
      <p:ext uri="{BB962C8B-B14F-4D97-AF65-F5344CB8AC3E}">
        <p14:creationId xmlns:p14="http://schemas.microsoft.com/office/powerpoint/2010/main" val="386785295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011F3B-7B3C-4E1A-82FB-9E2E3EF81862}" type="datetimeFigureOut">
              <a:rPr lang="pt-BR" smtClean="0"/>
              <a:t>16/10/2018</a:t>
            </a:fld>
            <a:endParaRPr lang="pt-BR"/>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626ABB-04CB-410F-88E5-6040824B631E}" type="slidenum">
              <a:rPr lang="pt-BR" smtClean="0"/>
              <a:t>‹nº›</a:t>
            </a:fld>
            <a:endParaRPr lang="pt-BR"/>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161030"/>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viadeo.com/profil/ajoutphoto/" TargetMode="Externa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hyperlink" Target="https://www.cnil.fr/fr/programme-des-controles-2016-quelles-thematiques-prioritaires" TargetMode="External"/><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7.xml.rels><?xml version="1.0" encoding="UTF-8" standalone="yes"?>
<Relationships xmlns="http://schemas.openxmlformats.org/package/2006/relationships"><Relationship Id="rId2" Type="http://schemas.openxmlformats.org/officeDocument/2006/relationships/hyperlink" Target="https://droit-finances.commentcamarche.com/faq/66849-dpo-rgpd-definition-et-obliga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hyperlink" Target="https://droit-finances.commentcamarche.com/faq/66849-dpo-rgpd-definition-et-obligation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roit-finances.commentcamarche.com/faq/21405-chiffre-d-affaires-defini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pic>
        <p:nvPicPr>
          <p:cNvPr id="13" name="Imagem 12" descr="Descrição: http://static0.viadeo-static.com/servlet/photo?memberId=002ay21ykpaxzuv&amp;ts=1329392760000&amp;type=0">
            <a:hlinkClick r:id="rId2"/>
            <a:extLst>
              <a:ext uri="{FF2B5EF4-FFF2-40B4-BE49-F238E27FC236}">
                <a16:creationId xmlns:a16="http://schemas.microsoft.com/office/drawing/2014/main" id="{8783CA5B-8F0F-45E5-9C19-CECCE6C1A883}"/>
              </a:ext>
            </a:extLst>
          </p:cNvPr>
          <p:cNvPicPr/>
          <p:nvPr/>
        </p:nvPicPr>
        <p:blipFill>
          <a:blip r:embed="rId3" cstate="print"/>
          <a:srcRect/>
          <a:stretch>
            <a:fillRect/>
          </a:stretch>
        </p:blipFill>
        <p:spPr bwMode="auto">
          <a:xfrm>
            <a:off x="8037574" y="1142251"/>
            <a:ext cx="3458249" cy="4565345"/>
          </a:xfrm>
          <a:prstGeom prst="rect">
            <a:avLst/>
          </a:prstGeom>
          <a:noFill/>
        </p:spPr>
      </p:pic>
      <p:sp>
        <p:nvSpPr>
          <p:cNvPr id="2" name="Título 1">
            <a:extLst>
              <a:ext uri="{FF2B5EF4-FFF2-40B4-BE49-F238E27FC236}">
                <a16:creationId xmlns:a16="http://schemas.microsoft.com/office/drawing/2014/main" id="{4424AE5F-2120-454B-A80D-070CD36FFABC}"/>
              </a:ext>
            </a:extLst>
          </p:cNvPr>
          <p:cNvSpPr>
            <a:spLocks noGrp="1"/>
          </p:cNvSpPr>
          <p:nvPr>
            <p:ph type="ctrTitle"/>
          </p:nvPr>
        </p:nvSpPr>
        <p:spPr>
          <a:xfrm>
            <a:off x="1069848" y="1298448"/>
            <a:ext cx="6068070" cy="3255264"/>
          </a:xfrm>
          <a:solidFill>
            <a:srgbClr val="F8FAFA"/>
          </a:solidFill>
          <a:scene3d>
            <a:camera prst="orthographicFront"/>
            <a:lightRig rig="threePt" dir="t"/>
          </a:scene3d>
        </p:spPr>
        <p:txBody>
          <a:bodyPr>
            <a:normAutofit fontScale="90000"/>
          </a:bodyPr>
          <a:lstStyle/>
          <a:p>
            <a:pPr algn="ctr"/>
            <a:r>
              <a:rPr lang="pt-BR" sz="3200" dirty="0">
                <a:effectLst>
                  <a:outerShdw blurRad="38100" dist="38100" dir="2700000" algn="tl">
                    <a:srgbClr val="000000">
                      <a:alpha val="43137"/>
                    </a:srgbClr>
                  </a:outerShdw>
                </a:effectLst>
              </a:rPr>
              <a:t>REGINA HELENA GOMES </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DA SILVA</a:t>
            </a:r>
            <a:br>
              <a:rPr lang="pt-BR" sz="3200" dirty="0">
                <a:effectLst>
                  <a:outerShdw blurRad="38100" dist="38100" dir="2700000" algn="tl">
                    <a:srgbClr val="000000">
                      <a:alpha val="43137"/>
                    </a:srgbClr>
                  </a:outerShdw>
                </a:effectLst>
              </a:rPr>
            </a:b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DOCTEURE EN DROIT PUBLIC</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UNIVERSITÉ DE RENNES 1</a:t>
            </a:r>
            <a:br>
              <a:rPr lang="pt-BR" sz="3200" dirty="0">
                <a:effectLst>
                  <a:outerShdw blurRad="38100" dist="38100" dir="2700000" algn="tl">
                    <a:srgbClr val="000000">
                      <a:alpha val="43137"/>
                    </a:srgbClr>
                  </a:outerShdw>
                </a:effectLst>
              </a:rPr>
            </a:b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INTERVENANTE EN DROIT</a:t>
            </a:r>
            <a:br>
              <a:rPr lang="pt-BR" sz="3200" dirty="0"/>
            </a:br>
            <a:endParaRPr lang="pt-BR" sz="3200" dirty="0"/>
          </a:p>
        </p:txBody>
      </p:sp>
      <p:sp>
        <p:nvSpPr>
          <p:cNvPr id="3" name="Subtítulo 2">
            <a:extLst>
              <a:ext uri="{FF2B5EF4-FFF2-40B4-BE49-F238E27FC236}">
                <a16:creationId xmlns:a16="http://schemas.microsoft.com/office/drawing/2014/main" id="{F0020DE6-D2FB-4F20-B23F-0BB24BA70D4F}"/>
              </a:ext>
            </a:extLst>
          </p:cNvPr>
          <p:cNvSpPr>
            <a:spLocks noGrp="1"/>
          </p:cNvSpPr>
          <p:nvPr>
            <p:ph type="subTitle" idx="1"/>
          </p:nvPr>
        </p:nvSpPr>
        <p:spPr>
          <a:xfrm>
            <a:off x="1100014" y="4670246"/>
            <a:ext cx="6037903" cy="914400"/>
          </a:xfrm>
          <a:solidFill>
            <a:srgbClr val="00B0F0"/>
          </a:solidFill>
        </p:spPr>
        <p:txBody>
          <a:bodyPr>
            <a:normAutofit/>
          </a:bodyPr>
          <a:lstStyle/>
          <a:p>
            <a:pPr algn="ctr"/>
            <a:r>
              <a:rPr lang="pt-BR" sz="2400" b="1" dirty="0"/>
              <a:t>regina.professeure@gmail.com</a:t>
            </a:r>
          </a:p>
        </p:txBody>
      </p:sp>
      <p:pic>
        <p:nvPicPr>
          <p:cNvPr id="8" name="Imagem 7" descr="Descrição: http://static0.viadeo-static.com/servlet/photo?memberId=002ay21ykpaxzuv&amp;ts=1329392760000&amp;type=0">
            <a:hlinkClick r:id="rId2"/>
            <a:extLst>
              <a:ext uri="{FF2B5EF4-FFF2-40B4-BE49-F238E27FC236}">
                <a16:creationId xmlns:a16="http://schemas.microsoft.com/office/drawing/2014/main" id="{22D09E8E-3FDD-416F-BA59-1B658E53DD0D}"/>
              </a:ext>
            </a:extLst>
          </p:cNvPr>
          <p:cNvPicPr/>
          <p:nvPr/>
        </p:nvPicPr>
        <p:blipFill>
          <a:blip r:embed="rId4" cstate="print"/>
          <a:srcRect/>
          <a:stretch>
            <a:fillRect/>
          </a:stretch>
        </p:blipFill>
        <p:spPr bwMode="auto">
          <a:xfrm>
            <a:off x="8029662" y="1150404"/>
            <a:ext cx="3458248" cy="4557191"/>
          </a:xfrm>
          <a:prstGeom prst="rect">
            <a:avLst/>
          </a:prstGeom>
          <a:noFill/>
          <a:ln w="9525">
            <a:noFill/>
            <a:miter lim="800000"/>
            <a:headEnd/>
            <a:tailEnd/>
          </a:ln>
        </p:spPr>
      </p:pic>
    </p:spTree>
    <p:extLst>
      <p:ext uri="{BB962C8B-B14F-4D97-AF65-F5344CB8AC3E}">
        <p14:creationId xmlns:p14="http://schemas.microsoft.com/office/powerpoint/2010/main" val="405800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73298-8252-4A6B-AFE5-96BBEF521A34}"/>
              </a:ext>
            </a:extLst>
          </p:cNvPr>
          <p:cNvSpPr>
            <a:spLocks noGrp="1"/>
          </p:cNvSpPr>
          <p:nvPr>
            <p:ph type="title"/>
          </p:nvPr>
        </p:nvSpPr>
        <p:spPr>
          <a:xfrm>
            <a:off x="0" y="864107"/>
            <a:ext cx="1948070" cy="5112623"/>
          </a:xfrm>
          <a:solidFill>
            <a:schemeClr val="tx2">
              <a:lumMod val="40000"/>
              <a:lumOff val="60000"/>
            </a:schemeClr>
          </a:solidFill>
        </p:spPr>
        <p:txBody>
          <a:bodyPr/>
          <a:lstStyle/>
          <a:p>
            <a:pPr algn="ctr"/>
            <a:r>
              <a:rPr lang="pt-BR" dirty="0"/>
              <a:t>L</a:t>
            </a:r>
            <a:r>
              <a:rPr lang="pt-BR" dirty="0">
                <a:effectLst>
                  <a:outerShdw blurRad="38100" dist="38100" dir="2700000" algn="tl">
                    <a:srgbClr val="000000">
                      <a:alpha val="43137"/>
                    </a:srgbClr>
                  </a:outerShdw>
                </a:effectLst>
              </a:rPr>
              <a:t>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25AA02C3-3439-48E6-B9E8-698970FE87EA}"/>
              </a:ext>
            </a:extLst>
          </p:cNvPr>
          <p:cNvSpPr>
            <a:spLocks noGrp="1"/>
          </p:cNvSpPr>
          <p:nvPr>
            <p:ph idx="1"/>
          </p:nvPr>
        </p:nvSpPr>
        <p:spPr>
          <a:xfrm>
            <a:off x="2199861" y="864108"/>
            <a:ext cx="9846365" cy="5112622"/>
          </a:xfrm>
          <a:solidFill>
            <a:schemeClr val="accent4">
              <a:lumMod val="40000"/>
              <a:lumOff val="60000"/>
            </a:schemeClr>
          </a:solidFill>
        </p:spPr>
        <p:txBody>
          <a:bodyPr>
            <a:normAutofit/>
          </a:bodyPr>
          <a:lstStyle/>
          <a:p>
            <a:pPr marL="0" indent="0" algn="ctr">
              <a:buNone/>
            </a:pPr>
            <a:r>
              <a:rPr lang="fr-FR" b="1" dirty="0"/>
              <a:t>TROISIÈME MISSION :  CONTROLLER / SANCTIONNER</a:t>
            </a:r>
          </a:p>
          <a:p>
            <a:pPr marL="0" indent="0" algn="ctr">
              <a:buNone/>
            </a:pPr>
            <a:endParaRPr lang="fr-FR" sz="2400" b="1" dirty="0"/>
          </a:p>
          <a:p>
            <a:pPr marL="0" indent="0">
              <a:buNone/>
            </a:pPr>
            <a:r>
              <a:rPr lang="fr-FR" sz="2400" dirty="0"/>
              <a:t>Le contrôle sur place, sur pièces, sur audition ou en ligne permet à la CNIL de vérifier la mise en œuvre concrète de la loi.</a:t>
            </a:r>
          </a:p>
          <a:p>
            <a:r>
              <a:rPr lang="fr-FR" sz="2400" dirty="0">
                <a:solidFill>
                  <a:schemeClr val="tx1"/>
                </a:solidFill>
                <a:hlinkClick r:id="rId3">
                  <a:extLst>
                    <a:ext uri="{A12FA001-AC4F-418D-AE19-62706E023703}">
                      <ahyp:hlinkClr xmlns:ahyp="http://schemas.microsoft.com/office/drawing/2018/hyperlinkcolor" val="tx"/>
                    </a:ext>
                  </a:extLst>
                </a:hlinkClick>
              </a:rPr>
              <a:t>Un programme des contrôles</a:t>
            </a:r>
            <a:r>
              <a:rPr lang="fr-FR" sz="2400" dirty="0">
                <a:solidFill>
                  <a:schemeClr val="tx1"/>
                </a:solidFill>
              </a:rPr>
              <a:t> </a:t>
            </a:r>
            <a:r>
              <a:rPr lang="fr-FR" sz="2400" dirty="0"/>
              <a:t>est élaboré en fonction des thèmes d'actualité, des grandes problématiques identifiées et des plaintes dont la CNIL est saisie.</a:t>
            </a:r>
          </a:p>
          <a:p>
            <a:r>
              <a:rPr lang="fr-FR" sz="2400" dirty="0"/>
              <a:t>La CNIL est compétente pour contrôler les systèmes de vidéoprotection autorisés par les préfectures.</a:t>
            </a:r>
          </a:p>
          <a:p>
            <a:pPr marL="0" indent="0">
              <a:buNone/>
            </a:pPr>
            <a:endParaRPr lang="pt-BR" dirty="0"/>
          </a:p>
        </p:txBody>
      </p:sp>
    </p:spTree>
    <p:extLst>
      <p:ext uri="{BB962C8B-B14F-4D97-AF65-F5344CB8AC3E}">
        <p14:creationId xmlns:p14="http://schemas.microsoft.com/office/powerpoint/2010/main" val="81106594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D3295-6A0C-4ADD-80DE-BF3DE0C92435}"/>
              </a:ext>
            </a:extLst>
          </p:cNvPr>
          <p:cNvSpPr>
            <a:spLocks noGrp="1"/>
          </p:cNvSpPr>
          <p:nvPr>
            <p:ph type="title"/>
          </p:nvPr>
        </p:nvSpPr>
        <p:spPr>
          <a:xfrm>
            <a:off x="0" y="804519"/>
            <a:ext cx="1974574" cy="5251724"/>
          </a:xfrm>
          <a:solidFill>
            <a:schemeClr val="tx2">
              <a:lumMod val="40000"/>
              <a:lumOff val="60000"/>
            </a:schemeClr>
          </a:solidFill>
        </p:spPr>
        <p:txBody>
          <a:bodyPr>
            <a:normAutofit/>
          </a:bodyPr>
          <a:lstStyle/>
          <a:p>
            <a:r>
              <a:rPr lang="pt-BR" dirty="0"/>
              <a:t>L</a:t>
            </a:r>
            <a:r>
              <a:rPr lang="pt-BR" dirty="0">
                <a:effectLst>
                  <a:outerShdw blurRad="38100" dist="38100" dir="2700000" algn="tl">
                    <a:srgbClr val="000000">
                      <a:alpha val="43137"/>
                    </a:srgbClr>
                  </a:outerShdw>
                </a:effectLst>
              </a:rPr>
              <a:t>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fr-FR" dirty="0"/>
            </a:br>
            <a:endParaRPr lang="pt-BR" dirty="0"/>
          </a:p>
        </p:txBody>
      </p:sp>
      <p:sp>
        <p:nvSpPr>
          <p:cNvPr id="3" name="Espaço Reservado para Conteúdo 2">
            <a:extLst>
              <a:ext uri="{FF2B5EF4-FFF2-40B4-BE49-F238E27FC236}">
                <a16:creationId xmlns:a16="http://schemas.microsoft.com/office/drawing/2014/main" id="{596AF5E3-0BC7-4ADC-A927-5AC3B58FA7FA}"/>
              </a:ext>
            </a:extLst>
          </p:cNvPr>
          <p:cNvSpPr>
            <a:spLocks noGrp="1"/>
          </p:cNvSpPr>
          <p:nvPr>
            <p:ph idx="1"/>
          </p:nvPr>
        </p:nvSpPr>
        <p:spPr>
          <a:xfrm>
            <a:off x="2213113" y="804520"/>
            <a:ext cx="9753600" cy="5079446"/>
          </a:xfrm>
        </p:spPr>
        <p:txBody>
          <a:bodyPr>
            <a:normAutofit/>
          </a:bodyPr>
          <a:lstStyle/>
          <a:p>
            <a:pPr marL="0" indent="0">
              <a:buNone/>
            </a:pPr>
            <a:endParaRPr lang="fr-FR" sz="2400" dirty="0"/>
          </a:p>
          <a:p>
            <a:pPr marL="0" indent="0">
              <a:buNone/>
            </a:pPr>
            <a:endParaRPr lang="fr-FR" sz="2400" dirty="0"/>
          </a:p>
          <a:p>
            <a:pPr marL="0" indent="0">
              <a:buNone/>
            </a:pPr>
            <a:endParaRPr lang="fr-FR" sz="2400" dirty="0"/>
          </a:p>
          <a:p>
            <a:pPr marL="0" indent="0">
              <a:buNone/>
            </a:pPr>
            <a:endParaRPr lang="fr-FR" dirty="0"/>
          </a:p>
          <a:p>
            <a:endParaRPr lang="fr-FR" dirty="0"/>
          </a:p>
          <a:p>
            <a:endParaRPr lang="pt-BR" dirty="0"/>
          </a:p>
        </p:txBody>
      </p:sp>
      <p:sp>
        <p:nvSpPr>
          <p:cNvPr id="4" name="Fluxograma: Armazenamento Interno 3">
            <a:extLst>
              <a:ext uri="{FF2B5EF4-FFF2-40B4-BE49-F238E27FC236}">
                <a16:creationId xmlns:a16="http://schemas.microsoft.com/office/drawing/2014/main" id="{875339FD-C76B-44E6-9142-638AB2AF68B8}"/>
              </a:ext>
            </a:extLst>
          </p:cNvPr>
          <p:cNvSpPr/>
          <p:nvPr/>
        </p:nvSpPr>
        <p:spPr>
          <a:xfrm>
            <a:off x="2332383" y="804519"/>
            <a:ext cx="9634329" cy="5248961"/>
          </a:xfrm>
          <a:prstGeom prst="flowChartInternalStorage">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solidFill>
                  <a:schemeClr val="tx1"/>
                </a:solidFill>
              </a:rPr>
              <a:t>Lors d’un contrôle sur place, la CNIL peut :</a:t>
            </a:r>
          </a:p>
          <a:p>
            <a:endParaRPr lang="fr-FR" sz="2400" dirty="0">
              <a:solidFill>
                <a:schemeClr val="tx1"/>
              </a:solidFill>
            </a:endParaRPr>
          </a:p>
          <a:p>
            <a:r>
              <a:rPr lang="fr-FR" sz="2400" dirty="0">
                <a:solidFill>
                  <a:schemeClr val="tx1"/>
                </a:solidFill>
              </a:rPr>
              <a:t>1. accéder à tous les locaux professionnels ;</a:t>
            </a:r>
          </a:p>
          <a:p>
            <a:endParaRPr lang="fr-FR" sz="2400" dirty="0">
              <a:solidFill>
                <a:schemeClr val="tx1"/>
              </a:solidFill>
            </a:endParaRPr>
          </a:p>
          <a:p>
            <a:r>
              <a:rPr lang="fr-FR" sz="2400" dirty="0">
                <a:solidFill>
                  <a:schemeClr val="tx1"/>
                </a:solidFill>
              </a:rPr>
              <a:t>2. demander communication de tout document nécessaire et d’en prendre copie,</a:t>
            </a:r>
          </a:p>
          <a:p>
            <a:r>
              <a:rPr lang="fr-FR" sz="2400" dirty="0">
                <a:solidFill>
                  <a:schemeClr val="tx1"/>
                </a:solidFill>
              </a:rPr>
              <a:t>recueillir tout renseignement utile et  entendre toute personne ;</a:t>
            </a:r>
          </a:p>
          <a:p>
            <a:endParaRPr lang="fr-FR" sz="2400" dirty="0">
              <a:solidFill>
                <a:schemeClr val="tx1"/>
              </a:solidFill>
            </a:endParaRPr>
          </a:p>
          <a:p>
            <a:r>
              <a:rPr lang="fr-FR" sz="2400" dirty="0">
                <a:solidFill>
                  <a:schemeClr val="tx1"/>
                </a:solidFill>
              </a:rPr>
              <a:t>3. accéder aux programmes informatiques et aux données.</a:t>
            </a:r>
          </a:p>
          <a:p>
            <a:pPr algn="ctr"/>
            <a:endParaRPr lang="pt-BR" dirty="0"/>
          </a:p>
        </p:txBody>
      </p:sp>
    </p:spTree>
    <p:extLst>
      <p:ext uri="{BB962C8B-B14F-4D97-AF65-F5344CB8AC3E}">
        <p14:creationId xmlns:p14="http://schemas.microsoft.com/office/powerpoint/2010/main" val="22810783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C3495-08FC-4051-B4ED-658F1B1051D3}"/>
              </a:ext>
            </a:extLst>
          </p:cNvPr>
          <p:cNvSpPr>
            <a:spLocks noGrp="1"/>
          </p:cNvSpPr>
          <p:nvPr>
            <p:ph type="title"/>
          </p:nvPr>
        </p:nvSpPr>
        <p:spPr>
          <a:xfrm>
            <a:off x="0" y="804519"/>
            <a:ext cx="2451652" cy="5198715"/>
          </a:xfrm>
          <a:solidFill>
            <a:srgbClr val="B2B2B2"/>
          </a:solidFill>
        </p:spPr>
        <p:txBody>
          <a:bodyPr/>
          <a:lstStyle/>
          <a:p>
            <a:pPr algn="ctr"/>
            <a:r>
              <a:rPr lang="pt-BR" dirty="0"/>
              <a:t>L</a:t>
            </a:r>
            <a:r>
              <a:rPr lang="pt-BR" dirty="0">
                <a:effectLst>
                  <a:outerShdw blurRad="38100" dist="38100" dir="2700000" algn="tl">
                    <a:srgbClr val="000000">
                      <a:alpha val="43137"/>
                    </a:srgbClr>
                  </a:outerShdw>
                </a:effectLst>
              </a:rPr>
              <a:t>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p>
        </p:txBody>
      </p:sp>
      <p:sp>
        <p:nvSpPr>
          <p:cNvPr id="3" name="Espaço Reservado para Conteúdo 2">
            <a:extLst>
              <a:ext uri="{FF2B5EF4-FFF2-40B4-BE49-F238E27FC236}">
                <a16:creationId xmlns:a16="http://schemas.microsoft.com/office/drawing/2014/main" id="{7CD42CB2-B1C1-49DE-8CB3-D36F07AE4C90}"/>
              </a:ext>
            </a:extLst>
          </p:cNvPr>
          <p:cNvSpPr>
            <a:spLocks noGrp="1"/>
          </p:cNvSpPr>
          <p:nvPr>
            <p:ph idx="1"/>
          </p:nvPr>
        </p:nvSpPr>
        <p:spPr>
          <a:xfrm>
            <a:off x="2610678" y="804521"/>
            <a:ext cx="9276522" cy="5198714"/>
          </a:xfr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pPr marL="0" indent="0" algn="ctr">
              <a:buNone/>
            </a:pPr>
            <a:r>
              <a:rPr lang="fr-FR" sz="2800" b="1" dirty="0"/>
              <a:t>COMPOSITION DE LA CNIL</a:t>
            </a:r>
          </a:p>
          <a:p>
            <a:pPr marL="0" indent="0" algn="just">
              <a:buNone/>
            </a:pPr>
            <a:endParaRPr lang="fr-FR" sz="2800" dirty="0"/>
          </a:p>
          <a:p>
            <a:pPr marL="0" indent="0" algn="just">
              <a:buNone/>
            </a:pPr>
            <a:r>
              <a:rPr lang="fr-FR" sz="2800" dirty="0"/>
              <a:t>La Commission de la CNIL est composée de </a:t>
            </a:r>
            <a:r>
              <a:rPr lang="fr-FR" sz="2800" b="1" dirty="0"/>
              <a:t>18 membres élus ou désignés</a:t>
            </a:r>
            <a:r>
              <a:rPr lang="fr-FR" sz="2800" dirty="0"/>
              <a:t> par les assemblées ou les juridictions auxquelles ils appartiennent, par le Premier ministre et les présidents des deux assemblées. </a:t>
            </a:r>
          </a:p>
          <a:p>
            <a:pPr marL="0" indent="0" algn="just">
              <a:buNone/>
            </a:pPr>
            <a:endParaRPr lang="fr-FR" sz="2800" dirty="0"/>
          </a:p>
          <a:p>
            <a:pPr marL="0" indent="0" algn="just">
              <a:buNone/>
            </a:pPr>
            <a:r>
              <a:rPr lang="fr-FR" sz="2800" dirty="0"/>
              <a:t>A l'issue des contrôles, la Présidente de la CNIL (Isabelle Falque-Pierrotin, depuis 2011) peut décider des mises en demeure*.</a:t>
            </a:r>
          </a:p>
          <a:p>
            <a:pPr algn="ctr"/>
            <a:endParaRPr lang="fr-FR" sz="2800" dirty="0"/>
          </a:p>
          <a:p>
            <a:pPr marL="0" indent="0" algn="just">
              <a:lnSpc>
                <a:spcPct val="110000"/>
              </a:lnSpc>
              <a:spcBef>
                <a:spcPts val="0"/>
              </a:spcBef>
              <a:buNone/>
            </a:pPr>
            <a:r>
              <a:rPr lang="fr-FR" sz="1900" dirty="0"/>
              <a:t>* Le mot « demeure » vient du latin « mora » signifiant « retard ». La mise en demeure est une interpellation formelle faite au débiteur que n’a pas exécuté son obligation à son terme. </a:t>
            </a:r>
          </a:p>
          <a:p>
            <a:pPr algn="ctr"/>
            <a:endParaRPr lang="fr-FR" sz="2800" dirty="0"/>
          </a:p>
        </p:txBody>
      </p:sp>
    </p:spTree>
    <p:extLst>
      <p:ext uri="{BB962C8B-B14F-4D97-AF65-F5344CB8AC3E}">
        <p14:creationId xmlns:p14="http://schemas.microsoft.com/office/powerpoint/2010/main" val="14781438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70B58-F89C-47C7-B61D-DCE0405E01B1}"/>
              </a:ext>
            </a:extLst>
          </p:cNvPr>
          <p:cNvSpPr>
            <a:spLocks noGrp="1"/>
          </p:cNvSpPr>
          <p:nvPr>
            <p:ph type="title"/>
          </p:nvPr>
        </p:nvSpPr>
        <p:spPr>
          <a:xfrm>
            <a:off x="1" y="804519"/>
            <a:ext cx="2199860" cy="5198716"/>
          </a:xfrm>
          <a:solidFill>
            <a:schemeClr val="tx2">
              <a:lumMod val="40000"/>
              <a:lumOff val="60000"/>
            </a:schemeClr>
          </a:solidFill>
        </p:spPr>
        <p:txBody>
          <a:bodyPr/>
          <a:lstStyle/>
          <a:p>
            <a:pPr algn="ctr"/>
            <a:r>
              <a:rPr lang="pt-BR" dirty="0"/>
              <a:t>L</a:t>
            </a:r>
            <a:r>
              <a:rPr lang="pt-BR" dirty="0">
                <a:effectLst>
                  <a:outerShdw blurRad="38100" dist="38100" dir="2700000" algn="tl">
                    <a:srgbClr val="000000">
                      <a:alpha val="43137"/>
                    </a:srgbClr>
                  </a:outerShdw>
                </a:effectLst>
              </a:rPr>
              <a:t>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p>
        </p:txBody>
      </p:sp>
      <p:sp>
        <p:nvSpPr>
          <p:cNvPr id="3" name="Espaço Reservado para Conteúdo 2">
            <a:extLst>
              <a:ext uri="{FF2B5EF4-FFF2-40B4-BE49-F238E27FC236}">
                <a16:creationId xmlns:a16="http://schemas.microsoft.com/office/drawing/2014/main" id="{03CC9D51-EAB5-4396-A60C-8E840B08976E}"/>
              </a:ext>
            </a:extLst>
          </p:cNvPr>
          <p:cNvSpPr>
            <a:spLocks noGrp="1"/>
          </p:cNvSpPr>
          <p:nvPr>
            <p:ph idx="1"/>
          </p:nvPr>
        </p:nvSpPr>
        <p:spPr>
          <a:xfrm>
            <a:off x="2425147" y="804519"/>
            <a:ext cx="9422295" cy="5198715"/>
          </a:xfrm>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r>
              <a:rPr lang="fr-FR" sz="2400" dirty="0"/>
              <a:t>La </a:t>
            </a:r>
            <a:r>
              <a:rPr lang="fr-FR" sz="2400" u="sng" dirty="0"/>
              <a:t>formation restreinte </a:t>
            </a:r>
            <a:r>
              <a:rPr lang="fr-FR" sz="2400" dirty="0"/>
              <a:t>de la CNIL, composée de 5 membres et d'un Président distinct du Président de la CNIL, peut prononcer diverses sanctions à l'issue d'une procédure contradictoire : une sanction pécuniaire (sauf pour les traitements de l’État) d’un montant maximal de 20 millions d’euros. </a:t>
            </a:r>
          </a:p>
          <a:p>
            <a:pPr marL="0" indent="0">
              <a:buNone/>
            </a:pPr>
            <a:r>
              <a:rPr lang="fr-FR" sz="2400" dirty="0"/>
              <a:t>Cette sanction peut être rendue publique ; la formation restreinte peut également ordonner l'insertion de sa décision dans la presse, ou ordonner que les organismes sanctionnés informent individuellement les personnes concernées aux frais de l'organisme sanctionné.</a:t>
            </a:r>
          </a:p>
          <a:p>
            <a:endParaRPr lang="pt-BR" dirty="0"/>
          </a:p>
        </p:txBody>
      </p:sp>
    </p:spTree>
    <p:extLst>
      <p:ext uri="{BB962C8B-B14F-4D97-AF65-F5344CB8AC3E}">
        <p14:creationId xmlns:p14="http://schemas.microsoft.com/office/powerpoint/2010/main" val="306217189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E2B47-3AEF-417C-9501-0D5DBE18ECC6}"/>
              </a:ext>
            </a:extLst>
          </p:cNvPr>
          <p:cNvSpPr>
            <a:spLocks noGrp="1"/>
          </p:cNvSpPr>
          <p:nvPr>
            <p:ph type="title"/>
          </p:nvPr>
        </p:nvSpPr>
        <p:spPr>
          <a:xfrm>
            <a:off x="1" y="768627"/>
            <a:ext cx="1974574" cy="5168348"/>
          </a:xfrm>
          <a:solidFill>
            <a:schemeClr val="tx2">
              <a:lumMod val="40000"/>
              <a:lumOff val="60000"/>
            </a:schemeClr>
          </a:solidFill>
        </p:spPr>
        <p:txBody>
          <a:bodyPr/>
          <a:lstStyle/>
          <a:p>
            <a:pPr algn="ctr"/>
            <a:r>
              <a:rPr lang="pt-BR" dirty="0">
                <a:effectLst>
                  <a:outerShdw blurRad="38100" dist="38100" dir="2700000" algn="tl">
                    <a:srgbClr val="000000">
                      <a:alpha val="43137"/>
                    </a:srgbClr>
                  </a:outerShdw>
                </a:effectLst>
              </a:rPr>
              <a:t>LA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9F1874CB-2666-4831-9441-7819F4019FCC}"/>
              </a:ext>
            </a:extLst>
          </p:cNvPr>
          <p:cNvSpPr>
            <a:spLocks noGrp="1"/>
          </p:cNvSpPr>
          <p:nvPr>
            <p:ph idx="1"/>
          </p:nvPr>
        </p:nvSpPr>
        <p:spPr>
          <a:xfrm>
            <a:off x="2266122" y="768628"/>
            <a:ext cx="9554817" cy="5168348"/>
          </a:xfrm>
        </p:spPr>
        <p:style>
          <a:lnRef idx="1">
            <a:schemeClr val="accent2"/>
          </a:lnRef>
          <a:fillRef idx="2">
            <a:schemeClr val="accent2"/>
          </a:fillRef>
          <a:effectRef idx="1">
            <a:schemeClr val="accent2"/>
          </a:effectRef>
          <a:fontRef idx="minor">
            <a:schemeClr val="dk1"/>
          </a:fontRef>
        </p:style>
        <p:txBody>
          <a:bodyPr>
            <a:normAutofit/>
          </a:bodyPr>
          <a:lstStyle/>
          <a:p>
            <a:r>
              <a:rPr lang="fr-FR" sz="2400" dirty="0"/>
              <a:t>Le montant des amendes est perçu par le Trésor Public et non par la CNIL.</a:t>
            </a:r>
          </a:p>
          <a:p>
            <a:r>
              <a:rPr lang="fr-FR" sz="2400" dirty="0"/>
              <a:t>La formation restreinte de la CNIL peut également prononcer :</a:t>
            </a:r>
          </a:p>
          <a:p>
            <a:pPr lvl="1"/>
            <a:r>
              <a:rPr lang="fr-FR" sz="2200" dirty="0"/>
              <a:t>Une injonction de cesser le traitement.</a:t>
            </a:r>
          </a:p>
          <a:p>
            <a:pPr lvl="1"/>
            <a:r>
              <a:rPr lang="fr-FR" sz="2200" dirty="0"/>
              <a:t>Un retrait de l’autorisation accordée par la CNIL.</a:t>
            </a:r>
          </a:p>
          <a:p>
            <a:pPr lvl="1"/>
            <a:r>
              <a:rPr lang="fr-FR" sz="2200" dirty="0"/>
              <a:t>En cas d’atteinte grave et immédiate aux droits et libertés, le président de la CNIL peut demander, par référé, à la juridiction compétente, d’ordonner toute mesure nécessaire. Il peut également dénoncer au Procureur de la République les infractions à la législation dont il a connaissance.</a:t>
            </a:r>
          </a:p>
          <a:p>
            <a:endParaRPr lang="pt-BR" dirty="0"/>
          </a:p>
        </p:txBody>
      </p:sp>
    </p:spTree>
    <p:extLst>
      <p:ext uri="{BB962C8B-B14F-4D97-AF65-F5344CB8AC3E}">
        <p14:creationId xmlns:p14="http://schemas.microsoft.com/office/powerpoint/2010/main" val="211247985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50430-6143-471F-B683-4A12610457A5}"/>
              </a:ext>
            </a:extLst>
          </p:cNvPr>
          <p:cNvSpPr>
            <a:spLocks noGrp="1"/>
          </p:cNvSpPr>
          <p:nvPr>
            <p:ph type="title"/>
          </p:nvPr>
        </p:nvSpPr>
        <p:spPr>
          <a:xfrm>
            <a:off x="1" y="556592"/>
            <a:ext cx="1934816" cy="5300870"/>
          </a:xfrm>
          <a:solidFill>
            <a:schemeClr val="tx2">
              <a:lumMod val="40000"/>
              <a:lumOff val="60000"/>
            </a:schemeClr>
          </a:solidFill>
        </p:spPr>
        <p:txBody>
          <a:bodyPr/>
          <a:lstStyle/>
          <a:p>
            <a:r>
              <a:rPr lang="pt-BR" dirty="0">
                <a:effectLst>
                  <a:outerShdw blurRad="38100" dist="38100" dir="2700000" algn="tl">
                    <a:srgbClr val="000000">
                      <a:alpha val="43137"/>
                    </a:srgbClr>
                  </a:outerShdw>
                </a:effectLst>
              </a:rPr>
              <a:t>LA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D8083DD1-8C27-462F-A8CA-BD3870F723DC}"/>
              </a:ext>
            </a:extLst>
          </p:cNvPr>
          <p:cNvSpPr>
            <a:spLocks noGrp="1"/>
          </p:cNvSpPr>
          <p:nvPr>
            <p:ph idx="1"/>
          </p:nvPr>
        </p:nvSpPr>
        <p:spPr>
          <a:xfrm>
            <a:off x="2226365" y="728870"/>
            <a:ext cx="9819861" cy="5128591"/>
          </a:xfrm>
          <a:solidFill>
            <a:schemeClr val="accent4">
              <a:lumMod val="20000"/>
              <a:lumOff val="80000"/>
            </a:schemeClr>
          </a:solidFill>
        </p:spPr>
        <p:txBody>
          <a:bodyPr>
            <a:normAutofit/>
          </a:bodyPr>
          <a:lstStyle/>
          <a:p>
            <a:pPr marL="0" indent="0" algn="ctr">
              <a:buNone/>
            </a:pPr>
            <a:r>
              <a:rPr lang="fr-FR" b="1" dirty="0"/>
              <a:t>QUATRIÈME MISSION : ANTICIPER</a:t>
            </a:r>
          </a:p>
          <a:p>
            <a:pPr marL="0" indent="0" algn="ctr">
              <a:buNone/>
            </a:pPr>
            <a:endParaRPr lang="fr-FR" b="1" dirty="0"/>
          </a:p>
          <a:p>
            <a:r>
              <a:rPr lang="fr-FR" dirty="0"/>
              <a:t>Dans le cadre de son activité d’innovation et de prospective, la CNIL met en place une veille pour détecter et analyser les technologies ou les nouveaux usages pouvant avoir des impacts importants sur la vie privée. </a:t>
            </a:r>
          </a:p>
          <a:p>
            <a:r>
              <a:rPr lang="fr-FR" dirty="0"/>
              <a:t>Elle dispose d’un laboratoire lui permettant d’expérimenter des produits ou applications innovants. </a:t>
            </a:r>
          </a:p>
          <a:p>
            <a:r>
              <a:rPr lang="fr-FR" dirty="0"/>
              <a:t>Elle contribue au développement de solutions technologiques protectrices de la vie privée en conseillant les entreprises le plus en amont possible, dans une logique de privacy by design. </a:t>
            </a:r>
          </a:p>
          <a:p>
            <a:endParaRPr lang="pt-BR" dirty="0"/>
          </a:p>
        </p:txBody>
      </p:sp>
    </p:spTree>
    <p:extLst>
      <p:ext uri="{BB962C8B-B14F-4D97-AF65-F5344CB8AC3E}">
        <p14:creationId xmlns:p14="http://schemas.microsoft.com/office/powerpoint/2010/main" val="206669069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E5AF4-D3AB-4E93-8DF9-CAE8323BA727}"/>
              </a:ext>
            </a:extLst>
          </p:cNvPr>
          <p:cNvSpPr>
            <a:spLocks noGrp="1"/>
          </p:cNvSpPr>
          <p:nvPr>
            <p:ph type="title"/>
          </p:nvPr>
        </p:nvSpPr>
        <p:spPr>
          <a:xfrm>
            <a:off x="0" y="755375"/>
            <a:ext cx="2835965" cy="5380382"/>
          </a:xfrm>
          <a:solidFill>
            <a:schemeClr val="accent1">
              <a:lumMod val="20000"/>
              <a:lumOff val="80000"/>
            </a:schemeClr>
          </a:solidFill>
        </p:spPr>
        <p:txBody>
          <a:bodyPr/>
          <a:lstStyle/>
          <a:p>
            <a:pPr algn="ct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r>
              <a:rPr lang="pt-BR" sz="2800" dirty="0">
                <a:effectLst>
                  <a:outerShdw blurRad="38100" dist="38100" dir="2700000" algn="tl">
                    <a:srgbClr val="000000">
                      <a:alpha val="43137"/>
                    </a:srgbClr>
                  </a:outerShdw>
                </a:effectLst>
              </a:rPr>
              <a:t>LES DONNÉES PERSONNELLES</a:t>
            </a:r>
          </a:p>
        </p:txBody>
      </p:sp>
      <p:sp>
        <p:nvSpPr>
          <p:cNvPr id="3" name="Espaço Reservado para Conteúdo 2">
            <a:extLst>
              <a:ext uri="{FF2B5EF4-FFF2-40B4-BE49-F238E27FC236}">
                <a16:creationId xmlns:a16="http://schemas.microsoft.com/office/drawing/2014/main" id="{81F49958-A8E2-4B93-A99B-07660D27AE39}"/>
              </a:ext>
            </a:extLst>
          </p:cNvPr>
          <p:cNvSpPr>
            <a:spLocks noGrp="1"/>
          </p:cNvSpPr>
          <p:nvPr>
            <p:ph idx="1"/>
          </p:nvPr>
        </p:nvSpPr>
        <p:spPr>
          <a:xfrm>
            <a:off x="2981739" y="864108"/>
            <a:ext cx="8961732" cy="5271649"/>
          </a:xfrm>
          <a:solidFill>
            <a:schemeClr val="bg1"/>
          </a:solidFill>
          <a:ln>
            <a:solidFill>
              <a:srgbClr val="FFC000"/>
            </a:solidFill>
          </a:ln>
        </p:spPr>
        <p:txBody>
          <a:bodyPr>
            <a:normAutofit fontScale="55000" lnSpcReduction="20000"/>
          </a:bodyPr>
          <a:lstStyle/>
          <a:p>
            <a:pPr marL="0" indent="0" algn="ctr">
              <a:buNone/>
            </a:pPr>
            <a:endParaRPr lang="fr-FR" sz="4500" b="1" dirty="0"/>
          </a:p>
          <a:p>
            <a:pPr marL="0" indent="0" algn="ctr">
              <a:buNone/>
            </a:pPr>
            <a:r>
              <a:rPr lang="fr-FR" sz="4500" b="1" dirty="0"/>
              <a:t>DÉFINITION DE DONNÉE PERSONNELLE</a:t>
            </a:r>
          </a:p>
          <a:p>
            <a:pPr marL="0" indent="0" algn="ctr">
              <a:buNone/>
            </a:pPr>
            <a:endParaRPr lang="fr-FR" sz="4500" b="1" dirty="0"/>
          </a:p>
          <a:p>
            <a:pPr marL="0" indent="0" algn="ctr">
              <a:buNone/>
            </a:pPr>
            <a:r>
              <a:rPr lang="fr-FR" sz="5100" dirty="0"/>
              <a:t>Toute information identifiant directement ou indirectement une personne physique (ex. nom, nº d’immatriculation, nº de téléphone, photographie, date de naissance, commune de résidence, empreinte digitale...)*.</a:t>
            </a:r>
          </a:p>
          <a:p>
            <a:endParaRPr lang="fr-FR" sz="4500" dirty="0"/>
          </a:p>
          <a:p>
            <a:pPr marL="0" indent="0" algn="r">
              <a:buNone/>
            </a:pPr>
            <a:r>
              <a:rPr lang="fr-FR" sz="2100" i="1" dirty="0"/>
              <a:t>* Selon la CNIL</a:t>
            </a:r>
            <a:endParaRPr lang="pt-BR" sz="2100" i="1" dirty="0"/>
          </a:p>
        </p:txBody>
      </p:sp>
    </p:spTree>
    <p:extLst>
      <p:ext uri="{BB962C8B-B14F-4D97-AF65-F5344CB8AC3E}">
        <p14:creationId xmlns:p14="http://schemas.microsoft.com/office/powerpoint/2010/main" val="255135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86610-64A9-453C-9330-7E0F86370296}"/>
              </a:ext>
            </a:extLst>
          </p:cNvPr>
          <p:cNvSpPr>
            <a:spLocks noGrp="1"/>
          </p:cNvSpPr>
          <p:nvPr>
            <p:ph type="title"/>
          </p:nvPr>
        </p:nvSpPr>
        <p:spPr>
          <a:xfrm>
            <a:off x="1" y="901148"/>
            <a:ext cx="2822712" cy="5178287"/>
          </a:xfrm>
          <a:solidFill>
            <a:schemeClr val="accent1">
              <a:lumMod val="20000"/>
              <a:lumOff val="80000"/>
            </a:schemeClr>
          </a:solidFill>
        </p:spPr>
        <p:txBody>
          <a:bodyPr/>
          <a:lstStyle/>
          <a:p>
            <a:pPr algn="ct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sz="2800" dirty="0">
                <a:effectLst>
                  <a:outerShdw blurRad="38100" dist="38100" dir="2700000" algn="tl">
                    <a:srgbClr val="000000">
                      <a:alpha val="43137"/>
                    </a:srgbClr>
                  </a:outerShdw>
                </a:effectLst>
              </a:rPr>
            </a:br>
            <a:br>
              <a:rPr lang="pt-BR" sz="2800" dirty="0">
                <a:effectLst>
                  <a:outerShdw blurRad="38100" dist="38100" dir="2700000" algn="tl">
                    <a:srgbClr val="000000">
                      <a:alpha val="43137"/>
                    </a:srgbClr>
                  </a:outerShdw>
                </a:effectLst>
              </a:rPr>
            </a:br>
            <a:r>
              <a:rPr lang="pt-BR" sz="2800" dirty="0">
                <a:effectLst>
                  <a:outerShdw blurRad="38100" dist="38100" dir="2700000" algn="tl">
                    <a:srgbClr val="000000">
                      <a:alpha val="43137"/>
                    </a:srgbClr>
                  </a:outerShdw>
                </a:effectLst>
              </a:rPr>
              <a:t>DONNÉES SENSIBLES</a:t>
            </a:r>
          </a:p>
        </p:txBody>
      </p:sp>
      <p:sp>
        <p:nvSpPr>
          <p:cNvPr id="3" name="Espaço Reservado para Conteúdo 2">
            <a:extLst>
              <a:ext uri="{FF2B5EF4-FFF2-40B4-BE49-F238E27FC236}">
                <a16:creationId xmlns:a16="http://schemas.microsoft.com/office/drawing/2014/main" id="{EBE5B62A-83AA-4D3D-9EDD-F1934DF9A9E0}"/>
              </a:ext>
            </a:extLst>
          </p:cNvPr>
          <p:cNvSpPr>
            <a:spLocks noGrp="1"/>
          </p:cNvSpPr>
          <p:nvPr>
            <p:ph idx="1"/>
          </p:nvPr>
        </p:nvSpPr>
        <p:spPr>
          <a:xfrm>
            <a:off x="2955236" y="901148"/>
            <a:ext cx="8960099" cy="5178287"/>
          </a:xfrm>
          <a:solidFill>
            <a:schemeClr val="bg1"/>
          </a:solidFill>
        </p:spPr>
        <p:txBody>
          <a:bodyPr>
            <a:normAutofit/>
          </a:bodyPr>
          <a:lstStyle/>
          <a:p>
            <a:pPr marL="0" indent="0" algn="ctr">
              <a:buNone/>
            </a:pPr>
            <a:r>
              <a:rPr lang="fr-FR" sz="2400" b="1" dirty="0"/>
              <a:t>CERTAINES DONNÉES BÉNÉFICIENT D’UNE PROTECTION PARTICULIÈRE : </a:t>
            </a:r>
          </a:p>
          <a:p>
            <a:pPr marL="0" indent="0" algn="ctr">
              <a:buNone/>
            </a:pPr>
            <a:r>
              <a:rPr lang="fr-FR" sz="2400" b="1" dirty="0"/>
              <a:t>LES DONNÉES « SENSIBLES »</a:t>
            </a:r>
          </a:p>
          <a:p>
            <a:pPr marL="0" indent="0">
              <a:buNone/>
            </a:pPr>
            <a:endParaRPr lang="fr-FR" sz="2400" b="1" dirty="0"/>
          </a:p>
          <a:p>
            <a:pPr marL="0" indent="0" algn="ctr">
              <a:buNone/>
            </a:pPr>
            <a:r>
              <a:rPr lang="fr-FR" sz="2400" dirty="0"/>
              <a:t>Ce sont des informations qui révèlent les origines raciales ou ethniques, les opinions politiques, philosophiques ou religieuses, l'appartenance syndicale, la santé ou la vie sexuelle d'une personne. </a:t>
            </a:r>
          </a:p>
          <a:p>
            <a:endParaRPr lang="pt-BR" dirty="0"/>
          </a:p>
        </p:txBody>
      </p:sp>
    </p:spTree>
    <p:extLst>
      <p:ext uri="{BB962C8B-B14F-4D97-AF65-F5344CB8AC3E}">
        <p14:creationId xmlns:p14="http://schemas.microsoft.com/office/powerpoint/2010/main" val="65264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4BD3D9-F0E4-4005-A297-9E8773297FDD}"/>
              </a:ext>
            </a:extLst>
          </p:cNvPr>
          <p:cNvSpPr>
            <a:spLocks noGrp="1"/>
          </p:cNvSpPr>
          <p:nvPr>
            <p:ph type="title"/>
          </p:nvPr>
        </p:nvSpPr>
        <p:spPr>
          <a:xfrm>
            <a:off x="1" y="953324"/>
            <a:ext cx="2769703" cy="5116172"/>
          </a:xfrm>
          <a:solidFill>
            <a:schemeClr val="accent1">
              <a:lumMod val="20000"/>
              <a:lumOff val="80000"/>
            </a:schemeClr>
          </a:solidFill>
        </p:spPr>
        <p:txBody>
          <a:bodyPr>
            <a:normAutofit/>
          </a:bodyPr>
          <a:lstStyle/>
          <a:p>
            <a:pPr algn="ct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sz="2800" dirty="0">
                <a:effectLst>
                  <a:outerShdw blurRad="38100" dist="38100" dir="2700000" algn="tl">
                    <a:srgbClr val="000000">
                      <a:alpha val="43137"/>
                    </a:srgbClr>
                  </a:outerShdw>
                </a:effectLst>
              </a:rPr>
            </a:br>
            <a:br>
              <a:rPr lang="pt-BR" sz="2800" dirty="0">
                <a:effectLst>
                  <a:outerShdw blurRad="38100" dist="38100" dir="2700000" algn="tl">
                    <a:srgbClr val="000000">
                      <a:alpha val="43137"/>
                    </a:srgbClr>
                  </a:outerShdw>
                </a:effectLst>
              </a:rPr>
            </a:br>
            <a:r>
              <a:rPr lang="pt-BR" sz="2800" dirty="0">
                <a:effectLst>
                  <a:outerShdw blurRad="38100" dist="38100" dir="2700000" algn="tl">
                    <a:srgbClr val="000000">
                      <a:alpha val="43137"/>
                    </a:srgbClr>
                  </a:outerShdw>
                </a:effectLst>
              </a:rPr>
              <a:t>DONNÉES SENSIBLES</a:t>
            </a:r>
            <a:endParaRPr lang="pt-BR" sz="2800" dirty="0"/>
          </a:p>
        </p:txBody>
      </p:sp>
      <p:sp>
        <p:nvSpPr>
          <p:cNvPr id="3" name="Espaço Reservado para Conteúdo 2">
            <a:extLst>
              <a:ext uri="{FF2B5EF4-FFF2-40B4-BE49-F238E27FC236}">
                <a16:creationId xmlns:a16="http://schemas.microsoft.com/office/drawing/2014/main" id="{2B36991F-6FBA-4B34-9C53-E9CE3BF43A81}"/>
              </a:ext>
            </a:extLst>
          </p:cNvPr>
          <p:cNvSpPr>
            <a:spLocks noGrp="1"/>
          </p:cNvSpPr>
          <p:nvPr>
            <p:ph idx="1"/>
          </p:nvPr>
        </p:nvSpPr>
        <p:spPr>
          <a:xfrm>
            <a:off x="2888974" y="953324"/>
            <a:ext cx="9096700" cy="5116171"/>
          </a:xfrm>
          <a:solidFill>
            <a:srgbClr val="F8FAFA"/>
          </a:solidFill>
        </p:spPr>
        <p:txBody>
          <a:bodyPr>
            <a:normAutofit fontScale="85000" lnSpcReduction="20000"/>
          </a:bodyPr>
          <a:lstStyle/>
          <a:p>
            <a:pPr marL="0" indent="0" algn="ctr">
              <a:buNone/>
            </a:pPr>
            <a:r>
              <a:rPr lang="fr-FR" sz="2600" b="1" dirty="0"/>
              <a:t>La loi informatique et libertés interdit de recueillir et d'utiliser ces données, sauf dans certains cas et notamment :</a:t>
            </a:r>
          </a:p>
          <a:p>
            <a:r>
              <a:rPr lang="fr-FR" sz="2600" dirty="0"/>
              <a:t>Si la personne concernée a donné son consentement exprès (démarche active, explicite et de préférence écrite, qui doit être libre, spécifique, et informée),</a:t>
            </a:r>
          </a:p>
          <a:p>
            <a:r>
              <a:rPr lang="fr-FR" sz="2600" dirty="0"/>
              <a:t>Si les informations sont rendues publiques par la personne concernée,</a:t>
            </a:r>
          </a:p>
          <a:p>
            <a:r>
              <a:rPr lang="fr-FR" sz="2600" dirty="0"/>
              <a:t>Si elles sont nécessaires à la sauvegarde de la vie humaine,</a:t>
            </a:r>
          </a:p>
          <a:p>
            <a:r>
              <a:rPr lang="fr-FR" sz="2600" dirty="0"/>
              <a:t>Si leur utilisation est justifiée par l'intérêt public et autorisé par la CNIL,</a:t>
            </a:r>
          </a:p>
          <a:p>
            <a:r>
              <a:rPr lang="fr-FR" sz="2600" dirty="0"/>
              <a:t>Si elles concernent les membres ou adhérents d'une association ou d'une organisation politique, religieuse, philosophique, politique ou syndicale. </a:t>
            </a:r>
          </a:p>
          <a:p>
            <a:endParaRPr lang="pt-BR" dirty="0"/>
          </a:p>
        </p:txBody>
      </p:sp>
    </p:spTree>
    <p:extLst>
      <p:ext uri="{BB962C8B-B14F-4D97-AF65-F5344CB8AC3E}">
        <p14:creationId xmlns:p14="http://schemas.microsoft.com/office/powerpoint/2010/main" val="48670320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44ABE-50D9-48AC-8A4A-64E4AED9A05A}"/>
              </a:ext>
            </a:extLst>
          </p:cNvPr>
          <p:cNvSpPr>
            <a:spLocks noGrp="1"/>
          </p:cNvSpPr>
          <p:nvPr>
            <p:ph type="title"/>
          </p:nvPr>
        </p:nvSpPr>
        <p:spPr>
          <a:xfrm>
            <a:off x="0" y="953324"/>
            <a:ext cx="2849217" cy="5116172"/>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 </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74E3A93B-8E70-4457-9F90-C944BB80D932}"/>
              </a:ext>
            </a:extLst>
          </p:cNvPr>
          <p:cNvSpPr>
            <a:spLocks noGrp="1"/>
          </p:cNvSpPr>
          <p:nvPr>
            <p:ph idx="1"/>
          </p:nvPr>
        </p:nvSpPr>
        <p:spPr>
          <a:xfrm>
            <a:off x="2994991" y="953324"/>
            <a:ext cx="8920344" cy="4970398"/>
          </a:xfrm>
          <a:solidFill>
            <a:srgbClr val="F8FAFA"/>
          </a:solidFill>
        </p:spPr>
        <p:txBody>
          <a:bodyPr>
            <a:normAutofit/>
          </a:bodyPr>
          <a:lstStyle/>
          <a:p>
            <a:pPr marL="0" indent="0" algn="ctr">
              <a:buNone/>
            </a:pPr>
            <a:r>
              <a:rPr lang="fr-FR" sz="2600" b="1" dirty="0"/>
              <a:t>LE RGPD </a:t>
            </a:r>
          </a:p>
          <a:p>
            <a:pPr marL="0" indent="0" algn="ctr">
              <a:buNone/>
            </a:pPr>
            <a:r>
              <a:rPr lang="fr-FR" b="1" dirty="0"/>
              <a:t>« RÈGLEMENT GÉNÉRAL SUR LA  PROTECTION DES DONNÉES » </a:t>
            </a:r>
          </a:p>
          <a:p>
            <a:pPr marL="0" indent="0">
              <a:buNone/>
            </a:pP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4" name="Retângulo: Cantos Diagonais Arredondados 3">
            <a:extLst>
              <a:ext uri="{FF2B5EF4-FFF2-40B4-BE49-F238E27FC236}">
                <a16:creationId xmlns:a16="http://schemas.microsoft.com/office/drawing/2014/main" id="{5532C04C-D058-4354-8487-16D7C79A7C0F}"/>
              </a:ext>
            </a:extLst>
          </p:cNvPr>
          <p:cNvSpPr/>
          <p:nvPr/>
        </p:nvSpPr>
        <p:spPr>
          <a:xfrm>
            <a:off x="3246782" y="2239617"/>
            <a:ext cx="8443469" cy="3485322"/>
          </a:xfrm>
          <a:prstGeom prst="round2DiagRect">
            <a:avLst/>
          </a:prstGeom>
          <a:solidFill>
            <a:schemeClr val="accent6">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Est un nouveau règlement européen qui encadre les règles de protection des données personnelles (règlement UE 2016/679). </a:t>
            </a:r>
          </a:p>
          <a:p>
            <a:pPr algn="ctr"/>
            <a:r>
              <a:rPr lang="fr-FR" sz="2400" dirty="0">
                <a:solidFill>
                  <a:schemeClr val="tx1"/>
                </a:solidFill>
              </a:rPr>
              <a:t>Il est entré en vigueur en France et dans les autres pays de l'UE le 25 mai 2018 (date inscrite à l'article 99 du RGPD). </a:t>
            </a:r>
          </a:p>
          <a:p>
            <a:pPr algn="ctr"/>
            <a:endParaRPr lang="pt-BR" dirty="0"/>
          </a:p>
        </p:txBody>
      </p:sp>
    </p:spTree>
    <p:extLst>
      <p:ext uri="{BB962C8B-B14F-4D97-AF65-F5344CB8AC3E}">
        <p14:creationId xmlns:p14="http://schemas.microsoft.com/office/powerpoint/2010/main" val="218870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BD285-3122-486C-B73B-2489C69E88D6}"/>
              </a:ext>
            </a:extLst>
          </p:cNvPr>
          <p:cNvSpPr>
            <a:spLocks noGrp="1"/>
          </p:cNvSpPr>
          <p:nvPr>
            <p:ph type="title"/>
          </p:nvPr>
        </p:nvSpPr>
        <p:spPr>
          <a:xfrm>
            <a:off x="1130270" y="953324"/>
            <a:ext cx="9603275" cy="1180276"/>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br>
              <a:rPr lang="pt-BR" sz="2800" dirty="0">
                <a:effectLst>
                  <a:outerShdw blurRad="38100" dist="38100" dir="2700000" algn="tl">
                    <a:srgbClr val="000000">
                      <a:alpha val="43137"/>
                    </a:srgbClr>
                  </a:outerShdw>
                </a:effectLst>
                <a:ea typeface="Verdana" panose="020B0604030504040204" pitchFamily="34" charset="0"/>
                <a:cs typeface="Verdana" panose="020B0604030504040204" pitchFamily="34" charset="0"/>
              </a:rPr>
            </a:br>
            <a:r>
              <a:rPr lang="pt-BR" sz="3600" dirty="0">
                <a:effectLst>
                  <a:outerShdw blurRad="38100" dist="38100" dir="2700000" algn="tl">
                    <a:srgbClr val="000000">
                      <a:alpha val="43137"/>
                    </a:srgbClr>
                  </a:outerShdw>
                </a:effectLst>
                <a:ea typeface="Verdana" panose="020B0604030504040204" pitchFamily="34" charset="0"/>
                <a:cs typeface="Verdana" panose="020B0604030504040204" pitchFamily="34" charset="0"/>
              </a:rPr>
              <a:t>IT FUNDAMENTALS</a:t>
            </a:r>
            <a:br>
              <a:rPr lang="pt-BR" sz="3600" dirty="0">
                <a:effectLst>
                  <a:outerShdw blurRad="38100" dist="38100" dir="2700000" algn="tl">
                    <a:srgbClr val="000000">
                      <a:alpha val="43137"/>
                    </a:srgbClr>
                  </a:outerShdw>
                </a:effectLst>
                <a:ea typeface="Verdana" panose="020B0604030504040204" pitchFamily="34" charset="0"/>
                <a:cs typeface="Verdana" panose="020B0604030504040204" pitchFamily="34" charset="0"/>
              </a:rPr>
            </a:br>
            <a:endParaRPr lang="pt-BR" sz="3600" dirty="0">
              <a:effectLst>
                <a:outerShdw blurRad="38100" dist="38100" dir="2700000" algn="tl">
                  <a:srgbClr val="000000">
                    <a:alpha val="43137"/>
                  </a:srgbClr>
                </a:outerShdw>
              </a:effectLst>
              <a:ea typeface="Verdana" panose="020B0604030504040204" pitchFamily="34" charset="0"/>
              <a:cs typeface="Verdana" panose="020B0604030504040204" pitchFamily="34" charset="0"/>
            </a:endParaRPr>
          </a:p>
        </p:txBody>
      </p:sp>
      <p:sp>
        <p:nvSpPr>
          <p:cNvPr id="3" name="Espaço Reservado para Conteúdo 2">
            <a:extLst>
              <a:ext uri="{FF2B5EF4-FFF2-40B4-BE49-F238E27FC236}">
                <a16:creationId xmlns:a16="http://schemas.microsoft.com/office/drawing/2014/main" id="{49FAFE37-6F80-472D-B84C-45F7B71AFA3B}"/>
              </a:ext>
            </a:extLst>
          </p:cNvPr>
          <p:cNvSpPr>
            <a:spLocks noGrp="1"/>
          </p:cNvSpPr>
          <p:nvPr>
            <p:ph idx="1"/>
          </p:nvPr>
        </p:nvSpPr>
        <p:spPr>
          <a:xfrm>
            <a:off x="1130270" y="2133601"/>
            <a:ext cx="9603275" cy="3758382"/>
          </a:xfrm>
          <a:solidFill>
            <a:schemeClr val="accent2">
              <a:lumMod val="40000"/>
              <a:lumOff val="60000"/>
            </a:schemeClr>
          </a:solidFill>
        </p:spPr>
        <p:txBody>
          <a:bodyPr>
            <a:normAutofit/>
          </a:bodyPr>
          <a:lstStyle/>
          <a:p>
            <a:pPr marL="0" indent="0" algn="ctr">
              <a:buNone/>
            </a:pPr>
            <a:r>
              <a:rPr lang="pt-BR" sz="2800" b="1" dirty="0">
                <a:ea typeface="Verdana" panose="020B0604030504040204" pitchFamily="34" charset="0"/>
                <a:cs typeface="Verdana" panose="020B0604030504040204" pitchFamily="34" charset="0"/>
              </a:rPr>
              <a:t>SOMAIRE</a:t>
            </a:r>
          </a:p>
          <a:p>
            <a:pPr marL="0" indent="0" algn="ctr">
              <a:buNone/>
            </a:pPr>
            <a:endParaRPr lang="pt-BR" sz="2800" b="1" dirty="0"/>
          </a:p>
          <a:p>
            <a:pPr algn="ctr"/>
            <a:r>
              <a:rPr lang="pt-BR" sz="2800" dirty="0">
                <a:ea typeface="Verdana" panose="020B0604030504040204" pitchFamily="34" charset="0"/>
                <a:cs typeface="Verdana" panose="020B0604030504040204" pitchFamily="34" charset="0"/>
              </a:rPr>
              <a:t>Le RGPD</a:t>
            </a:r>
          </a:p>
          <a:p>
            <a:pPr algn="ctr"/>
            <a:r>
              <a:rPr lang="pt-BR" sz="2800" dirty="0">
                <a:ea typeface="Verdana" panose="020B0604030504040204" pitchFamily="34" charset="0"/>
                <a:cs typeface="Verdana" panose="020B0604030504040204" pitchFamily="34" charset="0"/>
              </a:rPr>
              <a:t>La CNIL</a:t>
            </a:r>
          </a:p>
        </p:txBody>
      </p:sp>
    </p:spTree>
    <p:extLst>
      <p:ext uri="{BB962C8B-B14F-4D97-AF65-F5344CB8AC3E}">
        <p14:creationId xmlns:p14="http://schemas.microsoft.com/office/powerpoint/2010/main" val="69383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3FA91-8B09-48C8-B023-EEC5066AFD32}"/>
              </a:ext>
            </a:extLst>
          </p:cNvPr>
          <p:cNvSpPr>
            <a:spLocks noGrp="1"/>
          </p:cNvSpPr>
          <p:nvPr>
            <p:ph type="title"/>
          </p:nvPr>
        </p:nvSpPr>
        <p:spPr>
          <a:xfrm>
            <a:off x="0" y="953324"/>
            <a:ext cx="2796209" cy="5010154"/>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 </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FFF6C35A-664E-4716-A0AB-0891482F9FAA}"/>
              </a:ext>
            </a:extLst>
          </p:cNvPr>
          <p:cNvSpPr>
            <a:spLocks noGrp="1"/>
          </p:cNvSpPr>
          <p:nvPr>
            <p:ph idx="1"/>
          </p:nvPr>
        </p:nvSpPr>
        <p:spPr>
          <a:xfrm>
            <a:off x="2955236" y="953324"/>
            <a:ext cx="7778310" cy="5010154"/>
          </a:xfrm>
          <a:solidFill>
            <a:srgbClr val="F8FAFA"/>
          </a:solidFill>
        </p:spPr>
        <p:txBody>
          <a:bodyPr>
            <a:normAutofit/>
          </a:bodyPr>
          <a:lstStyle/>
          <a:p>
            <a:pPr marL="0" indent="0">
              <a:buNone/>
            </a:pPr>
            <a:endParaRPr lang="fr-FR" sz="2400" dirty="0"/>
          </a:p>
          <a:p>
            <a:endParaRPr lang="pt-BR" dirty="0"/>
          </a:p>
        </p:txBody>
      </p:sp>
      <p:sp>
        <p:nvSpPr>
          <p:cNvPr id="4" name="Lágrima 3">
            <a:extLst>
              <a:ext uri="{FF2B5EF4-FFF2-40B4-BE49-F238E27FC236}">
                <a16:creationId xmlns:a16="http://schemas.microsoft.com/office/drawing/2014/main" id="{4BE9192B-BB7F-4B31-A431-699E4BDDF233}"/>
              </a:ext>
            </a:extLst>
          </p:cNvPr>
          <p:cNvSpPr/>
          <p:nvPr/>
        </p:nvSpPr>
        <p:spPr>
          <a:xfrm>
            <a:off x="3498574" y="1099930"/>
            <a:ext cx="6480313" cy="4571999"/>
          </a:xfrm>
          <a:prstGeom prst="teardrop">
            <a:avLst/>
          </a:prstGeom>
          <a:solidFill>
            <a:srgbClr val="1FCFB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Canto Dobrado 4">
            <a:extLst>
              <a:ext uri="{FF2B5EF4-FFF2-40B4-BE49-F238E27FC236}">
                <a16:creationId xmlns:a16="http://schemas.microsoft.com/office/drawing/2014/main" id="{7444C935-11DA-4953-A58A-CDA53CF90FE7}"/>
              </a:ext>
            </a:extLst>
          </p:cNvPr>
          <p:cNvSpPr/>
          <p:nvPr/>
        </p:nvSpPr>
        <p:spPr>
          <a:xfrm>
            <a:off x="3511826" y="1099931"/>
            <a:ext cx="7010399" cy="4571998"/>
          </a:xfrm>
          <a:prstGeom prst="foldedCorner">
            <a:avLst/>
          </a:prstGeom>
          <a:solidFill>
            <a:schemeClr val="accent2">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tx1"/>
              </a:solidFill>
            </a:endParaRPr>
          </a:p>
          <a:p>
            <a:pPr algn="ctr"/>
            <a:r>
              <a:rPr lang="fr-FR" sz="3200" dirty="0">
                <a:solidFill>
                  <a:schemeClr val="tx1"/>
                </a:solidFill>
              </a:rPr>
              <a:t>Il fixe de nouveaux droits pour les personnes physiques dont les données sont collectées et de nouvelles obligations pour les responsables de leur traitement (essentiellement des administrations et des entreprises). </a:t>
            </a:r>
          </a:p>
          <a:p>
            <a:pPr algn="ctr"/>
            <a:endParaRPr lang="pt-BR" dirty="0"/>
          </a:p>
        </p:txBody>
      </p:sp>
    </p:spTree>
    <p:extLst>
      <p:ext uri="{BB962C8B-B14F-4D97-AF65-F5344CB8AC3E}">
        <p14:creationId xmlns:p14="http://schemas.microsoft.com/office/powerpoint/2010/main" val="3282120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3FA91-8B09-48C8-B023-EEC5066AFD32}"/>
              </a:ext>
            </a:extLst>
          </p:cNvPr>
          <p:cNvSpPr>
            <a:spLocks noGrp="1"/>
          </p:cNvSpPr>
          <p:nvPr>
            <p:ph type="title"/>
          </p:nvPr>
        </p:nvSpPr>
        <p:spPr>
          <a:xfrm>
            <a:off x="0" y="953324"/>
            <a:ext cx="2796209" cy="5010154"/>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 </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FFF6C35A-664E-4716-A0AB-0891482F9FAA}"/>
              </a:ext>
            </a:extLst>
          </p:cNvPr>
          <p:cNvSpPr>
            <a:spLocks noGrp="1"/>
          </p:cNvSpPr>
          <p:nvPr>
            <p:ph idx="1"/>
          </p:nvPr>
        </p:nvSpPr>
        <p:spPr>
          <a:xfrm>
            <a:off x="2955236" y="953324"/>
            <a:ext cx="7778310" cy="5010154"/>
          </a:xfrm>
          <a:solidFill>
            <a:srgbClr val="F8FAFA"/>
          </a:solidFill>
        </p:spPr>
        <p:txBody>
          <a:bodyPr>
            <a:normAutofit/>
          </a:bodyPr>
          <a:lstStyle/>
          <a:p>
            <a:pPr marL="0" indent="0">
              <a:buNone/>
            </a:pPr>
            <a:endParaRPr lang="fr-FR" sz="2400" dirty="0"/>
          </a:p>
          <a:p>
            <a:endParaRPr lang="pt-BR" dirty="0"/>
          </a:p>
        </p:txBody>
      </p:sp>
      <p:sp>
        <p:nvSpPr>
          <p:cNvPr id="4" name="Lágrima 3">
            <a:extLst>
              <a:ext uri="{FF2B5EF4-FFF2-40B4-BE49-F238E27FC236}">
                <a16:creationId xmlns:a16="http://schemas.microsoft.com/office/drawing/2014/main" id="{4BE9192B-BB7F-4B31-A431-699E4BDDF233}"/>
              </a:ext>
            </a:extLst>
          </p:cNvPr>
          <p:cNvSpPr/>
          <p:nvPr/>
        </p:nvSpPr>
        <p:spPr>
          <a:xfrm>
            <a:off x="3405807" y="1099930"/>
            <a:ext cx="6082749" cy="4804746"/>
          </a:xfrm>
          <a:prstGeom prst="teardrop">
            <a:avLst/>
          </a:prstGeom>
          <a:solidFill>
            <a:schemeClr val="accent3">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                   LE RGPD A DIFFÉRENTS OBJECTIFS</a:t>
            </a:r>
          </a:p>
          <a:p>
            <a:pPr algn="ctr"/>
            <a:endParaRPr lang="fr-FR" sz="2000" b="1" dirty="0">
              <a:solidFill>
                <a:schemeClr val="tx1"/>
              </a:solidFill>
            </a:endParaRPr>
          </a:p>
          <a:p>
            <a:pPr marL="1257300" lvl="2" indent="-342900">
              <a:buFont typeface="Wingdings" panose="05000000000000000000" pitchFamily="2" charset="2"/>
              <a:buChar char="v"/>
            </a:pPr>
            <a:r>
              <a:rPr lang="fr-FR" sz="2400" dirty="0">
                <a:solidFill>
                  <a:schemeClr val="tx1"/>
                </a:solidFill>
              </a:rPr>
              <a:t>Renforcer les droits des personnes ;</a:t>
            </a:r>
          </a:p>
          <a:p>
            <a:endParaRPr lang="fr-FR" sz="2400" dirty="0">
              <a:solidFill>
                <a:schemeClr val="tx1"/>
              </a:solidFill>
            </a:endParaRPr>
          </a:p>
          <a:p>
            <a:pPr marL="1257300" lvl="2" indent="-342900">
              <a:buFont typeface="Wingdings" panose="05000000000000000000" pitchFamily="2" charset="2"/>
              <a:buChar char="v"/>
            </a:pPr>
            <a:r>
              <a:rPr lang="fr-FR" sz="2400" dirty="0">
                <a:solidFill>
                  <a:schemeClr val="tx1"/>
                </a:solidFill>
              </a:rPr>
              <a:t>Responsabiliser les acteurs traitant des données ;</a:t>
            </a:r>
          </a:p>
          <a:p>
            <a:endParaRPr lang="fr-FR" sz="2400" dirty="0">
              <a:solidFill>
                <a:schemeClr val="tx1"/>
              </a:solidFill>
            </a:endParaRPr>
          </a:p>
          <a:p>
            <a:pPr marL="1257300" lvl="2" indent="-342900">
              <a:buFont typeface="Wingdings" panose="05000000000000000000" pitchFamily="2" charset="2"/>
              <a:buChar char="v"/>
            </a:pPr>
            <a:r>
              <a:rPr lang="fr-FR" sz="2400" dirty="0">
                <a:solidFill>
                  <a:schemeClr val="tx1"/>
                </a:solidFill>
              </a:rPr>
              <a:t>Crédibiliser la régulation.</a:t>
            </a:r>
          </a:p>
        </p:txBody>
      </p:sp>
    </p:spTree>
    <p:extLst>
      <p:ext uri="{BB962C8B-B14F-4D97-AF65-F5344CB8AC3E}">
        <p14:creationId xmlns:p14="http://schemas.microsoft.com/office/powerpoint/2010/main" val="62176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B0684-8E66-4BC0-8C7B-31B39C7CFC5C}"/>
              </a:ext>
            </a:extLst>
          </p:cNvPr>
          <p:cNvSpPr>
            <a:spLocks noGrp="1"/>
          </p:cNvSpPr>
          <p:nvPr>
            <p:ph type="title"/>
          </p:nvPr>
        </p:nvSpPr>
        <p:spPr>
          <a:xfrm>
            <a:off x="1" y="864107"/>
            <a:ext cx="2703442" cy="5202671"/>
          </a:xfrm>
          <a:solidFill>
            <a:srgbClr val="6699FF"/>
          </a:solidFill>
        </p:spPr>
        <p:txBody>
          <a:bodyPr/>
          <a:lstStyle/>
          <a:p>
            <a:pPr algn="ct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solidFill>
                  <a:schemeClr val="tx2"/>
                </a:solidFill>
                <a:effectLst>
                  <a:outerShdw blurRad="38100" dist="38100" dir="2700000" algn="tl">
                    <a:srgbClr val="000000">
                      <a:alpha val="43137"/>
                    </a:srgbClr>
                  </a:outerShdw>
                </a:effectLst>
              </a:rPr>
            </a:br>
            <a:r>
              <a:rPr lang="pt-BR" sz="2800" dirty="0">
                <a:solidFill>
                  <a:schemeClr val="tx2"/>
                </a:solidFill>
              </a:rPr>
              <a:t>RÉGLEMENT GÉNÉRALE À LA PROTECTION DES DONNÉES </a:t>
            </a:r>
            <a:br>
              <a:rPr lang="pt-BR" sz="2800" dirty="0">
                <a:solidFill>
                  <a:schemeClr val="tx2"/>
                </a:solidFill>
              </a:rPr>
            </a:br>
            <a:br>
              <a:rPr lang="pt-BR" sz="2800" dirty="0">
                <a:solidFill>
                  <a:schemeClr val="tx2"/>
                </a:solidFill>
              </a:rPr>
            </a:br>
            <a:r>
              <a:rPr lang="pt-BR" sz="2800" dirty="0">
                <a:solidFill>
                  <a:schemeClr val="tx2"/>
                </a:solidFill>
              </a:rPr>
              <a:t>(RGPD)</a:t>
            </a:r>
            <a:br>
              <a:rPr lang="pt-BR" dirty="0">
                <a:effectLst>
                  <a:outerShdw blurRad="38100" dist="38100" dir="2700000" algn="tl">
                    <a:srgbClr val="000000">
                      <a:alpha val="43137"/>
                    </a:srgbClr>
                  </a:outerShdw>
                </a:effectLst>
              </a:rPr>
            </a:b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B737301A-3B71-498E-8A05-5128F4E87482}"/>
              </a:ext>
            </a:extLst>
          </p:cNvPr>
          <p:cNvSpPr>
            <a:spLocks noGrp="1"/>
          </p:cNvSpPr>
          <p:nvPr>
            <p:ph idx="1"/>
          </p:nvPr>
        </p:nvSpPr>
        <p:spPr>
          <a:xfrm>
            <a:off x="2875721" y="864107"/>
            <a:ext cx="7871792" cy="5202672"/>
          </a:xfrm>
          <a:solidFill>
            <a:schemeClr val="accent5">
              <a:lumMod val="60000"/>
              <a:lumOff val="40000"/>
            </a:schemeClr>
          </a:solidFill>
          <a:ln>
            <a:solidFill>
              <a:schemeClr val="accent6">
                <a:lumMod val="60000"/>
                <a:lumOff val="40000"/>
              </a:schemeClr>
            </a:solidFill>
          </a:ln>
          <a:scene3d>
            <a:camera prst="obliqueTopRight"/>
            <a:lightRig rig="threePt" dir="t"/>
          </a:scene3d>
          <a:sp3d>
            <a:bevelT prst="convex"/>
          </a:sp3d>
        </p:spPr>
        <p:txBody>
          <a:bodyPr>
            <a:normAutofit fontScale="92500" lnSpcReduction="20000"/>
          </a:bodyPr>
          <a:lstStyle/>
          <a:p>
            <a:pPr marL="0" indent="0">
              <a:buNone/>
            </a:pPr>
            <a:endParaRPr lang="fr-FR" sz="2800" dirty="0"/>
          </a:p>
          <a:p>
            <a:pPr marL="0" indent="0" algn="ctr">
              <a:buNone/>
            </a:pPr>
            <a:r>
              <a:rPr lang="fr-FR" sz="3000" b="1" dirty="0"/>
              <a:t>LE RGPD S'APPLIQUE </a:t>
            </a:r>
            <a:endParaRPr lang="fr-FR" sz="3000" dirty="0"/>
          </a:p>
          <a:p>
            <a:pPr marL="0" indent="0" algn="ctr">
              <a:buNone/>
            </a:pPr>
            <a:endParaRPr lang="fr-FR" sz="3000" dirty="0"/>
          </a:p>
          <a:p>
            <a:pPr marL="0" indent="0" algn="ctr">
              <a:buNone/>
            </a:pPr>
            <a:r>
              <a:rPr lang="fr-FR" sz="3000" dirty="0"/>
              <a:t>« au traitement de données à caractère personnel, automatisé en tout ou en partie, ainsi qu'au traitement non automatisé de données à caractère personnel contenues ou appelées à figurer dans un fichier ».  </a:t>
            </a:r>
          </a:p>
          <a:p>
            <a:pPr marL="0" indent="0">
              <a:buNone/>
            </a:pPr>
            <a:br>
              <a:rPr lang="fr-FR" sz="2800" dirty="0"/>
            </a:br>
            <a:br>
              <a:rPr lang="fr-FR" dirty="0"/>
            </a:br>
            <a:endParaRPr lang="pt-BR" dirty="0"/>
          </a:p>
        </p:txBody>
      </p:sp>
    </p:spTree>
    <p:extLst>
      <p:ext uri="{BB962C8B-B14F-4D97-AF65-F5344CB8AC3E}">
        <p14:creationId xmlns:p14="http://schemas.microsoft.com/office/powerpoint/2010/main" val="82820595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15E6A-78D2-4486-8C06-838F570A376D}"/>
              </a:ext>
            </a:extLst>
          </p:cNvPr>
          <p:cNvSpPr>
            <a:spLocks noGrp="1"/>
          </p:cNvSpPr>
          <p:nvPr>
            <p:ph type="title"/>
          </p:nvPr>
        </p:nvSpPr>
        <p:spPr>
          <a:xfrm>
            <a:off x="0" y="953324"/>
            <a:ext cx="2835965" cy="5023406"/>
          </a:xfrm>
          <a:solidFill>
            <a:srgbClr val="6699FF"/>
          </a:solidFill>
        </p:spPr>
        <p:txBody>
          <a:bodyPr/>
          <a:lstStyle/>
          <a:p>
            <a:pPr algn="ctr"/>
            <a:br>
              <a:rPr lang="pt-BR" dirty="0"/>
            </a:br>
            <a:br>
              <a:rPr lang="pt-BR" dirty="0">
                <a:solidFill>
                  <a:schemeClr val="tx2"/>
                </a:solidFill>
              </a:rPr>
            </a:br>
            <a:r>
              <a:rPr lang="pt-BR" sz="2800" dirty="0">
                <a:solidFill>
                  <a:schemeClr val="tx2"/>
                </a:solidFill>
              </a:rPr>
              <a:t>RÉGLEMENT GÉNÉRALE À LA PROTECTION DES DONNÉES </a:t>
            </a:r>
            <a:br>
              <a:rPr lang="pt-BR" sz="2800" dirty="0">
                <a:solidFill>
                  <a:schemeClr val="tx2"/>
                </a:solidFill>
              </a:rPr>
            </a:br>
            <a:br>
              <a:rPr lang="pt-BR" sz="2800" dirty="0">
                <a:solidFill>
                  <a:schemeClr val="tx2"/>
                </a:solidFill>
              </a:rPr>
            </a:br>
            <a:r>
              <a:rPr lang="pt-BR" sz="2800" dirty="0">
                <a:solidFill>
                  <a:schemeClr val="tx2"/>
                </a:solidFill>
              </a:rPr>
              <a:t>(RGPD)</a:t>
            </a:r>
          </a:p>
        </p:txBody>
      </p:sp>
      <p:sp>
        <p:nvSpPr>
          <p:cNvPr id="3" name="Espaço Reservado para Conteúdo 2">
            <a:extLst>
              <a:ext uri="{FF2B5EF4-FFF2-40B4-BE49-F238E27FC236}">
                <a16:creationId xmlns:a16="http://schemas.microsoft.com/office/drawing/2014/main" id="{4020D624-A947-4635-868C-0A099F806F8C}"/>
              </a:ext>
            </a:extLst>
          </p:cNvPr>
          <p:cNvSpPr>
            <a:spLocks noGrp="1"/>
          </p:cNvSpPr>
          <p:nvPr>
            <p:ph idx="1"/>
          </p:nvPr>
        </p:nvSpPr>
        <p:spPr>
          <a:xfrm>
            <a:off x="3061252" y="953324"/>
            <a:ext cx="7672293" cy="5023406"/>
          </a:xfrm>
          <a:solidFill>
            <a:srgbClr val="F8FAFA"/>
          </a:solidFill>
        </p:spPr>
        <p:txBody>
          <a:bodyPr>
            <a:normAutofit fontScale="92500" lnSpcReduction="10000"/>
          </a:bodyPr>
          <a:lstStyle/>
          <a:p>
            <a:pPr marL="0" indent="0" algn="ctr">
              <a:buNone/>
            </a:pPr>
            <a:r>
              <a:rPr lang="fr-FR" sz="3800" b="1" dirty="0"/>
              <a:t>QUELLES SONT LES ENTREPRISES CONCERNÉES PAR LE RGPD ? </a:t>
            </a:r>
            <a:br>
              <a:rPr lang="fr-FR" sz="2400" dirty="0"/>
            </a:br>
            <a:endParaRPr lang="fr-FR" sz="2400" dirty="0"/>
          </a:p>
          <a:p>
            <a:endParaRPr lang="fr-FR" sz="2400" dirty="0"/>
          </a:p>
          <a:p>
            <a:endParaRPr lang="fr-FR" sz="2400" dirty="0"/>
          </a:p>
          <a:p>
            <a:endParaRPr lang="fr-FR" sz="2400" dirty="0"/>
          </a:p>
          <a:p>
            <a:pPr marL="0" indent="0">
              <a:buNone/>
            </a:pPr>
            <a:endParaRPr lang="fr-FR" sz="2200" dirty="0"/>
          </a:p>
          <a:p>
            <a:pPr marL="0" indent="0" algn="ctr">
              <a:buNone/>
            </a:pPr>
            <a:r>
              <a:rPr lang="fr-FR" sz="2200" dirty="0"/>
              <a:t>responsables de traitements de données personnelles ;</a:t>
            </a:r>
          </a:p>
          <a:p>
            <a:pPr marL="0" indent="0" algn="ctr">
              <a:buNone/>
            </a:pPr>
            <a:r>
              <a:rPr lang="fr-FR" sz="2200" dirty="0"/>
              <a:t>responsables du stocke de données (que cela soit sous la forme de fichier, de tableau, etc).</a:t>
            </a:r>
          </a:p>
          <a:p>
            <a:endParaRPr lang="fr-FR" sz="2400" dirty="0"/>
          </a:p>
          <a:p>
            <a:pPr marL="0" indent="0">
              <a:buNone/>
            </a:pPr>
            <a:endParaRPr lang="fr-FR" sz="2400" dirty="0"/>
          </a:p>
          <a:p>
            <a:endParaRPr lang="fr-FR" sz="2400" dirty="0"/>
          </a:p>
        </p:txBody>
      </p:sp>
      <p:sp>
        <p:nvSpPr>
          <p:cNvPr id="4" name="Retângulo: Cantos Diagonais Arredondados 3">
            <a:extLst>
              <a:ext uri="{FF2B5EF4-FFF2-40B4-BE49-F238E27FC236}">
                <a16:creationId xmlns:a16="http://schemas.microsoft.com/office/drawing/2014/main" id="{43D16394-4F1D-481B-8484-2B8244E4C67A}"/>
              </a:ext>
            </a:extLst>
          </p:cNvPr>
          <p:cNvSpPr/>
          <p:nvPr/>
        </p:nvSpPr>
        <p:spPr>
          <a:xfrm>
            <a:off x="3207028" y="2620617"/>
            <a:ext cx="2107810" cy="1618419"/>
          </a:xfrm>
          <a:prstGeom prst="round2Diag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rPr>
              <a:t>ENTREPRISES PUBLIQUES</a:t>
            </a:r>
          </a:p>
        </p:txBody>
      </p:sp>
      <p:sp>
        <p:nvSpPr>
          <p:cNvPr id="6" name="Retângulo: Cantos Diagonais Recortados 5">
            <a:extLst>
              <a:ext uri="{FF2B5EF4-FFF2-40B4-BE49-F238E27FC236}">
                <a16:creationId xmlns:a16="http://schemas.microsoft.com/office/drawing/2014/main" id="{0D3F98E4-E3C7-47D3-B34F-E1CFB2261E50}"/>
              </a:ext>
            </a:extLst>
          </p:cNvPr>
          <p:cNvSpPr/>
          <p:nvPr/>
        </p:nvSpPr>
        <p:spPr>
          <a:xfrm>
            <a:off x="5766488" y="2620616"/>
            <a:ext cx="2066622" cy="1618419"/>
          </a:xfrm>
          <a:prstGeom prst="snip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rPr>
              <a:t>ENTREPRISES PRIVÉES</a:t>
            </a:r>
          </a:p>
        </p:txBody>
      </p:sp>
      <p:sp>
        <p:nvSpPr>
          <p:cNvPr id="7" name="Fluxograma: Atraso 6">
            <a:extLst>
              <a:ext uri="{FF2B5EF4-FFF2-40B4-BE49-F238E27FC236}">
                <a16:creationId xmlns:a16="http://schemas.microsoft.com/office/drawing/2014/main" id="{BC2289E5-EF9C-4A82-AF43-6C192F940503}"/>
              </a:ext>
            </a:extLst>
          </p:cNvPr>
          <p:cNvSpPr/>
          <p:nvPr/>
        </p:nvSpPr>
        <p:spPr>
          <a:xfrm>
            <a:off x="8283683" y="2620616"/>
            <a:ext cx="2265047" cy="1618419"/>
          </a:xfrm>
          <a:prstGeom prst="flowChartDelay">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ASSOCIATIONS</a:t>
            </a:r>
          </a:p>
        </p:txBody>
      </p:sp>
      <p:sp>
        <p:nvSpPr>
          <p:cNvPr id="8" name="Sinal de Adição 7">
            <a:extLst>
              <a:ext uri="{FF2B5EF4-FFF2-40B4-BE49-F238E27FC236}">
                <a16:creationId xmlns:a16="http://schemas.microsoft.com/office/drawing/2014/main" id="{8030A729-AA43-436D-AD53-CCA0BC1CF41F}"/>
              </a:ext>
            </a:extLst>
          </p:cNvPr>
          <p:cNvSpPr/>
          <p:nvPr/>
        </p:nvSpPr>
        <p:spPr>
          <a:xfrm>
            <a:off x="5394172" y="3325879"/>
            <a:ext cx="278295" cy="27829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inal de Adição 9">
            <a:extLst>
              <a:ext uri="{FF2B5EF4-FFF2-40B4-BE49-F238E27FC236}">
                <a16:creationId xmlns:a16="http://schemas.microsoft.com/office/drawing/2014/main" id="{389B7EDA-907F-4A6B-93B3-2950D085765D}"/>
              </a:ext>
            </a:extLst>
          </p:cNvPr>
          <p:cNvSpPr/>
          <p:nvPr/>
        </p:nvSpPr>
        <p:spPr>
          <a:xfrm>
            <a:off x="7912444" y="3325879"/>
            <a:ext cx="291905" cy="27829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1849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AB3BE9-1515-4FEC-AD79-229F5599CE15}"/>
              </a:ext>
            </a:extLst>
          </p:cNvPr>
          <p:cNvSpPr>
            <a:spLocks noGrp="1"/>
          </p:cNvSpPr>
          <p:nvPr>
            <p:ph type="title"/>
          </p:nvPr>
        </p:nvSpPr>
        <p:spPr>
          <a:xfrm>
            <a:off x="1" y="953324"/>
            <a:ext cx="2756452" cy="5089667"/>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 </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0FDD563A-FFAC-4067-99FF-9EDA5FF1201C}"/>
              </a:ext>
            </a:extLst>
          </p:cNvPr>
          <p:cNvSpPr>
            <a:spLocks noGrp="1"/>
          </p:cNvSpPr>
          <p:nvPr>
            <p:ph idx="1"/>
          </p:nvPr>
        </p:nvSpPr>
        <p:spPr>
          <a:xfrm>
            <a:off x="2875722" y="953324"/>
            <a:ext cx="7857823" cy="5089667"/>
          </a:xfrm>
          <a:solidFill>
            <a:srgbClr val="F8FAFA"/>
          </a:solidFill>
          <a:ln>
            <a:solidFill>
              <a:srgbClr val="6699FF"/>
            </a:solidFill>
          </a:ln>
        </p:spPr>
        <p:txBody>
          <a:bodyPr/>
          <a:lstStyle/>
          <a:p>
            <a:pPr marL="0" indent="0">
              <a:buNone/>
            </a:pPr>
            <a:endParaRPr lang="fr-FR" sz="2800" dirty="0"/>
          </a:p>
          <a:p>
            <a:pPr marL="0" indent="0" algn="ctr">
              <a:buNone/>
            </a:pPr>
            <a:r>
              <a:rPr lang="fr-FR" sz="2800" dirty="0"/>
              <a:t>Il n'y a pas de critère de </a:t>
            </a:r>
            <a:r>
              <a:rPr lang="fr-FR" sz="2800" b="1" dirty="0"/>
              <a:t>taille d'entreprise</a:t>
            </a:r>
            <a:r>
              <a:rPr lang="fr-FR" sz="2800" dirty="0"/>
              <a:t>, de </a:t>
            </a:r>
            <a:r>
              <a:rPr lang="fr-FR" sz="2800" b="1" dirty="0"/>
              <a:t>lieu de stockage des données </a:t>
            </a:r>
            <a:r>
              <a:rPr lang="fr-FR" sz="2800" dirty="0"/>
              <a:t>ou encore de </a:t>
            </a:r>
            <a:r>
              <a:rPr lang="fr-FR" sz="2800" b="1" dirty="0"/>
              <a:t>secteur d'activité </a:t>
            </a:r>
            <a:r>
              <a:rPr lang="fr-FR" sz="2800" dirty="0"/>
              <a:t>: </a:t>
            </a:r>
          </a:p>
          <a:p>
            <a:pPr marL="0" indent="0" algn="ctr">
              <a:buNone/>
            </a:pPr>
            <a:endParaRPr lang="fr-FR" sz="2800" dirty="0"/>
          </a:p>
          <a:p>
            <a:endParaRPr lang="pt-BR" dirty="0"/>
          </a:p>
        </p:txBody>
      </p:sp>
      <p:sp>
        <p:nvSpPr>
          <p:cNvPr id="4" name="Retângulo: Cantos Superiores Recortados 3">
            <a:extLst>
              <a:ext uri="{FF2B5EF4-FFF2-40B4-BE49-F238E27FC236}">
                <a16:creationId xmlns:a16="http://schemas.microsoft.com/office/drawing/2014/main" id="{7FF89A31-AB11-4D9F-8F52-4C09BD520618}"/>
              </a:ext>
            </a:extLst>
          </p:cNvPr>
          <p:cNvSpPr/>
          <p:nvPr/>
        </p:nvSpPr>
        <p:spPr>
          <a:xfrm>
            <a:off x="3207026" y="3429000"/>
            <a:ext cx="7275444" cy="2203174"/>
          </a:xfrm>
          <a:prstGeom prst="snip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2"/>
                </a:solidFill>
              </a:rPr>
              <a:t>Toute entreprise qui cible le territoire européen et effectue des traitements de données à caractère personnel est concernée par ce règlement.</a:t>
            </a:r>
            <a:endParaRPr lang="pt-BR" sz="2400" dirty="0">
              <a:solidFill>
                <a:schemeClr val="tx2"/>
              </a:solidFill>
            </a:endParaRPr>
          </a:p>
          <a:p>
            <a:pPr algn="ctr"/>
            <a:endParaRPr lang="pt-BR" dirty="0"/>
          </a:p>
        </p:txBody>
      </p:sp>
    </p:spTree>
    <p:extLst>
      <p:ext uri="{BB962C8B-B14F-4D97-AF65-F5344CB8AC3E}">
        <p14:creationId xmlns:p14="http://schemas.microsoft.com/office/powerpoint/2010/main" val="3675118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56B5B-E212-4450-BA63-90E64DB2D06C}"/>
              </a:ext>
            </a:extLst>
          </p:cNvPr>
          <p:cNvSpPr>
            <a:spLocks noGrp="1"/>
          </p:cNvSpPr>
          <p:nvPr>
            <p:ph type="title"/>
          </p:nvPr>
        </p:nvSpPr>
        <p:spPr>
          <a:xfrm>
            <a:off x="1" y="914400"/>
            <a:ext cx="2769704" cy="5102087"/>
          </a:xfrm>
          <a:solidFill>
            <a:srgbClr val="6699FF"/>
          </a:solidFill>
        </p:spPr>
        <p:txBody>
          <a:bodyPr>
            <a:normAutofit/>
          </a:bodyPr>
          <a:lstStyle/>
          <a:p>
            <a:pPr algn="ctr"/>
            <a:br>
              <a:rPr lang="pt-BR" sz="2800" dirty="0">
                <a:effectLst>
                  <a:outerShdw blurRad="38100" dist="38100" dir="2700000" algn="tl">
                    <a:srgbClr val="000000">
                      <a:alpha val="43137"/>
                    </a:srgbClr>
                  </a:outerShdw>
                </a:effectLst>
              </a:rPr>
            </a:br>
            <a:br>
              <a:rPr lang="pt-BR" sz="2800" dirty="0">
                <a:effectLst>
                  <a:outerShdw blurRad="38100" dist="38100" dir="2700000" algn="tl">
                    <a:srgbClr val="000000">
                      <a:alpha val="43137"/>
                    </a:srgbClr>
                  </a:outerShdw>
                </a:effectLst>
              </a:rPr>
            </a:br>
            <a:br>
              <a:rPr lang="pt-BR" sz="2800" dirty="0">
                <a:effectLst>
                  <a:outerShdw blurRad="38100" dist="38100" dir="2700000" algn="tl">
                    <a:srgbClr val="000000">
                      <a:alpha val="43137"/>
                    </a:srgbClr>
                  </a:outerShdw>
                </a:effectLst>
              </a:rPr>
            </a:br>
            <a:r>
              <a:rPr lang="pt-BR" sz="2800" dirty="0"/>
              <a:t>RÉGLEMENT GÉNÉRALE À LA PROTECTION DES DONNÉES </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7D7FAEA2-BC97-4B0B-B633-982D30E9AF33}"/>
              </a:ext>
            </a:extLst>
          </p:cNvPr>
          <p:cNvSpPr>
            <a:spLocks noGrp="1"/>
          </p:cNvSpPr>
          <p:nvPr>
            <p:ph idx="1"/>
          </p:nvPr>
        </p:nvSpPr>
        <p:spPr>
          <a:xfrm>
            <a:off x="2902226" y="914400"/>
            <a:ext cx="9197009" cy="5102087"/>
          </a:xfrm>
          <a:solidFill>
            <a:schemeClr val="bg1"/>
          </a:solidFill>
        </p:spPr>
        <p:txBody>
          <a:bodyPr>
            <a:normAutofit/>
          </a:bodyPr>
          <a:lstStyle/>
          <a:p>
            <a:pPr marL="0" indent="0" algn="ctr">
              <a:buNone/>
            </a:pPr>
            <a:r>
              <a:rPr lang="pt-BR" b="1" dirty="0"/>
              <a:t>LA RÉFORME DE LA PROTECTION DES DONNÉES POURSUIT 3 OBJECTIFS</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
        <p:nvSpPr>
          <p:cNvPr id="5" name="Retângulo: Único Canto Recortado 4">
            <a:extLst>
              <a:ext uri="{FF2B5EF4-FFF2-40B4-BE49-F238E27FC236}">
                <a16:creationId xmlns:a16="http://schemas.microsoft.com/office/drawing/2014/main" id="{7F228DAE-7559-4A16-AE0F-E1C1C8CC69D4}"/>
              </a:ext>
            </a:extLst>
          </p:cNvPr>
          <p:cNvSpPr/>
          <p:nvPr/>
        </p:nvSpPr>
        <p:spPr>
          <a:xfrm>
            <a:off x="3286538" y="1510748"/>
            <a:ext cx="8282609" cy="1477618"/>
          </a:xfrm>
          <a:prstGeom prst="snip1Rect">
            <a:avLst/>
          </a:prstGeom>
          <a:solidFill>
            <a:srgbClr val="1FCF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solidFill>
                  <a:schemeClr val="tx2"/>
                </a:solidFill>
              </a:rPr>
              <a:t>I - </a:t>
            </a:r>
            <a:r>
              <a:rPr lang="pt-BR" sz="2000" dirty="0" err="1">
                <a:solidFill>
                  <a:schemeClr val="tx2"/>
                </a:solidFill>
              </a:rPr>
              <a:t>Renforcer</a:t>
            </a:r>
            <a:r>
              <a:rPr lang="pt-BR" sz="2000" dirty="0">
                <a:solidFill>
                  <a:schemeClr val="tx2"/>
                </a:solidFill>
              </a:rPr>
              <a:t> </a:t>
            </a:r>
            <a:r>
              <a:rPr lang="pt-BR" sz="2000" dirty="0" err="1">
                <a:solidFill>
                  <a:schemeClr val="tx2"/>
                </a:solidFill>
              </a:rPr>
              <a:t>les</a:t>
            </a:r>
            <a:r>
              <a:rPr lang="pt-BR" sz="2000" dirty="0">
                <a:solidFill>
                  <a:schemeClr val="tx2"/>
                </a:solidFill>
              </a:rPr>
              <a:t> </a:t>
            </a:r>
            <a:r>
              <a:rPr lang="pt-BR" sz="2000" dirty="0" err="1">
                <a:solidFill>
                  <a:schemeClr val="tx2"/>
                </a:solidFill>
              </a:rPr>
              <a:t>droits</a:t>
            </a:r>
            <a:r>
              <a:rPr lang="pt-BR" sz="2000" dirty="0">
                <a:solidFill>
                  <a:schemeClr val="tx2"/>
                </a:solidFill>
              </a:rPr>
              <a:t> </a:t>
            </a:r>
            <a:r>
              <a:rPr lang="pt-BR" sz="2000" dirty="0" err="1">
                <a:solidFill>
                  <a:schemeClr val="tx2"/>
                </a:solidFill>
              </a:rPr>
              <a:t>des</a:t>
            </a:r>
            <a:r>
              <a:rPr lang="pt-BR" sz="2000" dirty="0">
                <a:solidFill>
                  <a:schemeClr val="tx2"/>
                </a:solidFill>
              </a:rPr>
              <a:t> </a:t>
            </a:r>
            <a:r>
              <a:rPr lang="pt-BR" sz="2000" dirty="0" err="1">
                <a:solidFill>
                  <a:schemeClr val="tx2"/>
                </a:solidFill>
              </a:rPr>
              <a:t>personnes</a:t>
            </a:r>
            <a:r>
              <a:rPr lang="pt-BR" sz="2000" dirty="0">
                <a:solidFill>
                  <a:schemeClr val="tx2"/>
                </a:solidFill>
              </a:rPr>
              <a:t>, </a:t>
            </a:r>
            <a:r>
              <a:rPr lang="pt-BR" sz="2000" dirty="0" err="1">
                <a:solidFill>
                  <a:schemeClr val="tx2"/>
                </a:solidFill>
              </a:rPr>
              <a:t>notamment</a:t>
            </a:r>
            <a:r>
              <a:rPr lang="pt-BR" sz="2000" dirty="0">
                <a:solidFill>
                  <a:schemeClr val="tx2"/>
                </a:solidFill>
              </a:rPr>
              <a:t> par </a:t>
            </a:r>
            <a:r>
              <a:rPr lang="pt-BR" sz="2000" dirty="0" err="1">
                <a:solidFill>
                  <a:schemeClr val="tx2"/>
                </a:solidFill>
              </a:rPr>
              <a:t>la</a:t>
            </a:r>
            <a:r>
              <a:rPr lang="pt-BR" sz="2000" dirty="0">
                <a:solidFill>
                  <a:schemeClr val="tx2"/>
                </a:solidFill>
              </a:rPr>
              <a:t> </a:t>
            </a:r>
            <a:r>
              <a:rPr lang="pt-BR" sz="2000" dirty="0" err="1">
                <a:solidFill>
                  <a:schemeClr val="tx2"/>
                </a:solidFill>
              </a:rPr>
              <a:t>création</a:t>
            </a:r>
            <a:r>
              <a:rPr lang="pt-BR" sz="2000" dirty="0">
                <a:solidFill>
                  <a:schemeClr val="tx2"/>
                </a:solidFill>
              </a:rPr>
              <a:t> d’</a:t>
            </a:r>
            <a:r>
              <a:rPr lang="pt-BR" sz="2000" dirty="0" err="1">
                <a:solidFill>
                  <a:schemeClr val="tx2"/>
                </a:solidFill>
              </a:rPr>
              <a:t>un</a:t>
            </a:r>
            <a:r>
              <a:rPr lang="pt-BR" sz="2000" dirty="0">
                <a:solidFill>
                  <a:schemeClr val="tx2"/>
                </a:solidFill>
              </a:rPr>
              <a:t> </a:t>
            </a:r>
            <a:r>
              <a:rPr lang="pt-BR" sz="2000" dirty="0" err="1">
                <a:solidFill>
                  <a:schemeClr val="tx2"/>
                </a:solidFill>
              </a:rPr>
              <a:t>droit</a:t>
            </a:r>
            <a:r>
              <a:rPr lang="pt-BR" sz="2000" dirty="0">
                <a:solidFill>
                  <a:schemeClr val="tx2"/>
                </a:solidFill>
              </a:rPr>
              <a:t> à </a:t>
            </a:r>
            <a:r>
              <a:rPr lang="pt-BR" sz="2000" dirty="0" err="1">
                <a:solidFill>
                  <a:schemeClr val="tx2"/>
                </a:solidFill>
              </a:rPr>
              <a:t>la</a:t>
            </a:r>
            <a:r>
              <a:rPr lang="pt-BR" sz="2000" dirty="0">
                <a:solidFill>
                  <a:schemeClr val="tx2"/>
                </a:solidFill>
              </a:rPr>
              <a:t> </a:t>
            </a:r>
            <a:r>
              <a:rPr lang="pt-BR" sz="2000" dirty="0" err="1">
                <a:solidFill>
                  <a:schemeClr val="tx2"/>
                </a:solidFill>
              </a:rPr>
              <a:t>portabilité</a:t>
            </a:r>
            <a:r>
              <a:rPr lang="pt-BR" sz="2000" dirty="0">
                <a:solidFill>
                  <a:schemeClr val="tx2"/>
                </a:solidFill>
              </a:rPr>
              <a:t> </a:t>
            </a:r>
            <a:r>
              <a:rPr lang="pt-BR" sz="2000" dirty="0" err="1">
                <a:solidFill>
                  <a:schemeClr val="tx2"/>
                </a:solidFill>
              </a:rPr>
              <a:t>des</a:t>
            </a:r>
            <a:r>
              <a:rPr lang="pt-BR" sz="2000" dirty="0">
                <a:solidFill>
                  <a:schemeClr val="tx2"/>
                </a:solidFill>
              </a:rPr>
              <a:t> </a:t>
            </a:r>
            <a:r>
              <a:rPr lang="pt-BR" sz="2000" dirty="0" err="1">
                <a:solidFill>
                  <a:schemeClr val="tx2"/>
                </a:solidFill>
              </a:rPr>
              <a:t>données</a:t>
            </a:r>
            <a:r>
              <a:rPr lang="pt-BR" sz="2000" dirty="0">
                <a:solidFill>
                  <a:schemeClr val="tx2"/>
                </a:solidFill>
              </a:rPr>
              <a:t> </a:t>
            </a:r>
            <a:r>
              <a:rPr lang="pt-BR" sz="2000" dirty="0" err="1">
                <a:solidFill>
                  <a:schemeClr val="tx2"/>
                </a:solidFill>
              </a:rPr>
              <a:t>personnelles</a:t>
            </a:r>
            <a:r>
              <a:rPr lang="pt-BR" sz="2000" dirty="0">
                <a:solidFill>
                  <a:schemeClr val="tx2"/>
                </a:solidFill>
              </a:rPr>
              <a:t> et </a:t>
            </a:r>
            <a:r>
              <a:rPr lang="pt-BR" sz="2000" dirty="0" err="1">
                <a:solidFill>
                  <a:schemeClr val="tx2"/>
                </a:solidFill>
              </a:rPr>
              <a:t>des</a:t>
            </a:r>
            <a:r>
              <a:rPr lang="pt-BR" sz="2000" dirty="0">
                <a:solidFill>
                  <a:schemeClr val="tx2"/>
                </a:solidFill>
              </a:rPr>
              <a:t> </a:t>
            </a:r>
            <a:r>
              <a:rPr lang="pt-BR" sz="2000" dirty="0" err="1">
                <a:solidFill>
                  <a:schemeClr val="tx2"/>
                </a:solidFill>
              </a:rPr>
              <a:t>dispositions</a:t>
            </a:r>
            <a:r>
              <a:rPr lang="pt-BR" sz="2000" dirty="0">
                <a:solidFill>
                  <a:schemeClr val="tx2"/>
                </a:solidFill>
              </a:rPr>
              <a:t> </a:t>
            </a:r>
            <a:r>
              <a:rPr lang="pt-BR" sz="2000" dirty="0" err="1">
                <a:solidFill>
                  <a:schemeClr val="tx2"/>
                </a:solidFill>
              </a:rPr>
              <a:t>propres</a:t>
            </a:r>
            <a:r>
              <a:rPr lang="pt-BR" sz="2000" dirty="0">
                <a:solidFill>
                  <a:schemeClr val="tx2"/>
                </a:solidFill>
              </a:rPr>
              <a:t> </a:t>
            </a:r>
            <a:r>
              <a:rPr lang="pt-BR" sz="2000" dirty="0" err="1">
                <a:solidFill>
                  <a:schemeClr val="tx2"/>
                </a:solidFill>
              </a:rPr>
              <a:t>aux</a:t>
            </a:r>
            <a:r>
              <a:rPr lang="pt-BR" sz="2000" dirty="0">
                <a:solidFill>
                  <a:schemeClr val="tx2"/>
                </a:solidFill>
              </a:rPr>
              <a:t> </a:t>
            </a:r>
            <a:r>
              <a:rPr lang="pt-BR" sz="2000" dirty="0" err="1">
                <a:solidFill>
                  <a:schemeClr val="tx2"/>
                </a:solidFill>
              </a:rPr>
              <a:t>personnes</a:t>
            </a:r>
            <a:r>
              <a:rPr lang="pt-BR" sz="2000" dirty="0">
                <a:solidFill>
                  <a:schemeClr val="tx2"/>
                </a:solidFill>
              </a:rPr>
              <a:t> </a:t>
            </a:r>
            <a:r>
              <a:rPr lang="pt-BR" sz="2000" dirty="0" err="1">
                <a:solidFill>
                  <a:schemeClr val="tx2"/>
                </a:solidFill>
              </a:rPr>
              <a:t>mineurs</a:t>
            </a:r>
            <a:r>
              <a:rPr lang="pt-BR" sz="2000" dirty="0">
                <a:solidFill>
                  <a:schemeClr val="tx2"/>
                </a:solidFill>
              </a:rPr>
              <a:t> ;</a:t>
            </a:r>
          </a:p>
          <a:p>
            <a:pPr algn="ctr"/>
            <a:endParaRPr lang="pt-BR" dirty="0"/>
          </a:p>
        </p:txBody>
      </p:sp>
      <p:sp>
        <p:nvSpPr>
          <p:cNvPr id="6" name="Retângulo: Único Canto Recortado 5">
            <a:extLst>
              <a:ext uri="{FF2B5EF4-FFF2-40B4-BE49-F238E27FC236}">
                <a16:creationId xmlns:a16="http://schemas.microsoft.com/office/drawing/2014/main" id="{4930144E-2330-4A3F-A376-76CDC19F6ED3}"/>
              </a:ext>
            </a:extLst>
          </p:cNvPr>
          <p:cNvSpPr/>
          <p:nvPr/>
        </p:nvSpPr>
        <p:spPr>
          <a:xfrm>
            <a:off x="3286539" y="2862471"/>
            <a:ext cx="8282609" cy="1285460"/>
          </a:xfrm>
          <a:prstGeom prst="snip1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solidFill>
                  <a:schemeClr val="tx2"/>
                </a:solidFill>
              </a:rPr>
              <a:t>II - </a:t>
            </a:r>
            <a:r>
              <a:rPr lang="pt-BR" sz="2000" dirty="0" err="1">
                <a:solidFill>
                  <a:schemeClr val="tx2"/>
                </a:solidFill>
              </a:rPr>
              <a:t>Responsabiliser</a:t>
            </a:r>
            <a:r>
              <a:rPr lang="pt-BR" sz="2000" dirty="0">
                <a:solidFill>
                  <a:schemeClr val="tx2"/>
                </a:solidFill>
              </a:rPr>
              <a:t> </a:t>
            </a:r>
            <a:r>
              <a:rPr lang="pt-BR" sz="2000" dirty="0" err="1">
                <a:solidFill>
                  <a:schemeClr val="tx2"/>
                </a:solidFill>
              </a:rPr>
              <a:t>les</a:t>
            </a:r>
            <a:r>
              <a:rPr lang="pt-BR" sz="2000" dirty="0">
                <a:solidFill>
                  <a:schemeClr val="tx2"/>
                </a:solidFill>
              </a:rPr>
              <a:t> </a:t>
            </a:r>
            <a:r>
              <a:rPr lang="pt-BR" sz="2000" dirty="0" err="1">
                <a:solidFill>
                  <a:schemeClr val="tx2"/>
                </a:solidFill>
              </a:rPr>
              <a:t>acteurs</a:t>
            </a:r>
            <a:r>
              <a:rPr lang="pt-BR" sz="2000" dirty="0">
                <a:solidFill>
                  <a:schemeClr val="tx2"/>
                </a:solidFill>
              </a:rPr>
              <a:t> </a:t>
            </a:r>
            <a:r>
              <a:rPr lang="pt-BR" sz="2000" dirty="0" err="1">
                <a:solidFill>
                  <a:schemeClr val="tx2"/>
                </a:solidFill>
              </a:rPr>
              <a:t>traitant</a:t>
            </a:r>
            <a:r>
              <a:rPr lang="pt-BR" sz="2000" dirty="0">
                <a:solidFill>
                  <a:schemeClr val="tx2"/>
                </a:solidFill>
              </a:rPr>
              <a:t> </a:t>
            </a:r>
            <a:r>
              <a:rPr lang="pt-BR" sz="2000" dirty="0" err="1">
                <a:solidFill>
                  <a:schemeClr val="tx2"/>
                </a:solidFill>
              </a:rPr>
              <a:t>des</a:t>
            </a:r>
            <a:r>
              <a:rPr lang="pt-BR" sz="2000" dirty="0">
                <a:solidFill>
                  <a:schemeClr val="tx2"/>
                </a:solidFill>
              </a:rPr>
              <a:t> </a:t>
            </a:r>
            <a:r>
              <a:rPr lang="pt-BR" sz="2000" dirty="0" err="1">
                <a:solidFill>
                  <a:schemeClr val="tx2"/>
                </a:solidFill>
              </a:rPr>
              <a:t>données</a:t>
            </a:r>
            <a:r>
              <a:rPr lang="pt-BR" sz="2000" dirty="0">
                <a:solidFill>
                  <a:schemeClr val="tx2"/>
                </a:solidFill>
              </a:rPr>
              <a:t> (</a:t>
            </a:r>
            <a:r>
              <a:rPr lang="pt-BR" sz="2000" dirty="0" err="1">
                <a:solidFill>
                  <a:schemeClr val="tx2"/>
                </a:solidFill>
              </a:rPr>
              <a:t>les</a:t>
            </a:r>
            <a:r>
              <a:rPr lang="pt-BR" sz="2000" dirty="0">
                <a:solidFill>
                  <a:schemeClr val="tx2"/>
                </a:solidFill>
              </a:rPr>
              <a:t> </a:t>
            </a:r>
            <a:r>
              <a:rPr lang="pt-BR" sz="2000" dirty="0" err="1">
                <a:solidFill>
                  <a:schemeClr val="tx2"/>
                </a:solidFill>
              </a:rPr>
              <a:t>responsables</a:t>
            </a:r>
            <a:r>
              <a:rPr lang="pt-BR" sz="2000" dirty="0">
                <a:solidFill>
                  <a:schemeClr val="tx2"/>
                </a:solidFill>
              </a:rPr>
              <a:t> de </a:t>
            </a:r>
            <a:r>
              <a:rPr lang="pt-BR" sz="2000" dirty="0" err="1">
                <a:solidFill>
                  <a:schemeClr val="tx2"/>
                </a:solidFill>
              </a:rPr>
              <a:t>traitement</a:t>
            </a:r>
            <a:r>
              <a:rPr lang="pt-BR" sz="2000" dirty="0">
                <a:solidFill>
                  <a:schemeClr val="tx2"/>
                </a:solidFill>
              </a:rPr>
              <a:t> et </a:t>
            </a:r>
            <a:r>
              <a:rPr lang="pt-BR" sz="2000" dirty="0" err="1">
                <a:solidFill>
                  <a:schemeClr val="tx2"/>
                </a:solidFill>
              </a:rPr>
              <a:t>les</a:t>
            </a:r>
            <a:r>
              <a:rPr lang="pt-BR" sz="2000" dirty="0">
                <a:solidFill>
                  <a:schemeClr val="tx2"/>
                </a:solidFill>
              </a:rPr>
              <a:t> </a:t>
            </a:r>
            <a:r>
              <a:rPr lang="pt-BR" sz="2000" dirty="0" err="1">
                <a:solidFill>
                  <a:schemeClr val="tx2"/>
                </a:solidFill>
              </a:rPr>
              <a:t>sous-traitants</a:t>
            </a:r>
            <a:r>
              <a:rPr lang="pt-BR" sz="2000" dirty="0">
                <a:solidFill>
                  <a:schemeClr val="tx2"/>
                </a:solidFill>
              </a:rPr>
              <a:t>) ;</a:t>
            </a:r>
          </a:p>
          <a:p>
            <a:pPr algn="ctr"/>
            <a:endParaRPr lang="pt-BR" dirty="0"/>
          </a:p>
        </p:txBody>
      </p:sp>
      <p:sp>
        <p:nvSpPr>
          <p:cNvPr id="7" name="Retângulo: Único Canto Recortado 6">
            <a:extLst>
              <a:ext uri="{FF2B5EF4-FFF2-40B4-BE49-F238E27FC236}">
                <a16:creationId xmlns:a16="http://schemas.microsoft.com/office/drawing/2014/main" id="{542A4162-6757-4A45-B9F7-D4656228D588}"/>
              </a:ext>
            </a:extLst>
          </p:cNvPr>
          <p:cNvSpPr/>
          <p:nvPr/>
        </p:nvSpPr>
        <p:spPr>
          <a:xfrm>
            <a:off x="3286538" y="3869634"/>
            <a:ext cx="8282609" cy="2073965"/>
          </a:xfrm>
          <a:prstGeom prst="snip1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solidFill>
                  <a:schemeClr val="tx2"/>
                </a:solidFill>
              </a:rPr>
              <a:t>III - </a:t>
            </a:r>
            <a:r>
              <a:rPr lang="pt-BR" sz="2000" dirty="0" err="1">
                <a:solidFill>
                  <a:schemeClr val="tx2"/>
                </a:solidFill>
              </a:rPr>
              <a:t>Crédibiliser</a:t>
            </a:r>
            <a:r>
              <a:rPr lang="pt-BR" sz="2000" dirty="0">
                <a:solidFill>
                  <a:schemeClr val="tx2"/>
                </a:solidFill>
              </a:rPr>
              <a:t> </a:t>
            </a:r>
            <a:r>
              <a:rPr lang="pt-BR" sz="2000" dirty="0" err="1">
                <a:solidFill>
                  <a:schemeClr val="tx2"/>
                </a:solidFill>
              </a:rPr>
              <a:t>la</a:t>
            </a:r>
            <a:r>
              <a:rPr lang="pt-BR" sz="2000" dirty="0">
                <a:solidFill>
                  <a:schemeClr val="tx2"/>
                </a:solidFill>
              </a:rPr>
              <a:t> </a:t>
            </a:r>
            <a:r>
              <a:rPr lang="pt-BR" sz="2000" dirty="0" err="1">
                <a:solidFill>
                  <a:schemeClr val="tx2"/>
                </a:solidFill>
              </a:rPr>
              <a:t>régulation</a:t>
            </a:r>
            <a:r>
              <a:rPr lang="pt-BR" sz="2000" dirty="0">
                <a:solidFill>
                  <a:schemeClr val="tx2"/>
                </a:solidFill>
              </a:rPr>
              <a:t> </a:t>
            </a:r>
            <a:r>
              <a:rPr lang="pt-BR" sz="2000" dirty="0" err="1">
                <a:solidFill>
                  <a:schemeClr val="tx2"/>
                </a:solidFill>
              </a:rPr>
              <a:t>grâce</a:t>
            </a:r>
            <a:r>
              <a:rPr lang="pt-BR" sz="2000" dirty="0">
                <a:solidFill>
                  <a:schemeClr val="tx2"/>
                </a:solidFill>
              </a:rPr>
              <a:t> à une </a:t>
            </a:r>
            <a:r>
              <a:rPr lang="pt-BR" sz="2000" dirty="0" err="1">
                <a:solidFill>
                  <a:schemeClr val="tx2"/>
                </a:solidFill>
              </a:rPr>
              <a:t>coopération</a:t>
            </a:r>
            <a:r>
              <a:rPr lang="pt-BR" sz="2000" dirty="0">
                <a:solidFill>
                  <a:schemeClr val="tx2"/>
                </a:solidFill>
              </a:rPr>
              <a:t>  </a:t>
            </a:r>
            <a:r>
              <a:rPr lang="pt-BR" sz="2000" dirty="0" err="1">
                <a:solidFill>
                  <a:schemeClr val="tx2"/>
                </a:solidFill>
              </a:rPr>
              <a:t>renforcée</a:t>
            </a:r>
            <a:r>
              <a:rPr lang="pt-BR" sz="2000" dirty="0">
                <a:solidFill>
                  <a:schemeClr val="tx2"/>
                </a:solidFill>
              </a:rPr>
              <a:t> entre </a:t>
            </a:r>
            <a:r>
              <a:rPr lang="pt-BR" sz="2000" dirty="0" err="1">
                <a:solidFill>
                  <a:schemeClr val="tx2"/>
                </a:solidFill>
              </a:rPr>
              <a:t>les</a:t>
            </a:r>
            <a:r>
              <a:rPr lang="pt-BR" sz="2000" dirty="0">
                <a:solidFill>
                  <a:schemeClr val="tx2"/>
                </a:solidFill>
              </a:rPr>
              <a:t> </a:t>
            </a:r>
            <a:r>
              <a:rPr lang="pt-BR" sz="2000" dirty="0" err="1">
                <a:solidFill>
                  <a:schemeClr val="tx2"/>
                </a:solidFill>
              </a:rPr>
              <a:t>autorités</a:t>
            </a:r>
            <a:r>
              <a:rPr lang="pt-BR" sz="2000" dirty="0">
                <a:solidFill>
                  <a:schemeClr val="tx2"/>
                </a:solidFill>
              </a:rPr>
              <a:t> de </a:t>
            </a:r>
            <a:r>
              <a:rPr lang="pt-BR" sz="2000" dirty="0" err="1">
                <a:solidFill>
                  <a:schemeClr val="tx2"/>
                </a:solidFill>
              </a:rPr>
              <a:t>protection</a:t>
            </a:r>
            <a:r>
              <a:rPr lang="pt-BR" sz="2000" dirty="0">
                <a:solidFill>
                  <a:schemeClr val="tx2"/>
                </a:solidFill>
              </a:rPr>
              <a:t> </a:t>
            </a:r>
            <a:r>
              <a:rPr lang="pt-BR" sz="2000" dirty="0" err="1">
                <a:solidFill>
                  <a:schemeClr val="tx2"/>
                </a:solidFill>
              </a:rPr>
              <a:t>des</a:t>
            </a:r>
            <a:r>
              <a:rPr lang="pt-BR" sz="2000" dirty="0">
                <a:solidFill>
                  <a:schemeClr val="tx2"/>
                </a:solidFill>
              </a:rPr>
              <a:t> </a:t>
            </a:r>
            <a:r>
              <a:rPr lang="pt-BR" sz="2000" dirty="0" err="1">
                <a:solidFill>
                  <a:schemeClr val="tx2"/>
                </a:solidFill>
              </a:rPr>
              <a:t>données</a:t>
            </a:r>
            <a:r>
              <a:rPr lang="pt-BR" sz="2000" dirty="0">
                <a:solidFill>
                  <a:schemeClr val="tx2"/>
                </a:solidFill>
              </a:rPr>
              <a:t>, </a:t>
            </a:r>
            <a:r>
              <a:rPr lang="pt-BR" sz="2000" dirty="0" err="1">
                <a:solidFill>
                  <a:schemeClr val="tx2"/>
                </a:solidFill>
              </a:rPr>
              <a:t>qui</a:t>
            </a:r>
            <a:r>
              <a:rPr lang="pt-BR" sz="2000" dirty="0">
                <a:solidFill>
                  <a:schemeClr val="tx2"/>
                </a:solidFill>
              </a:rPr>
              <a:t> </a:t>
            </a:r>
            <a:r>
              <a:rPr lang="pt-BR" sz="2000" dirty="0" err="1">
                <a:solidFill>
                  <a:schemeClr val="tx2"/>
                </a:solidFill>
              </a:rPr>
              <a:t>pouront</a:t>
            </a:r>
            <a:r>
              <a:rPr lang="pt-BR" sz="2000" dirty="0">
                <a:solidFill>
                  <a:schemeClr val="tx2"/>
                </a:solidFill>
              </a:rPr>
              <a:t> </a:t>
            </a:r>
            <a:r>
              <a:rPr lang="pt-BR" sz="2000" dirty="0" err="1">
                <a:solidFill>
                  <a:schemeClr val="tx2"/>
                </a:solidFill>
              </a:rPr>
              <a:t>notamment</a:t>
            </a:r>
            <a:r>
              <a:rPr lang="pt-BR" sz="2000" dirty="0">
                <a:solidFill>
                  <a:schemeClr val="tx2"/>
                </a:solidFill>
              </a:rPr>
              <a:t> </a:t>
            </a:r>
            <a:r>
              <a:rPr lang="pt-BR" sz="2000" dirty="0" err="1">
                <a:solidFill>
                  <a:schemeClr val="tx2"/>
                </a:solidFill>
              </a:rPr>
              <a:t>adopter</a:t>
            </a:r>
            <a:r>
              <a:rPr lang="pt-BR" sz="2000" dirty="0">
                <a:solidFill>
                  <a:schemeClr val="tx2"/>
                </a:solidFill>
              </a:rPr>
              <a:t> </a:t>
            </a:r>
            <a:r>
              <a:rPr lang="pt-BR" sz="2000" dirty="0" err="1">
                <a:solidFill>
                  <a:schemeClr val="tx2"/>
                </a:solidFill>
              </a:rPr>
              <a:t>des</a:t>
            </a:r>
            <a:r>
              <a:rPr lang="pt-BR" sz="2000" dirty="0">
                <a:solidFill>
                  <a:schemeClr val="tx2"/>
                </a:solidFill>
              </a:rPr>
              <a:t> </a:t>
            </a:r>
            <a:r>
              <a:rPr lang="pt-BR" sz="2000" dirty="0" err="1">
                <a:solidFill>
                  <a:schemeClr val="tx2"/>
                </a:solidFill>
              </a:rPr>
              <a:t>décisions</a:t>
            </a:r>
            <a:r>
              <a:rPr lang="pt-BR" sz="2000" dirty="0">
                <a:solidFill>
                  <a:schemeClr val="tx2"/>
                </a:solidFill>
              </a:rPr>
              <a:t> </a:t>
            </a:r>
            <a:r>
              <a:rPr lang="pt-BR" sz="2000" dirty="0" err="1">
                <a:solidFill>
                  <a:schemeClr val="tx2"/>
                </a:solidFill>
              </a:rPr>
              <a:t>communes</a:t>
            </a:r>
            <a:r>
              <a:rPr lang="pt-BR" sz="2000" dirty="0">
                <a:solidFill>
                  <a:schemeClr val="tx2"/>
                </a:solidFill>
              </a:rPr>
              <a:t> </a:t>
            </a:r>
            <a:r>
              <a:rPr lang="pt-BR" sz="2000" dirty="0" err="1">
                <a:solidFill>
                  <a:schemeClr val="tx2"/>
                </a:solidFill>
              </a:rPr>
              <a:t>lorsque</a:t>
            </a:r>
            <a:r>
              <a:rPr lang="pt-BR" sz="2000" dirty="0">
                <a:solidFill>
                  <a:schemeClr val="tx2"/>
                </a:solidFill>
              </a:rPr>
              <a:t> </a:t>
            </a:r>
            <a:r>
              <a:rPr lang="pt-BR" sz="2000" dirty="0" err="1">
                <a:solidFill>
                  <a:schemeClr val="tx2"/>
                </a:solidFill>
              </a:rPr>
              <a:t>les</a:t>
            </a:r>
            <a:r>
              <a:rPr lang="pt-BR" sz="2000" dirty="0">
                <a:solidFill>
                  <a:schemeClr val="tx2"/>
                </a:solidFill>
              </a:rPr>
              <a:t> </a:t>
            </a:r>
            <a:r>
              <a:rPr lang="pt-BR" sz="2000" dirty="0" err="1">
                <a:solidFill>
                  <a:schemeClr val="tx2"/>
                </a:solidFill>
              </a:rPr>
              <a:t>traitements</a:t>
            </a:r>
            <a:r>
              <a:rPr lang="pt-BR" sz="2000" dirty="0">
                <a:solidFill>
                  <a:schemeClr val="tx2"/>
                </a:solidFill>
              </a:rPr>
              <a:t> de </a:t>
            </a:r>
            <a:r>
              <a:rPr lang="pt-BR" sz="2000" dirty="0" err="1">
                <a:solidFill>
                  <a:schemeClr val="tx2"/>
                </a:solidFill>
              </a:rPr>
              <a:t>données</a:t>
            </a:r>
            <a:r>
              <a:rPr lang="pt-BR" sz="2000" dirty="0">
                <a:solidFill>
                  <a:schemeClr val="tx2"/>
                </a:solidFill>
              </a:rPr>
              <a:t> </a:t>
            </a:r>
            <a:r>
              <a:rPr lang="pt-BR" sz="2000" dirty="0" err="1">
                <a:solidFill>
                  <a:schemeClr val="tx2"/>
                </a:solidFill>
              </a:rPr>
              <a:t>seront</a:t>
            </a:r>
            <a:r>
              <a:rPr lang="pt-BR" sz="2000" dirty="0">
                <a:solidFill>
                  <a:schemeClr val="tx2"/>
                </a:solidFill>
              </a:rPr>
              <a:t> </a:t>
            </a:r>
            <a:r>
              <a:rPr lang="pt-BR" sz="2000" dirty="0" err="1">
                <a:solidFill>
                  <a:schemeClr val="tx2"/>
                </a:solidFill>
              </a:rPr>
              <a:t>transnationaux</a:t>
            </a:r>
            <a:r>
              <a:rPr lang="pt-BR" sz="2000" dirty="0">
                <a:solidFill>
                  <a:schemeClr val="tx2"/>
                </a:solidFill>
              </a:rPr>
              <a:t> et </a:t>
            </a:r>
            <a:r>
              <a:rPr lang="pt-BR" sz="2000" dirty="0" err="1">
                <a:solidFill>
                  <a:schemeClr val="tx2"/>
                </a:solidFill>
              </a:rPr>
              <a:t>des</a:t>
            </a:r>
            <a:r>
              <a:rPr lang="pt-BR" sz="2000" dirty="0">
                <a:solidFill>
                  <a:schemeClr val="tx2"/>
                </a:solidFill>
              </a:rPr>
              <a:t> </a:t>
            </a:r>
            <a:r>
              <a:rPr lang="pt-BR" sz="2000" dirty="0" err="1">
                <a:solidFill>
                  <a:schemeClr val="tx2"/>
                </a:solidFill>
              </a:rPr>
              <a:t>sanctions</a:t>
            </a:r>
            <a:r>
              <a:rPr lang="pt-BR" sz="2000" dirty="0">
                <a:solidFill>
                  <a:schemeClr val="tx2"/>
                </a:solidFill>
              </a:rPr>
              <a:t> </a:t>
            </a:r>
            <a:r>
              <a:rPr lang="pt-BR" sz="2000" dirty="0" err="1">
                <a:solidFill>
                  <a:schemeClr val="tx2"/>
                </a:solidFill>
              </a:rPr>
              <a:t>renforcées</a:t>
            </a:r>
            <a:r>
              <a:rPr lang="pt-BR" sz="2000" dirty="0">
                <a:solidFill>
                  <a:schemeClr val="tx2"/>
                </a:solidFill>
              </a:rPr>
              <a:t>.</a:t>
            </a:r>
          </a:p>
          <a:p>
            <a:pPr algn="ctr"/>
            <a:endParaRPr lang="pt-BR" dirty="0"/>
          </a:p>
        </p:txBody>
      </p:sp>
    </p:spTree>
    <p:extLst>
      <p:ext uri="{BB962C8B-B14F-4D97-AF65-F5344CB8AC3E}">
        <p14:creationId xmlns:p14="http://schemas.microsoft.com/office/powerpoint/2010/main" val="496665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7AB83CB-DB34-40B7-B0D8-AC24F57F93D1}"/>
              </a:ext>
            </a:extLst>
          </p:cNvPr>
          <p:cNvSpPr>
            <a:spLocks noGrp="1"/>
          </p:cNvSpPr>
          <p:nvPr>
            <p:ph type="title"/>
          </p:nvPr>
        </p:nvSpPr>
        <p:spPr>
          <a:xfrm>
            <a:off x="0" y="755375"/>
            <a:ext cx="2756452" cy="5208104"/>
          </a:xfrm>
          <a:solidFill>
            <a:srgbClr val="6699FF"/>
          </a:solidFill>
        </p:spPr>
        <p:txBody>
          <a:bodyPr/>
          <a:lstStyle/>
          <a:p>
            <a:pPr algn="ctr"/>
            <a:br>
              <a:rPr lang="pt-BR" dirty="0">
                <a:effectLst>
                  <a:outerShdw blurRad="38100" dist="38100" dir="2700000" algn="tl">
                    <a:srgbClr val="000000">
                      <a:alpha val="43137"/>
                    </a:srgbClr>
                  </a:outerShdw>
                </a:effectLst>
              </a:rPr>
            </a:br>
            <a:br>
              <a:rPr lang="pt-BR" sz="2800" dirty="0">
                <a:effectLst>
                  <a:outerShdw blurRad="38100" dist="38100" dir="2700000" algn="tl">
                    <a:srgbClr val="000000">
                      <a:alpha val="43137"/>
                    </a:srgbClr>
                  </a:outerShdw>
                </a:effectLst>
              </a:rPr>
            </a:br>
            <a:br>
              <a:rPr lang="pt-BR" sz="2800" dirty="0">
                <a:effectLst>
                  <a:outerShdw blurRad="38100" dist="38100" dir="2700000" algn="tl">
                    <a:srgbClr val="000000">
                      <a:alpha val="43137"/>
                    </a:srgbClr>
                  </a:outerShdw>
                </a:effectLst>
              </a:rPr>
            </a:br>
            <a:r>
              <a:rPr lang="pt-BR" sz="2800" dirty="0"/>
              <a:t>RÉGLEMENT GÉNÉRALE À LA PROTECTION DES DONNÉES</a:t>
            </a:r>
            <a:br>
              <a:rPr lang="pt-BR" sz="2800" dirty="0"/>
            </a:br>
            <a:br>
              <a:rPr lang="pt-BR" sz="2800" dirty="0"/>
            </a:br>
            <a:r>
              <a:rPr lang="pt-BR" sz="2800" dirty="0"/>
              <a:t>(RGPD)</a:t>
            </a:r>
            <a:r>
              <a:rPr lang="pt-BR" sz="2800" dirty="0">
                <a:effectLst>
                  <a:outerShdw blurRad="38100" dist="38100" dir="2700000" algn="tl">
                    <a:srgbClr val="000000">
                      <a:alpha val="43137"/>
                    </a:srgbClr>
                  </a:outerShdw>
                </a:effectLst>
              </a:rPr>
              <a:t> </a:t>
            </a:r>
          </a:p>
        </p:txBody>
      </p:sp>
      <p:sp>
        <p:nvSpPr>
          <p:cNvPr id="3" name="Espaço Reservado para Conteúdo 2">
            <a:extLst>
              <a:ext uri="{FF2B5EF4-FFF2-40B4-BE49-F238E27FC236}">
                <a16:creationId xmlns:a16="http://schemas.microsoft.com/office/drawing/2014/main" id="{EC2F3EB7-6CF2-4FF8-8D06-3F5923F234A6}"/>
              </a:ext>
            </a:extLst>
          </p:cNvPr>
          <p:cNvSpPr>
            <a:spLocks noGrp="1"/>
          </p:cNvSpPr>
          <p:nvPr>
            <p:ph idx="1"/>
          </p:nvPr>
        </p:nvSpPr>
        <p:spPr>
          <a:xfrm>
            <a:off x="2849217" y="940904"/>
            <a:ext cx="7832035" cy="5022574"/>
          </a:xfrm>
          <a:solidFill>
            <a:srgbClr val="CEFAF3"/>
          </a:solidFill>
        </p:spPr>
        <p:txBody>
          <a:bodyPr>
            <a:normAutofit/>
          </a:bodyPr>
          <a:lstStyle/>
          <a:p>
            <a:pPr marL="0" indent="0" algn="ctr">
              <a:buNone/>
            </a:pPr>
            <a:r>
              <a:rPr lang="fr-FR" sz="2800" b="1" dirty="0"/>
              <a:t>Le RGPD instaure de nouveaux droits pour les personnes dont les données personnelles sont traitées :</a:t>
            </a:r>
          </a:p>
          <a:p>
            <a:endParaRPr lang="fr-FR" sz="2800" dirty="0"/>
          </a:p>
          <a:p>
            <a:pPr marL="0" indent="0">
              <a:buNone/>
            </a:pPr>
            <a:endParaRPr lang="fr-FR" sz="2800" dirty="0"/>
          </a:p>
          <a:p>
            <a:pPr marL="0" indent="0">
              <a:buNone/>
            </a:pPr>
            <a:endParaRPr lang="fr-FR" sz="2800" dirty="0"/>
          </a:p>
          <a:p>
            <a:pPr marL="0" indent="0">
              <a:buNone/>
            </a:pPr>
            <a:endParaRPr lang="fr-FR" sz="2800" dirty="0"/>
          </a:p>
          <a:p>
            <a:pPr marL="0" indent="0">
              <a:buNone/>
            </a:pPr>
            <a:endParaRPr lang="fr-FR" dirty="0"/>
          </a:p>
          <a:p>
            <a:endParaRPr lang="fr-FR" dirty="0"/>
          </a:p>
          <a:p>
            <a:endParaRPr lang="fr-FR" dirty="0"/>
          </a:p>
          <a:p>
            <a:endParaRPr lang="pt-BR" dirty="0"/>
          </a:p>
        </p:txBody>
      </p:sp>
      <p:sp>
        <p:nvSpPr>
          <p:cNvPr id="2" name="Seta: Pentágono 1">
            <a:extLst>
              <a:ext uri="{FF2B5EF4-FFF2-40B4-BE49-F238E27FC236}">
                <a16:creationId xmlns:a16="http://schemas.microsoft.com/office/drawing/2014/main" id="{2298599D-53EB-43C1-B428-9AE8372320E0}"/>
              </a:ext>
            </a:extLst>
          </p:cNvPr>
          <p:cNvSpPr/>
          <p:nvPr/>
        </p:nvSpPr>
        <p:spPr>
          <a:xfrm>
            <a:off x="3415759" y="2690190"/>
            <a:ext cx="2782956" cy="2637183"/>
          </a:xfrm>
          <a:prstGeom prst="homePlate">
            <a:avLst/>
          </a:prstGeom>
          <a:solidFill>
            <a:schemeClr val="tx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Droit à l’information</a:t>
            </a:r>
          </a:p>
          <a:p>
            <a:pPr algn="ctr"/>
            <a:endParaRPr lang="pt-BR" dirty="0"/>
          </a:p>
        </p:txBody>
      </p:sp>
      <p:sp>
        <p:nvSpPr>
          <p:cNvPr id="5" name="Seta: Pentágono 4">
            <a:extLst>
              <a:ext uri="{FF2B5EF4-FFF2-40B4-BE49-F238E27FC236}">
                <a16:creationId xmlns:a16="http://schemas.microsoft.com/office/drawing/2014/main" id="{0F0DB256-0F58-4BE5-BD77-064741BDA4E6}"/>
              </a:ext>
            </a:extLst>
          </p:cNvPr>
          <p:cNvSpPr/>
          <p:nvPr/>
        </p:nvSpPr>
        <p:spPr>
          <a:xfrm>
            <a:off x="6096000" y="4412974"/>
            <a:ext cx="45719" cy="4571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entágono 5">
            <a:extLst>
              <a:ext uri="{FF2B5EF4-FFF2-40B4-BE49-F238E27FC236}">
                <a16:creationId xmlns:a16="http://schemas.microsoft.com/office/drawing/2014/main" id="{C4715E51-3F74-4EDB-84CD-060984DAC502}"/>
              </a:ext>
            </a:extLst>
          </p:cNvPr>
          <p:cNvSpPr/>
          <p:nvPr/>
        </p:nvSpPr>
        <p:spPr>
          <a:xfrm>
            <a:off x="5573204" y="2690189"/>
            <a:ext cx="2950603" cy="2637183"/>
          </a:xfrm>
          <a:prstGeom prst="homePlate">
            <a:avLst/>
          </a:prstGeom>
          <a:solidFill>
            <a:schemeClr val="accent3">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Demande d’effacement et droit à l’oublie</a:t>
            </a:r>
            <a:endParaRPr lang="pt-BR" sz="2400" b="1" dirty="0">
              <a:solidFill>
                <a:schemeClr val="tx1"/>
              </a:solidFill>
            </a:endParaRPr>
          </a:p>
        </p:txBody>
      </p:sp>
      <p:sp>
        <p:nvSpPr>
          <p:cNvPr id="7" name="Seta: Pentágono 6">
            <a:extLst>
              <a:ext uri="{FF2B5EF4-FFF2-40B4-BE49-F238E27FC236}">
                <a16:creationId xmlns:a16="http://schemas.microsoft.com/office/drawing/2014/main" id="{FFC81017-91C1-4CA9-91D8-9C686BFA7523}"/>
              </a:ext>
            </a:extLst>
          </p:cNvPr>
          <p:cNvSpPr/>
          <p:nvPr/>
        </p:nvSpPr>
        <p:spPr>
          <a:xfrm>
            <a:off x="8011604" y="2690188"/>
            <a:ext cx="2364848" cy="2637183"/>
          </a:xfrm>
          <a:prstGeom prst="homePlate">
            <a:avLst/>
          </a:prstGeom>
          <a:solidFill>
            <a:schemeClr val="accent4">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Droit à la portabilité</a:t>
            </a:r>
          </a:p>
          <a:p>
            <a:pPr algn="ctr"/>
            <a:endParaRPr lang="pt-BR" dirty="0"/>
          </a:p>
        </p:txBody>
      </p:sp>
    </p:spTree>
    <p:extLst>
      <p:ext uri="{BB962C8B-B14F-4D97-AF65-F5344CB8AC3E}">
        <p14:creationId xmlns:p14="http://schemas.microsoft.com/office/powerpoint/2010/main" val="157617819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63A93-D703-49D5-86E1-793037A607E8}"/>
              </a:ext>
            </a:extLst>
          </p:cNvPr>
          <p:cNvSpPr>
            <a:spLocks noGrp="1"/>
          </p:cNvSpPr>
          <p:nvPr>
            <p:ph type="title"/>
          </p:nvPr>
        </p:nvSpPr>
        <p:spPr>
          <a:xfrm>
            <a:off x="92765" y="953324"/>
            <a:ext cx="2716696" cy="5049910"/>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F37FDC14-1959-4A70-9479-63671EDCFC92}"/>
              </a:ext>
            </a:extLst>
          </p:cNvPr>
          <p:cNvSpPr>
            <a:spLocks noGrp="1"/>
          </p:cNvSpPr>
          <p:nvPr>
            <p:ph idx="1"/>
          </p:nvPr>
        </p:nvSpPr>
        <p:spPr>
          <a:xfrm>
            <a:off x="2915478" y="953325"/>
            <a:ext cx="7818067" cy="5049910"/>
          </a:xfrm>
          <a:solidFill>
            <a:schemeClr val="tx2">
              <a:lumMod val="20000"/>
              <a:lumOff val="80000"/>
            </a:schemeClr>
          </a:solidFill>
        </p:spPr>
        <p:txBody>
          <a:bodyPr>
            <a:noAutofit/>
          </a:bodyPr>
          <a:lstStyle/>
          <a:p>
            <a:pPr marL="0" indent="0" algn="ctr">
              <a:buNone/>
            </a:pPr>
            <a:r>
              <a:rPr lang="fr-FR" sz="2400" b="1" dirty="0"/>
              <a:t>DROIT À L’INFORMATION</a:t>
            </a:r>
          </a:p>
          <a:p>
            <a:pPr marL="0" indent="0" algn="ctr">
              <a:buNone/>
            </a:pPr>
            <a:endParaRPr lang="fr-FR" dirty="0"/>
          </a:p>
          <a:p>
            <a:pPr algn="ctr"/>
            <a:r>
              <a:rPr lang="fr-FR" sz="2200" dirty="0"/>
              <a:t>Lorsqu'il collecte les données d'une personne, le responsable du traitement doit lui fournir un certain nombre d'informations dont la liste figure aux </a:t>
            </a:r>
            <a:r>
              <a:rPr lang="fr-FR" sz="2200" b="1" dirty="0"/>
              <a:t>articles 13 et 14 du RGPD</a:t>
            </a:r>
            <a:r>
              <a:rPr lang="fr-FR" sz="2200" dirty="0"/>
              <a:t>. </a:t>
            </a:r>
          </a:p>
          <a:p>
            <a:pPr algn="ctr"/>
            <a:r>
              <a:rPr lang="fr-FR" sz="2200" dirty="0"/>
              <a:t>Elle comprend notamment l'identité et les coordonnées du responsable du traitement (et le cas échéant, les coordonnées du </a:t>
            </a:r>
            <a:r>
              <a:rPr lang="fr-FR" sz="2200" dirty="0">
                <a:hlinkClick r:id="rId2">
                  <a:extLst>
                    <a:ext uri="{A12FA001-AC4F-418D-AE19-62706E023703}">
                      <ahyp:hlinkClr xmlns:ahyp="http://schemas.microsoft.com/office/drawing/2018/hyperlinkcolor" val="tx"/>
                    </a:ext>
                  </a:extLst>
                </a:hlinkClick>
              </a:rPr>
              <a:t>DPO</a:t>
            </a:r>
            <a:r>
              <a:rPr lang="fr-FR" sz="2200" dirty="0"/>
              <a:t>), les finalités de ce traitement, ainsi que l'indication des destinataires de ces données.</a:t>
            </a:r>
            <a:endParaRPr lang="pt-BR" sz="2200" dirty="0"/>
          </a:p>
        </p:txBody>
      </p:sp>
    </p:spTree>
    <p:extLst>
      <p:ext uri="{BB962C8B-B14F-4D97-AF65-F5344CB8AC3E}">
        <p14:creationId xmlns:p14="http://schemas.microsoft.com/office/powerpoint/2010/main" val="2188115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61663-9017-45EA-AABE-5C653E20D654}"/>
              </a:ext>
            </a:extLst>
          </p:cNvPr>
          <p:cNvSpPr>
            <a:spLocks noGrp="1"/>
          </p:cNvSpPr>
          <p:nvPr>
            <p:ph type="title"/>
          </p:nvPr>
        </p:nvSpPr>
        <p:spPr>
          <a:xfrm>
            <a:off x="92765" y="953324"/>
            <a:ext cx="2729948" cy="5102919"/>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472DA0AB-7DD2-4D5A-B93A-FDBAF62F7689}"/>
              </a:ext>
            </a:extLst>
          </p:cNvPr>
          <p:cNvSpPr>
            <a:spLocks noGrp="1"/>
          </p:cNvSpPr>
          <p:nvPr>
            <p:ph idx="1"/>
          </p:nvPr>
        </p:nvSpPr>
        <p:spPr>
          <a:xfrm>
            <a:off x="2968487" y="953324"/>
            <a:ext cx="7765058" cy="5102919"/>
          </a:xfrm>
          <a:solidFill>
            <a:schemeClr val="accent3">
              <a:lumMod val="40000"/>
              <a:lumOff val="60000"/>
            </a:schemeClr>
          </a:solidFill>
        </p:spPr>
        <p:txBody>
          <a:bodyPr>
            <a:normAutofit/>
          </a:bodyPr>
          <a:lstStyle/>
          <a:p>
            <a:pPr marL="0" indent="0" algn="ctr">
              <a:buNone/>
            </a:pPr>
            <a:r>
              <a:rPr lang="fr-FR" sz="2400" b="1" dirty="0"/>
              <a:t>DEMANDE D’EFFACEMENT ET DROIT À L’OUBLIE</a:t>
            </a:r>
          </a:p>
          <a:p>
            <a:pPr marL="0" indent="0">
              <a:buNone/>
            </a:pPr>
            <a:endParaRPr lang="fr-FR" sz="2400" b="1" dirty="0"/>
          </a:p>
          <a:p>
            <a:pPr marL="0" indent="0" algn="ctr">
              <a:buNone/>
            </a:pPr>
            <a:r>
              <a:rPr lang="fr-FR" sz="2400" b="1" dirty="0"/>
              <a:t>L'article 17 du RGPD </a:t>
            </a:r>
            <a:r>
              <a:rPr lang="fr-FR" sz="2400" dirty="0"/>
              <a:t>prévoit également un droit à l'effacement : </a:t>
            </a:r>
          </a:p>
          <a:p>
            <a:pPr marL="0" indent="0" algn="ctr">
              <a:buNone/>
            </a:pPr>
            <a:r>
              <a:rPr lang="fr-FR" sz="2400" dirty="0"/>
              <a:t>La personne concernée peut demander l'effacement de ses données pour l'un des motifs listés dans l'article. </a:t>
            </a:r>
          </a:p>
          <a:p>
            <a:pPr marL="0" indent="0" algn="ctr">
              <a:buNone/>
            </a:pPr>
            <a:r>
              <a:rPr lang="fr-FR" sz="2400" dirty="0"/>
              <a:t>Le responsable du traitement devra alors procéder à la suppression des données dans les meilleurs délais.</a:t>
            </a:r>
            <a:endParaRPr lang="pt-BR" sz="2400" dirty="0"/>
          </a:p>
        </p:txBody>
      </p:sp>
    </p:spTree>
    <p:extLst>
      <p:ext uri="{BB962C8B-B14F-4D97-AF65-F5344CB8AC3E}">
        <p14:creationId xmlns:p14="http://schemas.microsoft.com/office/powerpoint/2010/main" val="2479329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E380F-A3C7-455C-B55A-E380139B3329}"/>
              </a:ext>
            </a:extLst>
          </p:cNvPr>
          <p:cNvSpPr>
            <a:spLocks noGrp="1"/>
          </p:cNvSpPr>
          <p:nvPr>
            <p:ph type="title"/>
          </p:nvPr>
        </p:nvSpPr>
        <p:spPr>
          <a:xfrm>
            <a:off x="0" y="953324"/>
            <a:ext cx="2756453" cy="5129424"/>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DB9FEC50-9D46-452C-ABFB-FAD2D30CCB51}"/>
              </a:ext>
            </a:extLst>
          </p:cNvPr>
          <p:cNvSpPr>
            <a:spLocks noGrp="1"/>
          </p:cNvSpPr>
          <p:nvPr>
            <p:ph idx="1"/>
          </p:nvPr>
        </p:nvSpPr>
        <p:spPr>
          <a:xfrm>
            <a:off x="2902226" y="953324"/>
            <a:ext cx="7831319" cy="5129423"/>
          </a:xfrm>
          <a:solidFill>
            <a:schemeClr val="accent4">
              <a:lumMod val="60000"/>
              <a:lumOff val="40000"/>
            </a:schemeClr>
          </a:solidFill>
        </p:spPr>
        <p:txBody>
          <a:bodyPr>
            <a:normAutofit fontScale="85000" lnSpcReduction="10000"/>
          </a:bodyPr>
          <a:lstStyle/>
          <a:p>
            <a:pPr marL="0" indent="0" algn="ctr">
              <a:buNone/>
            </a:pPr>
            <a:r>
              <a:rPr lang="fr-FR" sz="2800" b="1" dirty="0"/>
              <a:t>DROIT À LA PORTABILITÉ</a:t>
            </a:r>
          </a:p>
          <a:p>
            <a:pPr marL="0" indent="0">
              <a:buNone/>
            </a:pPr>
            <a:endParaRPr lang="fr-FR" b="1" dirty="0"/>
          </a:p>
          <a:p>
            <a:pPr algn="ctr"/>
            <a:r>
              <a:rPr lang="fr-FR" dirty="0"/>
              <a:t>Le règlement crée un droit à la portabilité des données. Il permet, en quelque sorte, à une personne physique de s'approprier ses propres données et donc d'en demander : </a:t>
            </a:r>
          </a:p>
          <a:p>
            <a:pPr algn="ctr"/>
            <a:r>
              <a:rPr lang="fr-FR" b="1" dirty="0"/>
              <a:t>la restitution</a:t>
            </a:r>
            <a:r>
              <a:rPr lang="fr-FR" dirty="0"/>
              <a:t> : la personne peut récupérer ses données afin de pouvoir les stocker et les réutiliser pour son usage personnel, comme bon lui semble ; </a:t>
            </a:r>
          </a:p>
          <a:p>
            <a:pPr algn="ctr"/>
            <a:r>
              <a:rPr lang="fr-FR" b="1" dirty="0"/>
              <a:t>le transfert à un autre responsable de traitement</a:t>
            </a:r>
            <a:r>
              <a:rPr lang="fr-FR" dirty="0"/>
              <a:t>, l'un des objectifs affichés de ce nouveau droit consistant à faire jouer la concurrence entre les différents responsables de traitement (à l'image de ce qui existe en matière de portabilité des numéros de téléphone, par exemple).</a:t>
            </a:r>
          </a:p>
          <a:p>
            <a:pPr algn="ctr"/>
            <a:r>
              <a:rPr lang="fr-FR" dirty="0"/>
              <a:t>Le responsable de traitement d'origine ne pourra pas s'opposer à la demande de la personne concernée. </a:t>
            </a:r>
          </a:p>
          <a:p>
            <a:pPr marL="0" indent="0">
              <a:buNone/>
            </a:pPr>
            <a:endParaRPr lang="fr-FR" dirty="0"/>
          </a:p>
          <a:p>
            <a:endParaRPr lang="pt-BR" dirty="0"/>
          </a:p>
        </p:txBody>
      </p:sp>
    </p:spTree>
    <p:extLst>
      <p:ext uri="{BB962C8B-B14F-4D97-AF65-F5344CB8AC3E}">
        <p14:creationId xmlns:p14="http://schemas.microsoft.com/office/powerpoint/2010/main" val="296463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F7ADE-8692-419F-8A90-68F50E218C9D}"/>
              </a:ext>
            </a:extLst>
          </p:cNvPr>
          <p:cNvSpPr>
            <a:spLocks noGrp="1"/>
          </p:cNvSpPr>
          <p:nvPr>
            <p:ph type="title"/>
          </p:nvPr>
        </p:nvSpPr>
        <p:spPr>
          <a:xfrm>
            <a:off x="1" y="752060"/>
            <a:ext cx="1855304" cy="5237923"/>
          </a:xfrm>
          <a:solidFill>
            <a:schemeClr val="tx2">
              <a:lumMod val="40000"/>
              <a:lumOff val="60000"/>
            </a:schemeClr>
          </a:solidFill>
          <a:ln>
            <a:solidFill>
              <a:srgbClr val="00B050"/>
            </a:solidFill>
          </a:ln>
        </p:spPr>
        <p:txBody>
          <a:bodyPr>
            <a:normAutofit fontScale="90000"/>
          </a:bodyPr>
          <a:lstStyle/>
          <a:p>
            <a:pPr algn="ct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r>
              <a:rPr lang="pt-BR" dirty="0">
                <a:effectLst>
                  <a:outerShdw blurRad="38100" dist="38100" dir="2700000" algn="tl">
                    <a:srgbClr val="000000">
                      <a:alpha val="43137"/>
                    </a:srgbClr>
                  </a:outerShdw>
                </a:effectLst>
              </a:rPr>
              <a:t>LA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br>
            <a:endParaRPr lang="pt-BR" sz="2800" dirty="0"/>
          </a:p>
        </p:txBody>
      </p:sp>
      <p:sp>
        <p:nvSpPr>
          <p:cNvPr id="3" name="Espaço Reservado para Conteúdo 2">
            <a:extLst>
              <a:ext uri="{FF2B5EF4-FFF2-40B4-BE49-F238E27FC236}">
                <a16:creationId xmlns:a16="http://schemas.microsoft.com/office/drawing/2014/main" id="{A886947D-0033-47D2-87E0-832E61294AC6}"/>
              </a:ext>
            </a:extLst>
          </p:cNvPr>
          <p:cNvSpPr>
            <a:spLocks noGrp="1"/>
          </p:cNvSpPr>
          <p:nvPr>
            <p:ph idx="1"/>
          </p:nvPr>
        </p:nvSpPr>
        <p:spPr>
          <a:xfrm>
            <a:off x="2146852" y="742122"/>
            <a:ext cx="9037616" cy="5247861"/>
          </a:xfrm>
        </p:spPr>
        <p:style>
          <a:lnRef idx="1">
            <a:schemeClr val="accent5"/>
          </a:lnRef>
          <a:fillRef idx="2">
            <a:schemeClr val="accent5"/>
          </a:fillRef>
          <a:effectRef idx="1">
            <a:schemeClr val="accent5"/>
          </a:effectRef>
          <a:fontRef idx="minor">
            <a:schemeClr val="dk1"/>
          </a:fontRef>
        </p:style>
        <p:txBody>
          <a:bodyPr>
            <a:normAutofit/>
          </a:bodyPr>
          <a:lstStyle/>
          <a:p>
            <a:pPr marL="0" indent="0" algn="ctr">
              <a:buNone/>
            </a:pPr>
            <a:r>
              <a:rPr lang="fr-FR" sz="2400" b="1" dirty="0"/>
              <a:t>COMMISSION NATIONALE DE L’INFORMATIQUE </a:t>
            </a:r>
          </a:p>
          <a:p>
            <a:pPr marL="0" indent="0" algn="ctr">
              <a:buNone/>
            </a:pPr>
            <a:r>
              <a:rPr lang="fr-FR" sz="2400" b="1" dirty="0"/>
              <a:t>ET DES LIBERTÉS (CNIL)</a:t>
            </a:r>
          </a:p>
          <a:p>
            <a:pPr marL="0" indent="0" algn="ctr">
              <a:buNone/>
            </a:pPr>
            <a:endParaRPr lang="fr-FR" sz="2400" dirty="0"/>
          </a:p>
          <a:p>
            <a:pPr marL="0" indent="0" algn="ctr">
              <a:buNone/>
            </a:pPr>
            <a:r>
              <a:rPr lang="fr-FR" sz="2400" dirty="0"/>
              <a:t>Créée en 1978 par la loi Informatique et Libertés, la CNIL est une autorité administrative indépendante (AAI). </a:t>
            </a:r>
          </a:p>
          <a:p>
            <a:pPr marL="0" indent="0" algn="ctr">
              <a:buNone/>
            </a:pPr>
            <a:r>
              <a:rPr lang="fr-FR" sz="2400" dirty="0"/>
              <a:t>Cette indépendance est garantie par sa composition et son organisation. </a:t>
            </a:r>
          </a:p>
          <a:p>
            <a:pPr marL="0" indent="0" algn="ctr">
              <a:buNone/>
            </a:pPr>
            <a:r>
              <a:rPr lang="fr-FR" sz="2400" dirty="0"/>
              <a:t>L’objective principale est de régulateur des données personnelles.</a:t>
            </a:r>
          </a:p>
          <a:p>
            <a:pPr marL="0" indent="0" algn="ctr">
              <a:buNone/>
            </a:pPr>
            <a:r>
              <a:rPr lang="pt-BR" sz="2400" dirty="0"/>
              <a:t>(http://www.cnil.fr)</a:t>
            </a:r>
          </a:p>
        </p:txBody>
      </p:sp>
      <p:sp>
        <p:nvSpPr>
          <p:cNvPr id="4" name="AutoShape 2" descr="Résultat de recherche d'images pour &quot;CNIL&quot;">
            <a:extLst>
              <a:ext uri="{FF2B5EF4-FFF2-40B4-BE49-F238E27FC236}">
                <a16:creationId xmlns:a16="http://schemas.microsoft.com/office/drawing/2014/main" id="{27E8CF47-E962-4BA0-AF6D-96A2FD248C33}"/>
              </a:ext>
            </a:extLst>
          </p:cNvPr>
          <p:cNvSpPr>
            <a:spLocks noChangeAspect="1" noChangeArrowheads="1"/>
          </p:cNvSpPr>
          <p:nvPr/>
        </p:nvSpPr>
        <p:spPr bwMode="auto">
          <a:xfrm>
            <a:off x="5376863" y="3038475"/>
            <a:ext cx="1438275" cy="781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5" name="AutoShape 4" descr="Résultat de recherche d'images pour &quot;CNIL&quot;">
            <a:extLst>
              <a:ext uri="{FF2B5EF4-FFF2-40B4-BE49-F238E27FC236}">
                <a16:creationId xmlns:a16="http://schemas.microsoft.com/office/drawing/2014/main" id="{EA54D00C-AC39-4AB6-9DC4-226555D50556}"/>
              </a:ext>
            </a:extLst>
          </p:cNvPr>
          <p:cNvSpPr>
            <a:spLocks noChangeAspect="1" noChangeArrowheads="1"/>
          </p:cNvSpPr>
          <p:nvPr/>
        </p:nvSpPr>
        <p:spPr bwMode="auto">
          <a:xfrm>
            <a:off x="5529263" y="3190875"/>
            <a:ext cx="1438275" cy="781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dirty="0"/>
          </a:p>
        </p:txBody>
      </p:sp>
    </p:spTree>
    <p:extLst>
      <p:ext uri="{BB962C8B-B14F-4D97-AF65-F5344CB8AC3E}">
        <p14:creationId xmlns:p14="http://schemas.microsoft.com/office/powerpoint/2010/main" val="177838550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18B21-0D79-4300-8FEC-5E3228C7701B}"/>
              </a:ext>
            </a:extLst>
          </p:cNvPr>
          <p:cNvSpPr>
            <a:spLocks noGrp="1"/>
          </p:cNvSpPr>
          <p:nvPr>
            <p:ph type="title"/>
          </p:nvPr>
        </p:nvSpPr>
        <p:spPr>
          <a:xfrm>
            <a:off x="0" y="953324"/>
            <a:ext cx="2822713" cy="4957146"/>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a:t>
            </a:r>
            <a:br>
              <a:rPr lang="pt-BR" sz="2800" dirty="0"/>
            </a:br>
            <a:br>
              <a:rPr lang="pt-BR" sz="2800" dirty="0"/>
            </a:br>
            <a:r>
              <a:rPr lang="pt-BR" sz="2800" dirty="0"/>
              <a:t>(RGPD</a:t>
            </a:r>
            <a:r>
              <a:rPr lang="pt-BR" sz="2800" dirty="0">
                <a:effectLst>
                  <a:outerShdw blurRad="38100" dist="38100" dir="2700000" algn="tl">
                    <a:srgbClr val="000000">
                      <a:alpha val="43137"/>
                    </a:srgbClr>
                  </a:outerShdw>
                </a:effectLst>
              </a:rPr>
              <a:t>)</a:t>
            </a:r>
            <a:endParaRPr lang="pt-BR" sz="2800" dirty="0"/>
          </a:p>
        </p:txBody>
      </p:sp>
      <p:sp>
        <p:nvSpPr>
          <p:cNvPr id="3" name="Espaço Reservado para Conteúdo 2">
            <a:extLst>
              <a:ext uri="{FF2B5EF4-FFF2-40B4-BE49-F238E27FC236}">
                <a16:creationId xmlns:a16="http://schemas.microsoft.com/office/drawing/2014/main" id="{CB86F486-697E-430D-9A5B-2C3B1981AAFE}"/>
              </a:ext>
            </a:extLst>
          </p:cNvPr>
          <p:cNvSpPr>
            <a:spLocks noGrp="1"/>
          </p:cNvSpPr>
          <p:nvPr>
            <p:ph idx="1"/>
          </p:nvPr>
        </p:nvSpPr>
        <p:spPr>
          <a:xfrm>
            <a:off x="2955236" y="953324"/>
            <a:ext cx="7778310" cy="4957145"/>
          </a:xfrm>
        </p:spPr>
        <p:style>
          <a:lnRef idx="1">
            <a:schemeClr val="accent2"/>
          </a:lnRef>
          <a:fillRef idx="3">
            <a:schemeClr val="accent2"/>
          </a:fillRef>
          <a:effectRef idx="2">
            <a:schemeClr val="accent2"/>
          </a:effectRef>
          <a:fontRef idx="minor">
            <a:schemeClr val="lt1"/>
          </a:fontRef>
        </p:style>
        <p:txBody>
          <a:bodyPr>
            <a:normAutofit fontScale="92500"/>
          </a:bodyPr>
          <a:lstStyle/>
          <a:p>
            <a:pPr marL="0" indent="0" algn="ctr">
              <a:buNone/>
            </a:pPr>
            <a:r>
              <a:rPr lang="pt-BR" sz="2600" b="1" dirty="0"/>
              <a:t>OBLIGATIONS</a:t>
            </a:r>
          </a:p>
          <a:p>
            <a:endParaRPr lang="pt-BR" dirty="0"/>
          </a:p>
          <a:p>
            <a:pPr algn="ctr"/>
            <a:r>
              <a:rPr lang="fr-FR" dirty="0"/>
              <a:t>Le RGPD impose un nombre d'important de nouvelles obligations pour les responsables de traitements de données. </a:t>
            </a:r>
          </a:p>
          <a:p>
            <a:pPr algn="ctr"/>
            <a:r>
              <a:rPr lang="fr-FR" dirty="0"/>
              <a:t>En plus des obligations visant à permettre aux personnes d'exercer leurs nouveaux droits (voir ci-dessus), le texte prévoit également des règles en matière de sécurisation des données. </a:t>
            </a:r>
          </a:p>
          <a:p>
            <a:pPr algn="ctr"/>
            <a:r>
              <a:rPr lang="fr-FR" dirty="0"/>
              <a:t>Il impose en outre la désignation d'un délégué à la protection des données (</a:t>
            </a:r>
            <a:r>
              <a:rPr lang="fr-FR" dirty="0">
                <a:hlinkClick r:id="rId2">
                  <a:extLst>
                    <a:ext uri="{A12FA001-AC4F-418D-AE19-62706E023703}">
                      <ahyp:hlinkClr xmlns:ahyp="http://schemas.microsoft.com/office/drawing/2018/hyperlinkcolor" val="tx"/>
                    </a:ext>
                  </a:extLst>
                </a:hlinkClick>
              </a:rPr>
              <a:t>DPO</a:t>
            </a:r>
            <a:r>
              <a:rPr lang="fr-FR" dirty="0"/>
              <a:t>), qui sera amené à tenir un rôle de plus en plus important dans les mois et années à venir.</a:t>
            </a:r>
            <a:endParaRPr lang="pt-BR" dirty="0"/>
          </a:p>
        </p:txBody>
      </p:sp>
    </p:spTree>
    <p:extLst>
      <p:ext uri="{BB962C8B-B14F-4D97-AF65-F5344CB8AC3E}">
        <p14:creationId xmlns:p14="http://schemas.microsoft.com/office/powerpoint/2010/main" val="2327658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D791B-CFB0-4378-8D52-549BCBA343C4}"/>
              </a:ext>
            </a:extLst>
          </p:cNvPr>
          <p:cNvSpPr>
            <a:spLocks noGrp="1"/>
          </p:cNvSpPr>
          <p:nvPr>
            <p:ph type="title"/>
          </p:nvPr>
        </p:nvSpPr>
        <p:spPr>
          <a:xfrm>
            <a:off x="0" y="953324"/>
            <a:ext cx="2822713" cy="5076415"/>
          </a:xfrm>
          <a:solidFill>
            <a:srgbClr val="6699FF"/>
          </a:solidFill>
        </p:spPr>
        <p:txBody>
          <a:bodyPr>
            <a:normAutofit/>
          </a:bodyPr>
          <a:lstStyle/>
          <a:p>
            <a:pPr algn="ctr"/>
            <a:br>
              <a:rPr lang="pt-BR" dirty="0"/>
            </a:br>
            <a:br>
              <a:rPr lang="pt-BR" dirty="0"/>
            </a:br>
            <a:br>
              <a:rPr lang="pt-BR" dirty="0"/>
            </a:br>
            <a:r>
              <a:rPr lang="pt-BR" sz="2800" dirty="0"/>
              <a:t>RÉGLEMENT GÉNÉRALE À LA PROTECTION DES DONNÉES</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C15394BB-F0E4-42C0-BB49-20A68ED91CA2}"/>
              </a:ext>
            </a:extLst>
          </p:cNvPr>
          <p:cNvSpPr>
            <a:spLocks noGrp="1"/>
          </p:cNvSpPr>
          <p:nvPr>
            <p:ph idx="1"/>
          </p:nvPr>
        </p:nvSpPr>
        <p:spPr>
          <a:xfrm>
            <a:off x="2928731" y="953324"/>
            <a:ext cx="7779026" cy="5076415"/>
          </a:xfrm>
          <a:noFill/>
          <a:ln>
            <a:noFill/>
          </a:ln>
        </p:spPr>
        <p:style>
          <a:lnRef idx="0">
            <a:scrgbClr r="0" g="0" b="0"/>
          </a:lnRef>
          <a:fillRef idx="0">
            <a:scrgbClr r="0" g="0" b="0"/>
          </a:fillRef>
          <a:effectRef idx="0">
            <a:scrgbClr r="0" g="0" b="0"/>
          </a:effectRef>
          <a:fontRef idx="minor">
            <a:schemeClr val="dk1"/>
          </a:fontRef>
        </p:style>
        <p:txBody>
          <a:bodyPr>
            <a:normAutofit fontScale="92500" lnSpcReduction="10000"/>
          </a:bodyPr>
          <a:lstStyle/>
          <a:p>
            <a:pPr marL="0" indent="0" algn="ctr">
              <a:buNone/>
            </a:pPr>
            <a:r>
              <a:rPr lang="pt-BR" sz="2600" b="1" dirty="0"/>
              <a:t>PROTECTION ET SÉCURITÉ </a:t>
            </a:r>
          </a:p>
          <a:p>
            <a:endParaRPr lang="pt-BR" dirty="0"/>
          </a:p>
          <a:p>
            <a:pPr algn="ctr"/>
            <a:r>
              <a:rPr lang="fr-FR" dirty="0"/>
              <a:t>Le responsable du traitement des données doit respecter un certain nombre d'obligations en matière de protection et de sécurisation des données qu'il traite. Ses obligations figurent au chapitre IV du RGPD. Dans ce cadre, ses représentants doivent notamment coopérer avec la CNIL. </a:t>
            </a:r>
            <a:br>
              <a:rPr lang="fr-FR" dirty="0"/>
            </a:br>
            <a:endParaRPr lang="fr-FR" dirty="0"/>
          </a:p>
          <a:p>
            <a:pPr algn="ctr"/>
            <a:r>
              <a:rPr lang="fr-FR" dirty="0"/>
              <a:t>En cas de vol de données personnelles (exemple : lorsque l'entreprise s'est faite piratée), l'entreprise doit notamment avertir les utilisateurs dès lors que cette violation engendre un risque important pour les droits et les libertés et que ces données volées ne sont pas protégées par la cryptographie.</a:t>
            </a:r>
          </a:p>
          <a:p>
            <a:endParaRPr lang="pt-BR" dirty="0"/>
          </a:p>
        </p:txBody>
      </p:sp>
    </p:spTree>
    <p:extLst>
      <p:ext uri="{BB962C8B-B14F-4D97-AF65-F5344CB8AC3E}">
        <p14:creationId xmlns:p14="http://schemas.microsoft.com/office/powerpoint/2010/main" val="2056763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486D9-F372-44D4-A546-A93A27A31BDF}"/>
              </a:ext>
            </a:extLst>
          </p:cNvPr>
          <p:cNvSpPr>
            <a:spLocks noGrp="1"/>
          </p:cNvSpPr>
          <p:nvPr>
            <p:ph type="title"/>
          </p:nvPr>
        </p:nvSpPr>
        <p:spPr>
          <a:xfrm>
            <a:off x="119270" y="953324"/>
            <a:ext cx="2584173" cy="5089667"/>
          </a:xfrm>
          <a:solidFill>
            <a:srgbClr val="6699FF"/>
          </a:solidFill>
        </p:spPr>
        <p:txBody>
          <a:bodyPr>
            <a:normAutofit/>
          </a:bodyPr>
          <a:lstStyle/>
          <a:p>
            <a:pPr algn="ctr"/>
            <a:br>
              <a:rPr lang="pt-BR" dirty="0"/>
            </a:br>
            <a:br>
              <a:rPr lang="pt-BR" dirty="0"/>
            </a:br>
            <a:r>
              <a:rPr lang="pt-BR" sz="2800" dirty="0"/>
              <a:t>RÉGLEMENT GÉNÉRALE À LA PROTECTION DES DONNÉES</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25A509B3-4811-4535-A485-C8E5FD653850}"/>
              </a:ext>
            </a:extLst>
          </p:cNvPr>
          <p:cNvSpPr>
            <a:spLocks noGrp="1"/>
          </p:cNvSpPr>
          <p:nvPr>
            <p:ph idx="1"/>
          </p:nvPr>
        </p:nvSpPr>
        <p:spPr>
          <a:xfrm>
            <a:off x="2796209" y="953324"/>
            <a:ext cx="9104243" cy="5089667"/>
          </a:xfrm>
          <a:solidFill>
            <a:schemeClr val="accent5">
              <a:lumMod val="20000"/>
              <a:lumOff val="80000"/>
            </a:schemeClr>
          </a:solidFill>
        </p:spPr>
        <p:txBody>
          <a:bodyPr>
            <a:normAutofit/>
          </a:bodyPr>
          <a:lstStyle/>
          <a:p>
            <a:pPr marL="0" indent="0" algn="ctr">
              <a:buNone/>
            </a:pPr>
            <a:r>
              <a:rPr lang="pt-BR" sz="2800" b="1" dirty="0"/>
              <a:t>Le DPO : </a:t>
            </a:r>
            <a:r>
              <a:rPr lang="fr-FR" sz="2800" b="1" dirty="0"/>
              <a:t>« Data Protection Officer »</a:t>
            </a:r>
            <a:endParaRPr lang="pt-BR" sz="2800" b="1" dirty="0"/>
          </a:p>
          <a:p>
            <a:endParaRPr lang="pt-BR" dirty="0"/>
          </a:p>
          <a:p>
            <a:endParaRPr lang="fr-FR" sz="2400" dirty="0"/>
          </a:p>
          <a:p>
            <a:endParaRPr lang="fr-FR" sz="2400" dirty="0"/>
          </a:p>
          <a:p>
            <a:endParaRPr lang="fr-FR" sz="2400" dirty="0"/>
          </a:p>
          <a:p>
            <a:endParaRPr lang="fr-FR" sz="2400" dirty="0"/>
          </a:p>
        </p:txBody>
      </p:sp>
      <p:sp>
        <p:nvSpPr>
          <p:cNvPr id="4" name="Retângulo: Cantos Superiores Recortados 3">
            <a:extLst>
              <a:ext uri="{FF2B5EF4-FFF2-40B4-BE49-F238E27FC236}">
                <a16:creationId xmlns:a16="http://schemas.microsoft.com/office/drawing/2014/main" id="{9773BFE6-03B1-4221-987A-546418BC4ABB}"/>
              </a:ext>
            </a:extLst>
          </p:cNvPr>
          <p:cNvSpPr/>
          <p:nvPr/>
        </p:nvSpPr>
        <p:spPr>
          <a:xfrm>
            <a:off x="4631635" y="1590261"/>
            <a:ext cx="5433390" cy="1205948"/>
          </a:xfrm>
          <a:prstGeom prst="snip2Same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err="1">
                <a:solidFill>
                  <a:schemeClr val="tx1"/>
                </a:solidFill>
              </a:rPr>
              <a:t>Selon</a:t>
            </a:r>
            <a:r>
              <a:rPr lang="pt-BR" sz="2800" b="1" dirty="0">
                <a:solidFill>
                  <a:schemeClr val="tx1"/>
                </a:solidFill>
              </a:rPr>
              <a:t> </a:t>
            </a:r>
            <a:r>
              <a:rPr lang="pt-BR" sz="2800" b="1" dirty="0" err="1">
                <a:solidFill>
                  <a:schemeClr val="tx1"/>
                </a:solidFill>
              </a:rPr>
              <a:t>l’article</a:t>
            </a:r>
            <a:r>
              <a:rPr lang="pt-BR" sz="2800" b="1" dirty="0">
                <a:solidFill>
                  <a:schemeClr val="tx1"/>
                </a:solidFill>
              </a:rPr>
              <a:t> 37 </a:t>
            </a:r>
            <a:r>
              <a:rPr lang="pt-BR" sz="2800" b="1" dirty="0" err="1">
                <a:solidFill>
                  <a:schemeClr val="tx1"/>
                </a:solidFill>
              </a:rPr>
              <a:t>du</a:t>
            </a:r>
            <a:r>
              <a:rPr lang="pt-BR" sz="2800" b="1" dirty="0">
                <a:solidFill>
                  <a:schemeClr val="tx1"/>
                </a:solidFill>
              </a:rPr>
              <a:t> RGPD :</a:t>
            </a:r>
          </a:p>
        </p:txBody>
      </p:sp>
      <p:sp>
        <p:nvSpPr>
          <p:cNvPr id="5" name="Retângulo: Único Canto Recortado 4">
            <a:extLst>
              <a:ext uri="{FF2B5EF4-FFF2-40B4-BE49-F238E27FC236}">
                <a16:creationId xmlns:a16="http://schemas.microsoft.com/office/drawing/2014/main" id="{742D68EC-0BA7-4C79-AF7B-257FB032BDFB}"/>
              </a:ext>
            </a:extLst>
          </p:cNvPr>
          <p:cNvSpPr/>
          <p:nvPr/>
        </p:nvSpPr>
        <p:spPr>
          <a:xfrm>
            <a:off x="3551583" y="3233530"/>
            <a:ext cx="3114261" cy="2372140"/>
          </a:xfrm>
          <a:prstGeom prst="snip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Les entreprise sont obligées de nommer un délégué à la protection des données, appelé DPO.</a:t>
            </a:r>
            <a:endParaRPr lang="pt-BR" sz="2000" b="1" dirty="0">
              <a:solidFill>
                <a:schemeClr val="tx1"/>
              </a:solidFill>
            </a:endParaRPr>
          </a:p>
        </p:txBody>
      </p:sp>
      <p:sp>
        <p:nvSpPr>
          <p:cNvPr id="6" name="Retângulo: Cantos Diagonais Recortados 5">
            <a:extLst>
              <a:ext uri="{FF2B5EF4-FFF2-40B4-BE49-F238E27FC236}">
                <a16:creationId xmlns:a16="http://schemas.microsoft.com/office/drawing/2014/main" id="{C08D3285-EF1B-4F98-ADF7-2DC90FAA029F}"/>
              </a:ext>
            </a:extLst>
          </p:cNvPr>
          <p:cNvSpPr/>
          <p:nvPr/>
        </p:nvSpPr>
        <p:spPr>
          <a:xfrm>
            <a:off x="7659757" y="3048000"/>
            <a:ext cx="3829163" cy="2729948"/>
          </a:xfrm>
          <a:prstGeom prst="snip2Diag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Le DPO est principalement chargé du bon respect, par l'organisme pour lequel il travaille, de la réglementation applicable à la protection des données. </a:t>
            </a:r>
            <a:endParaRPr lang="pt-BR" sz="2000" b="1" dirty="0">
              <a:solidFill>
                <a:schemeClr val="tx1"/>
              </a:solidFill>
            </a:endParaRPr>
          </a:p>
          <a:p>
            <a:pPr algn="ctr"/>
            <a:endParaRPr lang="pt-BR" dirty="0"/>
          </a:p>
        </p:txBody>
      </p:sp>
      <p:sp>
        <p:nvSpPr>
          <p:cNvPr id="7" name="Seta: da Esquerda para a Direita 6">
            <a:extLst>
              <a:ext uri="{FF2B5EF4-FFF2-40B4-BE49-F238E27FC236}">
                <a16:creationId xmlns:a16="http://schemas.microsoft.com/office/drawing/2014/main" id="{4E1C0303-94F9-4BB0-B14E-E7F79DC262FE}"/>
              </a:ext>
            </a:extLst>
          </p:cNvPr>
          <p:cNvSpPr/>
          <p:nvPr/>
        </p:nvSpPr>
        <p:spPr>
          <a:xfrm>
            <a:off x="6758610" y="4293704"/>
            <a:ext cx="808381" cy="284922"/>
          </a:xfrm>
          <a:prstGeom prst="lef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04580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4E064-549A-4332-A507-2A29DA4EC7D9}"/>
              </a:ext>
            </a:extLst>
          </p:cNvPr>
          <p:cNvSpPr>
            <a:spLocks noGrp="1"/>
          </p:cNvSpPr>
          <p:nvPr>
            <p:ph type="title"/>
          </p:nvPr>
        </p:nvSpPr>
        <p:spPr>
          <a:xfrm>
            <a:off x="1130270" y="953324"/>
            <a:ext cx="9603275" cy="650189"/>
          </a:xfrm>
        </p:spPr>
        <p:txBody>
          <a:bodyPr>
            <a:normAutofit/>
          </a:bodyPr>
          <a:lstStyle/>
          <a:p>
            <a:pPr algn="ctr"/>
            <a:r>
              <a:rPr lang="pt-BR" b="1" dirty="0"/>
              <a:t>LE DPO : 3 grandes </a:t>
            </a:r>
            <a:r>
              <a:rPr lang="pt-BR" b="1" dirty="0" err="1"/>
              <a:t>missions</a:t>
            </a:r>
            <a:endParaRPr lang="pt-BR" b="1" dirty="0"/>
          </a:p>
        </p:txBody>
      </p:sp>
      <p:sp>
        <p:nvSpPr>
          <p:cNvPr id="3" name="Espaço Reservado para Conteúdo 2">
            <a:extLst>
              <a:ext uri="{FF2B5EF4-FFF2-40B4-BE49-F238E27FC236}">
                <a16:creationId xmlns:a16="http://schemas.microsoft.com/office/drawing/2014/main" id="{8C7D7ECD-CD52-44E4-854F-4959565B5677}"/>
              </a:ext>
            </a:extLst>
          </p:cNvPr>
          <p:cNvSpPr>
            <a:spLocks noGrp="1"/>
          </p:cNvSpPr>
          <p:nvPr>
            <p:ph idx="1"/>
          </p:nvPr>
        </p:nvSpPr>
        <p:spPr>
          <a:xfrm>
            <a:off x="265044" y="1603513"/>
            <a:ext cx="11489634" cy="4301163"/>
          </a:xfrm>
          <a:solidFill>
            <a:schemeClr val="accent1">
              <a:lumMod val="40000"/>
              <a:lumOff val="60000"/>
            </a:schemeClr>
          </a:solidFill>
          <a:ln>
            <a:solidFill>
              <a:srgbClr val="7030A0"/>
            </a:solidFill>
          </a:ln>
        </p:spPr>
        <p:txBody>
          <a:bodyPr/>
          <a:lstStyle/>
          <a:p>
            <a:endParaRPr lang="pt-BR" dirty="0"/>
          </a:p>
        </p:txBody>
      </p:sp>
      <p:sp>
        <p:nvSpPr>
          <p:cNvPr id="4" name="Elipse 3">
            <a:extLst>
              <a:ext uri="{FF2B5EF4-FFF2-40B4-BE49-F238E27FC236}">
                <a16:creationId xmlns:a16="http://schemas.microsoft.com/office/drawing/2014/main" id="{48C934A1-11C8-4017-B214-3BBECF8F126A}"/>
              </a:ext>
            </a:extLst>
          </p:cNvPr>
          <p:cNvSpPr/>
          <p:nvPr/>
        </p:nvSpPr>
        <p:spPr>
          <a:xfrm>
            <a:off x="437322" y="1660254"/>
            <a:ext cx="3863365" cy="410444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1. </a:t>
            </a:r>
            <a:r>
              <a:rPr lang="pt-BR" b="1" u="sng" dirty="0">
                <a:solidFill>
                  <a:schemeClr val="tx1"/>
                </a:solidFill>
              </a:rPr>
              <a:t>CONSEILLER</a:t>
            </a:r>
            <a:r>
              <a:rPr lang="pt-BR" b="1" dirty="0">
                <a:solidFill>
                  <a:schemeClr val="tx1"/>
                </a:solidFill>
              </a:rPr>
              <a:t> : Le </a:t>
            </a:r>
            <a:r>
              <a:rPr lang="pt-BR" b="1" dirty="0" err="1">
                <a:solidFill>
                  <a:schemeClr val="tx1"/>
                </a:solidFill>
              </a:rPr>
              <a:t>responsable</a:t>
            </a:r>
            <a:r>
              <a:rPr lang="pt-BR" b="1" dirty="0">
                <a:solidFill>
                  <a:schemeClr val="tx1"/>
                </a:solidFill>
              </a:rPr>
              <a:t> </a:t>
            </a:r>
            <a:r>
              <a:rPr lang="pt-BR" b="1" dirty="0" err="1">
                <a:solidFill>
                  <a:schemeClr val="tx1"/>
                </a:solidFill>
              </a:rPr>
              <a:t>du</a:t>
            </a:r>
            <a:r>
              <a:rPr lang="pt-BR" b="1" dirty="0">
                <a:solidFill>
                  <a:schemeClr val="tx1"/>
                </a:solidFill>
              </a:rPr>
              <a:t> </a:t>
            </a:r>
            <a:r>
              <a:rPr lang="pt-BR" b="1" dirty="0" err="1">
                <a:solidFill>
                  <a:schemeClr val="tx1"/>
                </a:solidFill>
              </a:rPr>
              <a:t>traitement</a:t>
            </a:r>
            <a:r>
              <a:rPr lang="pt-BR" b="1" dirty="0">
                <a:solidFill>
                  <a:schemeClr val="tx1"/>
                </a:solidFill>
              </a:rPr>
              <a:t>, </a:t>
            </a:r>
            <a:r>
              <a:rPr lang="pt-BR" b="1" dirty="0" err="1">
                <a:solidFill>
                  <a:schemeClr val="tx1"/>
                </a:solidFill>
              </a:rPr>
              <a:t>le</a:t>
            </a:r>
            <a:r>
              <a:rPr lang="pt-BR" b="1" dirty="0">
                <a:solidFill>
                  <a:schemeClr val="tx1"/>
                </a:solidFill>
              </a:rPr>
              <a:t> </a:t>
            </a:r>
            <a:r>
              <a:rPr lang="pt-BR" b="1" dirty="0" err="1">
                <a:solidFill>
                  <a:schemeClr val="tx1"/>
                </a:solidFill>
              </a:rPr>
              <a:t>sous-traitant</a:t>
            </a:r>
            <a:r>
              <a:rPr lang="pt-BR" b="1" dirty="0">
                <a:solidFill>
                  <a:schemeClr val="tx1"/>
                </a:solidFill>
              </a:rPr>
              <a:t> et </a:t>
            </a:r>
            <a:r>
              <a:rPr lang="pt-BR" b="1" dirty="0" err="1">
                <a:solidFill>
                  <a:schemeClr val="tx1"/>
                </a:solidFill>
              </a:rPr>
              <a:t>les</a:t>
            </a:r>
            <a:r>
              <a:rPr lang="pt-BR" b="1" dirty="0">
                <a:solidFill>
                  <a:schemeClr val="tx1"/>
                </a:solidFill>
              </a:rPr>
              <a:t> </a:t>
            </a:r>
            <a:r>
              <a:rPr lang="pt-BR" b="1" dirty="0" err="1">
                <a:solidFill>
                  <a:schemeClr val="tx1"/>
                </a:solidFill>
              </a:rPr>
              <a:t>employés</a:t>
            </a:r>
            <a:r>
              <a:rPr lang="pt-BR" b="1" dirty="0">
                <a:solidFill>
                  <a:schemeClr val="tx1"/>
                </a:solidFill>
              </a:rPr>
              <a:t> </a:t>
            </a:r>
            <a:r>
              <a:rPr lang="pt-BR" b="1" dirty="0" err="1">
                <a:solidFill>
                  <a:schemeClr val="tx1"/>
                </a:solidFill>
              </a:rPr>
              <a:t>qui</a:t>
            </a:r>
            <a:r>
              <a:rPr lang="pt-BR" b="1" dirty="0">
                <a:solidFill>
                  <a:schemeClr val="tx1"/>
                </a:solidFill>
              </a:rPr>
              <a:t> procedente à um </a:t>
            </a:r>
            <a:r>
              <a:rPr lang="pt-BR" b="1" dirty="0" err="1">
                <a:solidFill>
                  <a:schemeClr val="tx1"/>
                </a:solidFill>
              </a:rPr>
              <a:t>traitement</a:t>
            </a:r>
            <a:r>
              <a:rPr lang="pt-BR" b="1" dirty="0">
                <a:solidFill>
                  <a:schemeClr val="tx1"/>
                </a:solidFill>
              </a:rPr>
              <a:t>, </a:t>
            </a:r>
            <a:r>
              <a:rPr lang="pt-BR" b="1" dirty="0" err="1">
                <a:solidFill>
                  <a:schemeClr val="tx1"/>
                </a:solidFill>
              </a:rPr>
              <a:t>sur</a:t>
            </a:r>
            <a:r>
              <a:rPr lang="pt-BR" b="1" dirty="0">
                <a:solidFill>
                  <a:schemeClr val="tx1"/>
                </a:solidFill>
              </a:rPr>
              <a:t> </a:t>
            </a:r>
            <a:r>
              <a:rPr lang="pt-BR" b="1" dirty="0" err="1">
                <a:solidFill>
                  <a:schemeClr val="tx1"/>
                </a:solidFill>
              </a:rPr>
              <a:t>leurs</a:t>
            </a:r>
            <a:r>
              <a:rPr lang="pt-BR" b="1" dirty="0">
                <a:solidFill>
                  <a:schemeClr val="tx1"/>
                </a:solidFill>
              </a:rPr>
              <a:t> </a:t>
            </a:r>
            <a:r>
              <a:rPr lang="pt-BR" b="1" dirty="0" err="1">
                <a:solidFill>
                  <a:schemeClr val="tx1"/>
                </a:solidFill>
              </a:rPr>
              <a:t>obligations</a:t>
            </a:r>
            <a:r>
              <a:rPr lang="pt-BR" b="1" dirty="0">
                <a:solidFill>
                  <a:schemeClr val="tx1"/>
                </a:solidFill>
              </a:rPr>
              <a:t> et </a:t>
            </a:r>
            <a:r>
              <a:rPr lang="pt-BR" b="1" dirty="0" err="1">
                <a:solidFill>
                  <a:schemeClr val="tx1"/>
                </a:solidFill>
              </a:rPr>
              <a:t>sur</a:t>
            </a:r>
            <a:r>
              <a:rPr lang="pt-BR" b="1" dirty="0">
                <a:solidFill>
                  <a:schemeClr val="tx1"/>
                </a:solidFill>
              </a:rPr>
              <a:t> </a:t>
            </a:r>
            <a:r>
              <a:rPr lang="pt-BR" b="1" dirty="0" err="1">
                <a:solidFill>
                  <a:schemeClr val="tx1"/>
                </a:solidFill>
              </a:rPr>
              <a:t>l’analyse</a:t>
            </a:r>
            <a:r>
              <a:rPr lang="pt-BR" b="1" dirty="0">
                <a:solidFill>
                  <a:schemeClr val="tx1"/>
                </a:solidFill>
              </a:rPr>
              <a:t> d’</a:t>
            </a:r>
            <a:r>
              <a:rPr lang="pt-BR" b="1" dirty="0" err="1">
                <a:solidFill>
                  <a:schemeClr val="tx1"/>
                </a:solidFill>
              </a:rPr>
              <a:t>impact</a:t>
            </a:r>
            <a:r>
              <a:rPr lang="pt-BR" b="1" dirty="0">
                <a:solidFill>
                  <a:schemeClr val="tx1"/>
                </a:solidFill>
              </a:rPr>
              <a:t>. </a:t>
            </a:r>
          </a:p>
        </p:txBody>
      </p:sp>
      <p:sp>
        <p:nvSpPr>
          <p:cNvPr id="5" name="Elipse 4">
            <a:extLst>
              <a:ext uri="{FF2B5EF4-FFF2-40B4-BE49-F238E27FC236}">
                <a16:creationId xmlns:a16="http://schemas.microsoft.com/office/drawing/2014/main" id="{59A7651F-F77A-472E-964E-DFCD68042CB0}"/>
              </a:ext>
            </a:extLst>
          </p:cNvPr>
          <p:cNvSpPr/>
          <p:nvPr/>
        </p:nvSpPr>
        <p:spPr>
          <a:xfrm>
            <a:off x="7384594" y="1660252"/>
            <a:ext cx="4028661" cy="4104441"/>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3. </a:t>
            </a:r>
            <a:r>
              <a:rPr lang="pt-BR" b="1" u="sng" dirty="0">
                <a:solidFill>
                  <a:schemeClr val="tx1"/>
                </a:solidFill>
              </a:rPr>
              <a:t>ÊTRE UM POINT DE CONTACT</a:t>
            </a:r>
            <a:r>
              <a:rPr lang="pt-BR" b="1" dirty="0">
                <a:solidFill>
                  <a:schemeClr val="tx1"/>
                </a:solidFill>
              </a:rPr>
              <a:t> :</a:t>
            </a:r>
          </a:p>
          <a:p>
            <a:pPr algn="ctr"/>
            <a:r>
              <a:rPr lang="pt-BR" b="1" dirty="0" err="1">
                <a:solidFill>
                  <a:schemeClr val="tx1"/>
                </a:solidFill>
              </a:rPr>
              <a:t>Pour</a:t>
            </a:r>
            <a:r>
              <a:rPr lang="pt-BR" b="1" dirty="0">
                <a:solidFill>
                  <a:schemeClr val="tx1"/>
                </a:solidFill>
              </a:rPr>
              <a:t> </a:t>
            </a:r>
            <a:r>
              <a:rPr lang="pt-BR" b="1" dirty="0" err="1">
                <a:solidFill>
                  <a:schemeClr val="tx1"/>
                </a:solidFill>
              </a:rPr>
              <a:t>les</a:t>
            </a:r>
            <a:r>
              <a:rPr lang="pt-BR" b="1" dirty="0">
                <a:solidFill>
                  <a:schemeClr val="tx1"/>
                </a:solidFill>
              </a:rPr>
              <a:t> </a:t>
            </a:r>
            <a:r>
              <a:rPr lang="pt-BR" b="1" dirty="0" err="1">
                <a:solidFill>
                  <a:schemeClr val="tx1"/>
                </a:solidFill>
              </a:rPr>
              <a:t>personnes</a:t>
            </a:r>
            <a:r>
              <a:rPr lang="pt-BR" b="1" dirty="0">
                <a:solidFill>
                  <a:schemeClr val="tx1"/>
                </a:solidFill>
              </a:rPr>
              <a:t> </a:t>
            </a:r>
            <a:r>
              <a:rPr lang="pt-BR" b="1" dirty="0" err="1">
                <a:solidFill>
                  <a:schemeClr val="tx1"/>
                </a:solidFill>
              </a:rPr>
              <a:t>concernées</a:t>
            </a:r>
            <a:r>
              <a:rPr lang="pt-BR" b="1" dirty="0">
                <a:solidFill>
                  <a:schemeClr val="tx1"/>
                </a:solidFill>
              </a:rPr>
              <a:t>, </a:t>
            </a:r>
          </a:p>
          <a:p>
            <a:pPr algn="ctr"/>
            <a:r>
              <a:rPr lang="pt-BR" b="1" dirty="0" err="1">
                <a:solidFill>
                  <a:schemeClr val="tx1"/>
                </a:solidFill>
              </a:rPr>
              <a:t>pour</a:t>
            </a:r>
            <a:r>
              <a:rPr lang="pt-BR" b="1" dirty="0">
                <a:solidFill>
                  <a:schemeClr val="tx1"/>
                </a:solidFill>
              </a:rPr>
              <a:t> </a:t>
            </a:r>
            <a:r>
              <a:rPr lang="pt-BR" b="1" dirty="0" err="1">
                <a:solidFill>
                  <a:schemeClr val="tx1"/>
                </a:solidFill>
              </a:rPr>
              <a:t>la</a:t>
            </a:r>
            <a:r>
              <a:rPr lang="pt-BR" b="1" dirty="0">
                <a:solidFill>
                  <a:schemeClr val="tx1"/>
                </a:solidFill>
              </a:rPr>
              <a:t> CNIL, </a:t>
            </a:r>
            <a:r>
              <a:rPr lang="pt-BR" b="1" dirty="0" err="1">
                <a:solidFill>
                  <a:schemeClr val="tx1"/>
                </a:solidFill>
              </a:rPr>
              <a:t>sur</a:t>
            </a:r>
            <a:r>
              <a:rPr lang="pt-BR" b="1" dirty="0">
                <a:solidFill>
                  <a:schemeClr val="tx1"/>
                </a:solidFill>
              </a:rPr>
              <a:t> </a:t>
            </a:r>
            <a:r>
              <a:rPr lang="pt-BR" b="1" dirty="0" err="1">
                <a:solidFill>
                  <a:schemeClr val="tx1"/>
                </a:solidFill>
              </a:rPr>
              <a:t>les</a:t>
            </a:r>
            <a:r>
              <a:rPr lang="pt-BR" b="1" dirty="0">
                <a:solidFill>
                  <a:schemeClr val="tx1"/>
                </a:solidFill>
              </a:rPr>
              <a:t> </a:t>
            </a:r>
            <a:r>
              <a:rPr lang="pt-BR" b="1" dirty="0" err="1">
                <a:solidFill>
                  <a:schemeClr val="tx1"/>
                </a:solidFill>
              </a:rPr>
              <a:t>questions</a:t>
            </a:r>
            <a:r>
              <a:rPr lang="pt-BR" b="1" dirty="0">
                <a:solidFill>
                  <a:schemeClr val="tx1"/>
                </a:solidFill>
              </a:rPr>
              <a:t> </a:t>
            </a:r>
            <a:r>
              <a:rPr lang="pt-BR" b="1" dirty="0" err="1">
                <a:solidFill>
                  <a:schemeClr val="tx1"/>
                </a:solidFill>
              </a:rPr>
              <a:t>relatives</a:t>
            </a:r>
            <a:r>
              <a:rPr lang="pt-BR" b="1" dirty="0">
                <a:solidFill>
                  <a:schemeClr val="tx1"/>
                </a:solidFill>
              </a:rPr>
              <a:t> </a:t>
            </a:r>
            <a:r>
              <a:rPr lang="pt-BR" b="1" dirty="0" err="1">
                <a:solidFill>
                  <a:schemeClr val="tx1"/>
                </a:solidFill>
              </a:rPr>
              <a:t>aux</a:t>
            </a:r>
            <a:r>
              <a:rPr lang="pt-BR" b="1" dirty="0">
                <a:solidFill>
                  <a:schemeClr val="tx1"/>
                </a:solidFill>
              </a:rPr>
              <a:t> </a:t>
            </a:r>
            <a:r>
              <a:rPr lang="pt-BR" b="1" dirty="0" err="1">
                <a:solidFill>
                  <a:schemeClr val="tx1"/>
                </a:solidFill>
              </a:rPr>
              <a:t>traitements</a:t>
            </a:r>
            <a:endParaRPr lang="pt-BR" b="1" dirty="0">
              <a:solidFill>
                <a:schemeClr val="tx1"/>
              </a:solidFill>
            </a:endParaRPr>
          </a:p>
          <a:p>
            <a:pPr algn="ctr"/>
            <a:endParaRPr lang="pt-BR" dirty="0">
              <a:solidFill>
                <a:srgbClr val="002060"/>
              </a:solidFill>
            </a:endParaRPr>
          </a:p>
        </p:txBody>
      </p:sp>
      <p:sp>
        <p:nvSpPr>
          <p:cNvPr id="6" name="Elipse 5">
            <a:extLst>
              <a:ext uri="{FF2B5EF4-FFF2-40B4-BE49-F238E27FC236}">
                <a16:creationId xmlns:a16="http://schemas.microsoft.com/office/drawing/2014/main" id="{0A83605A-E6DB-4F70-9116-AEA1ABCD3CB4}"/>
              </a:ext>
            </a:extLst>
          </p:cNvPr>
          <p:cNvSpPr/>
          <p:nvPr/>
        </p:nvSpPr>
        <p:spPr>
          <a:xfrm>
            <a:off x="3892291" y="1660253"/>
            <a:ext cx="3863365" cy="41044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2. </a:t>
            </a:r>
            <a:r>
              <a:rPr lang="pt-BR" b="1" u="sng" dirty="0">
                <a:solidFill>
                  <a:schemeClr val="tx1"/>
                </a:solidFill>
              </a:rPr>
              <a:t>CONTRÔLER</a:t>
            </a:r>
            <a:r>
              <a:rPr lang="pt-BR" b="1" dirty="0">
                <a:solidFill>
                  <a:schemeClr val="tx1"/>
                </a:solidFill>
              </a:rPr>
              <a:t> : </a:t>
            </a:r>
          </a:p>
          <a:p>
            <a:pPr algn="ctr"/>
            <a:r>
              <a:rPr lang="pt-BR" b="1" dirty="0">
                <a:solidFill>
                  <a:schemeClr val="tx1"/>
                </a:solidFill>
              </a:rPr>
              <a:t>Le </a:t>
            </a:r>
            <a:r>
              <a:rPr lang="pt-BR" b="1" dirty="0" err="1">
                <a:solidFill>
                  <a:schemeClr val="tx1"/>
                </a:solidFill>
              </a:rPr>
              <a:t>respect</a:t>
            </a:r>
            <a:r>
              <a:rPr lang="pt-BR" b="1" dirty="0">
                <a:solidFill>
                  <a:schemeClr val="tx1"/>
                </a:solidFill>
              </a:rPr>
              <a:t> </a:t>
            </a:r>
            <a:r>
              <a:rPr lang="pt-BR" b="1" dirty="0" err="1">
                <a:solidFill>
                  <a:schemeClr val="tx1"/>
                </a:solidFill>
              </a:rPr>
              <a:t>du</a:t>
            </a:r>
            <a:r>
              <a:rPr lang="pt-BR" b="1" dirty="0">
                <a:solidFill>
                  <a:schemeClr val="tx1"/>
                </a:solidFill>
              </a:rPr>
              <a:t> RGPD,</a:t>
            </a:r>
          </a:p>
          <a:p>
            <a:pPr algn="ctr"/>
            <a:r>
              <a:rPr lang="pt-BR" b="1" dirty="0" err="1">
                <a:solidFill>
                  <a:schemeClr val="tx1"/>
                </a:solidFill>
              </a:rPr>
              <a:t>l’application</a:t>
            </a:r>
            <a:r>
              <a:rPr lang="pt-BR" b="1" dirty="0">
                <a:solidFill>
                  <a:schemeClr val="tx1"/>
                </a:solidFill>
              </a:rPr>
              <a:t> </a:t>
            </a:r>
            <a:r>
              <a:rPr lang="pt-BR" b="1" dirty="0" err="1">
                <a:solidFill>
                  <a:schemeClr val="tx1"/>
                </a:solidFill>
              </a:rPr>
              <a:t>des</a:t>
            </a:r>
            <a:r>
              <a:rPr lang="pt-BR" b="1" dirty="0">
                <a:solidFill>
                  <a:schemeClr val="tx1"/>
                </a:solidFill>
              </a:rPr>
              <a:t> </a:t>
            </a:r>
            <a:r>
              <a:rPr lang="pt-BR" b="1" dirty="0" err="1">
                <a:solidFill>
                  <a:schemeClr val="tx1"/>
                </a:solidFill>
              </a:rPr>
              <a:t>règles</a:t>
            </a:r>
            <a:r>
              <a:rPr lang="pt-BR" b="1" dirty="0">
                <a:solidFill>
                  <a:schemeClr val="tx1"/>
                </a:solidFill>
              </a:rPr>
              <a:t> </a:t>
            </a:r>
            <a:r>
              <a:rPr lang="pt-BR" b="1" dirty="0" err="1">
                <a:solidFill>
                  <a:schemeClr val="tx1"/>
                </a:solidFill>
              </a:rPr>
              <a:t>entourant</a:t>
            </a:r>
            <a:r>
              <a:rPr lang="pt-BR" b="1" dirty="0">
                <a:solidFill>
                  <a:schemeClr val="tx1"/>
                </a:solidFill>
              </a:rPr>
              <a:t> </a:t>
            </a:r>
            <a:r>
              <a:rPr lang="pt-BR" b="1" dirty="0" err="1">
                <a:solidFill>
                  <a:schemeClr val="tx1"/>
                </a:solidFill>
              </a:rPr>
              <a:t>la</a:t>
            </a:r>
            <a:r>
              <a:rPr lang="pt-BR" b="1" dirty="0">
                <a:solidFill>
                  <a:schemeClr val="tx1"/>
                </a:solidFill>
              </a:rPr>
              <a:t> </a:t>
            </a:r>
            <a:r>
              <a:rPr lang="pt-BR" b="1" dirty="0" err="1">
                <a:solidFill>
                  <a:schemeClr val="tx1"/>
                </a:solidFill>
              </a:rPr>
              <a:t>protection</a:t>
            </a:r>
            <a:r>
              <a:rPr lang="pt-BR" b="1" dirty="0">
                <a:solidFill>
                  <a:schemeClr val="tx1"/>
                </a:solidFill>
              </a:rPr>
              <a:t> </a:t>
            </a:r>
            <a:r>
              <a:rPr lang="pt-BR" b="1" dirty="0" err="1">
                <a:solidFill>
                  <a:schemeClr val="tx1"/>
                </a:solidFill>
              </a:rPr>
              <a:t>des</a:t>
            </a:r>
            <a:r>
              <a:rPr lang="pt-BR" b="1" dirty="0">
                <a:solidFill>
                  <a:schemeClr val="tx1"/>
                </a:solidFill>
              </a:rPr>
              <a:t> </a:t>
            </a:r>
            <a:r>
              <a:rPr lang="pt-BR" b="1" dirty="0" err="1">
                <a:solidFill>
                  <a:schemeClr val="tx1"/>
                </a:solidFill>
              </a:rPr>
              <a:t>données</a:t>
            </a:r>
            <a:r>
              <a:rPr lang="pt-BR" b="1" dirty="0">
                <a:solidFill>
                  <a:schemeClr val="tx1"/>
                </a:solidFill>
              </a:rPr>
              <a:t> et</a:t>
            </a:r>
          </a:p>
          <a:p>
            <a:pPr algn="ctr"/>
            <a:r>
              <a:rPr lang="pt-BR" b="1" dirty="0" err="1">
                <a:solidFill>
                  <a:schemeClr val="tx1"/>
                </a:solidFill>
              </a:rPr>
              <a:t>la</a:t>
            </a:r>
            <a:r>
              <a:rPr lang="pt-BR" b="1" dirty="0">
                <a:solidFill>
                  <a:schemeClr val="tx1"/>
                </a:solidFill>
              </a:rPr>
              <a:t> </a:t>
            </a:r>
            <a:r>
              <a:rPr lang="pt-BR" b="1" dirty="0" err="1">
                <a:solidFill>
                  <a:schemeClr val="tx1"/>
                </a:solidFill>
              </a:rPr>
              <a:t>réalisation</a:t>
            </a:r>
            <a:r>
              <a:rPr lang="pt-BR" b="1" dirty="0">
                <a:solidFill>
                  <a:schemeClr val="tx1"/>
                </a:solidFill>
              </a:rPr>
              <a:t> </a:t>
            </a:r>
            <a:r>
              <a:rPr lang="pt-BR" b="1" dirty="0" err="1">
                <a:solidFill>
                  <a:schemeClr val="tx1"/>
                </a:solidFill>
              </a:rPr>
              <a:t>des</a:t>
            </a:r>
            <a:r>
              <a:rPr lang="pt-BR" b="1" dirty="0">
                <a:solidFill>
                  <a:schemeClr val="tx1"/>
                </a:solidFill>
              </a:rPr>
              <a:t> </a:t>
            </a:r>
            <a:r>
              <a:rPr lang="pt-BR" b="1" dirty="0" err="1">
                <a:solidFill>
                  <a:schemeClr val="tx1"/>
                </a:solidFill>
              </a:rPr>
              <a:t>analyses</a:t>
            </a:r>
            <a:r>
              <a:rPr lang="pt-BR" b="1" dirty="0">
                <a:solidFill>
                  <a:schemeClr val="tx1"/>
                </a:solidFill>
              </a:rPr>
              <a:t> d’</a:t>
            </a:r>
            <a:r>
              <a:rPr lang="pt-BR" b="1" dirty="0" err="1">
                <a:solidFill>
                  <a:schemeClr val="tx1"/>
                </a:solidFill>
              </a:rPr>
              <a:t>impact</a:t>
            </a:r>
            <a:r>
              <a:rPr lang="pt-BR" b="1" dirty="0">
                <a:solidFill>
                  <a:schemeClr val="tx1"/>
                </a:solidFill>
              </a:rPr>
              <a:t> (PIA*)</a:t>
            </a:r>
          </a:p>
        </p:txBody>
      </p:sp>
    </p:spTree>
    <p:extLst>
      <p:ext uri="{BB962C8B-B14F-4D97-AF65-F5344CB8AC3E}">
        <p14:creationId xmlns:p14="http://schemas.microsoft.com/office/powerpoint/2010/main" val="1278838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476C6-2629-44B8-8A7A-E14CDC453258}"/>
              </a:ext>
            </a:extLst>
          </p:cNvPr>
          <p:cNvSpPr>
            <a:spLocks noGrp="1"/>
          </p:cNvSpPr>
          <p:nvPr>
            <p:ph type="title"/>
          </p:nvPr>
        </p:nvSpPr>
        <p:spPr>
          <a:xfrm>
            <a:off x="1130270" y="953325"/>
            <a:ext cx="9603275" cy="756206"/>
          </a:xfrm>
          <a:solidFill>
            <a:schemeClr val="accent4">
              <a:lumMod val="40000"/>
              <a:lumOff val="60000"/>
            </a:schemeClr>
          </a:solidFill>
          <a:ln>
            <a:solidFill>
              <a:schemeClr val="accent3"/>
            </a:solidFill>
          </a:ln>
        </p:spPr>
        <p:txBody>
          <a:bodyPr/>
          <a:lstStyle/>
          <a:p>
            <a:pPr algn="ctr"/>
            <a:r>
              <a:rPr lang="pt-BR" b="1" dirty="0" err="1"/>
              <a:t>Évaluation</a:t>
            </a:r>
            <a:r>
              <a:rPr lang="pt-BR" b="1" dirty="0"/>
              <a:t> d’</a:t>
            </a:r>
            <a:r>
              <a:rPr lang="pt-BR" b="1" dirty="0" err="1"/>
              <a:t>impact</a:t>
            </a:r>
            <a:r>
              <a:rPr lang="pt-BR" b="1" dirty="0"/>
              <a:t> </a:t>
            </a:r>
            <a:r>
              <a:rPr lang="pt-BR" b="1" dirty="0" err="1"/>
              <a:t>sur</a:t>
            </a:r>
            <a:r>
              <a:rPr lang="pt-BR" b="1" dirty="0"/>
              <a:t> </a:t>
            </a:r>
            <a:r>
              <a:rPr lang="pt-BR" b="1" dirty="0" err="1"/>
              <a:t>la</a:t>
            </a:r>
            <a:r>
              <a:rPr lang="pt-BR" b="1" dirty="0"/>
              <a:t> </a:t>
            </a:r>
            <a:r>
              <a:rPr lang="pt-BR" b="1" dirty="0" err="1"/>
              <a:t>vie</a:t>
            </a:r>
            <a:r>
              <a:rPr lang="pt-BR" b="1" dirty="0"/>
              <a:t> </a:t>
            </a:r>
            <a:r>
              <a:rPr lang="pt-BR" b="1" dirty="0" err="1"/>
              <a:t>privée</a:t>
            </a:r>
            <a:r>
              <a:rPr lang="pt-BR" b="1" dirty="0"/>
              <a:t> (EIVP/PIA)</a:t>
            </a:r>
          </a:p>
        </p:txBody>
      </p:sp>
      <p:sp>
        <p:nvSpPr>
          <p:cNvPr id="3" name="Espaço Reservado para Conteúdo 2">
            <a:extLst>
              <a:ext uri="{FF2B5EF4-FFF2-40B4-BE49-F238E27FC236}">
                <a16:creationId xmlns:a16="http://schemas.microsoft.com/office/drawing/2014/main" id="{692FF0D1-9B11-47F3-8BCB-933838F1DDE1}"/>
              </a:ext>
            </a:extLst>
          </p:cNvPr>
          <p:cNvSpPr>
            <a:spLocks noGrp="1"/>
          </p:cNvSpPr>
          <p:nvPr>
            <p:ph idx="1"/>
          </p:nvPr>
        </p:nvSpPr>
        <p:spPr>
          <a:xfrm>
            <a:off x="1130270" y="2171769"/>
            <a:ext cx="9603275" cy="2758040"/>
          </a:xfrm>
          <a:solidFill>
            <a:schemeClr val="accent6">
              <a:lumMod val="20000"/>
              <a:lumOff val="80000"/>
            </a:schemeClr>
          </a:solidFill>
          <a:ln>
            <a:solidFill>
              <a:srgbClr val="FF0066"/>
            </a:solidFill>
          </a:ln>
        </p:spPr>
        <p:txBody>
          <a:bodyPr/>
          <a:lstStyle/>
          <a:p>
            <a:r>
              <a:rPr lang="pt-BR" dirty="0" err="1"/>
              <a:t>L’évaluation</a:t>
            </a:r>
            <a:r>
              <a:rPr lang="pt-BR" dirty="0"/>
              <a:t> d’</a:t>
            </a:r>
            <a:r>
              <a:rPr lang="pt-BR" dirty="0" err="1"/>
              <a:t>impact</a:t>
            </a:r>
            <a:r>
              <a:rPr lang="pt-BR" dirty="0"/>
              <a:t> </a:t>
            </a:r>
            <a:r>
              <a:rPr lang="pt-BR" dirty="0" err="1"/>
              <a:t>sur</a:t>
            </a:r>
            <a:r>
              <a:rPr lang="pt-BR" dirty="0"/>
              <a:t> </a:t>
            </a:r>
            <a:r>
              <a:rPr lang="pt-BR" dirty="0" err="1"/>
              <a:t>la</a:t>
            </a:r>
            <a:r>
              <a:rPr lang="pt-BR" dirty="0"/>
              <a:t> </a:t>
            </a:r>
            <a:r>
              <a:rPr lang="pt-BR" dirty="0" err="1"/>
              <a:t>vie</a:t>
            </a:r>
            <a:r>
              <a:rPr lang="pt-BR" dirty="0"/>
              <a:t> </a:t>
            </a:r>
            <a:r>
              <a:rPr lang="pt-BR" dirty="0" err="1"/>
              <a:t>privée</a:t>
            </a:r>
            <a:r>
              <a:rPr lang="pt-BR" dirty="0"/>
              <a:t> (EIVP/PIA) est </a:t>
            </a:r>
            <a:r>
              <a:rPr lang="pt-BR" dirty="0" err="1"/>
              <a:t>vouée</a:t>
            </a:r>
            <a:r>
              <a:rPr lang="pt-BR" dirty="0"/>
              <a:t> à </a:t>
            </a:r>
            <a:r>
              <a:rPr lang="pt-BR" dirty="0" err="1"/>
              <a:t>devenir</a:t>
            </a:r>
            <a:r>
              <a:rPr lang="pt-BR" dirty="0"/>
              <a:t> </a:t>
            </a:r>
            <a:r>
              <a:rPr lang="pt-BR" dirty="0" err="1"/>
              <a:t>un</a:t>
            </a:r>
            <a:r>
              <a:rPr lang="pt-BR" dirty="0"/>
              <a:t> </a:t>
            </a:r>
            <a:r>
              <a:rPr lang="pt-BR" dirty="0" err="1"/>
              <a:t>instrument</a:t>
            </a:r>
            <a:r>
              <a:rPr lang="pt-BR" dirty="0"/>
              <a:t> </a:t>
            </a:r>
            <a:r>
              <a:rPr lang="pt-BR" dirty="0" err="1"/>
              <a:t>incontournable</a:t>
            </a:r>
            <a:r>
              <a:rPr lang="pt-BR" dirty="0"/>
              <a:t> de </a:t>
            </a:r>
            <a:r>
              <a:rPr lang="pt-BR" dirty="0" err="1"/>
              <a:t>la</a:t>
            </a:r>
            <a:r>
              <a:rPr lang="pt-BR" dirty="0"/>
              <a:t> </a:t>
            </a:r>
            <a:r>
              <a:rPr lang="pt-BR" dirty="0" err="1"/>
              <a:t>protection</a:t>
            </a:r>
            <a:r>
              <a:rPr lang="pt-BR" dirty="0"/>
              <a:t> </a:t>
            </a:r>
            <a:r>
              <a:rPr lang="pt-BR" dirty="0" err="1"/>
              <a:t>des</a:t>
            </a:r>
            <a:r>
              <a:rPr lang="pt-BR" dirty="0"/>
              <a:t> </a:t>
            </a:r>
            <a:r>
              <a:rPr lang="pt-BR" dirty="0" err="1"/>
              <a:t>données</a:t>
            </a:r>
            <a:r>
              <a:rPr lang="pt-BR" dirty="0"/>
              <a:t>. </a:t>
            </a:r>
          </a:p>
          <a:p>
            <a:r>
              <a:rPr lang="pt-BR" dirty="0" err="1"/>
              <a:t>Selon</a:t>
            </a:r>
            <a:r>
              <a:rPr lang="pt-BR" dirty="0"/>
              <a:t> </a:t>
            </a:r>
            <a:r>
              <a:rPr lang="pt-BR" dirty="0" err="1"/>
              <a:t>l’article</a:t>
            </a:r>
            <a:r>
              <a:rPr lang="pt-BR" dirty="0"/>
              <a:t> 23 </a:t>
            </a:r>
            <a:r>
              <a:rPr lang="pt-BR" dirty="0" err="1"/>
              <a:t>du</a:t>
            </a:r>
            <a:r>
              <a:rPr lang="pt-BR" dirty="0"/>
              <a:t> </a:t>
            </a:r>
            <a:r>
              <a:rPr lang="pt-BR" dirty="0" err="1"/>
              <a:t>réglement</a:t>
            </a:r>
            <a:r>
              <a:rPr lang="pt-BR" dirty="0"/>
              <a:t>, </a:t>
            </a:r>
            <a:r>
              <a:rPr lang="pt-BR" dirty="0" err="1"/>
              <a:t>elle</a:t>
            </a:r>
            <a:r>
              <a:rPr lang="pt-BR" dirty="0"/>
              <a:t> est </a:t>
            </a:r>
            <a:r>
              <a:rPr lang="pt-BR" dirty="0" err="1"/>
              <a:t>la</a:t>
            </a:r>
            <a:r>
              <a:rPr lang="pt-BR" dirty="0"/>
              <a:t> </a:t>
            </a:r>
            <a:r>
              <a:rPr lang="pt-BR" dirty="0" err="1"/>
              <a:t>pierre</a:t>
            </a:r>
            <a:r>
              <a:rPr lang="pt-BR" dirty="0"/>
              <a:t> </a:t>
            </a:r>
            <a:r>
              <a:rPr lang="pt-BR" dirty="0" err="1"/>
              <a:t>angulaire</a:t>
            </a:r>
            <a:r>
              <a:rPr lang="pt-BR" dirty="0"/>
              <a:t> de </a:t>
            </a:r>
            <a:r>
              <a:rPr lang="pt-BR" dirty="0" err="1"/>
              <a:t>la</a:t>
            </a:r>
            <a:r>
              <a:rPr lang="pt-BR" dirty="0"/>
              <a:t> </a:t>
            </a:r>
            <a:r>
              <a:rPr lang="pt-BR" dirty="0" err="1"/>
              <a:t>mise</a:t>
            </a:r>
            <a:r>
              <a:rPr lang="pt-BR" dirty="0"/>
              <a:t> </a:t>
            </a:r>
            <a:r>
              <a:rPr lang="pt-BR" dirty="0" err="1"/>
              <a:t>en</a:t>
            </a:r>
            <a:r>
              <a:rPr lang="pt-BR" dirty="0"/>
              <a:t> </a:t>
            </a:r>
            <a:r>
              <a:rPr lang="pt-BR" dirty="0" err="1"/>
              <a:t>oeuvre</a:t>
            </a:r>
            <a:r>
              <a:rPr lang="pt-BR" dirty="0"/>
              <a:t> </a:t>
            </a:r>
            <a:r>
              <a:rPr lang="pt-BR" dirty="0" err="1"/>
              <a:t>du</a:t>
            </a:r>
            <a:r>
              <a:rPr lang="pt-BR" dirty="0"/>
              <a:t> príncipe de </a:t>
            </a:r>
            <a:r>
              <a:rPr lang="pt-BR" dirty="0" err="1"/>
              <a:t>prise</a:t>
            </a:r>
            <a:r>
              <a:rPr lang="pt-BR" dirty="0"/>
              <a:t> </a:t>
            </a:r>
            <a:r>
              <a:rPr lang="pt-BR" dirty="0" err="1"/>
              <a:t>en</a:t>
            </a:r>
            <a:r>
              <a:rPr lang="pt-BR" dirty="0"/>
              <a:t> compte </a:t>
            </a:r>
            <a:r>
              <a:rPr lang="pt-BR" dirty="0" err="1"/>
              <a:t>des</a:t>
            </a:r>
            <a:r>
              <a:rPr lang="pt-BR" dirty="0"/>
              <a:t> risques d’</a:t>
            </a:r>
            <a:r>
              <a:rPr lang="pt-BR" dirty="0" err="1"/>
              <a:t>atteinte</a:t>
            </a:r>
            <a:r>
              <a:rPr lang="pt-BR" dirty="0"/>
              <a:t> à </a:t>
            </a:r>
            <a:r>
              <a:rPr lang="pt-BR" dirty="0" err="1"/>
              <a:t>la</a:t>
            </a:r>
            <a:r>
              <a:rPr lang="pt-BR" dirty="0"/>
              <a:t> </a:t>
            </a:r>
            <a:r>
              <a:rPr lang="pt-BR" dirty="0" err="1"/>
              <a:t>vie</a:t>
            </a:r>
            <a:r>
              <a:rPr lang="pt-BR" dirty="0"/>
              <a:t> </a:t>
            </a:r>
            <a:r>
              <a:rPr lang="pt-BR" dirty="0" err="1"/>
              <a:t>privée</a:t>
            </a:r>
            <a:r>
              <a:rPr lang="pt-BR" dirty="0"/>
              <a:t> </a:t>
            </a:r>
            <a:r>
              <a:rPr lang="pt-BR" dirty="0" err="1"/>
              <a:t>dès</a:t>
            </a:r>
            <a:r>
              <a:rPr lang="pt-BR" dirty="0"/>
              <a:t> </a:t>
            </a:r>
            <a:r>
              <a:rPr lang="pt-BR" dirty="0" err="1"/>
              <a:t>la</a:t>
            </a:r>
            <a:r>
              <a:rPr lang="pt-BR" dirty="0"/>
              <a:t> </a:t>
            </a:r>
            <a:r>
              <a:rPr lang="pt-BR" dirty="0" err="1"/>
              <a:t>conception</a:t>
            </a:r>
            <a:r>
              <a:rPr lang="pt-BR" dirty="0"/>
              <a:t> d’une </a:t>
            </a:r>
            <a:r>
              <a:rPr lang="pt-BR" dirty="0" err="1"/>
              <a:t>application</a:t>
            </a:r>
            <a:r>
              <a:rPr lang="pt-BR" dirty="0"/>
              <a:t> ou d’</a:t>
            </a:r>
            <a:r>
              <a:rPr lang="pt-BR" dirty="0" err="1"/>
              <a:t>un</a:t>
            </a:r>
            <a:r>
              <a:rPr lang="pt-BR" dirty="0"/>
              <a:t> </a:t>
            </a:r>
            <a:r>
              <a:rPr lang="pt-BR" dirty="0" err="1"/>
              <a:t>traitement</a:t>
            </a:r>
            <a:r>
              <a:rPr lang="pt-BR" dirty="0"/>
              <a:t> de </a:t>
            </a:r>
            <a:r>
              <a:rPr lang="pt-BR" dirty="0" err="1"/>
              <a:t>données</a:t>
            </a:r>
            <a:r>
              <a:rPr lang="pt-BR" dirty="0"/>
              <a:t> (“ </a:t>
            </a:r>
            <a:r>
              <a:rPr lang="pt-BR" dirty="0" err="1"/>
              <a:t>privacy</a:t>
            </a:r>
            <a:r>
              <a:rPr lang="pt-BR" dirty="0"/>
              <a:t> </a:t>
            </a:r>
            <a:r>
              <a:rPr lang="pt-BR" dirty="0" err="1"/>
              <a:t>by</a:t>
            </a:r>
            <a:r>
              <a:rPr lang="pt-BR" dirty="0"/>
              <a:t> design ”). </a:t>
            </a:r>
          </a:p>
        </p:txBody>
      </p:sp>
    </p:spTree>
    <p:extLst>
      <p:ext uri="{BB962C8B-B14F-4D97-AF65-F5344CB8AC3E}">
        <p14:creationId xmlns:p14="http://schemas.microsoft.com/office/powerpoint/2010/main" val="3445763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70F5F8-82C9-4527-AECB-6A238C78EBDE}"/>
              </a:ext>
            </a:extLst>
          </p:cNvPr>
          <p:cNvSpPr>
            <a:spLocks noGrp="1"/>
          </p:cNvSpPr>
          <p:nvPr>
            <p:ph type="title"/>
          </p:nvPr>
        </p:nvSpPr>
        <p:spPr>
          <a:xfrm>
            <a:off x="1" y="953324"/>
            <a:ext cx="2743200" cy="5169180"/>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33165FF4-8E0F-4ED5-81F2-DC2332B6F915}"/>
              </a:ext>
            </a:extLst>
          </p:cNvPr>
          <p:cNvSpPr>
            <a:spLocks noGrp="1"/>
          </p:cNvSpPr>
          <p:nvPr>
            <p:ph idx="1"/>
          </p:nvPr>
        </p:nvSpPr>
        <p:spPr>
          <a:xfrm>
            <a:off x="2849217" y="953324"/>
            <a:ext cx="7884328" cy="5169180"/>
          </a:xfrm>
        </p:spPr>
        <p:txBody>
          <a:bodyPr>
            <a:normAutofit/>
          </a:bodyPr>
          <a:lstStyle/>
          <a:p>
            <a:pPr marL="0" indent="0" algn="ctr">
              <a:buNone/>
            </a:pPr>
            <a:r>
              <a:rPr lang="pt-BR" sz="2400" b="1" dirty="0"/>
              <a:t>CONTRÔLE DE LA CNIL</a:t>
            </a:r>
            <a:endParaRPr lang="pt-BR" dirty="0"/>
          </a:p>
        </p:txBody>
      </p:sp>
      <p:sp>
        <p:nvSpPr>
          <p:cNvPr id="4" name="Fluxograma: Armazenamento Interno 3">
            <a:extLst>
              <a:ext uri="{FF2B5EF4-FFF2-40B4-BE49-F238E27FC236}">
                <a16:creationId xmlns:a16="http://schemas.microsoft.com/office/drawing/2014/main" id="{A24745D8-BC7D-461A-83F7-64CE1F5190B5}"/>
              </a:ext>
            </a:extLst>
          </p:cNvPr>
          <p:cNvSpPr/>
          <p:nvPr/>
        </p:nvSpPr>
        <p:spPr>
          <a:xfrm>
            <a:off x="3061252" y="1537252"/>
            <a:ext cx="8653670" cy="4253948"/>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a:t>Avec le RGPD :</a:t>
            </a:r>
          </a:p>
          <a:p>
            <a:pPr lvl="1"/>
            <a:r>
              <a:rPr lang="fr-FR" sz="2200" dirty="0"/>
              <a:t>Pour les données les moins sensibles, les formalités préalables auxquelles sont actuellement soumis les organismes de traitement de données vont être réduites. </a:t>
            </a:r>
          </a:p>
          <a:p>
            <a:pPr lvl="1"/>
            <a:r>
              <a:rPr lang="fr-FR" sz="2200" dirty="0"/>
              <a:t>D'un système de contrôle </a:t>
            </a:r>
            <a:r>
              <a:rPr lang="fr-FR" sz="2200" i="1" dirty="0"/>
              <a:t>a priori</a:t>
            </a:r>
            <a:r>
              <a:rPr lang="fr-FR" sz="2200" dirty="0"/>
              <a:t> de la CNIL (avec des déclarations et des autorisations préalables), la réglementation passera à un système de contrôle </a:t>
            </a:r>
            <a:r>
              <a:rPr lang="fr-FR" sz="2200" i="1" dirty="0"/>
              <a:t>a posteriori</a:t>
            </a:r>
            <a:r>
              <a:rPr lang="fr-FR" sz="2200" dirty="0"/>
              <a:t>.</a:t>
            </a:r>
            <a:endParaRPr lang="pt-BR" sz="2200" dirty="0"/>
          </a:p>
          <a:p>
            <a:pPr algn="ctr"/>
            <a:endParaRPr lang="pt-BR" dirty="0"/>
          </a:p>
        </p:txBody>
      </p:sp>
    </p:spTree>
    <p:extLst>
      <p:ext uri="{BB962C8B-B14F-4D97-AF65-F5344CB8AC3E}">
        <p14:creationId xmlns:p14="http://schemas.microsoft.com/office/powerpoint/2010/main" val="63836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52A0B-7A6F-4C04-A02B-C9364DEF0C6C}"/>
              </a:ext>
            </a:extLst>
          </p:cNvPr>
          <p:cNvSpPr>
            <a:spLocks noGrp="1"/>
          </p:cNvSpPr>
          <p:nvPr>
            <p:ph type="title"/>
          </p:nvPr>
        </p:nvSpPr>
        <p:spPr>
          <a:xfrm>
            <a:off x="0" y="864288"/>
            <a:ext cx="2796209" cy="5129424"/>
          </a:xfrm>
          <a:solidFill>
            <a:srgbClr val="6699FF"/>
          </a:solidFill>
        </p:spPr>
        <p:txBody>
          <a:bodyPr>
            <a:normAutofit/>
          </a:bodyPr>
          <a:lstStyle/>
          <a:p>
            <a:pPr algn="ctr"/>
            <a:br>
              <a:rPr lang="pt-BR" sz="2800" dirty="0"/>
            </a:br>
            <a:br>
              <a:rPr lang="pt-BR" sz="2800" dirty="0"/>
            </a:br>
            <a:br>
              <a:rPr lang="pt-BR" sz="2800" dirty="0"/>
            </a:br>
            <a:r>
              <a:rPr lang="pt-BR" sz="2800" dirty="0"/>
              <a:t>RÉGLEMENT GÉNÉRALE À LA PROTECTION DES DONNÉES</a:t>
            </a:r>
            <a:br>
              <a:rPr lang="pt-BR" sz="2800" dirty="0"/>
            </a:br>
            <a:br>
              <a:rPr lang="pt-BR" sz="2800" dirty="0"/>
            </a:br>
            <a:r>
              <a:rPr lang="pt-BR" sz="2800" dirty="0"/>
              <a:t>(RGPD)</a:t>
            </a:r>
          </a:p>
        </p:txBody>
      </p:sp>
      <p:sp>
        <p:nvSpPr>
          <p:cNvPr id="3" name="Espaço Reservado para Conteúdo 2">
            <a:extLst>
              <a:ext uri="{FF2B5EF4-FFF2-40B4-BE49-F238E27FC236}">
                <a16:creationId xmlns:a16="http://schemas.microsoft.com/office/drawing/2014/main" id="{34345A35-DF1B-4C61-82E7-9F07F888AE3A}"/>
              </a:ext>
            </a:extLst>
          </p:cNvPr>
          <p:cNvSpPr>
            <a:spLocks noGrp="1"/>
          </p:cNvSpPr>
          <p:nvPr>
            <p:ph idx="1"/>
          </p:nvPr>
        </p:nvSpPr>
        <p:spPr>
          <a:xfrm>
            <a:off x="2902226" y="864288"/>
            <a:ext cx="8984974" cy="5129423"/>
          </a:xfrm>
          <a:solidFill>
            <a:schemeClr val="tx2">
              <a:lumMod val="20000"/>
              <a:lumOff val="80000"/>
            </a:schemeClr>
          </a:solidFill>
        </p:spPr>
        <p:txBody>
          <a:bodyPr>
            <a:normAutofit/>
          </a:bodyPr>
          <a:lstStyle/>
          <a:p>
            <a:pPr marL="0" indent="0" algn="ctr">
              <a:buNone/>
            </a:pPr>
            <a:r>
              <a:rPr lang="pt-BR" sz="2400" b="1" dirty="0"/>
              <a:t>SANCTIONS DE LA CNIL</a:t>
            </a:r>
          </a:p>
          <a:p>
            <a:endParaRPr lang="pt-BR" dirty="0"/>
          </a:p>
          <a:p>
            <a:pPr marL="0" indent="0">
              <a:buNone/>
            </a:pPr>
            <a:endParaRPr lang="fr-FR" sz="2400" dirty="0"/>
          </a:p>
          <a:p>
            <a:pPr marL="0" indent="0">
              <a:buNone/>
            </a:pPr>
            <a:endParaRPr lang="fr-FR" sz="2400" dirty="0"/>
          </a:p>
          <a:p>
            <a:pPr marL="0" indent="0">
              <a:buNone/>
            </a:pPr>
            <a:endParaRPr lang="fr-FR" sz="2400" b="1" dirty="0"/>
          </a:p>
          <a:p>
            <a:pPr marL="0" indent="0">
              <a:buNone/>
            </a:pPr>
            <a:endParaRPr lang="fr-FR" sz="2400" b="1" dirty="0"/>
          </a:p>
          <a:p>
            <a:pPr marL="0" indent="0">
              <a:buNone/>
            </a:pPr>
            <a:endParaRPr lang="fr-FR" sz="2400" b="1" dirty="0"/>
          </a:p>
          <a:p>
            <a:pPr marL="0" indent="0">
              <a:buNone/>
            </a:pPr>
            <a:endParaRPr lang="fr-FR" sz="2400" b="1" dirty="0"/>
          </a:p>
          <a:p>
            <a:pPr marL="0" indent="0">
              <a:buNone/>
            </a:pPr>
            <a:endParaRPr lang="fr-FR" sz="2400" dirty="0"/>
          </a:p>
        </p:txBody>
      </p:sp>
      <p:sp>
        <p:nvSpPr>
          <p:cNvPr id="5" name="Retângulo: Canto Dobrado 4">
            <a:extLst>
              <a:ext uri="{FF2B5EF4-FFF2-40B4-BE49-F238E27FC236}">
                <a16:creationId xmlns:a16="http://schemas.microsoft.com/office/drawing/2014/main" id="{2A3B0070-998F-455F-8407-C9EB89003630}"/>
              </a:ext>
            </a:extLst>
          </p:cNvPr>
          <p:cNvSpPr/>
          <p:nvPr/>
        </p:nvSpPr>
        <p:spPr>
          <a:xfrm>
            <a:off x="3803373" y="1550504"/>
            <a:ext cx="6798365" cy="1152939"/>
          </a:xfrm>
          <a:prstGeom prst="foldedCorner">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chemeClr val="tx1"/>
              </a:solidFill>
            </a:endParaRPr>
          </a:p>
          <a:p>
            <a:pPr algn="ctr"/>
            <a:endParaRPr lang="fr-FR" sz="2400" b="1" dirty="0">
              <a:solidFill>
                <a:schemeClr val="tx1"/>
              </a:solidFill>
            </a:endParaRPr>
          </a:p>
          <a:p>
            <a:pPr algn="ctr"/>
            <a:r>
              <a:rPr lang="fr-FR" sz="2400" b="1" dirty="0">
                <a:solidFill>
                  <a:schemeClr val="tx1"/>
                </a:solidFill>
              </a:rPr>
              <a:t>Le règlement étend le pouvoir de sanction de la CNIL. Les entreprises peuvent :</a:t>
            </a:r>
          </a:p>
          <a:p>
            <a:pPr algn="ctr"/>
            <a:endParaRPr lang="fr-FR" sz="2400" b="1" dirty="0">
              <a:solidFill>
                <a:schemeClr val="tx1"/>
              </a:solidFill>
            </a:endParaRPr>
          </a:p>
          <a:p>
            <a:pPr algn="ctr"/>
            <a:endParaRPr lang="pt-BR" dirty="0"/>
          </a:p>
        </p:txBody>
      </p:sp>
      <p:sp>
        <p:nvSpPr>
          <p:cNvPr id="7" name="Fluxograma: Entrada Manual 6">
            <a:extLst>
              <a:ext uri="{FF2B5EF4-FFF2-40B4-BE49-F238E27FC236}">
                <a16:creationId xmlns:a16="http://schemas.microsoft.com/office/drawing/2014/main" id="{0E2FA545-470F-4FCE-AAC9-3AF574A78C6C}"/>
              </a:ext>
            </a:extLst>
          </p:cNvPr>
          <p:cNvSpPr/>
          <p:nvPr/>
        </p:nvSpPr>
        <p:spPr>
          <a:xfrm>
            <a:off x="3299790" y="3034748"/>
            <a:ext cx="3737113" cy="2464904"/>
          </a:xfrm>
          <a:prstGeom prst="flowChartManualInpu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infliger des amendes pouvant aller jusqu'à 20 millions d'euros</a:t>
            </a:r>
            <a:endParaRPr lang="pt-BR" sz="2400" dirty="0"/>
          </a:p>
        </p:txBody>
      </p:sp>
      <p:sp>
        <p:nvSpPr>
          <p:cNvPr id="8" name="Fluxograma: Atraso 7">
            <a:extLst>
              <a:ext uri="{FF2B5EF4-FFF2-40B4-BE49-F238E27FC236}">
                <a16:creationId xmlns:a16="http://schemas.microsoft.com/office/drawing/2014/main" id="{9DCEE7A4-E610-4C31-9E15-EC514BF55BE7}"/>
              </a:ext>
            </a:extLst>
          </p:cNvPr>
          <p:cNvSpPr/>
          <p:nvPr/>
        </p:nvSpPr>
        <p:spPr>
          <a:xfrm>
            <a:off x="8521148" y="3034748"/>
            <a:ext cx="3101008" cy="262393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4 % du </a:t>
            </a:r>
            <a:r>
              <a:rPr lang="fr-FR" sz="2400" b="1" dirty="0">
                <a:hlinkClick r:id="rId2">
                  <a:extLst>
                    <a:ext uri="{A12FA001-AC4F-418D-AE19-62706E023703}">
                      <ahyp:hlinkClr xmlns:ahyp="http://schemas.microsoft.com/office/drawing/2018/hyperlinkcolor" val="tx"/>
                    </a:ext>
                  </a:extLst>
                </a:hlinkClick>
              </a:rPr>
              <a:t>chiffre d'affaires</a:t>
            </a:r>
            <a:r>
              <a:rPr lang="fr-FR" sz="2400" b="1" dirty="0"/>
              <a:t> mondial de l'entreprise concernée</a:t>
            </a:r>
            <a:endParaRPr lang="pt-BR" sz="2400" b="1" dirty="0"/>
          </a:p>
          <a:p>
            <a:pPr algn="ctr"/>
            <a:endParaRPr lang="pt-BR" dirty="0"/>
          </a:p>
        </p:txBody>
      </p:sp>
      <p:sp>
        <p:nvSpPr>
          <p:cNvPr id="9" name="Sinal de Adição 8">
            <a:extLst>
              <a:ext uri="{FF2B5EF4-FFF2-40B4-BE49-F238E27FC236}">
                <a16:creationId xmlns:a16="http://schemas.microsoft.com/office/drawing/2014/main" id="{307F1702-B854-47A3-B14B-885B8BE11D05}"/>
              </a:ext>
            </a:extLst>
          </p:cNvPr>
          <p:cNvSpPr/>
          <p:nvPr/>
        </p:nvSpPr>
        <p:spPr>
          <a:xfrm>
            <a:off x="7373762" y="3849756"/>
            <a:ext cx="729585" cy="834887"/>
          </a:xfrm>
          <a:prstGeom prst="mathPl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10197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59C09-6F41-4E49-B979-DF394CC693F9}"/>
              </a:ext>
            </a:extLst>
          </p:cNvPr>
          <p:cNvSpPr>
            <a:spLocks noGrp="1"/>
          </p:cNvSpPr>
          <p:nvPr>
            <p:ph type="title"/>
          </p:nvPr>
        </p:nvSpPr>
        <p:spPr>
          <a:xfrm>
            <a:off x="1130270" y="953324"/>
            <a:ext cx="9603275" cy="1445319"/>
          </a:xfrm>
          <a:solidFill>
            <a:srgbClr val="00B0F0"/>
          </a:solidFill>
        </p:spPr>
        <p:txBody>
          <a:bodyPr>
            <a:normAutofit fontScale="90000"/>
          </a:bodyPr>
          <a:lstStyle/>
          <a:p>
            <a:pPr algn="ctr"/>
            <a:br>
              <a:rPr lang="pt-BR" sz="3600" dirty="0"/>
            </a:br>
            <a:r>
              <a:rPr lang="pt-BR" sz="3600" dirty="0"/>
              <a:t>EXERCICE</a:t>
            </a:r>
            <a:br>
              <a:rPr lang="pt-BR" sz="3600" dirty="0"/>
            </a:br>
            <a:br>
              <a:rPr lang="pt-BR" sz="3600" dirty="0"/>
            </a:br>
            <a:endParaRPr lang="pt-BR" sz="3600" dirty="0"/>
          </a:p>
        </p:txBody>
      </p:sp>
      <p:sp>
        <p:nvSpPr>
          <p:cNvPr id="3" name="Espaço Reservado para Conteúdo 2">
            <a:extLst>
              <a:ext uri="{FF2B5EF4-FFF2-40B4-BE49-F238E27FC236}">
                <a16:creationId xmlns:a16="http://schemas.microsoft.com/office/drawing/2014/main" id="{3F95EB00-4C52-411A-BB58-1EB20BE59340}"/>
              </a:ext>
            </a:extLst>
          </p:cNvPr>
          <p:cNvSpPr>
            <a:spLocks noGrp="1"/>
          </p:cNvSpPr>
          <p:nvPr>
            <p:ph idx="1"/>
          </p:nvPr>
        </p:nvSpPr>
        <p:spPr>
          <a:xfrm>
            <a:off x="1130270" y="3008243"/>
            <a:ext cx="9603275" cy="2896433"/>
          </a:xfrm>
        </p:spPr>
        <p:txBody>
          <a:bodyPr>
            <a:normAutofit fontScale="85000" lnSpcReduction="10000"/>
          </a:bodyPr>
          <a:lstStyle/>
          <a:p>
            <a:pPr algn="just"/>
            <a:r>
              <a:rPr lang="pt-BR" sz="2800" dirty="0" err="1"/>
              <a:t>Vous</a:t>
            </a:r>
            <a:r>
              <a:rPr lang="pt-BR" sz="2800" dirty="0"/>
              <a:t> </a:t>
            </a:r>
            <a:r>
              <a:rPr lang="pt-BR" sz="2800" dirty="0" err="1"/>
              <a:t>êtes</a:t>
            </a:r>
            <a:r>
              <a:rPr lang="pt-BR" sz="2800" dirty="0"/>
              <a:t> </a:t>
            </a:r>
            <a:r>
              <a:rPr lang="pt-BR" sz="2800" dirty="0" err="1"/>
              <a:t>embauché</a:t>
            </a:r>
            <a:r>
              <a:rPr lang="pt-BR" sz="2800" dirty="0"/>
              <a:t>(e) DPO de </a:t>
            </a:r>
            <a:r>
              <a:rPr lang="pt-BR" sz="2800" dirty="0" err="1"/>
              <a:t>l’entreprise</a:t>
            </a:r>
            <a:r>
              <a:rPr lang="pt-BR" sz="2800" dirty="0"/>
              <a:t> X. </a:t>
            </a:r>
            <a:r>
              <a:rPr lang="pt-BR" sz="2800" dirty="0" err="1"/>
              <a:t>Comment</a:t>
            </a:r>
            <a:r>
              <a:rPr lang="pt-BR" sz="2800" dirty="0"/>
              <a:t> </a:t>
            </a:r>
            <a:r>
              <a:rPr lang="pt-BR" sz="2800" dirty="0" err="1"/>
              <a:t>vous</a:t>
            </a:r>
            <a:r>
              <a:rPr lang="pt-BR" sz="2800" dirty="0"/>
              <a:t> </a:t>
            </a:r>
            <a:r>
              <a:rPr lang="pt-BR" sz="2800" dirty="0" err="1"/>
              <a:t>allez</a:t>
            </a:r>
            <a:r>
              <a:rPr lang="pt-BR" sz="2800" dirty="0"/>
              <a:t> </a:t>
            </a:r>
            <a:r>
              <a:rPr lang="pt-BR" sz="2800" dirty="0" err="1"/>
              <a:t>appliquer</a:t>
            </a:r>
            <a:r>
              <a:rPr lang="pt-BR" sz="2800" dirty="0"/>
              <a:t> </a:t>
            </a:r>
            <a:r>
              <a:rPr lang="pt-BR" sz="2800" dirty="0" err="1"/>
              <a:t>le</a:t>
            </a:r>
            <a:r>
              <a:rPr lang="pt-BR" sz="2800" dirty="0"/>
              <a:t> RGPD </a:t>
            </a:r>
            <a:r>
              <a:rPr lang="pt-BR" sz="2800" dirty="0" err="1"/>
              <a:t>dans</a:t>
            </a:r>
            <a:r>
              <a:rPr lang="pt-BR" sz="2800" dirty="0"/>
              <a:t> </a:t>
            </a:r>
            <a:r>
              <a:rPr lang="pt-BR" sz="2800" dirty="0" err="1"/>
              <a:t>cette</a:t>
            </a:r>
            <a:r>
              <a:rPr lang="pt-BR" sz="2800" dirty="0"/>
              <a:t> </a:t>
            </a:r>
            <a:r>
              <a:rPr lang="pt-BR" sz="2800" dirty="0" err="1"/>
              <a:t>entreprise</a:t>
            </a:r>
            <a:r>
              <a:rPr lang="pt-BR" sz="2800" dirty="0"/>
              <a:t> ?</a:t>
            </a:r>
          </a:p>
          <a:p>
            <a:pPr algn="just"/>
            <a:r>
              <a:rPr lang="pt-BR" sz="2800" dirty="0" err="1"/>
              <a:t>Quelles</a:t>
            </a:r>
            <a:r>
              <a:rPr lang="pt-BR" sz="2800" dirty="0"/>
              <a:t> </a:t>
            </a:r>
            <a:r>
              <a:rPr lang="pt-BR" sz="2800" dirty="0" err="1"/>
              <a:t>sont</a:t>
            </a:r>
            <a:r>
              <a:rPr lang="pt-BR" sz="2800" dirty="0"/>
              <a:t> </a:t>
            </a:r>
            <a:r>
              <a:rPr lang="pt-BR" sz="2800" dirty="0" err="1"/>
              <a:t>les</a:t>
            </a:r>
            <a:r>
              <a:rPr lang="pt-BR" sz="2800" dirty="0"/>
              <a:t> </a:t>
            </a:r>
            <a:r>
              <a:rPr lang="pt-BR" sz="2800" dirty="0" err="1"/>
              <a:t>enjeux</a:t>
            </a:r>
            <a:r>
              <a:rPr lang="pt-BR" sz="2800" dirty="0"/>
              <a:t> </a:t>
            </a:r>
            <a:r>
              <a:rPr lang="pt-BR" sz="2800" dirty="0" err="1"/>
              <a:t>du</a:t>
            </a:r>
            <a:r>
              <a:rPr lang="pt-BR" sz="2800" dirty="0"/>
              <a:t> nouveau </a:t>
            </a:r>
            <a:r>
              <a:rPr lang="pt-BR" sz="2800" dirty="0" err="1"/>
              <a:t>réglement</a:t>
            </a:r>
            <a:r>
              <a:rPr lang="pt-BR" sz="2800" dirty="0"/>
              <a:t> </a:t>
            </a:r>
            <a:r>
              <a:rPr lang="pt-BR" sz="2800" dirty="0" err="1"/>
              <a:t>européen</a:t>
            </a:r>
            <a:r>
              <a:rPr lang="pt-BR" sz="2800" dirty="0"/>
              <a:t> et </a:t>
            </a:r>
            <a:r>
              <a:rPr lang="pt-BR" sz="2800" dirty="0" err="1"/>
              <a:t>les</a:t>
            </a:r>
            <a:r>
              <a:rPr lang="pt-BR" sz="2800" dirty="0"/>
              <a:t> </a:t>
            </a:r>
            <a:r>
              <a:rPr lang="pt-BR" sz="2800" dirty="0" err="1"/>
              <a:t>objectifs</a:t>
            </a:r>
            <a:r>
              <a:rPr lang="pt-BR" sz="2800" dirty="0"/>
              <a:t> </a:t>
            </a:r>
            <a:r>
              <a:rPr lang="pt-BR" sz="2800" dirty="0" err="1"/>
              <a:t>recherchés</a:t>
            </a:r>
            <a:r>
              <a:rPr lang="pt-BR" sz="2800" dirty="0"/>
              <a:t> ?</a:t>
            </a:r>
          </a:p>
          <a:p>
            <a:pPr algn="just"/>
            <a:r>
              <a:rPr lang="pt-BR" sz="2800" dirty="0" err="1"/>
              <a:t>Choisir</a:t>
            </a:r>
            <a:r>
              <a:rPr lang="pt-BR" sz="2800" dirty="0"/>
              <a:t> </a:t>
            </a:r>
            <a:r>
              <a:rPr lang="pt-BR" sz="2800" dirty="0" err="1"/>
              <a:t>sur</a:t>
            </a:r>
            <a:r>
              <a:rPr lang="pt-BR" sz="2800" dirty="0"/>
              <a:t> </a:t>
            </a:r>
            <a:r>
              <a:rPr lang="pt-BR" sz="2800" dirty="0" err="1"/>
              <a:t>le</a:t>
            </a:r>
            <a:r>
              <a:rPr lang="pt-BR" sz="2800" dirty="0"/>
              <a:t> site de </a:t>
            </a:r>
            <a:r>
              <a:rPr lang="pt-BR" sz="2800" dirty="0" err="1"/>
              <a:t>la</a:t>
            </a:r>
            <a:r>
              <a:rPr lang="pt-BR" sz="2800" dirty="0"/>
              <a:t> CNIL une </a:t>
            </a:r>
            <a:r>
              <a:rPr lang="pt-BR" sz="2800" dirty="0" err="1"/>
              <a:t>entreprise</a:t>
            </a:r>
            <a:r>
              <a:rPr lang="pt-BR" sz="2800" dirty="0"/>
              <a:t> </a:t>
            </a:r>
            <a:r>
              <a:rPr lang="pt-BR" sz="2800" dirty="0" err="1"/>
              <a:t>qui</a:t>
            </a:r>
            <a:r>
              <a:rPr lang="pt-BR" sz="2800" dirty="0"/>
              <a:t> a </a:t>
            </a:r>
            <a:r>
              <a:rPr lang="pt-BR" sz="2800" dirty="0" err="1"/>
              <a:t>reçu</a:t>
            </a:r>
            <a:r>
              <a:rPr lang="pt-BR" sz="2800" dirty="0"/>
              <a:t> une </a:t>
            </a:r>
            <a:r>
              <a:rPr lang="pt-BR" sz="2800" dirty="0" err="1"/>
              <a:t>sanction</a:t>
            </a:r>
            <a:r>
              <a:rPr lang="pt-BR" sz="2800" dirty="0"/>
              <a:t>...</a:t>
            </a:r>
          </a:p>
        </p:txBody>
      </p:sp>
    </p:spTree>
    <p:extLst>
      <p:ext uri="{BB962C8B-B14F-4D97-AF65-F5344CB8AC3E}">
        <p14:creationId xmlns:p14="http://schemas.microsoft.com/office/powerpoint/2010/main" val="1683029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D6EE6-B5E4-4A00-B78A-0129DB6CA0EB}"/>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CDF89E92-317E-4CA7-A67D-7D24257EA3A3}"/>
              </a:ext>
            </a:extLst>
          </p:cNvPr>
          <p:cNvSpPr>
            <a:spLocks noGrp="1"/>
          </p:cNvSpPr>
          <p:nvPr>
            <p:ph idx="1"/>
          </p:nvPr>
        </p:nvSpPr>
        <p:spPr/>
        <p:txBody>
          <a:bodyPr/>
          <a:lstStyle/>
          <a:p>
            <a:r>
              <a:rPr lang="fr-FR" b="1" dirty="0"/>
              <a:t>ALLIANCE FRANCAISE PARIS ÎLE DE FRANCE : sanction de 30.000€ pour une atteinte à la sécurité des données des utilisateurs, </a:t>
            </a:r>
            <a:r>
              <a:rPr lang="fr-FR" dirty="0"/>
              <a:t>27 septembre 2018 ;</a:t>
            </a:r>
          </a:p>
          <a:p>
            <a:r>
              <a:rPr lang="fr-FR" b="1" dirty="0"/>
              <a:t>OPH de Rennes : sanction pécuniaire pour une utilisation du fichier des locataires incompatible avec la finalité initiale, </a:t>
            </a:r>
            <a:r>
              <a:rPr lang="fr-FR" dirty="0"/>
              <a:t>31 juillet 2018 ;</a:t>
            </a:r>
          </a:p>
          <a:p>
            <a:endParaRPr lang="fr-FR" dirty="0"/>
          </a:p>
          <a:p>
            <a:r>
              <a:rPr lang="fr-FR" dirty="0"/>
              <a:t>;</a:t>
            </a:r>
          </a:p>
          <a:p>
            <a:endParaRPr lang="fr-FR" dirty="0"/>
          </a:p>
          <a:p>
            <a:endParaRPr lang="pt-BR" dirty="0"/>
          </a:p>
        </p:txBody>
      </p:sp>
    </p:spTree>
    <p:extLst>
      <p:ext uri="{BB962C8B-B14F-4D97-AF65-F5344CB8AC3E}">
        <p14:creationId xmlns:p14="http://schemas.microsoft.com/office/powerpoint/2010/main" val="202093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2C777-2059-4B75-B1A7-6FF7DBE4F056}"/>
              </a:ext>
            </a:extLst>
          </p:cNvPr>
          <p:cNvSpPr>
            <a:spLocks noGrp="1"/>
          </p:cNvSpPr>
          <p:nvPr>
            <p:ph type="title"/>
          </p:nvPr>
        </p:nvSpPr>
        <p:spPr>
          <a:xfrm>
            <a:off x="0" y="804519"/>
            <a:ext cx="1948070" cy="5211968"/>
          </a:xfrm>
          <a:solidFill>
            <a:schemeClr val="tx2">
              <a:lumMod val="40000"/>
              <a:lumOff val="60000"/>
            </a:schemeClr>
          </a:solidFill>
        </p:spPr>
        <p:txBody>
          <a:bodyPr/>
          <a:lstStyle/>
          <a:p>
            <a:r>
              <a:rPr lang="pt-BR" dirty="0">
                <a:effectLst>
                  <a:outerShdw blurRad="38100" dist="38100" dir="2700000" algn="tl">
                    <a:srgbClr val="000000">
                      <a:alpha val="43137"/>
                    </a:srgbClr>
                  </a:outerShdw>
                </a:effectLst>
              </a:rPr>
              <a:t>LA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p>
        </p:txBody>
      </p:sp>
      <p:sp>
        <p:nvSpPr>
          <p:cNvPr id="3" name="Espaço Reservado para Conteúdo 2">
            <a:extLst>
              <a:ext uri="{FF2B5EF4-FFF2-40B4-BE49-F238E27FC236}">
                <a16:creationId xmlns:a16="http://schemas.microsoft.com/office/drawing/2014/main" id="{55222ED9-1FAC-4005-BFA1-2FB3049CBCFC}"/>
              </a:ext>
            </a:extLst>
          </p:cNvPr>
          <p:cNvSpPr>
            <a:spLocks noGrp="1"/>
          </p:cNvSpPr>
          <p:nvPr>
            <p:ph idx="1"/>
          </p:nvPr>
        </p:nvSpPr>
        <p:spPr>
          <a:xfrm>
            <a:off x="2146852" y="804519"/>
            <a:ext cx="8908002" cy="5211967"/>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fr-FR" sz="2200" dirty="0"/>
              <a:t>Les autorités administratives indépendantes (AAI) sont des institutions de l’État chargées, en son nom, d’assurer la régulation de secteurs considérés comme essentiels et pour lesquels le gouvernement veut éviter d’intervenir directement. </a:t>
            </a:r>
          </a:p>
          <a:p>
            <a:r>
              <a:rPr lang="fr-FR" sz="2200" dirty="0"/>
              <a:t>Les AAI sont une catégorie juridique relativement nouvelle. C’est dans la loi du 6 janvier 1978 créant la Commission nationale de l’informatique et des libertés (CNIL) que le terme est apparu pour la première fois. Les </a:t>
            </a:r>
            <a:r>
              <a:rPr lang="fr-FR" sz="2200" b="1" dirty="0"/>
              <a:t>lois organique et ordinaire du 20 janvier 2017</a:t>
            </a:r>
            <a:r>
              <a:rPr lang="fr-FR" sz="2200" dirty="0"/>
              <a:t> ont modifié leur statut et réduit leur nombre à 26 (19 AAI et 7 API). Elles ne peuvent être créées que par une loi.</a:t>
            </a:r>
          </a:p>
          <a:p>
            <a:r>
              <a:rPr lang="fr-FR" sz="2200" dirty="0"/>
              <a:t>On distingue celles chargées de la régulation des activités économiques (ex : Autorité de la concurrence) et celles protégeant les droits des citoyens (ex : Défenseur des droits).</a:t>
            </a:r>
          </a:p>
          <a:p>
            <a:endParaRPr lang="pt-BR" dirty="0"/>
          </a:p>
        </p:txBody>
      </p:sp>
    </p:spTree>
    <p:extLst>
      <p:ext uri="{BB962C8B-B14F-4D97-AF65-F5344CB8AC3E}">
        <p14:creationId xmlns:p14="http://schemas.microsoft.com/office/powerpoint/2010/main" val="24020288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64288-876E-4F78-8132-A6703CDA810C}"/>
              </a:ext>
            </a:extLst>
          </p:cNvPr>
          <p:cNvSpPr>
            <a:spLocks noGrp="1"/>
          </p:cNvSpPr>
          <p:nvPr>
            <p:ph type="title"/>
          </p:nvPr>
        </p:nvSpPr>
        <p:spPr>
          <a:xfrm>
            <a:off x="0" y="804519"/>
            <a:ext cx="2040835" cy="5251724"/>
          </a:xfrm>
          <a:solidFill>
            <a:schemeClr val="tx2">
              <a:lumMod val="40000"/>
              <a:lumOff val="60000"/>
            </a:schemeClr>
          </a:solidFill>
        </p:spPr>
        <p:txBody>
          <a:bodyPr/>
          <a:lstStyle/>
          <a:p>
            <a:r>
              <a:rPr lang="pt-BR" dirty="0">
                <a:effectLst>
                  <a:outerShdw blurRad="38100" dist="38100" dir="2700000" algn="tl">
                    <a:srgbClr val="000000">
                      <a:alpha val="43137"/>
                    </a:srgbClr>
                  </a:outerShdw>
                </a:effectLst>
              </a:rPr>
              <a:t>LA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p>
        </p:txBody>
      </p:sp>
      <p:sp>
        <p:nvSpPr>
          <p:cNvPr id="3" name="Espaço Reservado para Conteúdo 2">
            <a:extLst>
              <a:ext uri="{FF2B5EF4-FFF2-40B4-BE49-F238E27FC236}">
                <a16:creationId xmlns:a16="http://schemas.microsoft.com/office/drawing/2014/main" id="{891B95E7-44DF-4311-8C96-45FCFA99F1E8}"/>
              </a:ext>
            </a:extLst>
          </p:cNvPr>
          <p:cNvSpPr>
            <a:spLocks noGrp="1"/>
          </p:cNvSpPr>
          <p:nvPr>
            <p:ph idx="1"/>
          </p:nvPr>
        </p:nvSpPr>
        <p:spPr>
          <a:xfrm>
            <a:off x="2239618" y="804519"/>
            <a:ext cx="8815236" cy="5251723"/>
          </a:xfrm>
        </p:spPr>
        <p:txBody>
          <a:bodyPr>
            <a:normAutofit fontScale="92500" lnSpcReduction="20000"/>
          </a:bodyPr>
          <a:lstStyle/>
          <a:p>
            <a:r>
              <a:rPr lang="fr-FR" sz="2200" dirty="0"/>
              <a:t>Les AAI présentent trois caractères. Ce sont :</a:t>
            </a:r>
          </a:p>
          <a:p>
            <a:r>
              <a:rPr lang="fr-FR" sz="2200" dirty="0"/>
              <a:t>des </a:t>
            </a:r>
            <a:r>
              <a:rPr lang="fr-FR" sz="2200" b="1" dirty="0"/>
              <a:t>autorités</a:t>
            </a:r>
            <a:r>
              <a:rPr lang="fr-FR" sz="2200" dirty="0"/>
              <a:t> : elles disposent d’un certain nombre de pouvoirs (recommandation, décision, réglementation, sanction) ;</a:t>
            </a:r>
          </a:p>
          <a:p>
            <a:r>
              <a:rPr lang="fr-FR" sz="2200" b="1" dirty="0"/>
              <a:t>administratives/publiques</a:t>
            </a:r>
            <a:r>
              <a:rPr lang="fr-FR" sz="2200" dirty="0"/>
              <a:t> : elles agissent au nom de l’État et certaines compétences dévolues à l’administration leur sont déléguées (ex : le pouvoir réglementaire) ;</a:t>
            </a:r>
          </a:p>
          <a:p>
            <a:r>
              <a:rPr lang="fr-FR" sz="2200" b="1" dirty="0"/>
              <a:t>indépendantes</a:t>
            </a:r>
            <a:r>
              <a:rPr lang="fr-FR" sz="2200" dirty="0"/>
              <a:t> : à la fois des secteurs contrôlés mais aussi des pouvoirs publics. Toutefois, les lois du 20 janvier 2017 ont renforcé leur contrôle par leparlement et le Gouvernement.</a:t>
            </a:r>
          </a:p>
          <a:p>
            <a:r>
              <a:rPr lang="fr-FR" sz="2200" dirty="0"/>
              <a:t>Les AAI sont donc placées en dehors des structures administratives traditionnelles et </a:t>
            </a:r>
            <a:r>
              <a:rPr lang="fr-FR" sz="2200" b="1" dirty="0"/>
              <a:t>ne sont pas soumises à l’autorité d’un ministre</a:t>
            </a:r>
            <a:r>
              <a:rPr lang="fr-FR" sz="2200" dirty="0"/>
              <a:t>. Les pouvoirs publics ne peuvent pas leur adresser d’ordres, de consignes ou même de simples conseils et leurs membres ne sont pas révocables. Elles constituent donc une exception à l’article 20 de la Constitution selon lequel le Gouvernement dispose de l’administration.</a:t>
            </a:r>
          </a:p>
          <a:p>
            <a:endParaRPr lang="pt-BR" dirty="0"/>
          </a:p>
        </p:txBody>
      </p:sp>
    </p:spTree>
    <p:extLst>
      <p:ext uri="{BB962C8B-B14F-4D97-AF65-F5344CB8AC3E}">
        <p14:creationId xmlns:p14="http://schemas.microsoft.com/office/powerpoint/2010/main" val="9261864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F3BFF6E-15BD-4375-BC2F-612CD53B384E}"/>
              </a:ext>
            </a:extLst>
          </p:cNvPr>
          <p:cNvSpPr>
            <a:spLocks noGrp="1"/>
          </p:cNvSpPr>
          <p:nvPr>
            <p:ph type="title"/>
          </p:nvPr>
        </p:nvSpPr>
        <p:spPr>
          <a:xfrm>
            <a:off x="1" y="755374"/>
            <a:ext cx="1895060" cy="5245144"/>
          </a:xfrm>
          <a:solidFill>
            <a:schemeClr val="tx2">
              <a:lumMod val="40000"/>
              <a:lumOff val="60000"/>
            </a:schemeClr>
          </a:solidFill>
          <a:ln>
            <a:solidFill>
              <a:srgbClr val="00B050"/>
            </a:solidFill>
          </a:ln>
        </p:spPr>
        <p:txBody>
          <a:bodyPr/>
          <a:lstStyle/>
          <a:p>
            <a:pPr algn="ctr"/>
            <a:r>
              <a:rPr lang="pt-BR" dirty="0">
                <a:effectLst>
                  <a:outerShdw blurRad="38100" dist="38100" dir="2700000" algn="tl">
                    <a:srgbClr val="000000">
                      <a:alpha val="43137"/>
                    </a:srgbClr>
                  </a:outerShdw>
                </a:effectLst>
              </a:rPr>
              <a:t>LA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br>
            <a:endParaRPr lang="pt-BR" sz="2800" dirty="0"/>
          </a:p>
        </p:txBody>
      </p:sp>
      <p:sp>
        <p:nvSpPr>
          <p:cNvPr id="3" name="Espaço Reservado para Conteúdo 2">
            <a:extLst>
              <a:ext uri="{FF2B5EF4-FFF2-40B4-BE49-F238E27FC236}">
                <a16:creationId xmlns:a16="http://schemas.microsoft.com/office/drawing/2014/main" id="{ECEA1B94-9951-47A2-A6D5-21C0E3DCA2F7}"/>
              </a:ext>
            </a:extLst>
          </p:cNvPr>
          <p:cNvSpPr>
            <a:spLocks noGrp="1"/>
          </p:cNvSpPr>
          <p:nvPr>
            <p:ph idx="1"/>
          </p:nvPr>
        </p:nvSpPr>
        <p:spPr>
          <a:xfrm>
            <a:off x="2133600" y="755374"/>
            <a:ext cx="9050868" cy="5245144"/>
          </a:xfrm>
        </p:spPr>
        <p:txBody>
          <a:bodyPr>
            <a:normAutofit/>
          </a:bodyPr>
          <a:lstStyle/>
          <a:p>
            <a:pPr marL="0" indent="0" algn="ctr">
              <a:buNone/>
            </a:pPr>
            <a:r>
              <a:rPr lang="fr-FR" sz="2800" b="1" dirty="0"/>
              <a:t>RÔLE DE LA CNIL</a:t>
            </a:r>
          </a:p>
          <a:p>
            <a:endParaRPr lang="fr-FR" sz="2800" dirty="0"/>
          </a:p>
          <a:p>
            <a:endParaRPr lang="fr-FR" sz="2800" dirty="0"/>
          </a:p>
          <a:p>
            <a:endParaRPr lang="fr-FR" sz="2800" dirty="0"/>
          </a:p>
          <a:p>
            <a:endParaRPr lang="fr-FR" sz="2800" dirty="0"/>
          </a:p>
          <a:p>
            <a:endParaRPr lang="fr-FR" sz="2800" dirty="0"/>
          </a:p>
          <a:p>
            <a:endParaRPr lang="pt-BR" dirty="0"/>
          </a:p>
        </p:txBody>
      </p:sp>
      <p:sp>
        <p:nvSpPr>
          <p:cNvPr id="2" name="Retângulo: Cantos Arredondados 1">
            <a:extLst>
              <a:ext uri="{FF2B5EF4-FFF2-40B4-BE49-F238E27FC236}">
                <a16:creationId xmlns:a16="http://schemas.microsoft.com/office/drawing/2014/main" id="{2D7B04D3-86C6-437B-8B26-9554FF1D00BF}"/>
              </a:ext>
            </a:extLst>
          </p:cNvPr>
          <p:cNvSpPr/>
          <p:nvPr/>
        </p:nvSpPr>
        <p:spPr>
          <a:xfrm>
            <a:off x="2213114" y="1497497"/>
            <a:ext cx="2915477" cy="286246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ACCOMPAGNER</a:t>
            </a:r>
          </a:p>
          <a:p>
            <a:pPr algn="ctr"/>
            <a:r>
              <a:rPr lang="fr-FR" sz="2000" dirty="0">
                <a:solidFill>
                  <a:schemeClr val="tx1"/>
                </a:solidFill>
              </a:rPr>
              <a:t> les </a:t>
            </a:r>
            <a:r>
              <a:rPr lang="fr-FR" sz="2000" b="1" u="sng" dirty="0">
                <a:solidFill>
                  <a:schemeClr val="tx1"/>
                </a:solidFill>
              </a:rPr>
              <a:t>professionnels</a:t>
            </a:r>
            <a:r>
              <a:rPr lang="fr-FR" sz="2000" dirty="0">
                <a:solidFill>
                  <a:schemeClr val="tx1"/>
                </a:solidFill>
              </a:rPr>
              <a:t> dans leur mise en conformité </a:t>
            </a:r>
          </a:p>
          <a:p>
            <a:pPr algn="ctr"/>
            <a:endParaRPr lang="pt-BR" dirty="0"/>
          </a:p>
        </p:txBody>
      </p:sp>
      <p:sp>
        <p:nvSpPr>
          <p:cNvPr id="5" name="Retângulo 4">
            <a:extLst>
              <a:ext uri="{FF2B5EF4-FFF2-40B4-BE49-F238E27FC236}">
                <a16:creationId xmlns:a16="http://schemas.microsoft.com/office/drawing/2014/main" id="{131D4E98-3159-482F-970A-E7B3A5CA02BB}"/>
              </a:ext>
            </a:extLst>
          </p:cNvPr>
          <p:cNvSpPr/>
          <p:nvPr/>
        </p:nvSpPr>
        <p:spPr>
          <a:xfrm>
            <a:off x="8030817" y="1497496"/>
            <a:ext cx="3392190" cy="2862465"/>
          </a:xfrm>
          <a:prstGeom prst="rect">
            <a:avLst/>
          </a:prstGeom>
          <a:solidFill>
            <a:schemeClr val="accent6">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ANALYSER</a:t>
            </a:r>
          </a:p>
          <a:p>
            <a:pPr algn="ctr"/>
            <a:r>
              <a:rPr lang="fr-FR" sz="2000" dirty="0">
                <a:solidFill>
                  <a:schemeClr val="tx1"/>
                </a:solidFill>
              </a:rPr>
              <a:t> l’impact des innovations technologiques et des usages émergents sur la vie privée et les libertés </a:t>
            </a:r>
          </a:p>
          <a:p>
            <a:pPr algn="ctr"/>
            <a:endParaRPr lang="pt-BR" dirty="0"/>
          </a:p>
        </p:txBody>
      </p:sp>
      <p:sp>
        <p:nvSpPr>
          <p:cNvPr id="6" name="Retângulo: Cantos Diagonais Recortados 5">
            <a:extLst>
              <a:ext uri="{FF2B5EF4-FFF2-40B4-BE49-F238E27FC236}">
                <a16:creationId xmlns:a16="http://schemas.microsoft.com/office/drawing/2014/main" id="{560C6919-BD1A-4EDD-B051-EAF2F10EB903}"/>
              </a:ext>
            </a:extLst>
          </p:cNvPr>
          <p:cNvSpPr/>
          <p:nvPr/>
        </p:nvSpPr>
        <p:spPr>
          <a:xfrm>
            <a:off x="2213114" y="4717773"/>
            <a:ext cx="9209893" cy="1113183"/>
          </a:xfrm>
          <a:prstGeom prst="snip2Diag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Enfin, elle travaille en étroite collaboration avec ses homologues européens et internationaux pour élaborer une régulation harmonisée.</a:t>
            </a:r>
          </a:p>
          <a:p>
            <a:pPr algn="ctr"/>
            <a:endParaRPr lang="pt-BR" dirty="0"/>
          </a:p>
        </p:txBody>
      </p:sp>
      <p:sp>
        <p:nvSpPr>
          <p:cNvPr id="7" name="Retângulo: Único Canto Recortado 6">
            <a:extLst>
              <a:ext uri="{FF2B5EF4-FFF2-40B4-BE49-F238E27FC236}">
                <a16:creationId xmlns:a16="http://schemas.microsoft.com/office/drawing/2014/main" id="{13F27CD8-C63D-4092-B13C-D4C8C387D820}"/>
              </a:ext>
            </a:extLst>
          </p:cNvPr>
          <p:cNvSpPr/>
          <p:nvPr/>
        </p:nvSpPr>
        <p:spPr>
          <a:xfrm>
            <a:off x="5367130" y="1497497"/>
            <a:ext cx="2425147" cy="2862467"/>
          </a:xfrm>
          <a:prstGeom prst="snip1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AIDER</a:t>
            </a:r>
            <a:r>
              <a:rPr lang="fr-FR" sz="2000" dirty="0">
                <a:solidFill>
                  <a:schemeClr val="tx1"/>
                </a:solidFill>
              </a:rPr>
              <a:t> les </a:t>
            </a:r>
            <a:r>
              <a:rPr lang="fr-FR" sz="2000" b="1" u="sng" dirty="0">
                <a:solidFill>
                  <a:schemeClr val="tx1"/>
                </a:solidFill>
              </a:rPr>
              <a:t>particuliers</a:t>
            </a:r>
            <a:r>
              <a:rPr lang="fr-FR" sz="2000" dirty="0">
                <a:solidFill>
                  <a:schemeClr val="tx1"/>
                </a:solidFill>
              </a:rPr>
              <a:t> à maîtriser leurs données personnelles et exercer leurs droits</a:t>
            </a:r>
            <a:endParaRPr lang="fr-FR" dirty="0">
              <a:solidFill>
                <a:schemeClr val="tx1"/>
              </a:solidFill>
            </a:endParaRPr>
          </a:p>
        </p:txBody>
      </p:sp>
    </p:spTree>
    <p:extLst>
      <p:ext uri="{BB962C8B-B14F-4D97-AF65-F5344CB8AC3E}">
        <p14:creationId xmlns:p14="http://schemas.microsoft.com/office/powerpoint/2010/main" val="270459123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D7875-7AE1-42E9-AF27-7B06F9449057}"/>
              </a:ext>
            </a:extLst>
          </p:cNvPr>
          <p:cNvSpPr>
            <a:spLocks noGrp="1"/>
          </p:cNvSpPr>
          <p:nvPr>
            <p:ph type="title"/>
          </p:nvPr>
        </p:nvSpPr>
        <p:spPr>
          <a:xfrm>
            <a:off x="0" y="768626"/>
            <a:ext cx="1868557" cy="5208104"/>
          </a:xfrm>
          <a:solidFill>
            <a:schemeClr val="tx2">
              <a:lumMod val="40000"/>
              <a:lumOff val="60000"/>
            </a:schemeClr>
          </a:solidFill>
          <a:ln>
            <a:solidFill>
              <a:srgbClr val="00B050"/>
            </a:solidFill>
          </a:ln>
        </p:spPr>
        <p:txBody>
          <a:bodyPr/>
          <a:lstStyle/>
          <a:p>
            <a:pPr algn="ctr"/>
            <a:r>
              <a:rPr lang="pt-BR" dirty="0">
                <a:effectLst>
                  <a:outerShdw blurRad="38100" dist="38100" dir="2700000" algn="tl">
                    <a:srgbClr val="000000">
                      <a:alpha val="43137"/>
                    </a:srgbClr>
                  </a:outerShdw>
                </a:effectLst>
              </a:rPr>
              <a:t>LA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87799474-44AF-47C6-829C-A184B402E4EA}"/>
              </a:ext>
            </a:extLst>
          </p:cNvPr>
          <p:cNvSpPr>
            <a:spLocks noGrp="1"/>
          </p:cNvSpPr>
          <p:nvPr>
            <p:ph idx="1"/>
          </p:nvPr>
        </p:nvSpPr>
        <p:spPr>
          <a:xfrm>
            <a:off x="2146852" y="768627"/>
            <a:ext cx="8908001" cy="5062330"/>
          </a:xfrm>
        </p:spPr>
        <p:txBody>
          <a:bodyPr>
            <a:normAutofit/>
          </a:bodyPr>
          <a:lstStyle/>
          <a:p>
            <a:pPr marL="0" indent="0" algn="ctr">
              <a:buNone/>
            </a:pPr>
            <a:r>
              <a:rPr lang="fr-FR" sz="2800" b="1" dirty="0"/>
              <a:t>LA CNIL A 4 MISSIONS PRINCIPALES</a:t>
            </a:r>
          </a:p>
          <a:p>
            <a:endParaRPr lang="fr-FR" b="1" dirty="0"/>
          </a:p>
          <a:p>
            <a:endParaRPr lang="pt-BR" dirty="0"/>
          </a:p>
        </p:txBody>
      </p:sp>
      <p:sp>
        <p:nvSpPr>
          <p:cNvPr id="4" name="Retângulo 3">
            <a:extLst>
              <a:ext uri="{FF2B5EF4-FFF2-40B4-BE49-F238E27FC236}">
                <a16:creationId xmlns:a16="http://schemas.microsoft.com/office/drawing/2014/main" id="{1349AB2A-9912-4FC5-A58C-9CB1B8DE9598}"/>
              </a:ext>
            </a:extLst>
          </p:cNvPr>
          <p:cNvSpPr/>
          <p:nvPr/>
        </p:nvSpPr>
        <p:spPr>
          <a:xfrm>
            <a:off x="5592208" y="3244334"/>
            <a:ext cx="231154" cy="369332"/>
          </a:xfrm>
          <a:prstGeom prst="rect">
            <a:avLst/>
          </a:prstGeom>
        </p:spPr>
        <p:txBody>
          <a:bodyPr wrap="none">
            <a:spAutoFit/>
          </a:bodyPr>
          <a:lstStyle/>
          <a:p>
            <a:r>
              <a:rPr lang="pt-BR" dirty="0"/>
              <a:t> </a:t>
            </a:r>
          </a:p>
        </p:txBody>
      </p:sp>
      <p:sp>
        <p:nvSpPr>
          <p:cNvPr id="5" name="Retângulo: Cantos Arredondados 4">
            <a:extLst>
              <a:ext uri="{FF2B5EF4-FFF2-40B4-BE49-F238E27FC236}">
                <a16:creationId xmlns:a16="http://schemas.microsoft.com/office/drawing/2014/main" id="{1581E72C-384B-4B38-9C3F-DECE5663AE9B}"/>
              </a:ext>
            </a:extLst>
          </p:cNvPr>
          <p:cNvSpPr/>
          <p:nvPr/>
        </p:nvSpPr>
        <p:spPr>
          <a:xfrm>
            <a:off x="3638415" y="1938705"/>
            <a:ext cx="3313044" cy="1148762"/>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rPr>
              <a:t>INFORMER / </a:t>
            </a:r>
          </a:p>
          <a:p>
            <a:pPr algn="ctr"/>
            <a:r>
              <a:rPr lang="pt-BR" sz="2000" b="1" dirty="0">
                <a:solidFill>
                  <a:schemeClr val="tx1"/>
                </a:solidFill>
              </a:rPr>
              <a:t>PROTÉGER</a:t>
            </a:r>
          </a:p>
        </p:txBody>
      </p:sp>
      <p:sp>
        <p:nvSpPr>
          <p:cNvPr id="6" name="Retângulo: Único Canto Recortado 5">
            <a:extLst>
              <a:ext uri="{FF2B5EF4-FFF2-40B4-BE49-F238E27FC236}">
                <a16:creationId xmlns:a16="http://schemas.microsoft.com/office/drawing/2014/main" id="{4DAE6C60-0709-4772-ADAE-2B9AB6579572}"/>
              </a:ext>
            </a:extLst>
          </p:cNvPr>
          <p:cNvSpPr/>
          <p:nvPr/>
        </p:nvSpPr>
        <p:spPr>
          <a:xfrm>
            <a:off x="2214290" y="3851447"/>
            <a:ext cx="3313044" cy="1793221"/>
          </a:xfrm>
          <a:prstGeom prst="snip1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rPr>
              <a:t>ACCOMPAGNER / CONSEILLER</a:t>
            </a:r>
          </a:p>
        </p:txBody>
      </p:sp>
      <p:sp>
        <p:nvSpPr>
          <p:cNvPr id="7" name="Retângulo: Cantos Diagonais Recortados 6">
            <a:extLst>
              <a:ext uri="{FF2B5EF4-FFF2-40B4-BE49-F238E27FC236}">
                <a16:creationId xmlns:a16="http://schemas.microsoft.com/office/drawing/2014/main" id="{A1733701-D291-4330-9EC9-BC2C3AA9C358}"/>
              </a:ext>
            </a:extLst>
          </p:cNvPr>
          <p:cNvSpPr/>
          <p:nvPr/>
        </p:nvSpPr>
        <p:spPr>
          <a:xfrm>
            <a:off x="9672700" y="1956351"/>
            <a:ext cx="2130901" cy="2097157"/>
          </a:xfrm>
          <a:prstGeom prst="snip2Diag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ANTICIPER</a:t>
            </a:r>
          </a:p>
        </p:txBody>
      </p:sp>
      <p:sp>
        <p:nvSpPr>
          <p:cNvPr id="8" name="Retângulo: Cantos Superiores, Um Arredondado e Um Recortado 7">
            <a:extLst>
              <a:ext uri="{FF2B5EF4-FFF2-40B4-BE49-F238E27FC236}">
                <a16:creationId xmlns:a16="http://schemas.microsoft.com/office/drawing/2014/main" id="{FB6FBD24-4EBD-4B42-956D-D93FAB47EEA5}"/>
              </a:ext>
            </a:extLst>
          </p:cNvPr>
          <p:cNvSpPr/>
          <p:nvPr/>
        </p:nvSpPr>
        <p:spPr>
          <a:xfrm>
            <a:off x="6600852" y="3485322"/>
            <a:ext cx="2729738" cy="2345635"/>
          </a:xfrm>
          <a:prstGeom prst="snip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rPr>
              <a:t>CONTRÔLER / SANCTIONNER</a:t>
            </a:r>
          </a:p>
        </p:txBody>
      </p:sp>
      <p:cxnSp>
        <p:nvCxnSpPr>
          <p:cNvPr id="10" name="Conector de Seta Reta 9">
            <a:extLst>
              <a:ext uri="{FF2B5EF4-FFF2-40B4-BE49-F238E27FC236}">
                <a16:creationId xmlns:a16="http://schemas.microsoft.com/office/drawing/2014/main" id="{015EB174-5917-4C4B-9D4D-D455530D475D}"/>
              </a:ext>
            </a:extLst>
          </p:cNvPr>
          <p:cNvCxnSpPr/>
          <p:nvPr/>
        </p:nvCxnSpPr>
        <p:spPr>
          <a:xfrm>
            <a:off x="8666922" y="1555547"/>
            <a:ext cx="887895" cy="724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0601EEEA-DEEB-41E9-8E50-719BAD5D9AFE}"/>
              </a:ext>
            </a:extLst>
          </p:cNvPr>
          <p:cNvCxnSpPr/>
          <p:nvPr/>
        </p:nvCxnSpPr>
        <p:spPr>
          <a:xfrm flipH="1">
            <a:off x="3008243" y="1417983"/>
            <a:ext cx="265044" cy="219568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819C65BD-3779-409A-A990-E4E738F037B4}"/>
              </a:ext>
            </a:extLst>
          </p:cNvPr>
          <p:cNvCxnSpPr/>
          <p:nvPr/>
        </p:nvCxnSpPr>
        <p:spPr>
          <a:xfrm>
            <a:off x="5108124" y="1398680"/>
            <a:ext cx="0" cy="383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6AE9AA25-BC87-4812-ADD2-7ED8E8D7EAD7}"/>
              </a:ext>
            </a:extLst>
          </p:cNvPr>
          <p:cNvCxnSpPr/>
          <p:nvPr/>
        </p:nvCxnSpPr>
        <p:spPr>
          <a:xfrm>
            <a:off x="7779026" y="1398680"/>
            <a:ext cx="186695" cy="1845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54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6C9D1-B17F-46FF-A7AB-16B101E8E328}"/>
              </a:ext>
            </a:extLst>
          </p:cNvPr>
          <p:cNvSpPr>
            <a:spLocks noGrp="1"/>
          </p:cNvSpPr>
          <p:nvPr>
            <p:ph type="title"/>
          </p:nvPr>
        </p:nvSpPr>
        <p:spPr/>
        <p:txBody>
          <a:bodyPr/>
          <a:lstStyle/>
          <a:p>
            <a:r>
              <a:rPr lang="pt-BR" dirty="0">
                <a:effectLst>
                  <a:outerShdw blurRad="38100" dist="38100" dir="2700000" algn="tl">
                    <a:srgbClr val="000000">
                      <a:alpha val="43137"/>
                    </a:srgbClr>
                  </a:outerShdw>
                </a:effectLst>
              </a:rPr>
              <a:t>L</a:t>
            </a:r>
            <a:endParaRPr lang="pt-BR" dirty="0"/>
          </a:p>
        </p:txBody>
      </p:sp>
      <p:sp>
        <p:nvSpPr>
          <p:cNvPr id="3" name="Espaço Reservado para Conteúdo 2">
            <a:extLst>
              <a:ext uri="{FF2B5EF4-FFF2-40B4-BE49-F238E27FC236}">
                <a16:creationId xmlns:a16="http://schemas.microsoft.com/office/drawing/2014/main" id="{BBDC912A-5E0B-404C-A75B-8FAA4B66BB55}"/>
              </a:ext>
            </a:extLst>
          </p:cNvPr>
          <p:cNvSpPr>
            <a:spLocks noGrp="1"/>
          </p:cNvSpPr>
          <p:nvPr>
            <p:ph idx="1"/>
          </p:nvPr>
        </p:nvSpPr>
        <p:spPr>
          <a:xfrm>
            <a:off x="2173357" y="768626"/>
            <a:ext cx="9819860" cy="5115339"/>
          </a:xfrm>
          <a:solidFill>
            <a:schemeClr val="accent3">
              <a:lumMod val="20000"/>
              <a:lumOff val="80000"/>
            </a:schemeClr>
          </a:solidFill>
        </p:spPr>
        <p:txBody>
          <a:bodyPr>
            <a:normAutofit fontScale="85000" lnSpcReduction="10000"/>
          </a:bodyPr>
          <a:lstStyle/>
          <a:p>
            <a:pPr marL="0" indent="0" algn="ctr">
              <a:buNone/>
            </a:pPr>
            <a:r>
              <a:rPr lang="fr-FR" sz="2400" b="1" dirty="0"/>
              <a:t>PREMIER MISSION : INFORMER / PROTÉGER</a:t>
            </a:r>
          </a:p>
          <a:p>
            <a:pPr marL="0" indent="0" algn="ctr">
              <a:buNone/>
            </a:pPr>
            <a:endParaRPr lang="fr-FR" b="1" dirty="0"/>
          </a:p>
          <a:p>
            <a:r>
              <a:rPr lang="fr-FR" sz="2600" dirty="0"/>
              <a:t>La CNIL informe les particuliers et les professionnels et répond à leurs demandes. </a:t>
            </a:r>
          </a:p>
          <a:p>
            <a:r>
              <a:rPr lang="fr-FR" sz="2600" dirty="0"/>
              <a:t>Elle met à leur disposition des outils pratiques et pédagogiques et intervient très régulièrement pour animer des actions de formation et de sensibilisation, notamment dans le cadre de l’éducation au numérique. </a:t>
            </a:r>
          </a:p>
          <a:p>
            <a:r>
              <a:rPr lang="fr-FR" sz="2600" dirty="0"/>
              <a:t>Toute personne peut s'adresser à la CNIL en cas de difficulté dans l'exercice de ses droits.</a:t>
            </a:r>
          </a:p>
          <a:p>
            <a:r>
              <a:rPr lang="fr-FR" sz="2600" dirty="0"/>
              <a:t>Elle a pour mission de promouvoir l’utilisation des technologies protectrices de la vie privée, notamment les technologies de chiffrement des données.</a:t>
            </a:r>
          </a:p>
          <a:p>
            <a:endParaRPr lang="pt-BR" dirty="0"/>
          </a:p>
        </p:txBody>
      </p:sp>
      <p:sp>
        <p:nvSpPr>
          <p:cNvPr id="4" name="Título 1">
            <a:extLst>
              <a:ext uri="{FF2B5EF4-FFF2-40B4-BE49-F238E27FC236}">
                <a16:creationId xmlns:a16="http://schemas.microsoft.com/office/drawing/2014/main" id="{849884DA-20BC-4C7C-A228-6584F063AFF4}"/>
              </a:ext>
            </a:extLst>
          </p:cNvPr>
          <p:cNvSpPr txBox="1">
            <a:spLocks/>
          </p:cNvSpPr>
          <p:nvPr/>
        </p:nvSpPr>
        <p:spPr>
          <a:xfrm>
            <a:off x="0" y="768626"/>
            <a:ext cx="2014329" cy="5247861"/>
          </a:xfrm>
          <a:prstGeom prst="rect">
            <a:avLst/>
          </a:prstGeom>
          <a:solidFill>
            <a:schemeClr val="tx2">
              <a:lumMod val="40000"/>
              <a:lumOff val="60000"/>
            </a:schemeClr>
          </a:solidFill>
          <a:ln>
            <a:solidFill>
              <a:srgbClr val="00B05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pt-BR" dirty="0">
                <a:solidFill>
                  <a:schemeClr val="tx1"/>
                </a:solidFill>
                <a:effectLst>
                  <a:outerShdw blurRad="38100" dist="38100" dir="2700000" algn="tl">
                    <a:srgbClr val="000000">
                      <a:alpha val="43137"/>
                    </a:srgbClr>
                  </a:outerShdw>
                </a:effectLst>
              </a:rPr>
              <a:t>LA CNIL</a:t>
            </a:r>
          </a:p>
        </p:txBody>
      </p:sp>
    </p:spTree>
    <p:extLst>
      <p:ext uri="{BB962C8B-B14F-4D97-AF65-F5344CB8AC3E}">
        <p14:creationId xmlns:p14="http://schemas.microsoft.com/office/powerpoint/2010/main" val="169405387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5DBEB"/>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DF42C-CC47-40E8-B0BE-79C84EB6416F}"/>
              </a:ext>
            </a:extLst>
          </p:cNvPr>
          <p:cNvSpPr>
            <a:spLocks noGrp="1"/>
          </p:cNvSpPr>
          <p:nvPr>
            <p:ph type="title"/>
          </p:nvPr>
        </p:nvSpPr>
        <p:spPr>
          <a:xfrm>
            <a:off x="0" y="742123"/>
            <a:ext cx="1868557" cy="5194852"/>
          </a:xfrm>
          <a:solidFill>
            <a:schemeClr val="tx2">
              <a:lumMod val="40000"/>
              <a:lumOff val="60000"/>
            </a:schemeClr>
          </a:solidFill>
        </p:spPr>
        <p:txBody>
          <a:bodyPr/>
          <a:lstStyle/>
          <a:p>
            <a:r>
              <a:rPr lang="pt-BR" dirty="0">
                <a:effectLst>
                  <a:outerShdw blurRad="38100" dist="38100" dir="2700000" algn="tl">
                    <a:srgbClr val="000000">
                      <a:alpha val="43137"/>
                    </a:srgbClr>
                  </a:outerShdw>
                </a:effectLst>
              </a:rPr>
              <a:t>LA CNIL</a:t>
            </a: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br>
              <a:rPr lang="pt-BR" dirty="0">
                <a:effectLst>
                  <a:outerShdw blurRad="38100" dist="38100" dir="2700000" algn="tl">
                    <a:srgbClr val="000000">
                      <a:alpha val="43137"/>
                    </a:srgbClr>
                  </a:outerShdw>
                </a:effectLst>
              </a:rPr>
            </a:b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D0652969-F731-4071-A073-3D48CE82C70B}"/>
              </a:ext>
            </a:extLst>
          </p:cNvPr>
          <p:cNvSpPr>
            <a:spLocks noGrp="1"/>
          </p:cNvSpPr>
          <p:nvPr>
            <p:ph idx="1"/>
          </p:nvPr>
        </p:nvSpPr>
        <p:spPr>
          <a:xfrm>
            <a:off x="2027583" y="742124"/>
            <a:ext cx="9925878" cy="5314120"/>
          </a:xfrm>
          <a:solidFill>
            <a:schemeClr val="accent3">
              <a:lumMod val="40000"/>
              <a:lumOff val="60000"/>
            </a:schemeClr>
          </a:solidFill>
        </p:spPr>
        <p:txBody>
          <a:bodyPr>
            <a:normAutofit/>
          </a:bodyPr>
          <a:lstStyle/>
          <a:p>
            <a:pPr marL="0" indent="0" algn="ctr">
              <a:buNone/>
            </a:pPr>
            <a:r>
              <a:rPr lang="pt-BR" b="1" dirty="0"/>
              <a:t>DEUXIÈME MISSION : </a:t>
            </a:r>
            <a:r>
              <a:rPr lang="fr-FR" b="1" dirty="0"/>
              <a:t>ACCOMPAGNER / CONSEILLER</a:t>
            </a:r>
          </a:p>
          <a:p>
            <a:pPr marL="0" indent="0" algn="ctr">
              <a:buNone/>
            </a:pPr>
            <a:endParaRPr lang="fr-FR" b="1" dirty="0"/>
          </a:p>
          <a:p>
            <a:r>
              <a:rPr lang="fr-FR" dirty="0"/>
              <a:t>La régulation des données personnelles passe par différents instruments qui poursuivent tous un objectif de mise en conformité des organismes : avis sur des projets de loi ou de décret, autorisation pour les traitements les plus sensibles, recommandations fixant une doctrine, cadres juridiques simplifiant les formalités préalables, réponse à des demandes de conseils. </a:t>
            </a:r>
          </a:p>
          <a:p>
            <a:r>
              <a:rPr lang="fr-FR" dirty="0"/>
              <a:t>Elle certifie la conformité des processus d’anonymisation des données personnelles dans la perspective de leur mise en ligne et de leur réutilisation.</a:t>
            </a:r>
          </a:p>
          <a:p>
            <a:endParaRPr lang="pt-BR" dirty="0"/>
          </a:p>
        </p:txBody>
      </p:sp>
    </p:spTree>
    <p:extLst>
      <p:ext uri="{BB962C8B-B14F-4D97-AF65-F5344CB8AC3E}">
        <p14:creationId xmlns:p14="http://schemas.microsoft.com/office/powerpoint/2010/main" val="326036983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ia">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1_Galeria">
  <a:themeElements>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eria">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Override1.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10.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11.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12.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13.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14.xml><?xml version="1.0" encoding="utf-8"?>
<a:themeOverride xmlns:a="http://schemas.openxmlformats.org/drawingml/2006/main">
  <a:clrScheme name="Galeri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themeOverride>
</file>

<file path=ppt/theme/themeOverride15.xml><?xml version="1.0" encoding="utf-8"?>
<a:themeOverride xmlns:a="http://schemas.openxmlformats.org/drawingml/2006/main">
  <a:clrScheme name="Galeri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themeOverride>
</file>

<file path=ppt/theme/themeOverride16.xml><?xml version="1.0" encoding="utf-8"?>
<a:themeOverride xmlns:a="http://schemas.openxmlformats.org/drawingml/2006/main">
  <a:clrScheme name="Galeri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themeOverride>
</file>

<file path=ppt/theme/themeOverride2.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3.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4.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5.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6.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7.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8.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ppt/theme/themeOverride9.xml><?xml version="1.0" encoding="utf-8"?>
<a:themeOverride xmlns:a="http://schemas.openxmlformats.org/drawingml/2006/main">
  <a:clrScheme name="Galeri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themeOverride>
</file>

<file path=docProps/app.xml><?xml version="1.0" encoding="utf-8"?>
<Properties xmlns="http://schemas.openxmlformats.org/officeDocument/2006/extended-properties" xmlns:vt="http://schemas.openxmlformats.org/officeDocument/2006/docPropsVTypes">
  <Template/>
  <TotalTime>1332</TotalTime>
  <Words>1783</Words>
  <Application>Microsoft Office PowerPoint</Application>
  <PresentationFormat>Widescreen</PresentationFormat>
  <Paragraphs>254</Paragraphs>
  <Slides>38</Slides>
  <Notes>0</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38</vt:i4>
      </vt:variant>
    </vt:vector>
  </HeadingPairs>
  <TitlesOfParts>
    <vt:vector size="45" baseType="lpstr">
      <vt:lpstr>Arial</vt:lpstr>
      <vt:lpstr>Century Gothic</vt:lpstr>
      <vt:lpstr>Palatino Linotype</vt:lpstr>
      <vt:lpstr>Verdana</vt:lpstr>
      <vt:lpstr>Wingdings</vt:lpstr>
      <vt:lpstr>Galeria</vt:lpstr>
      <vt:lpstr>1_Galeria</vt:lpstr>
      <vt:lpstr>REGINA HELENA GOMES  DA SILVA  DOCTEURE EN DROIT PUBLIC UNIVERSITÉ DE RENNES 1  INTERVENANTE EN DROIT </vt:lpstr>
      <vt:lpstr> IT FUNDAMENTALS </vt:lpstr>
      <vt:lpstr>     LA CNIL      </vt:lpstr>
      <vt:lpstr>LA CNIL      </vt:lpstr>
      <vt:lpstr>LA CNIL      </vt:lpstr>
      <vt:lpstr>LA CNIL     </vt:lpstr>
      <vt:lpstr>LA CNIL     </vt:lpstr>
      <vt:lpstr>L</vt:lpstr>
      <vt:lpstr>LA CNIL      </vt:lpstr>
      <vt:lpstr>LA CNIL      </vt:lpstr>
      <vt:lpstr>LA CNIL     </vt:lpstr>
      <vt:lpstr>LA CNIL     </vt:lpstr>
      <vt:lpstr>LA CNIL     </vt:lpstr>
      <vt:lpstr>LA CNIL      </vt:lpstr>
      <vt:lpstr>LA CNIL      </vt:lpstr>
      <vt:lpstr>     LES DONNÉES PERSONNELLES</vt:lpstr>
      <vt:lpstr>     DONNÉES SENSIBLES</vt:lpstr>
      <vt:lpstr>     DONNÉES SENSIBLES</vt:lpstr>
      <vt:lpstr>   RÉGLEMENT GÉNÉRALE À LA PROTECTION DES DONNÉES   (RGPD)</vt:lpstr>
      <vt:lpstr>   RÉGLEMENT GÉNÉRALE À LA PROTECTION DES DONNÉES   (RGPD)</vt:lpstr>
      <vt:lpstr>   RÉGLEMENT GÉNÉRALE À LA PROTECTION DES DONNÉES   (RGPD)</vt:lpstr>
      <vt:lpstr>   RÉGLEMENT GÉNÉRALE À LA PROTECTION DES DONNÉES   (RGPD) </vt:lpstr>
      <vt:lpstr>  RÉGLEMENT GÉNÉRALE À LA PROTECTION DES DONNÉES   (RGPD)</vt:lpstr>
      <vt:lpstr>   RÉGLEMENT GÉNÉRALE À LA PROTECTION DES DONNÉES   (RGPD)</vt:lpstr>
      <vt:lpstr>   RÉGLEMENT GÉNÉRALE À LA PROTECTION DES DONNÉES   (RGPD)</vt:lpstr>
      <vt:lpstr>   RÉGLEMENT GÉNÉRALE À LA PROTECTION DES DONNÉES  (RGPD) </vt:lpstr>
      <vt:lpstr>   RÉGLEMENT GÉNÉRALE À LA PROTECTION DES DONNÉES  (RGPD)</vt:lpstr>
      <vt:lpstr>   RÉGLEMENT GÉNÉRALE À LA PROTECTION DES DONNÉES  (RGPD)</vt:lpstr>
      <vt:lpstr>   RÉGLEMENT GÉNÉRALE À LA PROTECTION DES DONNÉES  (RGPD)</vt:lpstr>
      <vt:lpstr>   RÉGLEMENT GÉNÉRALE À LA PROTECTION DES DONNÉES  (RGPD)</vt:lpstr>
      <vt:lpstr>   RÉGLEMENT GÉNÉRALE À LA PROTECTION DES DONNÉES  (RGPD)</vt:lpstr>
      <vt:lpstr>  RÉGLEMENT GÉNÉRALE À LA PROTECTION DES DONNÉES  (RGPD)</vt:lpstr>
      <vt:lpstr>LE DPO : 3 grandes missions</vt:lpstr>
      <vt:lpstr>Évaluation d’impact sur la vie privée (EIVP/PIA)</vt:lpstr>
      <vt:lpstr>   RÉGLEMENT GÉNÉRALE À LA PROTECTION DES DONNÉES  (RGPD)</vt:lpstr>
      <vt:lpstr>   RÉGLEMENT GÉNÉRALE À LA PROTECTION DES DONNÉES  (RGPD)</vt:lpstr>
      <vt:lpstr> EXERCICE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REGINA HELENA GOMES DA SILVA  INTERVENANTE EN Droit</dc:title>
  <dc:creator>Regina Helena</dc:creator>
  <cp:lastModifiedBy>Regina Helena Gomes da Silva</cp:lastModifiedBy>
  <cp:revision>522</cp:revision>
  <dcterms:created xsi:type="dcterms:W3CDTF">2018-04-13T09:05:39Z</dcterms:created>
  <dcterms:modified xsi:type="dcterms:W3CDTF">2018-10-15T22:38:16Z</dcterms:modified>
</cp:coreProperties>
</file>