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8"/>
    <p:restoredTop sz="94547"/>
  </p:normalViewPr>
  <p:slideViewPr>
    <p:cSldViewPr snapToGrid="0" snapToObjects="1">
      <p:cViewPr>
        <p:scale>
          <a:sx n="64" d="100"/>
          <a:sy n="64" d="100"/>
        </p:scale>
        <p:origin x="32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A663F-73DD-A649-9960-C7AC9871DD4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C86B-0610-C945-8C9A-B3712C6B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81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C86B-0610-C945-8C9A-B3712C6BDAF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7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C86B-0610-C945-8C9A-B3712C6BDAF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7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95569-60F5-591C-93ED-2B7C1C60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2AE919-5D2D-68A8-66BA-E54BFB7BA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F434CF-F370-A5F1-403B-D0481CCA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284-DE6E-CA44-B119-925B1B98C44E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83FC4-A472-07D2-3544-A993EBF7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63334B-D640-0CD3-9208-7AD326D3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A6FB-8A70-0047-A57B-E16ACE0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30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F6229-C27A-753E-2E1B-C2E16A1A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75A823-1041-7177-7FF9-DE95EB90B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7B0F0-C6F8-E504-E5E9-D102BA9D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284-DE6E-CA44-B119-925B1B98C44E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32107-1687-7C1B-DF1A-7A8313E1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03120D-D4DA-6631-F47B-3DCD5506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A6FB-8A70-0047-A57B-E16ACE0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39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5EE326-0A8D-2D49-55AE-65C766B61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A193B5-0DEF-BD5A-64DB-0923B6074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81A236-7B3A-1965-3657-01E4AD33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284-DE6E-CA44-B119-925B1B98C44E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35F7A7-8652-BB09-7E3D-9DA8E0D4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25EF9-046B-3BE5-6B88-46EE11FB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A6FB-8A70-0047-A57B-E16ACE0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2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4BCA7-59A6-1F0C-90DB-77EFCD1B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54C10-F95A-8706-1065-F86633AB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0F1E44-7797-7210-0DCB-78333227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284-DE6E-CA44-B119-925B1B98C44E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11449-54CE-B75C-BF00-D6928302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DAD78-B002-7ACA-2784-946CCDB2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A6FB-8A70-0047-A57B-E16ACE0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3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03831-EB81-CA8E-36A2-3E07FD5C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1317DA-90A2-BA4F-0CA6-89D3F5B95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F2F368-DF32-A04E-679C-704677A9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284-DE6E-CA44-B119-925B1B98C44E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8F0808-CCDA-A7E4-AFAA-6E4BE7A0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2A652F-B5B0-8841-F741-BA801907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A6FB-8A70-0047-A57B-E16ACE0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295AA-854E-D264-4A2A-C73A9D70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C8134-A1AF-6D29-91E6-15B69E3CB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0B1749-0BD2-4013-E105-580A6DF19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380C63-4E28-9CF9-27C6-80E4EE35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284-DE6E-CA44-B119-925B1B98C44E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305AA4-0A29-7929-631B-353F4CC5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0E03C3-0089-E92A-2AB0-4C94A5EB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A6FB-8A70-0047-A57B-E16ACE0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52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C28CA-4645-C698-2748-890CECDB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767EB2-A44C-EEE4-E714-E06E5B30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71501-F4BD-27F9-7CD2-FF161C82E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F74627-1169-0D2E-DD68-4412BE82F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D4440A-7EA6-6E63-4C35-3BE704719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FCB635-9887-AA13-1600-0C22D5C7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284-DE6E-CA44-B119-925B1B98C44E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F601A3-30F3-8DE3-921E-1F461093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3E3B1C-1EAF-F80C-D1F0-91AFDFD2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A6FB-8A70-0047-A57B-E16ACE0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59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37032-262E-0226-5152-03D29A53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2996D-66E5-D973-07C4-308487C0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284-DE6E-CA44-B119-925B1B98C44E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6D1F0D-EB2A-8CAD-DC96-667EE6BC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D2A97D-C3AA-3140-7B1A-4F34891B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A6FB-8A70-0047-A57B-E16ACE0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57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63CE55-C804-85C6-3F32-024F6800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284-DE6E-CA44-B119-925B1B98C44E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720EA1-35AF-57D6-FC8A-AD2AAFD5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6A5477-C7B4-2B96-82DC-86808384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A6FB-8A70-0047-A57B-E16ACE0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0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BC897-DEC3-C61E-83B2-999465C0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200F6-5F86-D193-9220-225E3EC0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CAED50-3A0D-24A4-8620-8742C19CE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844712-179A-09DB-A88B-C153867B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284-DE6E-CA44-B119-925B1B98C44E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A3A781-C786-3B01-737A-A0BA879D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AB835E-63D7-84D1-EE00-FEC6C239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A6FB-8A70-0047-A57B-E16ACE0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04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55F2C-4F71-B2A9-9A1E-E8F792B7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0ABCB4-D82A-F111-638E-13C0151F9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7B2E30-1879-78E6-EB1B-239B4F70C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E2E740-0777-38B3-333B-F468BBB7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284-DE6E-CA44-B119-925B1B98C44E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CAE317-8CE3-4471-50C4-FFC076DE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32AE82-0663-3A6C-AEF0-FE169CAC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A6FB-8A70-0047-A57B-E16ACE0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76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33CAFC-E684-7312-32F6-707FC022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3F70AB-33E8-2A68-F86E-E9C4AB45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59EEE-96DC-1024-D460-23C72B2D2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1284-DE6E-CA44-B119-925B1B98C44E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8C21-7EDD-DAAE-4E8A-605A0D18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1446B-826A-9386-074C-54D52E9E0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A6FB-8A70-0047-A57B-E16ACE0D8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43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F5EB269-A588-B1D6-E1CC-6A04B8AC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72" y="2108149"/>
            <a:ext cx="4170656" cy="24855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7D44335-16CE-A482-925B-3841C89E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54870"/>
            <a:ext cx="9144000" cy="2387600"/>
          </a:xfrm>
        </p:spPr>
        <p:txBody>
          <a:bodyPr>
            <a:normAutofit/>
          </a:bodyPr>
          <a:lstStyle/>
          <a:p>
            <a:r>
              <a:rPr lang="fr-FR" sz="4800" b="1" u="sng" dirty="0"/>
              <a:t>Bureau d’Etude</a:t>
            </a:r>
            <a:br>
              <a:rPr lang="fr-FR" sz="4800" dirty="0"/>
            </a:br>
            <a:r>
              <a:rPr lang="fr-FR" sz="4800" u="sng" dirty="0"/>
              <a:t>Sujet n°3:</a:t>
            </a:r>
            <a:br>
              <a:rPr lang="fr-FR" sz="4800" dirty="0"/>
            </a:b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650EA4-A15D-9D8B-1476-ED15E8A83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283" y="4749851"/>
            <a:ext cx="9459433" cy="464186"/>
          </a:xfrm>
        </p:spPr>
        <p:txBody>
          <a:bodyPr>
            <a:normAutofit/>
          </a:bodyPr>
          <a:lstStyle/>
          <a:p>
            <a:r>
              <a:rPr lang="fr-FR" sz="1800" u="sng" dirty="0"/>
              <a:t>Extension d’un système de reconnaissance faciale aux visages portant un masque chirurgical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D31336-8447-8EF5-CD46-589BDC18D820}"/>
              </a:ext>
            </a:extLst>
          </p:cNvPr>
          <p:cNvSpPr txBox="1"/>
          <p:nvPr/>
        </p:nvSpPr>
        <p:spPr>
          <a:xfrm>
            <a:off x="4432633" y="5123744"/>
            <a:ext cx="3326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/>
              <a:t>DEL GUIDICE Pierre-Antoine</a:t>
            </a:r>
          </a:p>
          <a:p>
            <a:pPr algn="ctr"/>
            <a:r>
              <a:rPr lang="fr-FR" sz="1800" dirty="0"/>
              <a:t>L3 informatique 2022</a:t>
            </a:r>
          </a:p>
          <a:p>
            <a:pPr algn="ctr"/>
            <a:r>
              <a:rPr lang="fr-FR" sz="1800" dirty="0"/>
              <a:t>Université Paul Sabatier</a:t>
            </a:r>
          </a:p>
          <a:p>
            <a:pPr algn="ctr"/>
            <a:r>
              <a:rPr lang="fr-FR" sz="1800" dirty="0"/>
              <a:t>Jean-Denis </a:t>
            </a:r>
            <a:r>
              <a:rPr lang="fr-FR" sz="1800" dirty="0" err="1"/>
              <a:t>Durou</a:t>
            </a:r>
            <a:endParaRPr lang="fr-FR" sz="1800" dirty="0"/>
          </a:p>
          <a:p>
            <a:pPr algn="ctr"/>
            <a:r>
              <a:rPr lang="fr-FR" sz="1800" dirty="0"/>
              <a:t>IRIT, équipe REVA (</a:t>
            </a:r>
            <a:r>
              <a:rPr lang="fr-FR" sz="1800" dirty="0" err="1"/>
              <a:t>durou@irit.fr</a:t>
            </a:r>
            <a:r>
              <a:rPr lang="fr-FR" sz="1800" dirty="0"/>
              <a:t>)</a:t>
            </a:r>
          </a:p>
        </p:txBody>
      </p:sp>
      <p:sp>
        <p:nvSpPr>
          <p:cNvPr id="8" name="PB">
            <a:extLst>
              <a:ext uri="{FF2B5EF4-FFF2-40B4-BE49-F238E27FC236}">
                <a16:creationId xmlns:a16="http://schemas.microsoft.com/office/drawing/2014/main" id="{3662659B-94CC-3C1B-819A-880A05446EE3}"/>
              </a:ext>
            </a:extLst>
          </p:cNvPr>
          <p:cNvSpPr/>
          <p:nvPr/>
        </p:nvSpPr>
        <p:spPr>
          <a:xfrm>
            <a:off x="0" y="6705600"/>
            <a:ext cx="1219200" cy="152400"/>
          </a:xfrm>
          <a:prstGeom prst="rect">
            <a:avLst/>
          </a:prstGeom>
          <a:solidFill>
            <a:srgbClr val="0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1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9CA6C-FB46-BA90-57A8-59A2DCE1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u="sng" dirty="0"/>
              <a:t>Bilan</a:t>
            </a:r>
            <a:endParaRPr lang="fr-FR" sz="5400" dirty="0"/>
          </a:p>
        </p:txBody>
      </p:sp>
      <p:sp>
        <p:nvSpPr>
          <p:cNvPr id="6" name="PB">
            <a:extLst>
              <a:ext uri="{FF2B5EF4-FFF2-40B4-BE49-F238E27FC236}">
                <a16:creationId xmlns:a16="http://schemas.microsoft.com/office/drawing/2014/main" id="{B21C00D5-8BDE-3317-F262-4BB692170241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0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FAA7A-8F53-872F-37AA-00F105D1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Présentation du sujet</a:t>
            </a:r>
            <a:b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66A705-A1B7-A52F-2F89-71C3D741D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"/>
          <a:stretch/>
        </p:blipFill>
        <p:spPr>
          <a:xfrm>
            <a:off x="1068946" y="1209143"/>
            <a:ext cx="4361568" cy="528373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7B98427-AB80-AC08-B2AC-563878E87785}"/>
              </a:ext>
            </a:extLst>
          </p:cNvPr>
          <p:cNvSpPr txBox="1"/>
          <p:nvPr/>
        </p:nvSpPr>
        <p:spPr>
          <a:xfrm>
            <a:off x="5941453" y="1209143"/>
            <a:ext cx="61045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TimesNewRomanPSMT"/>
              </a:rPr>
              <a:t>Différentes</a:t>
            </a:r>
            <a:r>
              <a:rPr lang="fr-FR" sz="1800" dirty="0">
                <a:effectLst/>
                <a:latin typeface="TimesNewRomanPSMT"/>
              </a:rPr>
              <a:t> étapes à développer: </a:t>
            </a:r>
          </a:p>
          <a:p>
            <a:endParaRPr lang="fr-FR" dirty="0">
              <a:effectLst/>
            </a:endParaRPr>
          </a:p>
          <a:p>
            <a:r>
              <a:rPr lang="fr-FR" sz="1800" dirty="0">
                <a:effectLst/>
                <a:latin typeface="TimesNewRomanPSMT"/>
              </a:rPr>
              <a:t>Apprentissage:</a:t>
            </a:r>
            <a:br>
              <a:rPr lang="fr-FR" sz="1800" dirty="0">
                <a:effectLst/>
                <a:latin typeface="TimesNewRomanPSMT"/>
              </a:rPr>
            </a:br>
            <a:r>
              <a:rPr lang="fr-FR" sz="1800" dirty="0">
                <a:effectLst/>
                <a:latin typeface="TimesNewRomanPSMT"/>
              </a:rPr>
              <a:t>-calcul du visage moyen</a:t>
            </a:r>
            <a:br>
              <a:rPr lang="fr-FR" sz="1800" dirty="0">
                <a:effectLst/>
                <a:latin typeface="TimesNewRomanPSMT"/>
              </a:rPr>
            </a:br>
            <a:r>
              <a:rPr lang="fr-FR" sz="1800" dirty="0">
                <a:effectLst/>
                <a:latin typeface="TimesNewRomanPSMT"/>
              </a:rPr>
              <a:t>-soustraction du visage moyen aux autres visages</a:t>
            </a:r>
            <a:br>
              <a:rPr lang="fr-FR" sz="1800" dirty="0">
                <a:effectLst/>
                <a:latin typeface="TimesNewRomanPSMT"/>
              </a:rPr>
            </a:br>
            <a:r>
              <a:rPr lang="fr-FR" sz="1800" dirty="0">
                <a:effectLst/>
                <a:latin typeface="TimesNewRomanPSMT"/>
              </a:rPr>
              <a:t>-calcul de la matrice de covariance</a:t>
            </a:r>
            <a:br>
              <a:rPr lang="fr-FR" sz="1800" dirty="0">
                <a:effectLst/>
                <a:latin typeface="TimesNewRomanPSMT"/>
              </a:rPr>
            </a:br>
            <a:r>
              <a:rPr lang="fr-FR" sz="1800" dirty="0">
                <a:effectLst/>
                <a:latin typeface="TimesNewRomanPSMT"/>
              </a:rPr>
              <a:t>-calcul des valeurs et vecteurs propres à partir de cette matrice </a:t>
            </a:r>
          </a:p>
          <a:p>
            <a:r>
              <a:rPr lang="fr-FR" sz="1800" dirty="0">
                <a:effectLst/>
                <a:latin typeface="TimesNewRomanPSMT"/>
              </a:rPr>
              <a:t>-calcul des composantes principales des images</a:t>
            </a:r>
            <a:br>
              <a:rPr lang="fr-FR" sz="1800" dirty="0">
                <a:effectLst/>
                <a:latin typeface="TimesNewRomanPSMT"/>
              </a:rPr>
            </a:br>
            <a:r>
              <a:rPr lang="fr-FR" sz="1800" dirty="0">
                <a:effectLst/>
                <a:latin typeface="TimesNewRomanPSMT"/>
              </a:rPr>
              <a:t>-projection de celles ci sur les vecteurs propres (eigenfaces) </a:t>
            </a:r>
          </a:p>
          <a:p>
            <a:endParaRPr lang="fr-FR" dirty="0">
              <a:effectLst/>
            </a:endParaRPr>
          </a:p>
          <a:p>
            <a:r>
              <a:rPr lang="fr-FR" sz="1800" dirty="0">
                <a:effectLst/>
                <a:latin typeface="TimesNewRomanPSMT"/>
              </a:rPr>
              <a:t>Reconnaissance:</a:t>
            </a:r>
            <a:br>
              <a:rPr lang="fr-FR" sz="1800" dirty="0">
                <a:effectLst/>
                <a:latin typeface="TimesNewRomanPSMT"/>
              </a:rPr>
            </a:br>
            <a:r>
              <a:rPr lang="fr-FR" sz="1800" dirty="0">
                <a:effectLst/>
                <a:latin typeface="TimesNewRomanPSMT"/>
              </a:rPr>
              <a:t>-soustraction du visage moyen a l’image</a:t>
            </a:r>
            <a:br>
              <a:rPr lang="fr-FR" sz="1800" dirty="0">
                <a:effectLst/>
                <a:latin typeface="TimesNewRomanPSMT"/>
              </a:rPr>
            </a:br>
            <a:r>
              <a:rPr lang="fr-FR" sz="1800" dirty="0">
                <a:effectLst/>
                <a:latin typeface="TimesNewRomanPSMT"/>
              </a:rPr>
              <a:t>-calcul des composantes principales</a:t>
            </a:r>
            <a:br>
              <a:rPr lang="fr-FR" sz="1800" dirty="0">
                <a:effectLst/>
                <a:latin typeface="TimesNewRomanPSMT"/>
              </a:rPr>
            </a:br>
            <a:r>
              <a:rPr lang="fr-FR" sz="1800" dirty="0">
                <a:effectLst/>
                <a:latin typeface="TimesNewRomanPSMT"/>
              </a:rPr>
              <a:t>-projection de celles ci sur les vecteurs propres (eigenfaces)</a:t>
            </a:r>
            <a:br>
              <a:rPr lang="fr-FR" sz="1800" dirty="0">
                <a:effectLst/>
                <a:latin typeface="TimesNewRomanPSMT"/>
              </a:rPr>
            </a:br>
            <a:r>
              <a:rPr lang="fr-FR" sz="1800" dirty="0">
                <a:effectLst/>
                <a:latin typeface="TimesNewRomanPSMT"/>
              </a:rPr>
              <a:t>-calcul de la distance euclidienne de l’image aux images d’apprentissage </a:t>
            </a:r>
          </a:p>
          <a:p>
            <a:r>
              <a:rPr lang="fr-FR" sz="1800" dirty="0">
                <a:effectLst/>
                <a:latin typeface="TimesNewRomanPSMT"/>
              </a:rPr>
              <a:t>-si la distance minimale est inférieure au seuil l’individu est reconnu </a:t>
            </a:r>
            <a:endParaRPr lang="fr-FR" dirty="0">
              <a:effectLst/>
            </a:endParaRPr>
          </a:p>
        </p:txBody>
      </p:sp>
      <p:sp>
        <p:nvSpPr>
          <p:cNvPr id="9" name="PB">
            <a:extLst>
              <a:ext uri="{FF2B5EF4-FFF2-40B4-BE49-F238E27FC236}">
                <a16:creationId xmlns:a16="http://schemas.microsoft.com/office/drawing/2014/main" id="{F780FCC1-F1FB-1077-02EF-D302B3FB627E}"/>
              </a:ext>
            </a:extLst>
          </p:cNvPr>
          <p:cNvSpPr/>
          <p:nvPr/>
        </p:nvSpPr>
        <p:spPr>
          <a:xfrm>
            <a:off x="0" y="6705600"/>
            <a:ext cx="2438400" cy="152400"/>
          </a:xfrm>
          <a:prstGeom prst="rect">
            <a:avLst/>
          </a:prstGeom>
          <a:solidFill>
            <a:srgbClr val="0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57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E3D71-45C0-22A2-49B3-CA403D97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1016F-638C-732C-0C18-7706A9A3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u="sng" dirty="0"/>
              <a:t>Partie 1: analyse en composantes principales</a:t>
            </a:r>
          </a:p>
          <a:p>
            <a:endParaRPr lang="fr-FR" u="sng" dirty="0"/>
          </a:p>
          <a:p>
            <a:r>
              <a:rPr lang="fr-FR" u="sng" dirty="0"/>
              <a:t>Partie 2 : projection des images sur les eigenfaces</a:t>
            </a:r>
          </a:p>
          <a:p>
            <a:endParaRPr lang="fr-FR" u="sng" dirty="0"/>
          </a:p>
          <a:p>
            <a:r>
              <a:rPr lang="fr-FR" u="sng" dirty="0"/>
              <a:t>Partie 3 : restauration d’images dégradées</a:t>
            </a:r>
          </a:p>
          <a:p>
            <a:endParaRPr lang="fr-FR" u="sng" dirty="0"/>
          </a:p>
          <a:p>
            <a:r>
              <a:rPr lang="fr-FR" u="sng" dirty="0"/>
              <a:t>Partie 4 : application à la reconnaissance de visages</a:t>
            </a:r>
          </a:p>
          <a:p>
            <a:endParaRPr lang="fr-FR" u="sng" dirty="0"/>
          </a:p>
          <a:p>
            <a:r>
              <a:rPr lang="fr-FR" u="sng" dirty="0"/>
              <a:t>Mise en relation des différentes parties pour répondre au problème initial</a:t>
            </a:r>
            <a:endParaRPr lang="fr-FR" dirty="0"/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29525BD3-53CF-585A-0A5D-7089FD0CF469}"/>
              </a:ext>
            </a:extLst>
          </p:cNvPr>
          <p:cNvSpPr/>
          <p:nvPr/>
        </p:nvSpPr>
        <p:spPr>
          <a:xfrm>
            <a:off x="0" y="6705600"/>
            <a:ext cx="3657600" cy="152400"/>
          </a:xfrm>
          <a:prstGeom prst="rect">
            <a:avLst/>
          </a:prstGeom>
          <a:solidFill>
            <a:srgbClr val="0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09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69A2-7703-9CA1-B8A8-925E804C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Partie 1: analyse en composantes principales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29B277-469F-D7AB-0CF8-5CB7CF05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507"/>
            <a:ext cx="3365500" cy="2768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86AF1D-2A04-1DF7-8105-EF48403D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8" y="2205507"/>
            <a:ext cx="7002929" cy="27686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9EC1F30-9B9B-1775-715E-BBA701E2C5C3}"/>
              </a:ext>
            </a:extLst>
          </p:cNvPr>
          <p:cNvSpPr txBox="1"/>
          <p:nvPr/>
        </p:nvSpPr>
        <p:spPr>
          <a:xfrm>
            <a:off x="7493043" y="5119594"/>
            <a:ext cx="1922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Eigenfaces</a:t>
            </a:r>
            <a:endParaRPr lang="fr-FR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PB">
            <a:extLst>
              <a:ext uri="{FF2B5EF4-FFF2-40B4-BE49-F238E27FC236}">
                <a16:creationId xmlns:a16="http://schemas.microsoft.com/office/drawing/2014/main" id="{FE9725D4-78EE-889D-DE66-C7F408CCFAAA}"/>
              </a:ext>
            </a:extLst>
          </p:cNvPr>
          <p:cNvSpPr/>
          <p:nvPr/>
        </p:nvSpPr>
        <p:spPr>
          <a:xfrm>
            <a:off x="0" y="6705600"/>
            <a:ext cx="4876800" cy="152400"/>
          </a:xfrm>
          <a:prstGeom prst="rect">
            <a:avLst/>
          </a:prstGeom>
          <a:solidFill>
            <a:srgbClr val="0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0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4883D-CADE-5123-17AE-FB56BD96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08" y="436647"/>
            <a:ext cx="11134583" cy="1325563"/>
          </a:xfrm>
        </p:spPr>
        <p:txBody>
          <a:bodyPr>
            <a:normAutofit/>
          </a:bodyPr>
          <a:lstStyle/>
          <a:p>
            <a:pPr algn="ctr"/>
            <a:r>
              <a:rPr lang="fr-FR" u="sng" dirty="0"/>
              <a:t>Partie 2 : projection des images sur les eigenfaces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88D0F-7F62-CC68-48CD-7EA21E88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Exemple de reconstruction d’un visage: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6660CD-E024-38E6-C19E-76BA47D8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676" y="2574900"/>
            <a:ext cx="6046622" cy="30177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E40C204-F412-26F5-50A5-0AC90FE3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083" y="3238500"/>
            <a:ext cx="495300" cy="381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9D6632C-D6CD-8371-EAEF-4930D591A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821" y="2406293"/>
            <a:ext cx="6308962" cy="18794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49E2A1-422E-8C9B-12D8-EEFF3AF85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302" y="4331792"/>
            <a:ext cx="368300" cy="482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6C9517-15F9-CB5A-4D1B-9FAE6435F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84" y="4860426"/>
            <a:ext cx="6730992" cy="3370243"/>
          </a:xfrm>
          <a:prstGeom prst="rect">
            <a:avLst/>
          </a:prstGeom>
        </p:spPr>
      </p:pic>
      <p:sp>
        <p:nvSpPr>
          <p:cNvPr id="11" name="PB">
            <a:extLst>
              <a:ext uri="{FF2B5EF4-FFF2-40B4-BE49-F238E27FC236}">
                <a16:creationId xmlns:a16="http://schemas.microsoft.com/office/drawing/2014/main" id="{4090B928-F072-8010-3BDA-10773360540E}"/>
              </a:ext>
            </a:extLst>
          </p:cNvPr>
          <p:cNvSpPr/>
          <p:nvPr/>
        </p:nvSpPr>
        <p:spPr>
          <a:xfrm>
            <a:off x="0" y="6705600"/>
            <a:ext cx="6096000" cy="152400"/>
          </a:xfrm>
          <a:prstGeom prst="rect">
            <a:avLst/>
          </a:prstGeom>
          <a:solidFill>
            <a:srgbClr val="0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80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D79BF-EC1C-C393-602C-7145D128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Partie 3 : restauration d’images dégradées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6ED3F9-EE75-C410-9B94-B7E0A88A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6695" y="2253586"/>
            <a:ext cx="7080345" cy="35715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22FAEC-62D9-E9FB-5C15-76A8054E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3244850"/>
            <a:ext cx="495300" cy="368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49A1B9-5745-9680-5803-260094615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39" y="2379817"/>
            <a:ext cx="2824722" cy="2098366"/>
          </a:xfrm>
          <a:prstGeom prst="rect">
            <a:avLst/>
          </a:prstGeom>
        </p:spPr>
      </p:pic>
      <p:sp>
        <p:nvSpPr>
          <p:cNvPr id="5" name="PB">
            <a:extLst>
              <a:ext uri="{FF2B5EF4-FFF2-40B4-BE49-F238E27FC236}">
                <a16:creationId xmlns:a16="http://schemas.microsoft.com/office/drawing/2014/main" id="{21FD572C-9601-2689-528A-AC5C84C1D6AF}"/>
              </a:ext>
            </a:extLst>
          </p:cNvPr>
          <p:cNvSpPr/>
          <p:nvPr/>
        </p:nvSpPr>
        <p:spPr>
          <a:xfrm>
            <a:off x="0" y="6705600"/>
            <a:ext cx="7315200" cy="152400"/>
          </a:xfrm>
          <a:prstGeom prst="rect">
            <a:avLst/>
          </a:prstGeom>
          <a:solidFill>
            <a:srgbClr val="0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89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A72C1-BE1F-82D6-74F6-61A309D7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u="sng" dirty="0"/>
              <a:t>Partie 4 : application à la reconnaissance de visages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CB06F-D76E-0EB6-EAEF-F4F65D8E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Cas ou l’image tirée ne fait pas partie de l’ensemble d’apprentissage: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4595EB-1329-BB91-81D8-7FD8FB9B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70" y="2851944"/>
            <a:ext cx="3111500" cy="2298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EBEE70-8B0A-3BD4-7F4F-C9B020C7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155" y="3817144"/>
            <a:ext cx="495300" cy="368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60FF80-005F-B362-F28C-1945E590A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303" y="3652044"/>
            <a:ext cx="2413000" cy="698500"/>
          </a:xfrm>
          <a:prstGeom prst="rect">
            <a:avLst/>
          </a:prstGeom>
        </p:spPr>
      </p:pic>
      <p:sp>
        <p:nvSpPr>
          <p:cNvPr id="9" name="PB">
            <a:extLst>
              <a:ext uri="{FF2B5EF4-FFF2-40B4-BE49-F238E27FC236}">
                <a16:creationId xmlns:a16="http://schemas.microsoft.com/office/drawing/2014/main" id="{A8946DEE-53BE-2288-3E23-46C0D7DE7AA9}"/>
              </a:ext>
            </a:extLst>
          </p:cNvPr>
          <p:cNvSpPr/>
          <p:nvPr/>
        </p:nvSpPr>
        <p:spPr>
          <a:xfrm>
            <a:off x="0" y="6705600"/>
            <a:ext cx="8534400" cy="152400"/>
          </a:xfrm>
          <a:prstGeom prst="rect">
            <a:avLst/>
          </a:prstGeom>
          <a:solidFill>
            <a:srgbClr val="0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7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C4A42-0112-F514-581D-AE767750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2388"/>
            <a:ext cx="10515600" cy="5494575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Cas ou l’image tirée ne fait pas partie de l’ensemble d’apprentissage: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6BB13C-DD69-AA7E-BCB5-6E7ABB688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57" y="2266950"/>
            <a:ext cx="3111500" cy="2324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CF73A2-BC07-5065-21E3-9B21B950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860" y="3244850"/>
            <a:ext cx="495300" cy="3683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B9F401C-E05E-3A82-7549-3D934F99B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45" y="2165350"/>
            <a:ext cx="3111500" cy="2527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EF11724-4FF5-A61D-E4B2-76FFF0414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795" y="4840311"/>
            <a:ext cx="2413000" cy="698500"/>
          </a:xfrm>
          <a:prstGeom prst="rect">
            <a:avLst/>
          </a:prstGeom>
        </p:spPr>
      </p:pic>
      <p:sp>
        <p:nvSpPr>
          <p:cNvPr id="9" name="PB">
            <a:extLst>
              <a:ext uri="{FF2B5EF4-FFF2-40B4-BE49-F238E27FC236}">
                <a16:creationId xmlns:a16="http://schemas.microsoft.com/office/drawing/2014/main" id="{17A68C75-D2E1-09F2-7903-26F56A268673}"/>
              </a:ext>
            </a:extLst>
          </p:cNvPr>
          <p:cNvSpPr/>
          <p:nvPr/>
        </p:nvSpPr>
        <p:spPr>
          <a:xfrm>
            <a:off x="0" y="6705600"/>
            <a:ext cx="9753600" cy="152400"/>
          </a:xfrm>
          <a:prstGeom prst="rect">
            <a:avLst/>
          </a:prstGeom>
          <a:solidFill>
            <a:srgbClr val="0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80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E6EF7-4B6F-E6E8-CD72-33C546C9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u="sng" dirty="0"/>
              <a:t>Mise en relation des différentes parties effectuées auparavant pour répondre au problème initial de reconnaissance faciale d’un individu masqué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30A0B-3CAF-45C5-D79C-CEBD5213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385"/>
            <a:ext cx="10515600" cy="614150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Exemple avec l’individu 2 masqué: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82E5B5-4184-EE9E-8509-173A03AE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24" y="2670754"/>
            <a:ext cx="2164966" cy="16170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B919A3-D4C7-FC02-6616-988470B96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80" y="2528535"/>
            <a:ext cx="2164966" cy="16082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0E252D8-C6AB-83D1-5DB7-978BA8A44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687" y="3193514"/>
            <a:ext cx="616010" cy="381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12DA31-C379-989F-5BAB-806B146F3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227" y="4291316"/>
            <a:ext cx="2164966" cy="173373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EFFF36C-DC6C-4829-E0E1-738CECDE3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5739" y="6055795"/>
            <a:ext cx="2261941" cy="619058"/>
          </a:xfrm>
          <a:prstGeom prst="rect">
            <a:avLst/>
          </a:prstGeom>
        </p:spPr>
      </p:pic>
      <p:sp>
        <p:nvSpPr>
          <p:cNvPr id="12" name="Flèche courbée vers la droite 11">
            <a:extLst>
              <a:ext uri="{FF2B5EF4-FFF2-40B4-BE49-F238E27FC236}">
                <a16:creationId xmlns:a16="http://schemas.microsoft.com/office/drawing/2014/main" id="{8377889A-A457-B3B1-8C21-C0342AE16094}"/>
              </a:ext>
            </a:extLst>
          </p:cNvPr>
          <p:cNvSpPr/>
          <p:nvPr/>
        </p:nvSpPr>
        <p:spPr>
          <a:xfrm>
            <a:off x="6923314" y="3935896"/>
            <a:ext cx="670591" cy="108736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PB">
            <a:extLst>
              <a:ext uri="{FF2B5EF4-FFF2-40B4-BE49-F238E27FC236}">
                <a16:creationId xmlns:a16="http://schemas.microsoft.com/office/drawing/2014/main" id="{C2D134B0-83F9-18EC-F368-33ECDEEC8C69}"/>
              </a:ext>
            </a:extLst>
          </p:cNvPr>
          <p:cNvSpPr/>
          <p:nvPr/>
        </p:nvSpPr>
        <p:spPr>
          <a:xfrm>
            <a:off x="0" y="6705600"/>
            <a:ext cx="10972800" cy="152400"/>
          </a:xfrm>
          <a:prstGeom prst="rect">
            <a:avLst/>
          </a:prstGeom>
          <a:solidFill>
            <a:srgbClr val="0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823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297</Words>
  <Application>Microsoft Macintosh PowerPoint</Application>
  <PresentationFormat>Grand écran</PresentationFormat>
  <Paragraphs>38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TimesNewRomanPSMT</vt:lpstr>
      <vt:lpstr>Thème Office</vt:lpstr>
      <vt:lpstr>Bureau d’Etude Sujet n°3: </vt:lpstr>
      <vt:lpstr>Présentation du sujet </vt:lpstr>
      <vt:lpstr>Plan</vt:lpstr>
      <vt:lpstr>Partie 1: analyse en composantes principales</vt:lpstr>
      <vt:lpstr>Partie 2 : projection des images sur les eigenfaces</vt:lpstr>
      <vt:lpstr>Partie 3 : restauration d’images dégradées</vt:lpstr>
      <vt:lpstr>Partie 4 : application à la reconnaissance de visages</vt:lpstr>
      <vt:lpstr>Présentation PowerPoint</vt:lpstr>
      <vt:lpstr>Mise en relation des différentes parties effectuées auparavant pour répondre au problème initial de reconnaissance faciale d’un individu masqué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d’Etude Sujet n°3: </dc:title>
  <dc:creator>Microsoft Office User</dc:creator>
  <cp:lastModifiedBy>Microsoft Office User</cp:lastModifiedBy>
  <cp:revision>9</cp:revision>
  <dcterms:created xsi:type="dcterms:W3CDTF">2022-05-09T09:44:03Z</dcterms:created>
  <dcterms:modified xsi:type="dcterms:W3CDTF">2022-05-27T17:19:07Z</dcterms:modified>
</cp:coreProperties>
</file>