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1" r:id="rId4"/>
    <p:sldId id="342" r:id="rId5"/>
    <p:sldId id="334" r:id="rId6"/>
    <p:sldId id="311" r:id="rId7"/>
    <p:sldId id="310" r:id="rId8"/>
    <p:sldId id="335" r:id="rId9"/>
    <p:sldId id="337" r:id="rId10"/>
    <p:sldId id="338" r:id="rId11"/>
    <p:sldId id="333" r:id="rId12"/>
    <p:sldId id="343" r:id="rId13"/>
    <p:sldId id="339" r:id="rId14"/>
    <p:sldId id="340" r:id="rId15"/>
    <p:sldId id="341" r:id="rId16"/>
    <p:sldId id="344" r:id="rId17"/>
    <p:sldId id="346" r:id="rId18"/>
    <p:sldId id="347" r:id="rId19"/>
    <p:sldId id="345" r:id="rId20"/>
    <p:sldId id="348" r:id="rId21"/>
    <p:sldId id="353" r:id="rId22"/>
    <p:sldId id="354" r:id="rId23"/>
    <p:sldId id="355" r:id="rId24"/>
    <p:sldId id="352" r:id="rId25"/>
    <p:sldId id="332" r:id="rId26"/>
    <p:sldId id="308" r:id="rId27"/>
    <p:sldId id="286" r:id="rId2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 varScale="1">
        <p:scale>
          <a:sx n="76" d="100"/>
          <a:sy n="76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algn="l"/>
          <a:r>
            <a:rPr lang="fr-FR" sz="1600" dirty="0" smtClean="0"/>
            <a:t>Solutions to </a:t>
          </a:r>
          <a:r>
            <a:rPr lang="fr-FR" sz="1600" dirty="0" err="1" smtClean="0"/>
            <a:t>bring</a:t>
          </a:r>
          <a:r>
            <a:rPr lang="fr-FR" sz="1600" dirty="0" smtClean="0"/>
            <a:t> to </a:t>
          </a:r>
          <a:r>
            <a:rPr lang="fr-FR" sz="1600" dirty="0" err="1" smtClean="0"/>
            <a:t>system’s</a:t>
          </a:r>
          <a:r>
            <a:rPr lang="fr-FR" sz="1600" dirty="0" smtClean="0"/>
            <a:t> </a:t>
          </a:r>
          <a:r>
            <a:rPr lang="fr-FR" sz="1600" dirty="0" err="1" smtClean="0"/>
            <a:t>requirements</a:t>
          </a:r>
          <a:endParaRPr lang="fr-FR" sz="1600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dirty="0" err="1" smtClean="0"/>
            <a:t>Understand</a:t>
          </a:r>
          <a:r>
            <a:rPr lang="fr-FR" sz="1600" dirty="0" smtClean="0"/>
            <a:t> the </a:t>
          </a:r>
          <a:r>
            <a:rPr lang="fr-FR" sz="1600" dirty="0" err="1" smtClean="0"/>
            <a:t>underlying</a:t>
          </a:r>
          <a:r>
            <a:rPr lang="fr-FR" sz="1600" dirty="0" smtClean="0"/>
            <a:t> </a:t>
          </a:r>
          <a:r>
            <a:rPr lang="fr-FR" sz="1600" dirty="0" err="1" smtClean="0"/>
            <a:t>problems</a:t>
          </a:r>
          <a:r>
            <a:rPr lang="fr-FR" sz="1600" dirty="0" smtClean="0"/>
            <a:t> </a:t>
          </a:r>
          <a:r>
            <a:rPr lang="fr-FR" sz="1600" dirty="0" err="1" smtClean="0"/>
            <a:t>before</a:t>
          </a:r>
          <a:r>
            <a:rPr lang="fr-FR" sz="1600" dirty="0" smtClean="0"/>
            <a:t> </a:t>
          </a:r>
          <a:r>
            <a:rPr lang="fr-FR" sz="1600" dirty="0" err="1" smtClean="0"/>
            <a:t>considering</a:t>
          </a:r>
          <a:r>
            <a:rPr lang="fr-FR" sz="1600" dirty="0" smtClean="0"/>
            <a:t> </a:t>
          </a:r>
          <a:r>
            <a:rPr lang="fr-FR" sz="1600" dirty="0" err="1" smtClean="0"/>
            <a:t>any</a:t>
          </a:r>
          <a:r>
            <a:rPr lang="fr-FR" sz="1600" dirty="0" smtClean="0"/>
            <a:t> </a:t>
          </a:r>
          <a:r>
            <a:rPr lang="fr-FR" sz="1600" dirty="0" err="1" smtClean="0"/>
            <a:t>specification</a:t>
          </a:r>
          <a:endParaRPr lang="fr-FR" sz="1600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9387-A6D2-43E3-AF24-6FADF6F83837}">
      <dsp:nvSpPr>
        <dsp:cNvPr id="0" name=""/>
        <dsp:cNvSpPr/>
      </dsp:nvSpPr>
      <dsp:spPr>
        <a:xfrm>
          <a:off x="0" y="0"/>
          <a:ext cx="7227123" cy="144542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New aspects of </a:t>
          </a:r>
          <a:r>
            <a:rPr lang="fr-FR" sz="2600" kern="1200" dirty="0" err="1" smtClean="0"/>
            <a:t>requirements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were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emphasized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using</a:t>
          </a:r>
          <a:r>
            <a:rPr lang="fr-FR" sz="2600" kern="1200" dirty="0" smtClean="0"/>
            <a:t> </a:t>
          </a:r>
          <a:r>
            <a:rPr lang="fr-FR" sz="2600" kern="1200" dirty="0" err="1" smtClean="0"/>
            <a:t>problem</a:t>
          </a:r>
          <a:r>
            <a:rPr lang="fr-FR" sz="2600" kern="1200" dirty="0" smtClean="0"/>
            <a:t> frames.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 smtClean="0"/>
            <a:t>Necessity</a:t>
          </a:r>
          <a:r>
            <a:rPr lang="fr-FR" sz="2600" kern="1200" dirty="0" smtClean="0"/>
            <a:t> of:</a:t>
          </a:r>
          <a:endParaRPr lang="fr-FR" sz="2600" kern="1200" dirty="0"/>
        </a:p>
      </dsp:txBody>
      <dsp:txXfrm>
        <a:off x="0" y="0"/>
        <a:ext cx="7227123" cy="1445424"/>
      </dsp:txXfrm>
    </dsp:sp>
    <dsp:sp modelId="{8241D08B-CB62-4962-9D9B-1D2183EA71DA}">
      <dsp:nvSpPr>
        <dsp:cNvPr id="0" name=""/>
        <dsp:cNvSpPr/>
      </dsp:nvSpPr>
      <dsp:spPr>
        <a:xfrm>
          <a:off x="3528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clearly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defining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which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domains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interact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with</a:t>
          </a:r>
          <a:r>
            <a:rPr lang="fr-FR" sz="2000" kern="1200" dirty="0" smtClean="0"/>
            <a:t> the machine</a:t>
          </a:r>
          <a:endParaRPr lang="fr-FR" sz="2000" kern="1200" dirty="0"/>
        </a:p>
      </dsp:txBody>
      <dsp:txXfrm>
        <a:off x="3528" y="1445424"/>
        <a:ext cx="2406688" cy="3035391"/>
      </dsp:txXfrm>
    </dsp:sp>
    <dsp:sp modelId="{36A69038-D135-4966-B855-369C1C83C96F}">
      <dsp:nvSpPr>
        <dsp:cNvPr id="0" name=""/>
        <dsp:cNvSpPr/>
      </dsp:nvSpPr>
      <dsp:spPr>
        <a:xfrm>
          <a:off x="2410217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both</a:t>
          </a:r>
          <a:r>
            <a:rPr lang="fr-FR" sz="2000" kern="1200" dirty="0" smtClean="0"/>
            <a:t> data </a:t>
          </a:r>
          <a:r>
            <a:rPr lang="fr-FR" sz="2000" kern="1200" dirty="0" err="1" smtClean="0"/>
            <a:t>storage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processing</a:t>
          </a:r>
          <a:r>
            <a:rPr lang="fr-FR" sz="2000" kern="1200" dirty="0" smtClean="0"/>
            <a:t> and display</a:t>
          </a:r>
          <a:endParaRPr lang="fr-FR" sz="2000" kern="1200" dirty="0"/>
        </a:p>
      </dsp:txBody>
      <dsp:txXfrm>
        <a:off x="2410217" y="1445424"/>
        <a:ext cx="2406688" cy="3035391"/>
      </dsp:txXfrm>
    </dsp:sp>
    <dsp:sp modelId="{C9068F78-E09E-4543-A698-C5622D67FE22}">
      <dsp:nvSpPr>
        <dsp:cNvPr id="0" name=""/>
        <dsp:cNvSpPr/>
      </dsp:nvSpPr>
      <dsp:spPr>
        <a:xfrm>
          <a:off x="4816905" y="1445424"/>
          <a:ext cx="2406688" cy="30353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considering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errors</a:t>
          </a:r>
          <a:r>
            <a:rPr lang="fr-FR" sz="2000" kern="1200" dirty="0" smtClean="0"/>
            <a:t> and exceptions in interactions</a:t>
          </a:r>
          <a:endParaRPr lang="fr-FR" sz="2000" kern="1200" dirty="0"/>
        </a:p>
      </dsp:txBody>
      <dsp:txXfrm>
        <a:off x="4816905" y="1445424"/>
        <a:ext cx="2406688" cy="3035391"/>
      </dsp:txXfrm>
    </dsp:sp>
    <dsp:sp modelId="{A1F39E40-4505-49AF-8063-5ABC118C2541}">
      <dsp:nvSpPr>
        <dsp:cNvPr id="0" name=""/>
        <dsp:cNvSpPr/>
      </dsp:nvSpPr>
      <dsp:spPr>
        <a:xfrm>
          <a:off x="0" y="4480816"/>
          <a:ext cx="7227123" cy="33726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ADAB7-51A2-475F-9B07-19C15A498B8B}">
      <dsp:nvSpPr>
        <dsp:cNvPr id="0" name=""/>
        <dsp:cNvSpPr/>
      </dsp:nvSpPr>
      <dsp:spPr>
        <a:xfrm>
          <a:off x="0" y="1639780"/>
          <a:ext cx="2505004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to </a:t>
          </a:r>
          <a:r>
            <a:rPr lang="fr-FR" sz="1600" kern="1200" dirty="0" err="1" smtClean="0"/>
            <a:t>bring</a:t>
          </a:r>
          <a:r>
            <a:rPr lang="fr-FR" sz="1600" kern="1200" dirty="0" smtClean="0"/>
            <a:t> to </a:t>
          </a:r>
          <a:r>
            <a:rPr lang="fr-FR" sz="1600" kern="1200" dirty="0" err="1" smtClean="0"/>
            <a:t>system’s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requirements</a:t>
          </a:r>
          <a:endParaRPr lang="fr-FR" sz="1600" kern="1200" dirty="0"/>
        </a:p>
      </dsp:txBody>
      <dsp:txXfrm>
        <a:off x="400800" y="1639780"/>
        <a:ext cx="2104203" cy="1112301"/>
      </dsp:txXfrm>
    </dsp:sp>
    <dsp:sp modelId="{A5D57D14-3203-4073-944D-7AAE4755C0D5}">
      <dsp:nvSpPr>
        <dsp:cNvPr id="0" name=""/>
        <dsp:cNvSpPr/>
      </dsp:nvSpPr>
      <dsp:spPr>
        <a:xfrm>
          <a:off x="1903771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UML design</a:t>
          </a:r>
          <a:endParaRPr lang="fr-FR" sz="1700" b="1" kern="1200" dirty="0"/>
        </a:p>
      </dsp:txBody>
      <dsp:txXfrm>
        <a:off x="2066582" y="867041"/>
        <a:ext cx="786124" cy="786124"/>
      </dsp:txXfrm>
    </dsp:sp>
    <dsp:sp modelId="{059821B1-0007-4BD2-8DF8-B0CE19FE433D}">
      <dsp:nvSpPr>
        <dsp:cNvPr id="0" name=""/>
        <dsp:cNvSpPr/>
      </dsp:nvSpPr>
      <dsp:spPr>
        <a:xfrm>
          <a:off x="3984104" y="1639780"/>
          <a:ext cx="2510157" cy="11123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Understand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underlying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problems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before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considering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any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specification</a:t>
          </a:r>
          <a:endParaRPr lang="fr-FR" sz="1600" kern="1200" dirty="0"/>
        </a:p>
      </dsp:txBody>
      <dsp:txXfrm>
        <a:off x="4385729" y="1639780"/>
        <a:ext cx="2108532" cy="1112301"/>
      </dsp:txXfrm>
    </dsp:sp>
    <dsp:sp modelId="{2E8A679C-8039-49E0-892C-C2D30B2F3D40}">
      <dsp:nvSpPr>
        <dsp:cNvPr id="0" name=""/>
        <dsp:cNvSpPr/>
      </dsp:nvSpPr>
      <dsp:spPr>
        <a:xfrm>
          <a:off x="3376426" y="704230"/>
          <a:ext cx="1111746" cy="11117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xmlns:mc="http://schemas.openxmlformats.org/markup-compatibility/2006" xmlns:a14="http://schemas.microsoft.com/office/drawing/2007/7/7/main" val="000000" mc:Ignorable="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/>
            <a:t>Problem</a:t>
          </a:r>
          <a:r>
            <a:rPr lang="fr-FR" sz="1700" b="1" kern="1200" dirty="0" smtClean="0"/>
            <a:t> frames</a:t>
          </a:r>
          <a:endParaRPr lang="fr-FR" sz="1700" b="1" kern="1200" dirty="0"/>
        </a:p>
      </dsp:txBody>
      <dsp:txXfrm>
        <a:off x="3539237" y="867041"/>
        <a:ext cx="786124" cy="78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13/10/2009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13/10/2009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15st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15st, 2009</a:t>
            </a: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/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0663280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1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x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15st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</a:t>
            </a:r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1</a:t>
            </a:r>
            <a:endParaRPr lang="fr-FR" sz="2400" b="1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697457039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2737251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31470343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5965149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69934817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39441449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42803316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dirty="0" smtClean="0"/>
              <a:t>User interface design 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16034475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57889784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2788548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val="1"/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18290700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121599112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28585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</a:t>
            </a:r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1</a:t>
            </a:r>
            <a:endParaRPr lang="fr-FR" sz="2400" b="1" dirty="0" smtClean="0"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xmlns:mc="http://schemas.openxmlformats.org/markup-compatibility/2006" xmlns:a14="http://schemas.microsoft.com/office/drawing/2007/7/7/main" val="FFFFFF" mc:Ignorable=""/>
                  </a:solidFill>
                  <a:prstDash val="solid"/>
                </a:ln>
                <a:solidFill>
                  <a:srgbClr xmlns:mc="http://schemas.openxmlformats.org/markup-compatibility/2006" xmlns:a14="http://schemas.microsoft.com/office/drawing/2007/7/7/main" val="FFFFFF" mc:Ignorable=""/>
                </a:solidFill>
                <a:effectLst>
                  <a:outerShdw blurRad="63500" dir="3600000" algn="tl" rotWithShape="0">
                    <a:srgbClr xmlns:mc="http://schemas.openxmlformats.org/markup-compatibility/2006" xmlns:a14="http://schemas.microsoft.com/office/drawing/2007/7/7/main" val="000000" mc:Ignorable="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xmlns:mc="http://schemas.openxmlformats.org/markup-compatibility/2006" xmlns:a14="http://schemas.microsoft.com/office/drawing/2007/7/7/main" val="C44F00" mc:Ignorable="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07/7/12/main" val="2996111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07/7/12/main" val="370725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1/3:              </a:t>
            </a:r>
            <a:r>
              <a:rPr lang="fr-FR" b="1" i="1" dirty="0" smtClean="0"/>
              <a:t>Information </a:t>
            </a:r>
            <a:r>
              <a:rPr lang="fr-FR" b="1" i="1" dirty="0" err="1"/>
              <a:t>R</a:t>
            </a:r>
            <a:r>
              <a:rPr lang="fr-FR" b="1" i="1" dirty="0" err="1" smtClean="0"/>
              <a:t>etrieval</a:t>
            </a:r>
            <a:endParaRPr lang="fr-FR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6054087" y="1947856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15616" y="3152966"/>
            <a:ext cx="1512168" cy="792088"/>
            <a:chOff x="827584" y="3068960"/>
            <a:chExt cx="1512168" cy="792088"/>
          </a:xfrm>
        </p:grpSpPr>
        <p:sp>
          <p:nvSpPr>
            <p:cNvPr id="24" name="Rectangle 2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972946"/>
            <a:ext cx="1800200" cy="1152128"/>
            <a:chOff x="6696236" y="2888940"/>
            <a:chExt cx="1800200" cy="1152128"/>
          </a:xfrm>
        </p:grpSpPr>
        <p:sp>
          <p:nvSpPr>
            <p:cNvPr id="28" name="Oval 2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5652120" y="3956349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27784" y="3549010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27784" y="2349823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616" y="5308165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48"/>
          <p:cNvSpPr txBox="1">
            <a:spLocks/>
          </p:cNvSpPr>
          <p:nvPr/>
        </p:nvSpPr>
        <p:spPr>
          <a:xfrm>
            <a:off x="6267302" y="392530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5" name="Text Placeholder 48"/>
          <p:cNvSpPr txBox="1">
            <a:spLocks/>
          </p:cNvSpPr>
          <p:nvPr/>
        </p:nvSpPr>
        <p:spPr>
          <a:xfrm>
            <a:off x="6444208" y="2485149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9952" y="4042867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139952" y="196962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>
            <a:off x="1115616" y="4583013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3335814" y="378129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40" name="Text Placeholder 48"/>
          <p:cNvSpPr txBox="1">
            <a:spLocks/>
          </p:cNvSpPr>
          <p:nvPr/>
        </p:nvSpPr>
        <p:spPr>
          <a:xfrm>
            <a:off x="3170958" y="262916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27627" y="484154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8148" y="5283542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76981837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2/3:    </a:t>
            </a:r>
            <a:r>
              <a:rPr lang="fr-FR" b="1" i="1" dirty="0" smtClean="0"/>
              <a:t>Providing </a:t>
            </a:r>
            <a:r>
              <a:rPr lang="fr-FR" b="1" i="1" dirty="0" err="1" smtClean="0"/>
              <a:t>Failure</a:t>
            </a:r>
            <a:r>
              <a:rPr lang="fr-FR" b="1" i="1" dirty="0" smtClean="0"/>
              <a:t> </a:t>
            </a:r>
            <a:r>
              <a:rPr lang="fr-FR" b="1" i="1" dirty="0" err="1" smtClean="0"/>
              <a:t>Localization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5718470" y="196074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79999" y="3165857"/>
            <a:ext cx="1512168" cy="792088"/>
            <a:chOff x="827584" y="3068960"/>
            <a:chExt cx="1512168" cy="792088"/>
          </a:xfrm>
        </p:grpSpPr>
        <p:sp>
          <p:nvSpPr>
            <p:cNvPr id="46" name="Rectangle 45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648651" y="2985837"/>
            <a:ext cx="1800200" cy="1152128"/>
            <a:chOff x="6696236" y="2888940"/>
            <a:chExt cx="1800200" cy="1152128"/>
          </a:xfrm>
        </p:grpSpPr>
        <p:sp>
          <p:nvSpPr>
            <p:cNvPr id="50" name="Oval 49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V="1">
            <a:off x="5316503" y="396924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92167" y="356190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92167" y="236271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16503" y="5119414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 Placeholder 48"/>
          <p:cNvSpPr txBox="1">
            <a:spLocks/>
          </p:cNvSpPr>
          <p:nvPr/>
        </p:nvSpPr>
        <p:spPr>
          <a:xfrm>
            <a:off x="5931685" y="39382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6108591" y="249804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04335" y="195106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04335" y="413796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79999" y="5119415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48"/>
          <p:cNvSpPr txBox="1">
            <a:spLocks/>
          </p:cNvSpPr>
          <p:nvPr/>
        </p:nvSpPr>
        <p:spPr>
          <a:xfrm>
            <a:off x="3000197" y="37941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2" name="Text Placeholder 48"/>
          <p:cNvSpPr txBox="1">
            <a:spLocks/>
          </p:cNvSpPr>
          <p:nvPr/>
        </p:nvSpPr>
        <p:spPr>
          <a:xfrm>
            <a:off x="2835341" y="264205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9999" y="5579589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16503" y="557958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635605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3/3:  </a:t>
            </a:r>
            <a:r>
              <a:rPr lang="fr-FR" b="1" i="1" dirty="0" err="1" smtClean="0"/>
              <a:t>Response</a:t>
            </a:r>
            <a:r>
              <a:rPr lang="fr-FR" b="1" i="1" dirty="0" smtClean="0"/>
              <a:t> in case of </a:t>
            </a:r>
            <a:r>
              <a:rPr lang="fr-FR" b="1" i="1" dirty="0" err="1" smtClean="0"/>
              <a:t>unresolvable</a:t>
            </a:r>
            <a:r>
              <a:rPr lang="fr-FR" b="1" i="1" dirty="0" smtClean="0"/>
              <a:t> conditions</a:t>
            </a:r>
            <a:endParaRPr lang="fr-FR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84096" y="6021288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3200" b="1" kern="0" dirty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Transformation </a:t>
            </a:r>
            <a:r>
              <a:rPr lang="fr-FR" sz="3200" b="1" kern="0" dirty="0" err="1"/>
              <a:t>problem</a:t>
            </a:r>
            <a:r>
              <a:rPr lang="fr-FR" sz="3200" b="1" kern="0" dirty="0"/>
              <a:t>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5750340" y="1901567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" name="Group 10"/>
          <p:cNvGrpSpPr/>
          <p:nvPr/>
        </p:nvGrpSpPr>
        <p:grpSpPr>
          <a:xfrm>
            <a:off x="811869" y="3106677"/>
            <a:ext cx="1512168" cy="792088"/>
            <a:chOff x="827584" y="3068960"/>
            <a:chExt cx="1512168" cy="792088"/>
          </a:xfrm>
        </p:grpSpPr>
        <p:sp>
          <p:nvSpPr>
            <p:cNvPr id="7" name="Rectangle 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6"/>
          <p:cNvGrpSpPr/>
          <p:nvPr/>
        </p:nvGrpSpPr>
        <p:grpSpPr>
          <a:xfrm>
            <a:off x="6680521" y="2926657"/>
            <a:ext cx="1800200" cy="1152128"/>
            <a:chOff x="6696236" y="2888940"/>
            <a:chExt cx="1800200" cy="1152128"/>
          </a:xfrm>
        </p:grpSpPr>
        <p:sp>
          <p:nvSpPr>
            <p:cNvPr id="11" name="Oval 1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348373" y="3910060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24037" y="3502721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24037" y="2303534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373" y="5060234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8"/>
          <p:cNvSpPr txBox="1">
            <a:spLocks/>
          </p:cNvSpPr>
          <p:nvPr/>
        </p:nvSpPr>
        <p:spPr>
          <a:xfrm>
            <a:off x="5963555" y="387902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18" name="Text Placeholder 48"/>
          <p:cNvSpPr txBox="1">
            <a:spLocks/>
          </p:cNvSpPr>
          <p:nvPr/>
        </p:nvSpPr>
        <p:spPr>
          <a:xfrm>
            <a:off x="6140461" y="243886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36205" y="189188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FDIR Storage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6205" y="4078784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11869" y="5060233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48"/>
          <p:cNvSpPr txBox="1">
            <a:spLocks/>
          </p:cNvSpPr>
          <p:nvPr/>
        </p:nvSpPr>
        <p:spPr>
          <a:xfrm>
            <a:off x="3032067" y="373500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23" name="Text Placeholder 48"/>
          <p:cNvSpPr txBox="1">
            <a:spLocks/>
          </p:cNvSpPr>
          <p:nvPr/>
        </p:nvSpPr>
        <p:spPr>
          <a:xfrm>
            <a:off x="2867211" y="25828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1869" y="5520409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8373" y="5520408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14412120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601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Charte graphique_PA</vt:lpstr>
      <vt:lpstr>FDIR    Spacecraft fault protection system</vt:lpstr>
      <vt:lpstr>Table of Contents</vt:lpstr>
      <vt:lpstr>PowerPoint Presentation</vt:lpstr>
      <vt:lpstr>Business purpose</vt:lpstr>
      <vt:lpstr>System requirements</vt:lpstr>
      <vt:lpstr>Problem frames</vt:lpstr>
      <vt:lpstr>Problem frames (cont.)</vt:lpstr>
      <vt:lpstr>Problem frames (cont.)</vt:lpstr>
      <vt:lpstr>Problem frames (cont.)</vt:lpstr>
      <vt:lpstr>Problem frames (cont.)</vt:lpstr>
      <vt:lpstr>PowerPoint Presentation</vt:lpstr>
      <vt:lpstr>Use case diagram</vt:lpstr>
      <vt:lpstr>Sequence diagrams</vt:lpstr>
      <vt:lpstr>Sequence diagrams (cont.)</vt:lpstr>
      <vt:lpstr>PowerPoint Presentation</vt:lpstr>
      <vt:lpstr>Identified attributes</vt:lpstr>
      <vt:lpstr>Improvised attributes</vt:lpstr>
      <vt:lpstr>PowerPoint Presentation</vt:lpstr>
      <vt:lpstr>User interface design</vt:lpstr>
      <vt:lpstr>PowerPoint Presentation</vt:lpstr>
      <vt:lpstr>PowerPoint Presentation</vt:lpstr>
      <vt:lpstr>PowerPoint Presentation</vt:lpstr>
      <vt:lpstr>Usability scenarios discussions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158</cp:revision>
  <dcterms:created xsi:type="dcterms:W3CDTF">2009-09-23T16:56:23Z</dcterms:created>
  <dcterms:modified xsi:type="dcterms:W3CDTF">2009-10-13T14:23:18Z</dcterms:modified>
</cp:coreProperties>
</file>