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88" r:id="rId4"/>
    <p:sldId id="287" r:id="rId5"/>
    <p:sldId id="289" r:id="rId6"/>
    <p:sldId id="286" r:id="rId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F00"/>
    <a:srgbClr val="FF6600"/>
  </p:clrMru>
</p:presentationPr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 horzBarState="maximized">
    <p:restoredLeft sz="18760" autoAdjust="0"/>
    <p:restoredTop sz="94500" autoAdjust="0"/>
  </p:normalViewPr>
  <p:slideViewPr>
    <p:cSldViewPr>
      <p:cViewPr varScale="1">
        <p:scale>
          <a:sx n="70" d="100"/>
          <a:sy n="70" d="100"/>
        </p:scale>
        <p:origin x="-4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6C17DC97-4B84-42CC-8608-5ACB29579431}" type="datetimeFigureOut">
              <a:rPr lang="fr-FR" altLang="ko-KR"/>
              <a:pPr>
                <a:defRPr/>
              </a:pPr>
              <a:t>23/09/2009</a:t>
            </a:fld>
            <a:endParaRPr lang="fr-FR" altLang="ko-K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B9CC12F9-B888-4AF8-A335-C6A146F444F2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ACB14907-70F0-4113-A698-2FD1A8B85D7F}" type="datetimeFigureOut">
              <a:rPr lang="fr-FR" altLang="ko-KR"/>
              <a:pPr>
                <a:defRPr/>
              </a:pPr>
              <a:t>23/09/2009</a:t>
            </a:fld>
            <a:endParaRPr lang="fr-FR" altLang="ko-K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굴림" charset="-127"/>
              </a:defRPr>
            </a:lvl1pPr>
          </a:lstStyle>
          <a:p>
            <a:pPr>
              <a:defRPr/>
            </a:pPr>
            <a:fld id="{8BBA4D75-12B9-468F-AA45-2284F9C64867}" type="slidenum">
              <a:rPr lang="fr-FR" altLang="ko-KR"/>
              <a:pPr>
                <a:defRPr/>
              </a:pPr>
              <a:t>‹N°›</a:t>
            </a:fld>
            <a:endParaRPr lang="fr-FR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321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357688"/>
            <a:ext cx="9144000" cy="7143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0" y="2928938"/>
            <a:ext cx="9144000" cy="142875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" name="Rectangle 3"/>
          <p:cNvSpPr txBox="1">
            <a:spLocks/>
          </p:cNvSpPr>
          <p:nvPr userDrawn="1"/>
        </p:nvSpPr>
        <p:spPr>
          <a:xfrm>
            <a:off x="6429375" y="6357938"/>
            <a:ext cx="2643188" cy="35718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sz="18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September 24th</a:t>
            </a:r>
            <a:r>
              <a:rPr sz="1800" b="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, 2009</a:t>
            </a:r>
            <a:endParaRPr sz="1800" b="0" kern="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0" y="4786322"/>
            <a:ext cx="9144000" cy="64294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 eaLnBrk="1" latinLnBrk="0" hangingPunct="1">
              <a:buNone/>
              <a:defRPr kumimoji="0" lang="fr-FR" sz="2400" b="1">
                <a:solidFill>
                  <a:schemeClr val="accent4">
                    <a:shade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14282" y="3571876"/>
            <a:ext cx="8629680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  <a:extLst/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19" name="Espace réservé du contenu 18"/>
          <p:cNvSpPr>
            <a:spLocks noGrp="1"/>
          </p:cNvSpPr>
          <p:nvPr>
            <p:ph sz="quarter" idx="11"/>
          </p:nvPr>
        </p:nvSpPr>
        <p:spPr>
          <a:xfrm>
            <a:off x="285750" y="6357940"/>
            <a:ext cx="5286382" cy="57152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285875"/>
            <a:ext cx="9144000" cy="7143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10"/>
          <p:cNvSpPr/>
          <p:nvPr userDrawn="1"/>
        </p:nvSpPr>
        <p:spPr>
          <a:xfrm>
            <a:off x="0" y="357188"/>
            <a:ext cx="9144000" cy="928687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ctrTitle"/>
          </p:nvPr>
        </p:nvSpPr>
        <p:spPr>
          <a:xfrm>
            <a:off x="300038" y="357166"/>
            <a:ext cx="8629680" cy="819152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ctr" eaLnBrk="1" latinLnBrk="0" hangingPunct="1">
              <a:defRPr kumimoji="0" lang="fr-FR" sz="4000" b="1" cap="all" spc="0" baseline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  <a:extLst/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857364"/>
            <a:ext cx="8501063" cy="4714886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120000"/>
              <a:buFont typeface="+mj-lt"/>
              <a:buAutoNum type="arabicPeriod"/>
              <a:defRPr sz="2400"/>
            </a:lvl1pPr>
            <a:lvl2pPr marL="633413" indent="354013">
              <a:buClr>
                <a:srgbClr val="E5AB1B"/>
              </a:buClr>
              <a:buSzPct val="120000"/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 txBox="1">
            <a:spLocks/>
          </p:cNvSpPr>
          <p:nvPr userDrawn="1"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27" name="Rectangle 2"/>
          <p:cNvSpPr>
            <a:spLocks noGrp="1"/>
          </p:cNvSpPr>
          <p:nvPr>
            <p:ph type="ctrTitle"/>
          </p:nvPr>
        </p:nvSpPr>
        <p:spPr>
          <a:xfrm>
            <a:off x="300038" y="323832"/>
            <a:ext cx="8486804" cy="533400"/>
          </a:xfrm>
          <a:prstGeom prst="rect">
            <a:avLst/>
          </a:prstGeom>
          <a:noFill/>
        </p:spPr>
        <p:txBody>
          <a:bodyPr vert="horz"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l" eaLnBrk="1" latinLnBrk="0" hangingPunct="1">
              <a:defRPr kumimoji="0" lang="fr-FR" sz="3200" b="1" cap="all" spc="0" baseline="0">
                <a:ln/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  <a:extLst/>
          </a:lstStyle>
          <a:p>
            <a:r>
              <a:rPr lang="fr-FR" smtClean="0"/>
              <a:t>Cliquez pour modifier le style du titre</a:t>
            </a:r>
            <a:endParaRPr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285750" y="1214422"/>
            <a:ext cx="8643968" cy="5357828"/>
          </a:xfrm>
          <a:prstGeom prst="rect">
            <a:avLst/>
          </a:prstGeom>
        </p:spPr>
        <p:txBody>
          <a:bodyPr/>
          <a:lstStyle>
            <a:lvl1pPr marL="0" indent="354013">
              <a:buClr>
                <a:srgbClr val="DA7E18"/>
              </a:buClr>
              <a:buSzPct val="70000"/>
              <a:buFont typeface="Wingdings" pitchFamily="2" charset="2"/>
              <a:buChar char="q"/>
              <a:defRPr sz="2400" baseline="0"/>
            </a:lvl1pPr>
            <a:lvl2pPr>
              <a:buClr>
                <a:srgbClr val="E5AB1B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319088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901700"/>
            <a:ext cx="9144000" cy="26988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ko-K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0" name="Rectangle 3"/>
          <p:cNvSpPr txBox="1">
            <a:spLocks/>
          </p:cNvSpPr>
          <p:nvPr/>
        </p:nvSpPr>
        <p:spPr>
          <a:xfrm>
            <a:off x="4000500" y="6624638"/>
            <a:ext cx="1214438" cy="3048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endParaRPr lang="ko-KR" altLang="ko-KR" sz="1100" b="1">
              <a:solidFill>
                <a:srgbClr val="A0A0A0"/>
              </a:solidFill>
              <a:latin typeface="Calibri" pitchFamily="34" charset="0"/>
            </a:endParaRPr>
          </a:p>
        </p:txBody>
      </p:sp>
      <p:sp>
        <p:nvSpPr>
          <p:cNvPr id="35" name="Espace réservé du texte 18"/>
          <p:cNvSpPr txBox="1">
            <a:spLocks/>
          </p:cNvSpPr>
          <p:nvPr/>
        </p:nvSpPr>
        <p:spPr>
          <a:xfrm>
            <a:off x="142875" y="6643688"/>
            <a:ext cx="3357563" cy="21431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>
              <a:defRPr sz="1000" b="1" baseline="0"/>
            </a:lvl2pPr>
          </a:lstStyle>
          <a:p>
            <a:pPr>
              <a:spcBef>
                <a:spcPct val="20000"/>
              </a:spcBef>
              <a:defRPr/>
            </a:pP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Park, </a:t>
            </a:r>
            <a:r>
              <a:rPr lang="fr-FR" sz="800" b="1" kern="0" dirty="0" err="1" smtClean="0">
                <a:solidFill>
                  <a:schemeClr val="bg1">
                    <a:lumMod val="50000"/>
                  </a:schemeClr>
                </a:solidFill>
              </a:rPr>
              <a:t>Ricciardi</a:t>
            </a:r>
            <a:r>
              <a:rPr lang="fr-FR" sz="800" b="1" kern="0" dirty="0" smtClean="0">
                <a:solidFill>
                  <a:schemeClr val="bg1">
                    <a:lumMod val="50000"/>
                  </a:schemeClr>
                </a:solidFill>
              </a:rPr>
              <a:t>, Alauzet</a:t>
            </a:r>
          </a:p>
        </p:txBody>
      </p:sp>
      <p:sp>
        <p:nvSpPr>
          <p:cNvPr id="36" name="Espace réservé du texte 20"/>
          <p:cNvSpPr txBox="1">
            <a:spLocks/>
          </p:cNvSpPr>
          <p:nvPr/>
        </p:nvSpPr>
        <p:spPr>
          <a:xfrm>
            <a:off x="2071688" y="6643688"/>
            <a:ext cx="5643562" cy="214312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fr-FR" altLang="ko-KR" sz="1000">
                <a:solidFill>
                  <a:srgbClr val="7F7F7F"/>
                </a:solidFill>
                <a:ea typeface="굴림" charset="-127"/>
              </a:rPr>
              <a:t>CS642 - </a:t>
            </a:r>
            <a:r>
              <a:rPr lang="en-US" altLang="ko-KR" sz="1000">
                <a:solidFill>
                  <a:srgbClr val="7F7F7F"/>
                </a:solidFill>
                <a:ea typeface="굴림" charset="-127"/>
              </a:rPr>
              <a:t>Session key management in a spontaneous network</a:t>
            </a:r>
            <a:endParaRPr lang="fr-FR" altLang="ko-KR" sz="1000">
              <a:solidFill>
                <a:srgbClr val="7F7F7F"/>
              </a:solidFill>
              <a:ea typeface="굴림" charset="-127"/>
            </a:endParaRPr>
          </a:p>
        </p:txBody>
      </p:sp>
      <p:sp>
        <p:nvSpPr>
          <p:cNvPr id="38" name="Espace réservé du texte 24"/>
          <p:cNvSpPr txBox="1">
            <a:spLocks/>
          </p:cNvSpPr>
          <p:nvPr/>
        </p:nvSpPr>
        <p:spPr>
          <a:xfrm>
            <a:off x="8072438" y="0"/>
            <a:ext cx="1071562" cy="3571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r" fontAlgn="auto">
              <a:spcBef>
                <a:spcPct val="20000"/>
              </a:spcBef>
              <a:spcAft>
                <a:spcPts val="0"/>
              </a:spcAft>
              <a:defRPr/>
            </a:pPr>
            <a:fld id="{5B45F942-9198-423E-A13B-B11A075A58C2}" type="slidenum">
              <a:rPr lang="fr-FR" sz="1100" b="1" kern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ct val="20000"/>
                </a:spcBef>
                <a:spcAft>
                  <a:spcPts val="0"/>
                </a:spcAft>
                <a:defRPr/>
              </a:pPr>
              <a:t>‹N°›</a:t>
            </a:fld>
            <a:r>
              <a:rPr lang="fr-FR" sz="1100" b="1" kern="0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/ x     </a:t>
            </a:r>
            <a:endParaRPr lang="fr-FR" sz="1100" b="1" kern="0" dirty="0">
              <a:solidFill>
                <a:schemeClr val="bg1">
                  <a:lumMod val="65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45" name="Connecteur droit 44"/>
          <p:cNvCxnSpPr/>
          <p:nvPr/>
        </p:nvCxnSpPr>
        <p:spPr>
          <a:xfrm>
            <a:off x="71438" y="6643688"/>
            <a:ext cx="9072562" cy="1587"/>
          </a:xfrm>
          <a:prstGeom prst="line">
            <a:avLst/>
          </a:prstGeom>
          <a:ln w="3175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 userDrawn="1"/>
        </p:nvSpPr>
        <p:spPr>
          <a:xfrm>
            <a:off x="7729538" y="6643688"/>
            <a:ext cx="1355725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fr-FR" altLang="ko-KR" sz="1000">
                <a:solidFill>
                  <a:srgbClr val="7F7F7F"/>
                </a:solidFill>
                <a:latin typeface="Calibri" pitchFamily="34" charset="0"/>
                <a:ea typeface="굴림" charset="-127"/>
              </a:rPr>
              <a:t>September 23th, 2009</a:t>
            </a:r>
            <a:endParaRPr lang="fr-FR" altLang="ko-KR" sz="900">
              <a:solidFill>
                <a:srgbClr val="7F7F7F"/>
              </a:solidFill>
              <a:latin typeface="Calibri" pitchFamily="34" charset="0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fr-FR" sz="2400" cap="small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pitchFamily="34" charset="0"/>
        </a:defRPr>
      </a:lvl9pPr>
      <a:extLst/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14313" y="4786313"/>
            <a:ext cx="8715375" cy="16430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altLang="ko-KR" smtClean="0">
                <a:solidFill>
                  <a:srgbClr val="C44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Euro Team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Alauzet Pierre, Ahvenniemi Mikko, </a:t>
            </a:r>
          </a:p>
          <a:p>
            <a:pPr>
              <a:defRPr/>
            </a:pPr>
            <a:r>
              <a:rPr altLang="ko-KR" smtClean="0">
                <a:solidFill>
                  <a:srgbClr val="59595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Colin Julien, Starck Benoit</a:t>
            </a:r>
          </a:p>
          <a:p>
            <a:pPr>
              <a:defRPr/>
            </a:pPr>
            <a:endParaRPr altLang="ko-KR" smtClean="0">
              <a:solidFill>
                <a:srgbClr val="8F481E"/>
              </a:solidFill>
              <a:effectLst>
                <a:outerShdw blurRad="38100" dist="38100" dir="2700000" algn="tl">
                  <a:srgbClr val="C0C0C0"/>
                </a:outerShdw>
              </a:effectLst>
              <a:ea typeface="굴림" charset="-127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14282" y="3071810"/>
            <a:ext cx="8629680" cy="1571636"/>
          </a:xfrm>
        </p:spPr>
        <p:txBody>
          <a:bodyPr/>
          <a:lstStyle/>
          <a:p>
            <a:pPr>
              <a:defRPr/>
            </a:pPr>
            <a:r>
              <a:rPr smtClean="0"/>
              <a:t>Fault tolerance</a:t>
            </a:r>
            <a:r>
              <a:rPr i="1" dirty="0" smtClean="0"/>
              <a:t/>
            </a:r>
            <a:br>
              <a:rPr i="1" dirty="0" smtClean="0"/>
            </a:br>
            <a:endParaRPr sz="2800" b="0" i="1" cap="none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285750" y="6357938"/>
            <a:ext cx="5286375" cy="571500"/>
          </a:xfrm>
        </p:spPr>
        <p:txBody>
          <a:bodyPr/>
          <a:lstStyle/>
          <a:p>
            <a:pPr>
              <a:defRPr/>
            </a:pPr>
            <a:r>
              <a:rPr smtClean="0"/>
              <a:t>CS554 - Design for Software &amp; Systems</a:t>
            </a:r>
            <a:endParaRPr dirty="0"/>
          </a:p>
        </p:txBody>
      </p:sp>
      <p:pic>
        <p:nvPicPr>
          <p:cNvPr id="5125" name="Picture 2" descr="D:\Bureau\c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96" y="142852"/>
            <a:ext cx="1428750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dirty="0" smtClean="0"/>
              <a:t>Table of </a:t>
            </a:r>
            <a:r>
              <a:rPr dirty="0" err="1" smtClean="0"/>
              <a:t>ContentS</a:t>
            </a:r>
            <a:endParaRPr dirty="0"/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2214563"/>
            <a:ext cx="8501063" cy="39290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Background</a:t>
            </a: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Functionnal requirements</a:t>
            </a: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Non-functionnal requirements</a:t>
            </a:r>
          </a:p>
          <a:p>
            <a:pPr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Use-case model</a:t>
            </a:r>
          </a:p>
          <a:p>
            <a:pPr lvl="1"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Use-case diagram</a:t>
            </a:r>
          </a:p>
          <a:p>
            <a:pPr lvl="1"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Actor description</a:t>
            </a:r>
          </a:p>
          <a:p>
            <a:pPr lvl="1" eaLnBrk="1" hangingPunct="1">
              <a:buFont typeface="Calibri" pitchFamily="34" charset="0"/>
              <a:buAutoNum type="arabicPeriod"/>
            </a:pPr>
            <a:r>
              <a:rPr altLang="ko-KR" smtClean="0">
                <a:ea typeface="굴림" charset="-127"/>
              </a:rPr>
              <a:t>Use-case specification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Background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Fault</a:t>
            </a:r>
          </a:p>
          <a:p>
            <a:pPr lvl="1"/>
            <a:r>
              <a:rPr lang="en-US" dirty="0" smtClean="0"/>
              <a:t>Detected when monitored values are </a:t>
            </a:r>
            <a:r>
              <a:rPr lang="en-US" dirty="0" smtClean="0"/>
              <a:t>out-of-tolerance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Fault </a:t>
            </a:r>
            <a:r>
              <a:rPr lang="en-US" dirty="0" smtClean="0"/>
              <a:t>protection </a:t>
            </a:r>
            <a:r>
              <a:rPr lang="en-US" dirty="0" smtClean="0"/>
              <a:t>system (FDIR)</a:t>
            </a:r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ct </a:t>
            </a:r>
            <a:r>
              <a:rPr lang="en-US" dirty="0" smtClean="0"/>
              <a:t>when the spacecraft is going </a:t>
            </a:r>
            <a:r>
              <a:rPr lang="en-US" dirty="0" smtClean="0"/>
              <a:t>through </a:t>
            </a:r>
            <a:r>
              <a:rPr lang="en-US" dirty="0" smtClean="0"/>
              <a:t>an error or a </a:t>
            </a:r>
            <a:r>
              <a:rPr lang="en-US" dirty="0" smtClean="0"/>
              <a:t>fault</a:t>
            </a:r>
          </a:p>
          <a:p>
            <a:pPr lvl="1"/>
            <a:r>
              <a:rPr lang="en-US" dirty="0" smtClean="0"/>
              <a:t>Automatic system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Requirements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z="2800" smtClean="0"/>
              <a:t>The system can do these functions :</a:t>
            </a:r>
          </a:p>
          <a:p>
            <a:pPr lvl="1"/>
            <a:r>
              <a:rPr sz="2800" smtClean="0"/>
              <a:t>Guarantee the completion of any time critical activities of the spaceship</a:t>
            </a:r>
          </a:p>
          <a:p>
            <a:pPr lvl="1"/>
            <a:r>
              <a:rPr lang="en-US" sz="2800" dirty="0" smtClean="0"/>
              <a:t>Keep </a:t>
            </a:r>
            <a:r>
              <a:rPr lang="en-US" sz="2800" dirty="0" smtClean="0"/>
              <a:t>the control of the spacecraft </a:t>
            </a:r>
            <a:r>
              <a:rPr lang="en-US" sz="2800" dirty="0" smtClean="0"/>
              <a:t>with safety</a:t>
            </a:r>
            <a:r>
              <a:rPr lang="en-US" sz="2800" dirty="0" smtClean="0"/>
              <a:t>, </a:t>
            </a:r>
            <a:r>
              <a:rPr lang="en-US" sz="2800" dirty="0" err="1" smtClean="0"/>
              <a:t>observability</a:t>
            </a:r>
            <a:r>
              <a:rPr lang="en-US" sz="2800" dirty="0" smtClean="0"/>
              <a:t> &amp; </a:t>
            </a:r>
            <a:r>
              <a:rPr lang="en-US" sz="2800" dirty="0" err="1" smtClean="0"/>
              <a:t>commandability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pPr lvl="1"/>
            <a:r>
              <a:rPr lang="en-US" sz="2800" dirty="0" err="1" smtClean="0"/>
              <a:t>Analyse</a:t>
            </a:r>
            <a:r>
              <a:rPr lang="en-US" sz="2800" dirty="0" smtClean="0"/>
              <a:t> </a:t>
            </a:r>
            <a:r>
              <a:rPr lang="en-US" sz="2800" dirty="0" smtClean="0"/>
              <a:t>&amp; locate the </a:t>
            </a:r>
            <a:r>
              <a:rPr lang="en-US" sz="2800" dirty="0" smtClean="0"/>
              <a:t>fault</a:t>
            </a:r>
          </a:p>
          <a:p>
            <a:pPr lvl="1"/>
            <a:r>
              <a:rPr lang="en-US" sz="2800" dirty="0" smtClean="0"/>
              <a:t>Isolate the problem</a:t>
            </a:r>
          </a:p>
          <a:p>
            <a:pPr lvl="1"/>
            <a:r>
              <a:rPr lang="en-US" sz="2800" dirty="0" smtClean="0"/>
              <a:t>2 solutions :</a:t>
            </a:r>
          </a:p>
          <a:p>
            <a:pPr lvl="2">
              <a:buFont typeface="Wingdings" pitchFamily="2" charset="2"/>
              <a:buChar char="v"/>
            </a:pPr>
            <a:r>
              <a:rPr lang="en-US" sz="2400" dirty="0" smtClean="0">
                <a:sym typeface="Wingdings" pitchFamily="2" charset="2"/>
              </a:rPr>
              <a:t>	</a:t>
            </a:r>
            <a:r>
              <a:rPr lang="en-US" sz="2400" dirty="0" smtClean="0"/>
              <a:t>Recover the data by doing a backup</a:t>
            </a:r>
          </a:p>
          <a:p>
            <a:pPr lvl="2">
              <a:buNone/>
            </a:pPr>
            <a:r>
              <a:rPr lang="en-US" sz="2400" dirty="0" smtClean="0"/>
              <a:t>				and/or</a:t>
            </a:r>
          </a:p>
          <a:p>
            <a:pPr lvl="2">
              <a:buFont typeface="Wingdings" pitchFamily="2" charset="2"/>
              <a:buChar char="v"/>
            </a:pPr>
            <a:r>
              <a:rPr lang="en-US" sz="2400" dirty="0" smtClean="0">
                <a:sym typeface="Wingdings" pitchFamily="2" charset="2"/>
              </a:rPr>
              <a:t>	</a:t>
            </a:r>
            <a:r>
              <a:rPr lang="en-US" sz="2400" dirty="0" smtClean="0">
                <a:sym typeface="Wingdings" pitchFamily="2" charset="2"/>
              </a:rPr>
              <a:t>R</a:t>
            </a:r>
            <a:r>
              <a:rPr lang="en-US" sz="2400" dirty="0" smtClean="0"/>
              <a:t>estart the bugging software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Requirements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z="2800" smtClean="0"/>
              <a:t>Unmanned spacecraft :</a:t>
            </a:r>
          </a:p>
          <a:p>
            <a:pPr lvl="1"/>
            <a:r>
              <a:rPr lang="en-US" sz="2800" dirty="0" smtClean="0"/>
              <a:t>Shutdown all non-critical functions</a:t>
            </a:r>
          </a:p>
          <a:p>
            <a:r>
              <a:rPr sz="2800" smtClean="0"/>
              <a:t>Manned spacecraft :</a:t>
            </a:r>
            <a:endParaRPr sz="2800" smtClean="0"/>
          </a:p>
          <a:p>
            <a:pPr lvl="1"/>
            <a:r>
              <a:rPr lang="en-US" sz="2800" dirty="0" smtClean="0"/>
              <a:t>Crew Intervention</a:t>
            </a:r>
          </a:p>
          <a:p>
            <a:pPr lvl="1"/>
            <a:endParaRPr smtClean="0"/>
          </a:p>
          <a:p>
            <a:pPr lvl="1"/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0038" y="466708"/>
            <a:ext cx="8629680" cy="81915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5363" name="Espace réservé du texte 2"/>
          <p:cNvSpPr>
            <a:spLocks noGrp="1"/>
          </p:cNvSpPr>
          <p:nvPr>
            <p:ph type="body" sz="quarter" idx="10"/>
          </p:nvPr>
        </p:nvSpPr>
        <p:spPr bwMode="auto">
          <a:xfrm>
            <a:off x="285750" y="1857375"/>
            <a:ext cx="8501063" cy="4714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 smtClean="0"/>
              <a:t> [Eas98] Steve Easterbrook, and et al., “Experiences Using Lightweight Formal Methods for Requirements Modeling,” IEEE Transactions on Software Engineering, Vol. 24, No. 1, January 1998. </a:t>
            </a:r>
            <a:endParaRPr lang="en-US" altLang="ko-KR" sz="1600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arte graphique_PA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txDef>
      <a:spPr>
        <a:solidFill>
          <a:schemeClr val="bg1"/>
        </a:solidFill>
      </a:spPr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Tx/>
          <a:buNone/>
          <a:tabLst/>
          <a:defRPr kumimoji="0" sz="1400" b="1" i="0" u="none" strike="noStrike" kern="0" cap="none" spc="0" normalizeH="0" baseline="0" noProof="0" dirty="0" smtClean="0">
            <a:ln>
              <a:noFill/>
            </a:ln>
            <a:solidFill>
              <a:schemeClr val="accent4">
                <a:shade val="50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160</Words>
  <PresentationFormat>Affichage à l'écran (4:3)</PresentationFormat>
  <Paragraphs>41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Charte graphique_PA</vt:lpstr>
      <vt:lpstr>Fault tolerance </vt:lpstr>
      <vt:lpstr>Table of ContentS</vt:lpstr>
      <vt:lpstr>Background</vt:lpstr>
      <vt:lpstr>Requirements</vt:lpstr>
      <vt:lpstr>Requirements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Skemasnet project  Session key management in a spontaneous network</dc:title>
  <dc:creator>Pierre</dc:creator>
  <cp:lastModifiedBy>Pierre</cp:lastModifiedBy>
  <cp:revision>11</cp:revision>
  <dcterms:modified xsi:type="dcterms:W3CDTF">2009-09-23T15:28:15Z</dcterms:modified>
</cp:coreProperties>
</file>