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1" r:id="rId4"/>
    <p:sldId id="309" r:id="rId5"/>
    <p:sldId id="310" r:id="rId6"/>
    <p:sldId id="311" r:id="rId7"/>
    <p:sldId id="327" r:id="rId8"/>
    <p:sldId id="326" r:id="rId9"/>
    <p:sldId id="319" r:id="rId10"/>
    <p:sldId id="318" r:id="rId11"/>
    <p:sldId id="315" r:id="rId12"/>
    <p:sldId id="316" r:id="rId13"/>
    <p:sldId id="329" r:id="rId14"/>
    <p:sldId id="328" r:id="rId15"/>
    <p:sldId id="317" r:id="rId16"/>
    <p:sldId id="312" r:id="rId17"/>
    <p:sldId id="321" r:id="rId18"/>
    <p:sldId id="320" r:id="rId19"/>
    <p:sldId id="331" r:id="rId20"/>
    <p:sldId id="330" r:id="rId21"/>
    <p:sldId id="332" r:id="rId22"/>
    <p:sldId id="333" r:id="rId23"/>
    <p:sldId id="308" r:id="rId24"/>
    <p:sldId id="286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C44F00" mc:Ignorable=""/>
    <a:srgbClr xmlns:mc="http://schemas.openxmlformats.org/markup-compatibility/2006" xmlns:a14="http://schemas.microsoft.com/office/drawing/2007/7/7/main" val="FF66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760" autoAdjust="0"/>
    <p:restoredTop sz="94500" autoAdjust="0"/>
  </p:normalViewPr>
  <p:slideViewPr>
    <p:cSldViewPr>
      <p:cViewPr>
        <p:scale>
          <a:sx n="80" d="100"/>
          <a:sy n="80" d="100"/>
        </p:scale>
        <p:origin x="-5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dirty="0" smtClean="0"/>
            <a:t>UML design</a:t>
          </a:r>
          <a:endParaRPr lang="fr-FR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dirty="0" err="1" smtClean="0"/>
            <a:t>Problem</a:t>
          </a:r>
          <a:r>
            <a:rPr lang="fr-FR" dirty="0" smtClean="0"/>
            <a:t> frames</a:t>
          </a:r>
          <a:endParaRPr lang="fr-FR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/>
      <dgm:spPr/>
      <dgm:t>
        <a:bodyPr/>
        <a:lstStyle/>
        <a:p>
          <a:pPr algn="l"/>
          <a:r>
            <a:rPr lang="fr-FR" dirty="0" smtClean="0"/>
            <a:t>Solutions to </a:t>
          </a:r>
          <a:r>
            <a:rPr lang="fr-FR" dirty="0" err="1" smtClean="0"/>
            <a:t>bring</a:t>
          </a:r>
          <a:r>
            <a:rPr lang="fr-FR" dirty="0" smtClean="0"/>
            <a:t> to </a:t>
          </a:r>
          <a:r>
            <a:rPr lang="fr-FR" dirty="0" err="1" smtClean="0"/>
            <a:t>system’s</a:t>
          </a:r>
          <a:r>
            <a:rPr lang="fr-FR" dirty="0" smtClean="0"/>
            <a:t> </a:t>
          </a:r>
          <a:r>
            <a:rPr lang="fr-FR" dirty="0" err="1" smtClean="0"/>
            <a:t>requirements</a:t>
          </a:r>
          <a:endParaRPr lang="fr-FR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/>
      <dgm:spPr/>
      <dgm:t>
        <a:bodyPr/>
        <a:lstStyle/>
        <a:p>
          <a:pPr algn="l"/>
          <a:r>
            <a:rPr lang="fr-FR" dirty="0" err="1" smtClean="0"/>
            <a:t>Understand</a:t>
          </a:r>
          <a:r>
            <a:rPr lang="fr-FR" dirty="0" smtClean="0"/>
            <a:t> the </a:t>
          </a:r>
          <a:r>
            <a:rPr lang="fr-FR" dirty="0" err="1" smtClean="0"/>
            <a:t>underlying</a:t>
          </a:r>
          <a:r>
            <a:rPr lang="fr-FR" dirty="0" smtClean="0"/>
            <a:t> </a:t>
          </a:r>
          <a:r>
            <a:rPr lang="fr-FR" dirty="0" err="1" smtClean="0"/>
            <a:t>problems</a:t>
          </a:r>
          <a:r>
            <a:rPr lang="fr-FR" dirty="0" smtClean="0"/>
            <a:t> </a:t>
          </a:r>
          <a:r>
            <a:rPr lang="fr-FR" dirty="0" err="1" smtClean="0"/>
            <a:t>before</a:t>
          </a:r>
          <a:r>
            <a:rPr lang="fr-FR" dirty="0" smtClean="0"/>
            <a:t> </a:t>
          </a:r>
          <a:r>
            <a:rPr lang="fr-FR" dirty="0" err="1" smtClean="0"/>
            <a:t>considering</a:t>
          </a:r>
          <a:r>
            <a:rPr lang="fr-FR" dirty="0" smtClean="0"/>
            <a:t> </a:t>
          </a:r>
          <a:r>
            <a:rPr lang="fr-FR" dirty="0" err="1" smtClean="0"/>
            <a:t>any</a:t>
          </a:r>
          <a:r>
            <a:rPr lang="fr-FR" dirty="0" smtClean="0"/>
            <a:t> </a:t>
          </a:r>
          <a:r>
            <a:rPr lang="fr-FR" dirty="0" err="1" smtClean="0"/>
            <a:t>specification</a:t>
          </a:r>
          <a:endParaRPr lang="fr-FR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2" custScaleX="122562" custLinFactNeighborX="-21002" custLinFactNeighborY="-5252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2" custLinFactNeighborX="91540" custLinFactNeighborY="-49406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2" custScaleX="122688" custLinFactNeighborX="-3025" custLinFactNeighborY="-5252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2" custLinFactNeighborX="-24353" custLinFactNeighborY="-49406"/>
      <dgm:spPr/>
      <dgm:t>
        <a:bodyPr/>
        <a:lstStyle/>
        <a:p>
          <a:endParaRPr lang="fr-FR"/>
        </a:p>
      </dgm:t>
    </dgm:pt>
  </dgm:ptLst>
  <dgm:cxnLst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/>
      <dgm:spPr/>
      <dgm:t>
        <a:bodyPr/>
        <a:lstStyle/>
        <a:p>
          <a:r>
            <a:rPr lang="fr-FR" dirty="0" smtClean="0"/>
            <a:t>New aspects of </a:t>
          </a:r>
          <a:r>
            <a:rPr lang="fr-FR" dirty="0" err="1" smtClean="0"/>
            <a:t>requirements</a:t>
          </a:r>
          <a:r>
            <a:rPr lang="fr-FR" dirty="0" smtClean="0"/>
            <a:t> </a:t>
          </a:r>
          <a:r>
            <a:rPr lang="fr-FR" dirty="0" err="1" smtClean="0"/>
            <a:t>were</a:t>
          </a:r>
          <a:r>
            <a:rPr lang="fr-FR" dirty="0" smtClean="0"/>
            <a:t> </a:t>
          </a:r>
          <a:r>
            <a:rPr lang="fr-FR" dirty="0" err="1" smtClean="0"/>
            <a:t>emphasized</a:t>
          </a:r>
          <a:r>
            <a:rPr lang="fr-FR" dirty="0" smtClean="0"/>
            <a:t> </a:t>
          </a:r>
          <a:r>
            <a:rPr lang="fr-FR" dirty="0" err="1" smtClean="0"/>
            <a:t>using</a:t>
          </a:r>
          <a:r>
            <a:rPr lang="fr-FR" dirty="0" smtClean="0"/>
            <a:t> </a:t>
          </a:r>
          <a:r>
            <a:rPr lang="fr-FR" dirty="0" err="1" smtClean="0"/>
            <a:t>problem</a:t>
          </a:r>
          <a:r>
            <a:rPr lang="fr-FR" dirty="0" smtClean="0"/>
            <a:t> frames. </a:t>
          </a:r>
        </a:p>
        <a:p>
          <a:r>
            <a:rPr lang="fr-FR" dirty="0" err="1" smtClean="0"/>
            <a:t>Necessity</a:t>
          </a:r>
          <a:r>
            <a:rPr lang="fr-FR" dirty="0" smtClean="0"/>
            <a:t> of:</a:t>
          </a:r>
          <a:endParaRPr lang="fr-FR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000" dirty="0" err="1" smtClean="0"/>
            <a:t>clearly</a:t>
          </a:r>
          <a:r>
            <a:rPr lang="fr-FR" sz="2000" dirty="0" smtClean="0"/>
            <a:t> </a:t>
          </a:r>
          <a:r>
            <a:rPr lang="fr-FR" sz="2000" dirty="0" err="1" smtClean="0"/>
            <a:t>defining</a:t>
          </a:r>
          <a:r>
            <a:rPr lang="fr-FR" sz="2000" dirty="0" smtClean="0"/>
            <a:t> </a:t>
          </a:r>
          <a:r>
            <a:rPr lang="fr-FR" sz="2000" dirty="0" err="1" smtClean="0"/>
            <a:t>which</a:t>
          </a:r>
          <a:r>
            <a:rPr lang="fr-FR" sz="2000" dirty="0" smtClean="0"/>
            <a:t> </a:t>
          </a:r>
          <a:r>
            <a:rPr lang="fr-FR" sz="2000" dirty="0" err="1" smtClean="0"/>
            <a:t>domains</a:t>
          </a:r>
          <a:r>
            <a:rPr lang="fr-FR" sz="2000" dirty="0" smtClean="0"/>
            <a:t> </a:t>
          </a:r>
          <a:r>
            <a:rPr lang="fr-FR" sz="2000" dirty="0" err="1" smtClean="0"/>
            <a:t>interact</a:t>
          </a:r>
          <a:r>
            <a:rPr lang="fr-FR" sz="2000" dirty="0" smtClean="0"/>
            <a:t> </a:t>
          </a:r>
          <a:r>
            <a:rPr lang="fr-FR" sz="2000" dirty="0" err="1" smtClean="0"/>
            <a:t>with</a:t>
          </a:r>
          <a:r>
            <a:rPr lang="fr-FR" sz="2000" dirty="0" smtClean="0"/>
            <a:t> the machine</a:t>
          </a:r>
          <a:endParaRPr lang="fr-FR" sz="20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both</a:t>
          </a:r>
          <a:r>
            <a:rPr lang="fr-FR" sz="2000" dirty="0" smtClean="0"/>
            <a:t> data </a:t>
          </a:r>
          <a:r>
            <a:rPr lang="fr-FR" sz="2000" dirty="0" err="1" smtClean="0"/>
            <a:t>storage</a:t>
          </a:r>
          <a:r>
            <a:rPr lang="fr-FR" sz="2000" dirty="0" smtClean="0"/>
            <a:t>, </a:t>
          </a:r>
          <a:r>
            <a:rPr lang="fr-FR" sz="2000" dirty="0" err="1" smtClean="0"/>
            <a:t>processing</a:t>
          </a:r>
          <a:r>
            <a:rPr lang="fr-FR" sz="2000" dirty="0" smtClean="0"/>
            <a:t> and display</a:t>
          </a:r>
          <a:endParaRPr lang="fr-FR" sz="20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000" dirty="0" err="1" smtClean="0"/>
            <a:t>considering</a:t>
          </a:r>
          <a:r>
            <a:rPr lang="fr-FR" sz="2000" dirty="0" smtClean="0"/>
            <a:t> </a:t>
          </a:r>
          <a:r>
            <a:rPr lang="fr-FR" sz="2000" dirty="0" err="1" smtClean="0"/>
            <a:t>errors</a:t>
          </a:r>
          <a:r>
            <a:rPr lang="fr-FR" sz="2000" dirty="0" smtClean="0"/>
            <a:t> and exceptions in interactions</a:t>
          </a:r>
          <a:endParaRPr lang="fr-FR" sz="20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01/10/2009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‹#›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1st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xmlns:mc="http://schemas.openxmlformats.org/markup-compatibility/2006" xmlns:a14="http://schemas.microsoft.com/office/drawing/2007/7/7/main" val="000000" mc:Ignorable="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xmlns:mc="http://schemas.openxmlformats.org/markup-compatibility/2006" xmlns:a14="http://schemas.microsoft.com/office/drawing/2007/7/7/main" val="A0A0A0" mc:Ignorable="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ea typeface="굴림" charset="-127"/>
              </a:rPr>
              <a:t> - Project 1, Part 2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‹#›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21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62843" y="6643688"/>
            <a:ext cx="112242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Ocotber</a:t>
            </a:r>
            <a:r>
              <a:rPr lang="fr-FR" altLang="ko-KR" sz="1000" baseline="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1st</a:t>
            </a:r>
            <a:r>
              <a:rPr lang="fr-FR" altLang="ko-KR" sz="1000" dirty="0" smtClean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xmlns:mc="http://schemas.openxmlformats.org/markup-compatibility/2006" xmlns:a14="http://schemas.microsoft.com/office/drawing/2007/7/7/main" val="7F7F7F" mc:Ignorable="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xmlns:mc="http://schemas.openxmlformats.org/markup-compatibility/2006" xmlns:a14="http://schemas.microsoft.com/office/drawing/2007/7/7/main" val="7F7F7F" mc:Ignorable="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xmlns:p14="http://schemas.microsoft.com/office/powerpoint/2007/7/12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 smtClean="0"/>
              <a:t>cont</a:t>
            </a:r>
            <a:r>
              <a:rPr lang="fr-FR" sz="2800" dirty="0" smtClean="0"/>
              <a:t>.)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should</a:t>
            </a:r>
            <a:r>
              <a:rPr lang="fr-FR" dirty="0" smtClean="0"/>
              <a:t> display </a:t>
            </a:r>
            <a:r>
              <a:rPr lang="fr-FR" dirty="0" err="1" smtClean="0"/>
              <a:t>continuous</a:t>
            </a:r>
            <a:r>
              <a:rPr lang="fr-FR" dirty="0" smtClean="0"/>
              <a:t> information about state of the </a:t>
            </a:r>
            <a:r>
              <a:rPr lang="fr-FR" dirty="0" err="1" smtClean="0"/>
              <a:t>systems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has to </a:t>
            </a:r>
            <a:r>
              <a:rPr lang="fr-FR" dirty="0" err="1" smtClean="0"/>
              <a:t>interprate</a:t>
            </a:r>
            <a:r>
              <a:rPr lang="fr-FR" dirty="0" smtClean="0"/>
              <a:t> </a:t>
            </a:r>
            <a:r>
              <a:rPr lang="fr-FR" dirty="0" err="1" smtClean="0"/>
              <a:t>monitored</a:t>
            </a:r>
            <a:r>
              <a:rPr lang="fr-FR" dirty="0" smtClean="0"/>
              <a:t> values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craft</a:t>
            </a:r>
            <a:r>
              <a:rPr lang="fr-FR" dirty="0" smtClean="0"/>
              <a:t> system</a:t>
            </a:r>
          </a:p>
          <a:p>
            <a:endParaRPr lang="fr-FR" dirty="0" smtClean="0"/>
          </a:p>
          <a:p>
            <a:r>
              <a:rPr lang="fr-FR" dirty="0" smtClean="0"/>
              <a:t>Return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standard message </a:t>
            </a:r>
            <a:r>
              <a:rPr lang="fr-FR" dirty="0" err="1" smtClean="0"/>
              <a:t>displayed</a:t>
            </a:r>
            <a:r>
              <a:rPr lang="fr-FR" dirty="0" smtClean="0"/>
              <a:t> on the FDIR console</a:t>
            </a:r>
          </a:p>
          <a:p>
            <a:endParaRPr lang="fr-FR" dirty="0" smtClean="0"/>
          </a:p>
          <a:p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received</a:t>
            </a:r>
            <a:r>
              <a:rPr lang="fr-FR" dirty="0" smtClean="0"/>
              <a:t> message, the FDIR or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able to </a:t>
            </a:r>
            <a:r>
              <a:rPr lang="fr-FR" dirty="0" err="1" smtClean="0"/>
              <a:t>understand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state of the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61626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2800" dirty="0" err="1" smtClean="0"/>
              <a:t>Displaying</a:t>
            </a:r>
            <a:r>
              <a:rPr lang="fr-FR" sz="2800" dirty="0" smtClean="0"/>
              <a:t> information </a:t>
            </a:r>
            <a:r>
              <a:rPr lang="fr-FR" sz="2800" dirty="0" err="1" smtClean="0"/>
              <a:t>continuously</a:t>
            </a:r>
            <a:r>
              <a:rPr lang="fr-FR" sz="2800" dirty="0" smtClean="0"/>
              <a:t> 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927101" y="443711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Information display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7101" y="489728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55776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614001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Collect systems data to data storage</a:t>
            </a:r>
            <a:endParaRPr lang="fr-FR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State values are collected from the systems at regular intervals</a:t>
            </a:r>
          </a:p>
          <a:p>
            <a:pPr>
              <a:buNone/>
            </a:pPr>
            <a:endParaRPr dirty="0" smtClean="0"/>
          </a:p>
          <a:p>
            <a:r>
              <a:rPr dirty="0" smtClean="0"/>
              <a:t>The FDRI receives the data and stores it with a timestamp to the FDRI Storage System for </a:t>
            </a:r>
            <a:r>
              <a:rPr smtClean="0"/>
              <a:t>further use</a:t>
            </a:r>
          </a:p>
          <a:p>
            <a:pPr>
              <a:buNone/>
            </a:pPr>
            <a:endParaRPr smtClean="0"/>
          </a:p>
          <a:p>
            <a:r>
              <a:rPr dirty="0" smtClean="0"/>
              <a:t>When data storage is centralized it doesn't matter if some systems go down, because data analysis can still be done on the stored data.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7701000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843962" cy="533400"/>
          </a:xfrm>
        </p:spPr>
        <p:txBody>
          <a:bodyPr/>
          <a:lstStyle/>
          <a:p>
            <a:r>
              <a:rPr sz="2800" dirty="0" smtClean="0"/>
              <a:t>Collect systems data to data </a:t>
            </a:r>
            <a:r>
              <a:rPr sz="2800" dirty="0" err="1" smtClean="0"/>
              <a:t>storage</a:t>
            </a:r>
            <a:r>
              <a:rPr sz="2800" dirty="0" smtClean="0"/>
              <a:t> </a:t>
            </a:r>
            <a:r>
              <a:rPr lang="fr-FR" sz="2800" dirty="0"/>
              <a:t>(</a:t>
            </a:r>
            <a:r>
              <a:rPr lang="fr-FR" sz="2800" dirty="0" err="1"/>
              <a:t>cont</a:t>
            </a:r>
            <a:r>
              <a:rPr lang="fr-FR" sz="28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Data Transfer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8104" y="4437112"/>
            <a:ext cx="1415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{System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</a:t>
              </a:r>
            </a:p>
            <a:p>
              <a:pPr algn="ctr"/>
              <a:r>
                <a:rPr lang="fr-FR" dirty="0" smtClean="0"/>
                <a:t>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99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{System ID, state value, time}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Systems! {value, 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508104" y="4897286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Systems! {System ID, state}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91991" y="5877272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65091237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 smtClean="0"/>
              <a:t>retrieval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, and the FDIR </a:t>
            </a:r>
            <a:r>
              <a:rPr lang="fr-FR" dirty="0" err="1" smtClean="0"/>
              <a:t>Subsystems</a:t>
            </a:r>
            <a:r>
              <a:rPr lang="fr-FR" dirty="0" smtClean="0"/>
              <a:t> </a:t>
            </a:r>
            <a:r>
              <a:rPr lang="fr-FR" dirty="0" err="1" smtClean="0"/>
              <a:t>reply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 err="1" smtClean="0"/>
              <a:t>crew</a:t>
            </a:r>
            <a:r>
              <a:rPr lang="fr-FR" dirty="0" smtClean="0"/>
              <a:t> or </a:t>
            </a:r>
            <a:r>
              <a:rPr lang="fr-FR" dirty="0" err="1" smtClean="0"/>
              <a:t>ground</a:t>
            </a:r>
            <a:r>
              <a:rPr lang="fr-FR" dirty="0" smtClean="0"/>
              <a:t> control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data, and the FDIR displays </a:t>
            </a:r>
            <a:r>
              <a:rPr lang="fr-FR" dirty="0" err="1" smtClean="0"/>
              <a:t>its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0656622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7584" y="5205062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dirty="0" smtClean="0"/>
              <a:t>d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3373455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1300213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FDIR Storage System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860032" y="4606606"/>
              <a:ext cx="144016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/>
                <a:t>L</a:t>
              </a:r>
              <a:endParaRPr lang="fr-FR" sz="16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8103" y="45663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84096" y="6021288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08103" y="5180439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427525849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failure</a:t>
            </a:r>
            <a:r>
              <a:rPr lang="fr-FR" dirty="0" smtClean="0"/>
              <a:t> location.</a:t>
            </a:r>
          </a:p>
          <a:p>
            <a:endParaRPr lang="fr-FR" dirty="0"/>
          </a:p>
          <a:p>
            <a:r>
              <a:rPr lang="fr-FR" dirty="0" err="1" smtClean="0"/>
              <a:t>Failure</a:t>
            </a:r>
            <a:r>
              <a:rPr lang="fr-FR" dirty="0" smtClean="0"/>
              <a:t>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035531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Locate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system</a:t>
              </a:r>
              <a:r>
                <a:rPr kumimoji="0" lang="fr-FR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failure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 location,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type of </a:t>
            </a:r>
            <a:r>
              <a:rPr lang="fr-FR" sz="1400" b="1" kern="0" dirty="0" err="1" smtClean="0">
                <a:latin typeface="+mn-lt"/>
                <a:cs typeface="+mn-cs"/>
              </a:rPr>
              <a:t>failure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64920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</a:t>
            </a:r>
            <a:endParaRPr lang="fr-FR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This  case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achieved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automatical</a:t>
            </a:r>
            <a:r>
              <a:rPr lang="fr-FR" dirty="0" smtClean="0"/>
              <a:t> </a:t>
            </a:r>
            <a:r>
              <a:rPr lang="fr-FR" dirty="0" err="1" smtClean="0"/>
              <a:t>recovering</a:t>
            </a:r>
            <a:r>
              <a:rPr lang="fr-FR" dirty="0" smtClean="0"/>
              <a:t> </a:t>
            </a:r>
            <a:r>
              <a:rPr lang="fr-FR" dirty="0" err="1" smtClean="0"/>
              <a:t>failed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The FDIR Storage System  </a:t>
            </a:r>
            <a:r>
              <a:rPr lang="fr-FR" dirty="0" err="1" smtClean="0"/>
              <a:t>contains</a:t>
            </a:r>
            <a:r>
              <a:rPr lang="fr-FR" dirty="0" smtClean="0"/>
              <a:t> the </a:t>
            </a:r>
            <a:r>
              <a:rPr lang="fr-FR" dirty="0" err="1" smtClean="0"/>
              <a:t>collected</a:t>
            </a:r>
            <a:r>
              <a:rPr lang="fr-FR" dirty="0" smtClean="0"/>
              <a:t> values or 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FDIR </a:t>
            </a:r>
            <a:r>
              <a:rPr lang="fr-FR" dirty="0" err="1" smtClean="0"/>
              <a:t>checks</a:t>
            </a:r>
            <a:r>
              <a:rPr lang="fr-FR" dirty="0" smtClean="0"/>
              <a:t> the inputs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storage</a:t>
            </a:r>
            <a:r>
              <a:rPr lang="fr-FR" dirty="0" smtClean="0"/>
              <a:t> system, and analyses </a:t>
            </a:r>
            <a:r>
              <a:rPr lang="fr-FR" dirty="0" err="1" smtClean="0"/>
              <a:t>these</a:t>
            </a:r>
            <a:r>
              <a:rPr lang="fr-FR" dirty="0" smtClean="0"/>
              <a:t> inputs to </a:t>
            </a:r>
            <a:r>
              <a:rPr lang="fr-FR" dirty="0" err="1" smtClean="0"/>
              <a:t>determine</a:t>
            </a:r>
            <a:r>
              <a:rPr lang="fr-FR" dirty="0" smtClean="0"/>
              <a:t> if </a:t>
            </a:r>
            <a:r>
              <a:rPr lang="fr-FR" dirty="0" err="1" smtClean="0"/>
              <a:t>unresolvable</a:t>
            </a:r>
            <a:r>
              <a:rPr lang="fr-FR" dirty="0" smtClean="0"/>
              <a:t> condition has been </a:t>
            </a:r>
            <a:r>
              <a:rPr lang="fr-FR" dirty="0" err="1" smtClean="0"/>
              <a:t>reached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Informations about </a:t>
            </a:r>
            <a:r>
              <a:rPr lang="fr-FR" dirty="0" err="1" smtClean="0"/>
              <a:t>unresolvable</a:t>
            </a:r>
            <a:r>
              <a:rPr lang="fr-FR" dirty="0" smtClean="0"/>
              <a:t> condition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a report sent as a notification to the </a:t>
            </a:r>
            <a:r>
              <a:rPr lang="fr-FR" dirty="0" err="1" smtClean="0"/>
              <a:t>crew</a:t>
            </a:r>
            <a:r>
              <a:rPr lang="fr-FR" dirty="0" smtClean="0"/>
              <a:t> </a:t>
            </a:r>
            <a:r>
              <a:rPr lang="fr-FR" dirty="0" err="1" smtClean="0"/>
              <a:t>members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19849302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038" y="375320"/>
            <a:ext cx="8486804" cy="533400"/>
          </a:xfrm>
        </p:spPr>
        <p:txBody>
          <a:bodyPr/>
          <a:lstStyle/>
          <a:p>
            <a:r>
              <a:rPr lang="en-US" sz="2400" dirty="0" smtClean="0"/>
              <a:t>Response in case of unresolvable conditions </a:t>
            </a:r>
            <a:r>
              <a:rPr lang="fr-FR" sz="2400" dirty="0"/>
              <a:t>(</a:t>
            </a:r>
            <a:r>
              <a:rPr lang="fr-FR" sz="2400" dirty="0" err="1"/>
              <a:t>cont</a:t>
            </a:r>
            <a:r>
              <a:rPr lang="fr-FR" sz="2400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76256" y="3131726"/>
              <a:ext cx="1584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Notify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crew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about </a:t>
              </a:r>
              <a:r>
                <a:rPr kumimoji="0" lang="fr-FR" sz="1400" b="1" i="0" u="none" strike="noStrike" kern="0" cap="none" spc="0" normalizeH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unresolvable</a:t>
              </a:r>
              <a:r>
                <a:rPr kumimoji="0" lang="fr-FR" sz="1400" b="1" i="0" u="none" strike="noStrike" kern="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conditions</a:t>
              </a:r>
              <a:endPara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64088" y="4437111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Report! {notification}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FDIR Storage System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Report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0"/>
            <a:ext cx="452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FDIR! {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notification, </a:t>
            </a:r>
            <a:r>
              <a:rPr lang="fr-FR" sz="1400" b="1" kern="0" dirty="0" err="1" smtClean="0">
                <a:latin typeface="+mn-lt"/>
                <a:cs typeface="+mn-cs"/>
              </a:rPr>
              <a:t>write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unresolvable</a:t>
            </a:r>
            <a:r>
              <a:rPr lang="fr-FR" sz="1400" b="1" kern="0" dirty="0" smtClean="0">
                <a:latin typeface="+mn-lt"/>
                <a:cs typeface="+mn-cs"/>
              </a:rPr>
              <a:t> conditions}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7584" y="4897286"/>
            <a:ext cx="385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64088" y="4897285"/>
            <a:ext cx="3562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Storage System! {</a:t>
            </a:r>
            <a:r>
              <a:rPr lang="fr-FR" sz="1400" b="1" kern="0" dirty="0" err="1" smtClean="0">
                <a:latin typeface="+mn-lt"/>
                <a:cs typeface="+mn-cs"/>
              </a:rPr>
              <a:t>device</a:t>
            </a:r>
            <a:r>
              <a:rPr lang="fr-FR" sz="1400" b="1" kern="0" dirty="0" smtClean="0">
                <a:latin typeface="+mn-lt"/>
                <a:cs typeface="+mn-cs"/>
              </a:rPr>
              <a:t>, value, time}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64304" y="5877272"/>
            <a:ext cx="548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Transformation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84206251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Domains</a:t>
            </a:r>
            <a:r>
              <a:rPr lang="fr-FR" altLang="ko-KR" dirty="0" smtClean="0">
                <a:ea typeface="굴림" charset="-127"/>
              </a:rPr>
              <a:t>  identification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Context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diagram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smtClean="0">
                <a:ea typeface="굴림" charset="-127"/>
              </a:rPr>
              <a:t>Problem frames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</a:t>
            </a:r>
            <a:r>
              <a:rPr lang="fr-FR" dirty="0" err="1" smtClean="0"/>
              <a:t>provides</a:t>
            </a:r>
            <a:r>
              <a:rPr lang="fr-FR" dirty="0" smtClean="0"/>
              <a:t> us a new perspective </a:t>
            </a:r>
            <a:r>
              <a:rPr lang="fr-FR" dirty="0" err="1" smtClean="0"/>
              <a:t>around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118467527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540315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val="410717362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val="403932565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C44F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xmlns:mc="http://schemas.openxmlformats.org/markup-compatibility/2006" xmlns:a14="http://schemas.microsoft.com/office/drawing/2007/7/7/main" val="595959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C0C0C0" mc:Ignorable="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xmlns:mc="http://schemas.openxmlformats.org/markup-compatibility/2006" xmlns:a14="http://schemas.microsoft.com/office/drawing/2007/7/7/main" val="8F481E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C0C0C0" mc:Ignorable="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505111" y="328336"/>
            <a:ext cx="4352925" cy="2943225"/>
          </a:xfrm>
          <a:prstGeom prst="roundRect">
            <a:avLst>
              <a:gd name="adj" fmla="val 8594"/>
            </a:avLst>
          </a:prstGeom>
          <a:solidFill>
            <a:srgbClr xmlns:mc="http://schemas.openxmlformats.org/markup-compatibility/2006" xmlns:a14="http://schemas.microsoft.com/office/drawing/2007/7/7/main" val="FFFFFF" mc:Ignorable="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7572396" y="3357562"/>
            <a:ext cx="1428760" cy="928694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i="1" dirty="0" smtClean="0"/>
              <a:t>Part 2</a:t>
            </a:r>
            <a:endParaRPr lang="fr-FR" i="1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Domains</a:t>
            </a:r>
            <a:r>
              <a:rPr lang="fr-FR" dirty="0" smtClean="0"/>
              <a:t> identification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85750" y="1484784"/>
            <a:ext cx="8643968" cy="5087466"/>
          </a:xfrm>
        </p:spPr>
        <p:txBody>
          <a:bodyPr/>
          <a:lstStyle/>
          <a:p>
            <a:r>
              <a:rPr lang="fr-FR" dirty="0" smtClean="0"/>
              <a:t>FDIR </a:t>
            </a:r>
            <a:r>
              <a:rPr lang="fr-FR" dirty="0" err="1" smtClean="0"/>
              <a:t>storage</a:t>
            </a:r>
            <a:r>
              <a:rPr lang="fr-FR" dirty="0" smtClean="0"/>
              <a:t> system</a:t>
            </a:r>
          </a:p>
          <a:p>
            <a:r>
              <a:rPr lang="fr-FR" dirty="0" err="1" smtClean="0"/>
              <a:t>Crew</a:t>
            </a:r>
            <a:endParaRPr lang="fr-FR" dirty="0" smtClean="0"/>
          </a:p>
          <a:p>
            <a:r>
              <a:rPr lang="fr-FR" dirty="0" smtClean="0"/>
              <a:t>Information display</a:t>
            </a:r>
          </a:p>
          <a:p>
            <a:r>
              <a:rPr lang="fr-FR" dirty="0" err="1" smtClean="0"/>
              <a:t>Ground</a:t>
            </a:r>
            <a:r>
              <a:rPr lang="fr-FR" dirty="0" smtClean="0"/>
              <a:t> control</a:t>
            </a:r>
          </a:p>
          <a:p>
            <a:r>
              <a:rPr lang="fr-FR" dirty="0" err="1" smtClean="0"/>
              <a:t>Systems</a:t>
            </a:r>
            <a:endParaRPr lang="fr-FR" dirty="0" smtClean="0"/>
          </a:p>
          <a:p>
            <a:r>
              <a:rPr lang="fr-FR" dirty="0" smtClean="0"/>
              <a:t>Report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smtClean="0">
                <a:latin typeface="+mn-lt"/>
                <a:cs typeface="+mn-cs"/>
              </a:rPr>
              <a:t>Domain identification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0056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57356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4011593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634571"/>
            <a:ext cx="1225909" cy="84340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377479"/>
            <a:ext cx="1225909" cy="125709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782960" y="4752002"/>
            <a:ext cx="16500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43356" y="2577534"/>
            <a:ext cx="1529297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634571"/>
            <a:ext cx="1152128" cy="9972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277925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260903"/>
            <a:ext cx="864096" cy="13736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342183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300192" y="206084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412776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177424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57704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277925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572000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00232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Context</a:t>
            </a:r>
            <a:r>
              <a:rPr lang="fr-FR" sz="1200" b="1" u="sng" kern="0" dirty="0" smtClean="0">
                <a:latin typeface="+mn-lt"/>
                <a:cs typeface="+mn-cs"/>
              </a:rPr>
              <a:t> </a:t>
            </a:r>
            <a:r>
              <a:rPr lang="fr-FR" sz="1200" b="1" u="sng" kern="0" dirty="0" err="1" smtClean="0">
                <a:latin typeface="+mn-lt"/>
                <a:cs typeface="+mn-cs"/>
              </a:rPr>
              <a:t>diagram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17261270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005830"/>
            <a:ext cx="8643968" cy="544750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/>
              <a:t>recovery</a:t>
            </a:r>
            <a:r>
              <a:rPr lang="fr-FR" dirty="0"/>
              <a:t> to </a:t>
            </a:r>
            <a:r>
              <a:rPr lang="fr-FR" dirty="0" err="1"/>
              <a:t>failure</a:t>
            </a:r>
            <a:r>
              <a:rPr lang="fr-FR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/>
              <a:t>Manual</a:t>
            </a:r>
            <a:r>
              <a:rPr lang="fr-FR" dirty="0"/>
              <a:t> control of FDIR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shutdown</a:t>
            </a:r>
            <a:r>
              <a:rPr lang="fr-FR" dirty="0"/>
              <a:t>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restart part of the system</a:t>
            </a:r>
          </a:p>
          <a:p>
            <a:pPr lvl="1"/>
            <a:r>
              <a:rPr lang="fr-FR" dirty="0" err="1"/>
              <a:t>Crew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able to </a:t>
            </a:r>
            <a:r>
              <a:rPr lang="fr-FR" dirty="0" err="1"/>
              <a:t>switch</a:t>
            </a:r>
            <a:r>
              <a:rPr lang="fr-FR" dirty="0"/>
              <a:t> to a </a:t>
            </a:r>
            <a:r>
              <a:rPr lang="fr-FR" dirty="0" err="1"/>
              <a:t>spare</a:t>
            </a:r>
            <a:r>
              <a:rPr lang="fr-FR" dirty="0"/>
              <a:t> </a:t>
            </a:r>
            <a:r>
              <a:rPr lang="fr-FR" dirty="0" smtClean="0"/>
              <a:t>system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err="1" smtClean="0"/>
              <a:t>Displaying</a:t>
            </a:r>
            <a:r>
              <a:rPr lang="fr-FR" dirty="0" smtClean="0"/>
              <a:t>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Collect system data to data </a:t>
            </a:r>
            <a:r>
              <a:rPr lang="en-US" dirty="0" smtClean="0"/>
              <a:t>storage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Information </a:t>
            </a:r>
            <a:r>
              <a:rPr lang="fr-FR" dirty="0" err="1" smtClean="0"/>
              <a:t>retrieval</a:t>
            </a:r>
            <a:endParaRPr lang="fr-F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dirty="0" smtClean="0"/>
              <a:t>Providing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 smtClean="0"/>
              <a:t>localization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in case of unresolvable </a:t>
            </a:r>
            <a:r>
              <a:rPr lang="en-US" dirty="0" smtClean="0"/>
              <a:t>failure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714876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Requirements</a:t>
            </a:r>
            <a:endParaRPr lang="fr-FR" sz="1200" b="1" u="sng" kern="0" dirty="0"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Problem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frames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81909593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The FDIR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 restart of the system </a:t>
            </a:r>
            <a:r>
              <a:rPr lang="fr-FR" dirty="0" err="1" smtClean="0"/>
              <a:t>automatically</a:t>
            </a:r>
            <a:r>
              <a:rPr lang="fr-FR" dirty="0" smtClean="0"/>
              <a:t>, in the goal to </a:t>
            </a:r>
            <a:r>
              <a:rPr lang="fr-FR" dirty="0" err="1" smtClean="0"/>
              <a:t>recover</a:t>
            </a:r>
            <a:r>
              <a:rPr lang="fr-FR" dirty="0" smtClean="0"/>
              <a:t> in case of a </a:t>
            </a:r>
            <a:r>
              <a:rPr lang="fr-FR" dirty="0" err="1" smtClean="0"/>
              <a:t>failure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systems</a:t>
            </a:r>
            <a:r>
              <a:rPr lang="fr-FR" dirty="0" smtClean="0"/>
              <a:t>, </a:t>
            </a:r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r>
              <a:rPr lang="fr-FR" dirty="0" smtClean="0"/>
              <a:t>, return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status</a:t>
            </a:r>
            <a:r>
              <a:rPr lang="fr-FR" dirty="0"/>
              <a:t> </a:t>
            </a:r>
            <a:r>
              <a:rPr lang="fr-FR" dirty="0" smtClean="0"/>
              <a:t>to the FDIR.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53262123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10" name="Straight Arrow Connector 9"/>
          <p:cNvCxnSpPr>
            <a:stCxn id="8" idx="2"/>
            <a:endCxn id="25" idx="3"/>
          </p:cNvCxnSpPr>
          <p:nvPr/>
        </p:nvCxnSpPr>
        <p:spPr>
          <a:xfrm rot="10800000">
            <a:off x="5220072" y="2840520"/>
            <a:ext cx="1440160" cy="1241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576" y="2444475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60232" y="2276872"/>
            <a:ext cx="2090606" cy="1152128"/>
            <a:chOff x="6696236" y="2888940"/>
            <a:chExt cx="2090606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2090606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Recover</a:t>
              </a:r>
              <a:r>
                <a:rPr lang="fr-FR" dirty="0" smtClean="0"/>
                <a:t> </a:t>
              </a:r>
              <a:r>
                <a:rPr lang="fr-FR" dirty="0" err="1" smtClean="0"/>
                <a:t>automatically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24" name="Straight Connector 23"/>
          <p:cNvCxnSpPr>
            <a:stCxn id="4" idx="3"/>
            <a:endCxn id="25" idx="1"/>
          </p:cNvCxnSpPr>
          <p:nvPr/>
        </p:nvCxnSpPr>
        <p:spPr>
          <a:xfrm>
            <a:off x="2267744" y="2840519"/>
            <a:ext cx="1440160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6000760" y="300037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2928926" y="300037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707904" y="2428868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827584" y="4437112"/>
            <a:ext cx="2890535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FDIR! {backup, </a:t>
            </a:r>
            <a:r>
              <a:rPr lang="fr-FR" sz="1400" b="1" kern="0" dirty="0" err="1" smtClean="0">
                <a:latin typeface="+mn-lt"/>
                <a:cs typeface="+mn-cs"/>
              </a:rPr>
              <a:t>restart,shutdown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86446" y="4429132"/>
            <a:ext cx="3065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non 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59593" y="5857892"/>
            <a:ext cx="6208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Required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643438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14310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322246023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Manual</a:t>
            </a:r>
            <a:r>
              <a:rPr lang="fr-FR" dirty="0"/>
              <a:t> control of </a:t>
            </a:r>
            <a:r>
              <a:rPr lang="fr-FR" dirty="0" smtClean="0"/>
              <a:t>FDIR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FDIR has to provide interface for issuing manual commands from the crew or ground control at anytime</a:t>
            </a:r>
          </a:p>
          <a:p>
            <a:endParaRPr lang="en-US" dirty="0" smtClean="0"/>
          </a:p>
          <a:p>
            <a:r>
              <a:rPr lang="en-US" dirty="0" smtClean="0"/>
              <a:t>FDIR is able to send commands (shutdown,restart,switch to a different backup) to </a:t>
            </a:r>
            <a:r>
              <a:rPr lang="en-US" smtClean="0"/>
              <a:t>the spacecraft’s </a:t>
            </a:r>
            <a:r>
              <a:rPr lang="en-US" dirty="0" smtClean="0"/>
              <a:t>several systems</a:t>
            </a:r>
          </a:p>
          <a:p>
            <a:endParaRPr lang="en-US" dirty="0" smtClean="0"/>
          </a:p>
          <a:p>
            <a:r>
              <a:rPr lang="en-US" dirty="0" smtClean="0"/>
              <a:t>The systems has to remain available and responding while processing commands</a:t>
            </a:r>
          </a:p>
          <a:p>
            <a:endParaRPr lang="en-US" dirty="0" smtClean="0"/>
          </a:p>
          <a:p>
            <a:r>
              <a:rPr lang="en-US" dirty="0" smtClean="0"/>
              <a:t>FDIR must be able to multitask commands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88392453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Manual</a:t>
            </a:r>
            <a:r>
              <a:rPr lang="fr-FR" dirty="0" smtClean="0"/>
              <a:t> control of </a:t>
            </a:r>
            <a:r>
              <a:rPr lang="fr-FR" dirty="0"/>
              <a:t>FDIR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5766055" y="1278444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827584" y="2483554"/>
            <a:ext cx="1512168" cy="792088"/>
            <a:chOff x="827584" y="3068960"/>
            <a:chExt cx="1512168" cy="792088"/>
          </a:xfrm>
        </p:grpSpPr>
        <p:sp>
          <p:nvSpPr>
            <p:cNvPr id="4" name="Rectangle 3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696236" y="2303534"/>
            <a:ext cx="1800200" cy="1152128"/>
            <a:chOff x="6696236" y="2888940"/>
            <a:chExt cx="1800200" cy="1152128"/>
          </a:xfrm>
        </p:grpSpPr>
        <p:sp>
          <p:nvSpPr>
            <p:cNvPr id="8" name="Oval 7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Control command</a:t>
              </a:r>
              <a:endParaRPr lang="fr-F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12260" y="314183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5364088" y="3286937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39752" y="2879598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9752" y="1680411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48064" y="4633391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C/GC! {</a:t>
            </a:r>
            <a:r>
              <a:rPr lang="fr-FR" sz="1400" b="1" kern="0" dirty="0" err="1" smtClean="0">
                <a:latin typeface="+mn-lt"/>
                <a:cs typeface="+mn-cs"/>
              </a:rPr>
              <a:t>Shutdown</a:t>
            </a:r>
            <a:r>
              <a:rPr lang="fr-FR" sz="1400" b="1" kern="0" dirty="0" smtClean="0">
                <a:latin typeface="+mn-lt"/>
                <a:cs typeface="+mn-cs"/>
              </a:rPr>
              <a:t>, Restart, Switch to backup}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48"/>
          <p:cNvSpPr txBox="1">
            <a:spLocks noGrp="1"/>
          </p:cNvSpPr>
          <p:nvPr>
            <p:ph type="body" sz="quarter" idx="10"/>
          </p:nvPr>
        </p:nvSpPr>
        <p:spPr>
          <a:xfrm>
            <a:off x="5979270" y="325589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ext Placeholder 48"/>
          <p:cNvSpPr txBox="1">
            <a:spLocks/>
          </p:cNvSpPr>
          <p:nvPr/>
        </p:nvSpPr>
        <p:spPr>
          <a:xfrm>
            <a:off x="6156176" y="18157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851920" y="1268760"/>
            <a:ext cx="1512168" cy="823301"/>
            <a:chOff x="3419872" y="1885619"/>
            <a:chExt cx="1512168" cy="823301"/>
          </a:xfrm>
        </p:grpSpPr>
        <p:sp>
          <p:nvSpPr>
            <p:cNvPr id="25" name="Rectangle 24"/>
            <p:cNvSpPr/>
            <p:nvPr/>
          </p:nvSpPr>
          <p:spPr>
            <a:xfrm>
              <a:off x="3419872" y="1885619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Systems</a:t>
              </a:r>
              <a:endParaRPr lang="fr-FR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44008" y="2451157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</a:t>
              </a:r>
              <a:endParaRPr lang="fr-FR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51920" y="3455661"/>
            <a:ext cx="1512168" cy="823301"/>
            <a:chOff x="3491880" y="4041068"/>
            <a:chExt cx="1512168" cy="823301"/>
          </a:xfrm>
        </p:grpSpPr>
        <p:sp>
          <p:nvSpPr>
            <p:cNvPr id="34" name="Rectangle 33"/>
            <p:cNvSpPr/>
            <p:nvPr/>
          </p:nvSpPr>
          <p:spPr>
            <a:xfrm>
              <a:off x="3491880" y="4041068"/>
              <a:ext cx="1512168" cy="82330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Crew</a:t>
              </a:r>
              <a:r>
                <a:rPr lang="fr-FR" dirty="0" smtClean="0"/>
                <a:t> / </a:t>
              </a:r>
              <a:r>
                <a:rPr lang="fr-FR" dirty="0" err="1" smtClean="0"/>
                <a:t>Ground</a:t>
              </a:r>
              <a:r>
                <a:rPr lang="fr-FR" dirty="0" smtClean="0"/>
                <a:t> Control</a:t>
              </a:r>
              <a:endParaRPr lang="fr-FR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16016" y="4606606"/>
              <a:ext cx="288032" cy="257763"/>
            </a:xfrm>
            <a:prstGeom prst="rect">
              <a:avLst/>
            </a:prstGeom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B</a:t>
              </a:r>
              <a:endParaRPr lang="fr-FR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67544" y="4590883"/>
            <a:ext cx="4309193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C/GC! {Do </a:t>
            </a:r>
            <a:r>
              <a:rPr lang="fr-FR" sz="1400" b="1" kern="0" dirty="0" err="1" smtClean="0">
                <a:latin typeface="+mn-lt"/>
                <a:cs typeface="+mn-cs"/>
              </a:rPr>
              <a:t>shutdown,Do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restart,Do</a:t>
            </a:r>
            <a:r>
              <a:rPr lang="fr-FR" sz="1400" b="1" kern="0" dirty="0" smtClean="0">
                <a:latin typeface="+mn-lt"/>
                <a:cs typeface="+mn-cs"/>
              </a:rPr>
              <a:t> </a:t>
            </a:r>
            <a:r>
              <a:rPr lang="fr-FR" sz="1400" b="1" kern="0" dirty="0" err="1" smtClean="0">
                <a:latin typeface="+mn-lt"/>
                <a:cs typeface="+mn-cs"/>
              </a:rPr>
              <a:t>switch</a:t>
            </a:r>
            <a:r>
              <a:rPr lang="fr-FR" sz="1400" b="1" kern="0" dirty="0" smtClean="0">
                <a:latin typeface="+mn-lt"/>
                <a:cs typeface="+mn-cs"/>
              </a:rPr>
              <a:t> to backup}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fr-FR" sz="1400" b="1" kern="0" dirty="0" smtClean="0">
                <a:latin typeface="+mn-lt"/>
                <a:cs typeface="+mn-cs"/>
              </a:rPr>
              <a:t>    </a:t>
            </a:r>
            <a:r>
              <a:rPr lang="fr-FR" sz="1400" b="1" kern="0" dirty="0" smtClean="0">
                <a:latin typeface="+mn-lt"/>
              </a:rPr>
              <a:t>FDIR!{return command </a:t>
            </a:r>
            <a:r>
              <a:rPr lang="fr-FR" sz="1400" b="1" kern="0" dirty="0" err="1" smtClean="0">
                <a:latin typeface="+mn-lt"/>
              </a:rPr>
              <a:t>status</a:t>
            </a:r>
            <a:r>
              <a:rPr lang="fr-FR" sz="1400" b="1" kern="0" dirty="0" smtClean="0">
                <a:latin typeface="+mn-lt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3047782" y="311188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2882926" y="1959753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DA7E18" mc:Ignorable="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xmlns:mc="http://schemas.openxmlformats.org/markup-compatibility/2006" xmlns:a14="http://schemas.microsoft.com/office/drawing/2007/7/7/main" val="E5AB1B" mc:Ignorable="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544" y="5301208"/>
            <a:ext cx="412484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d: FDIR! {Issue </a:t>
            </a:r>
            <a:r>
              <a:rPr lang="fr-FR" sz="1400" b="1" kern="0" dirty="0" err="1" smtClean="0">
                <a:latin typeface="+mn-lt"/>
                <a:cs typeface="+mn-cs"/>
              </a:rPr>
              <a:t>Shutdown,Issue</a:t>
            </a:r>
            <a:r>
              <a:rPr lang="fr-FR" sz="1400" b="1" kern="0" dirty="0" smtClean="0">
                <a:latin typeface="+mn-lt"/>
                <a:cs typeface="+mn-cs"/>
              </a:rPr>
              <a:t> Restart, Issue Switch}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{Return command 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, No return}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48064" y="5281463"/>
            <a:ext cx="3778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System! {</a:t>
            </a:r>
            <a:r>
              <a:rPr lang="fr-FR" sz="1400" b="1" kern="0" dirty="0" err="1" smtClean="0">
                <a:latin typeface="+mn-lt"/>
                <a:cs typeface="+mn-cs"/>
              </a:rPr>
              <a:t>Functional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malfunctioning</a:t>
            </a:r>
            <a:r>
              <a:rPr lang="fr-FR" sz="1400" b="1" kern="0" dirty="0" smtClean="0">
                <a:latin typeface="+mn-lt"/>
                <a:cs typeface="+mn-cs"/>
              </a:rPr>
              <a:t>, 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1844" y="6012577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-3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Domain identification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143122" y="0"/>
            <a:ext cx="19288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Requirements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214818" y="0"/>
            <a:ext cx="2571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Context</a:t>
            </a:r>
            <a:r>
              <a:rPr lang="fr-FR" sz="1200" kern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fr-FR" sz="1200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</a:t>
            </a:r>
            <a:endParaRPr lang="fr-FR" sz="120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572277" y="0"/>
            <a:ext cx="1928813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fr-FR" sz="1200" b="1" u="sng" kern="0" dirty="0" err="1" smtClean="0">
                <a:latin typeface="+mn-lt"/>
                <a:cs typeface="+mn-cs"/>
              </a:rPr>
              <a:t>Problem</a:t>
            </a:r>
            <a:r>
              <a:rPr lang="fr-FR" sz="1200" b="1" u="sng" kern="0" dirty="0" smtClean="0">
                <a:latin typeface="+mn-lt"/>
                <a:cs typeface="+mn-cs"/>
              </a:rPr>
              <a:t> frames</a:t>
            </a:r>
            <a:endParaRPr lang="fr-FR" sz="1200" b="1" u="sng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val="244896602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424456" mc:Ignorable=""/>
      </a:dk2>
      <a:lt2>
        <a:srgbClr xmlns:mc="http://schemas.openxmlformats.org/markup-compatibility/2006" xmlns:a14="http://schemas.microsoft.com/office/drawing/2007/7/7/main" val="DEDEDE" mc:Ignorable=""/>
      </a:lt2>
      <a:accent1>
        <a:srgbClr xmlns:mc="http://schemas.openxmlformats.org/markup-compatibility/2006" xmlns:a14="http://schemas.microsoft.com/office/drawing/2007/7/7/main" val="53548A" mc:Ignorable=""/>
      </a:accent1>
      <a:accent2>
        <a:srgbClr xmlns:mc="http://schemas.openxmlformats.org/markup-compatibility/2006" xmlns:a14="http://schemas.microsoft.com/office/drawing/2007/7/7/main" val="438086" mc:Ignorable=""/>
      </a:accent2>
      <a:accent3>
        <a:srgbClr xmlns:mc="http://schemas.openxmlformats.org/markup-compatibility/2006" xmlns:a14="http://schemas.microsoft.com/office/drawing/2007/7/7/main" val="A04DA3" mc:Ignorable=""/>
      </a:accent3>
      <a:accent4>
        <a:srgbClr xmlns:mc="http://schemas.openxmlformats.org/markup-compatibility/2006" xmlns:a14="http://schemas.microsoft.com/office/drawing/2007/7/7/main" val="C4652D" mc:Ignorable=""/>
      </a:accent4>
      <a:accent5>
        <a:srgbClr xmlns:mc="http://schemas.openxmlformats.org/markup-compatibility/2006" xmlns:a14="http://schemas.microsoft.com/office/drawing/2007/7/7/main" val="8B5D3D" mc:Ignorable=""/>
      </a:accent5>
      <a:accent6>
        <a:srgbClr xmlns:mc="http://schemas.openxmlformats.org/markup-compatibility/2006" xmlns:a14="http://schemas.microsoft.com/office/drawing/2007/7/7/main" val="5C92B5" mc:Ignorable=""/>
      </a:accent6>
      <a:hlink>
        <a:srgbClr xmlns:mc="http://schemas.openxmlformats.org/markup-compatibility/2006" xmlns:a14="http://schemas.microsoft.com/office/drawing/2007/7/7/main" val="67AFBD" mc:Ignorable=""/>
      </a:hlink>
      <a:folHlink>
        <a:srgbClr xmlns:mc="http://schemas.openxmlformats.org/markup-compatibility/2006" xmlns:a14="http://schemas.microsoft.com/office/drawing/2007/7/7/main" val="C2A874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xmlns:mc="http://schemas.openxmlformats.org/markup-compatibility/2006" xmlns:a14="http://schemas.microsoft.com/office/drawing/2007/7/7/main" val="000000" mc:Ignorable="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1248</Words>
  <Application>Microsoft Office PowerPoint</Application>
  <PresentationFormat>On-screen Show (4:3)</PresentationFormat>
  <Paragraphs>305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Charte graphique_PA</vt:lpstr>
      <vt:lpstr>FDIR    Spacecraft fault protection system</vt:lpstr>
      <vt:lpstr>Table of ContentS</vt:lpstr>
      <vt:lpstr>Domains identification</vt:lpstr>
      <vt:lpstr>Context diagram</vt:lpstr>
      <vt:lpstr>requirements</vt:lpstr>
      <vt:lpstr>Automatic recovery to failure</vt:lpstr>
      <vt:lpstr>Automatic recovery to failure (cont.)  </vt:lpstr>
      <vt:lpstr>Manual control of FDIR</vt:lpstr>
      <vt:lpstr>Manual control of FDIR (cont.)</vt:lpstr>
      <vt:lpstr>Displaying information continuously (cont.)</vt:lpstr>
      <vt:lpstr>Displaying information continuously (cont.)</vt:lpstr>
      <vt:lpstr>Collect systems data to data storage</vt:lpstr>
      <vt:lpstr>Collect systems data to data storage (cont.)</vt:lpstr>
      <vt:lpstr>Information retrieval</vt:lpstr>
      <vt:lpstr>Information retrieval (cont.)</vt:lpstr>
      <vt:lpstr>Providing failure localization</vt:lpstr>
      <vt:lpstr>Providing failure localization (cont.)</vt:lpstr>
      <vt:lpstr>Response in case of unresolvable conditions</vt:lpstr>
      <vt:lpstr>Response in case of unresolvable conditions (cont.)</vt:lpstr>
      <vt:lpstr>conclusion</vt:lpstr>
      <vt:lpstr>Conclusion (cont.)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133</cp:revision>
  <dcterms:created xsi:type="dcterms:W3CDTF">2009-09-23T16:56:23Z</dcterms:created>
  <dcterms:modified xsi:type="dcterms:W3CDTF">2009-10-01T09:55:24Z</dcterms:modified>
</cp:coreProperties>
</file>