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1" r:id="rId4"/>
    <p:sldId id="344" r:id="rId5"/>
    <p:sldId id="345" r:id="rId6"/>
    <p:sldId id="351" r:id="rId7"/>
    <p:sldId id="352" r:id="rId8"/>
    <p:sldId id="343" r:id="rId9"/>
    <p:sldId id="342" r:id="rId10"/>
    <p:sldId id="335" r:id="rId11"/>
    <p:sldId id="347" r:id="rId12"/>
    <p:sldId id="348" r:id="rId13"/>
    <p:sldId id="349" r:id="rId14"/>
    <p:sldId id="336" r:id="rId15"/>
    <p:sldId id="346" r:id="rId16"/>
    <p:sldId id="334" r:id="rId17"/>
    <p:sldId id="337" r:id="rId18"/>
    <p:sldId id="338" r:id="rId19"/>
    <p:sldId id="339" r:id="rId20"/>
    <p:sldId id="340" r:id="rId21"/>
    <p:sldId id="341" r:id="rId22"/>
    <p:sldId id="350" r:id="rId23"/>
    <p:sldId id="286" r:id="rId24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8760" autoAdjust="0"/>
    <p:restoredTop sz="93642" autoAdjust="0"/>
  </p:normalViewPr>
  <p:slideViewPr>
    <p:cSldViewPr>
      <p:cViewPr varScale="1">
        <p:scale>
          <a:sx n="66" d="100"/>
          <a:sy n="66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b="0" smtClean="0"/>
            <a:t>1</a:t>
          </a:r>
          <a:endParaRPr lang="en-US" b="0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 b="0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 b="0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 b="0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 b="0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business case</a:t>
          </a:r>
          <a:endParaRPr lang="en-US" b="1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 b="0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 b="0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b="0" dirty="0" smtClean="0"/>
            <a:t>3</a:t>
          </a:r>
          <a:endParaRPr lang="en-US" b="0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 b="0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 b="0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architecture made through </a:t>
          </a:r>
          <a:r>
            <a:rPr lang="en-US" b="1" dirty="0" smtClean="0"/>
            <a:t>ACME</a:t>
          </a:r>
          <a:endParaRPr lang="en-US" b="1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 b="0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 b="0"/>
        </a:p>
      </dgm:t>
    </dgm:pt>
    <dgm:pt modelId="{3C486B70-D3FE-4970-B9B5-CA2D8B6F3EEE}">
      <dgm:prSet/>
      <dgm:spPr/>
      <dgm:t>
        <a:bodyPr/>
        <a:lstStyle/>
        <a:p>
          <a:r>
            <a:rPr lang="en-US" b="0" dirty="0" smtClean="0"/>
            <a:t>4</a:t>
          </a:r>
          <a:endParaRPr lang="en-US" b="0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 b="0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 b="0"/>
        </a:p>
      </dgm:t>
    </dgm:pt>
    <dgm:pt modelId="{9EFC650E-4E74-4F71-8B71-A5F227EAD719}">
      <dgm:prSet/>
      <dgm:spPr/>
      <dgm:t>
        <a:bodyPr/>
        <a:lstStyle/>
        <a:p>
          <a:r>
            <a:rPr lang="en-US" b="0" dirty="0" smtClean="0"/>
            <a:t>5</a:t>
          </a:r>
          <a:endParaRPr lang="en-US" b="0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 b="0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 b="0"/>
        </a:p>
      </dgm:t>
    </dgm:pt>
    <dgm:pt modelId="{CD622641-F3D4-45C1-9D46-EA5724F7F5F3}">
      <dgm:prSet/>
      <dgm:spPr/>
      <dgm:t>
        <a:bodyPr/>
        <a:lstStyle/>
        <a:p>
          <a:r>
            <a:rPr lang="en-US" b="0" dirty="0" smtClean="0"/>
            <a:t>6</a:t>
          </a:r>
          <a:endParaRPr lang="en-US" b="0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 b="0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 b="0"/>
        </a:p>
      </dgm:t>
    </dgm:pt>
    <dgm:pt modelId="{A3E414CC-462E-4214-ABF4-C1F7D6637270}">
      <dgm:prSet/>
      <dgm:spPr/>
      <dgm:t>
        <a:bodyPr/>
        <a:lstStyle/>
        <a:p>
          <a:r>
            <a:rPr lang="en-US" b="0" dirty="0" smtClean="0"/>
            <a:t>7</a:t>
          </a:r>
          <a:endParaRPr lang="en-US" b="0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 b="0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 b="0"/>
        </a:p>
      </dgm:t>
    </dgm:pt>
    <dgm:pt modelId="{2F387301-5DE6-45E2-82CF-0968614BE5FA}">
      <dgm:prSet/>
      <dgm:spPr/>
      <dgm:t>
        <a:bodyPr/>
        <a:lstStyle/>
        <a:p>
          <a:r>
            <a:rPr lang="en-US" b="0" dirty="0" smtClean="0"/>
            <a:t>8</a:t>
          </a:r>
          <a:endParaRPr lang="en-US" b="0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 b="0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 b="0"/>
        </a:p>
      </dgm:t>
    </dgm:pt>
    <dgm:pt modelId="{40BE8CB0-D409-4286-83A7-7CB88975B308}">
      <dgm:prSet/>
      <dgm:spPr/>
      <dgm:t>
        <a:bodyPr/>
        <a:lstStyle/>
        <a:p>
          <a:r>
            <a:rPr lang="en-US" b="0" dirty="0" smtClean="0"/>
            <a:t>9</a:t>
          </a:r>
          <a:endParaRPr lang="en-US" b="0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 b="0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 b="0"/>
        </a:p>
      </dgm:t>
    </dgm:pt>
    <dgm:pt modelId="{7FE59F3C-D076-40C7-967F-EE61C565D313}">
      <dgm:prSet/>
      <dgm:spPr/>
      <dgm:t>
        <a:bodyPr/>
        <a:lstStyle/>
        <a:p>
          <a:r>
            <a:rPr lang="en-US" b="0" dirty="0" smtClean="0"/>
            <a:t>Identify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 b="0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 b="0"/>
        </a:p>
      </dgm:t>
    </dgm:pt>
    <dgm:pt modelId="{BD27B93E-B34D-4D94-A918-74D1D64A6C14}">
      <dgm:prSet/>
      <dgm:spPr/>
      <dgm:t>
        <a:bodyPr/>
        <a:lstStyle/>
        <a:p>
          <a:r>
            <a:rPr lang="en-US" b="0" dirty="0" smtClean="0"/>
            <a:t>Generate </a:t>
          </a:r>
          <a:r>
            <a:rPr lang="en-US" b="1" dirty="0" smtClean="0"/>
            <a:t>FDIR </a:t>
          </a:r>
          <a:r>
            <a:rPr lang="en-US" b="0" dirty="0" smtClean="0"/>
            <a:t>quality attribute utility tree</a:t>
          </a:r>
          <a:endParaRPr lang="en-US" b="1" dirty="0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 b="0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 b="0"/>
        </a:p>
      </dgm:t>
    </dgm:pt>
    <dgm:pt modelId="{14D14EFE-6C54-446C-82B7-D64794AE17D7}">
      <dgm:prSet/>
      <dgm:spPr/>
      <dgm:t>
        <a:bodyPr/>
        <a:lstStyle/>
        <a:p>
          <a:r>
            <a:rPr lang="en-US" b="0" dirty="0" smtClean="0"/>
            <a:t>Analyze architectural </a:t>
          </a:r>
          <a:r>
            <a:rPr lang="en-US" b="1" dirty="0" smtClean="0"/>
            <a:t>FDIR</a:t>
          </a:r>
          <a:r>
            <a:rPr lang="en-US" b="0" dirty="0" smtClean="0"/>
            <a:t>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 b="0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 b="0"/>
        </a:p>
      </dgm:t>
    </dgm:pt>
    <dgm:pt modelId="{64FD7011-1C57-4ACA-8B55-9E1489E37311}">
      <dgm:prSet/>
      <dgm:spPr/>
      <dgm:t>
        <a:bodyPr/>
        <a:lstStyle/>
        <a:p>
          <a:r>
            <a:rPr lang="en-US" b="0" dirty="0" smtClean="0"/>
            <a:t>Brainstorm and prioritize scenarios of </a:t>
          </a:r>
          <a:r>
            <a:rPr lang="en-US" b="1" dirty="0" smtClean="0"/>
            <a:t>FDIR requirement </a:t>
          </a:r>
          <a:endParaRPr lang="en-US" b="1" dirty="0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 b="0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 b="0"/>
        </a:p>
      </dgm:t>
    </dgm:pt>
    <dgm:pt modelId="{46644A12-61EF-421C-AD66-692EB805B048}">
      <dgm:prSet/>
      <dgm:spPr/>
      <dgm:t>
        <a:bodyPr/>
        <a:lstStyle/>
        <a:p>
          <a:r>
            <a:rPr lang="en-US" b="0" dirty="0" smtClean="0"/>
            <a:t>Analyze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 b="0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 b="0"/>
        </a:p>
      </dgm:t>
    </dgm:pt>
    <dgm:pt modelId="{0748FFA0-8B6F-4C0E-B3E0-2D39A1C0DFB1}">
      <dgm:prSet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ATAM assessment results</a:t>
          </a:r>
          <a:endParaRPr lang="en-US" b="0" dirty="0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 b="0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 b="0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0" dirty="0" smtClean="0"/>
            <a:t>Present the ATAM </a:t>
          </a:r>
          <a:endParaRPr lang="en-US" b="0" dirty="0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 b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 b="0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685A86D-C3FF-4C29-81CB-ECEFC3F9CA2E}" type="pres">
      <dgm:prSet presAssocID="{C5C4F80A-ADCA-43BF-ACC9-3F5C75B9E216}" presName="composite" presStyleCnt="0"/>
      <dgm:spPr/>
      <dgm:t>
        <a:bodyPr/>
        <a:lstStyle/>
        <a:p>
          <a:endParaRPr lang="fr-FR"/>
        </a:p>
      </dgm:t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  <dgm:t>
        <a:bodyPr/>
        <a:lstStyle/>
        <a:p>
          <a:endParaRPr lang="fr-FR"/>
        </a:p>
      </dgm:t>
    </dgm:pt>
    <dgm:pt modelId="{9DA3AA2C-EA36-459C-BB04-E859C5805F51}" type="pres">
      <dgm:prSet presAssocID="{89DC5C5C-4497-464A-BEDD-3EC8F5FBE9CF}" presName="composite" presStyleCnt="0"/>
      <dgm:spPr/>
      <dgm:t>
        <a:bodyPr/>
        <a:lstStyle/>
        <a:p>
          <a:endParaRPr lang="fr-FR"/>
        </a:p>
      </dgm:t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  <dgm:t>
        <a:bodyPr/>
        <a:lstStyle/>
        <a:p>
          <a:endParaRPr lang="fr-FR"/>
        </a:p>
      </dgm:t>
    </dgm:pt>
    <dgm:pt modelId="{1A6E4B5F-9628-4EE5-9B6D-EBDBE6103752}" type="pres">
      <dgm:prSet presAssocID="{6D29025B-7E9E-4523-984D-758507BDFCD3}" presName="composite" presStyleCnt="0"/>
      <dgm:spPr/>
      <dgm:t>
        <a:bodyPr/>
        <a:lstStyle/>
        <a:p>
          <a:endParaRPr lang="fr-FR"/>
        </a:p>
      </dgm:t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  <dgm:t>
        <a:bodyPr/>
        <a:lstStyle/>
        <a:p>
          <a:endParaRPr lang="fr-FR"/>
        </a:p>
      </dgm:t>
    </dgm:pt>
    <dgm:pt modelId="{6750A149-C2C9-4CDE-B7C2-BCBF6D0F039F}" type="pres">
      <dgm:prSet presAssocID="{3C486B70-D3FE-4970-B9B5-CA2D8B6F3EEE}" presName="composite" presStyleCnt="0"/>
      <dgm:spPr/>
      <dgm:t>
        <a:bodyPr/>
        <a:lstStyle/>
        <a:p>
          <a:endParaRPr lang="fr-FR"/>
        </a:p>
      </dgm:t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6ADB9B-8157-4831-985B-061683CC1EEB}" type="pres">
      <dgm:prSet presAssocID="{954CD116-88A4-41A9-ACFA-9224822CD487}" presName="sp" presStyleCnt="0"/>
      <dgm:spPr/>
      <dgm:t>
        <a:bodyPr/>
        <a:lstStyle/>
        <a:p>
          <a:endParaRPr lang="fr-FR"/>
        </a:p>
      </dgm:t>
    </dgm:pt>
    <dgm:pt modelId="{FC01F299-D96D-4F48-8A0E-C1D0E7F9525F}" type="pres">
      <dgm:prSet presAssocID="{9EFC650E-4E74-4F71-8B71-A5F227EAD719}" presName="composite" presStyleCnt="0"/>
      <dgm:spPr/>
      <dgm:t>
        <a:bodyPr/>
        <a:lstStyle/>
        <a:p>
          <a:endParaRPr lang="fr-FR"/>
        </a:p>
      </dgm:t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712B6-3920-4DDC-8BD9-68FEA667200E}" type="pres">
      <dgm:prSet presAssocID="{6A8EEF53-32BB-4548-A55F-A1ECF75EEE06}" presName="sp" presStyleCnt="0"/>
      <dgm:spPr/>
      <dgm:t>
        <a:bodyPr/>
        <a:lstStyle/>
        <a:p>
          <a:endParaRPr lang="fr-FR"/>
        </a:p>
      </dgm:t>
    </dgm:pt>
    <dgm:pt modelId="{93541746-2B73-45D7-A371-2F578D68E6B7}" type="pres">
      <dgm:prSet presAssocID="{CD622641-F3D4-45C1-9D46-EA5724F7F5F3}" presName="composite" presStyleCnt="0"/>
      <dgm:spPr/>
      <dgm:t>
        <a:bodyPr/>
        <a:lstStyle/>
        <a:p>
          <a:endParaRPr lang="fr-FR"/>
        </a:p>
      </dgm:t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  <dgm:t>
        <a:bodyPr/>
        <a:lstStyle/>
        <a:p>
          <a:endParaRPr lang="fr-FR"/>
        </a:p>
      </dgm:t>
    </dgm:pt>
    <dgm:pt modelId="{BA02F535-A28B-4D0C-A498-43764D7F217A}" type="pres">
      <dgm:prSet presAssocID="{A3E414CC-462E-4214-ABF4-C1F7D6637270}" presName="composite" presStyleCnt="0"/>
      <dgm:spPr/>
      <dgm:t>
        <a:bodyPr/>
        <a:lstStyle/>
        <a:p>
          <a:endParaRPr lang="fr-FR"/>
        </a:p>
      </dgm:t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C8FA7B-98D6-49F3-B221-E7D84FFA4AE3}" type="pres">
      <dgm:prSet presAssocID="{2DC9A183-3F70-48B9-9D32-D893FC32B4EA}" presName="sp" presStyleCnt="0"/>
      <dgm:spPr/>
      <dgm:t>
        <a:bodyPr/>
        <a:lstStyle/>
        <a:p>
          <a:endParaRPr lang="fr-FR"/>
        </a:p>
      </dgm:t>
    </dgm:pt>
    <dgm:pt modelId="{EBB15920-05D6-476B-8ADE-253C9F0867B5}" type="pres">
      <dgm:prSet presAssocID="{2F387301-5DE6-45E2-82CF-0968614BE5FA}" presName="composite" presStyleCnt="0"/>
      <dgm:spPr/>
      <dgm:t>
        <a:bodyPr/>
        <a:lstStyle/>
        <a:p>
          <a:endParaRPr lang="fr-FR"/>
        </a:p>
      </dgm:t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A7527-3485-49CA-BC1C-D76A47930A6B}" type="pres">
      <dgm:prSet presAssocID="{F166C28F-508C-4106-9681-D94CE212568D}" presName="sp" presStyleCnt="0"/>
      <dgm:spPr/>
      <dgm:t>
        <a:bodyPr/>
        <a:lstStyle/>
        <a:p>
          <a:endParaRPr lang="fr-FR"/>
        </a:p>
      </dgm:t>
    </dgm:pt>
    <dgm:pt modelId="{C61F94FF-537C-4844-B009-E922E46B74CA}" type="pres">
      <dgm:prSet presAssocID="{40BE8CB0-D409-4286-83A7-7CB88975B308}" presName="composite" presStyleCnt="0"/>
      <dgm:spPr/>
      <dgm:t>
        <a:bodyPr/>
        <a:lstStyle/>
        <a:p>
          <a:endParaRPr lang="fr-FR"/>
        </a:p>
      </dgm:t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F541E3-3AC5-46F7-B08F-6758B52CE593}" type="presOf" srcId="{BD27B93E-B34D-4D94-A918-74D1D64A6C14}" destId="{CBA989B8-077B-4FBE-A07C-9D242D152BED}" srcOrd="0" destOrd="0" presId="urn:microsoft.com/office/officeart/2005/8/layout/chevron2"/>
    <dgm:cxn modelId="{9DAA08A4-A91A-44AC-B193-A84C18935570}" type="presOf" srcId="{9EFC650E-4E74-4F71-8B71-A5F227EAD719}" destId="{C0B70794-7FBF-4132-BE23-89D055D34807}" srcOrd="0" destOrd="0" presId="urn:microsoft.com/office/officeart/2005/8/layout/chevron2"/>
    <dgm:cxn modelId="{793EA126-6F5C-46C8-882C-EDD084FA1D44}" type="presOf" srcId="{A3E414CC-462E-4214-ABF4-C1F7D6637270}" destId="{A896D615-4805-490D-88BB-D96DE1A517B9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B9523A68-4F00-460A-8002-F0FD15126617}" type="presOf" srcId="{67D24913-09F9-4F86-B612-DD5C4945B52C}" destId="{504D6305-7D78-4993-9F6D-D86EC1407DE3}" srcOrd="0" destOrd="0" presId="urn:microsoft.com/office/officeart/2005/8/layout/chevron2"/>
    <dgm:cxn modelId="{B38D4A8E-B380-4D2D-BA3E-8DE081FDADD8}" type="presOf" srcId="{14D14EFE-6C54-446C-82B7-D64794AE17D7}" destId="{D5B43576-7BA0-48C9-B6FC-680D13C3B8E5}" srcOrd="0" destOrd="0" presId="urn:microsoft.com/office/officeart/2005/8/layout/chevron2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33DAEF7E-4D59-4850-956F-63DDE3670D88}" type="presOf" srcId="{0748FFA0-8B6F-4C0E-B3E0-2D39A1C0DFB1}" destId="{14B4288F-6627-46EB-BCBA-12FAAE9CB246}" srcOrd="0" destOrd="0" presId="urn:microsoft.com/office/officeart/2005/8/layout/chevron2"/>
    <dgm:cxn modelId="{7D9D60E3-B3CE-487C-87B6-1952040B6B2D}" type="presOf" srcId="{3C486B70-D3FE-4970-B9B5-CA2D8B6F3EEE}" destId="{69ABBA2A-1B53-4120-8B56-E28A6169C332}" srcOrd="0" destOrd="0" presId="urn:microsoft.com/office/officeart/2005/8/layout/chevron2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1999F0E4-4B7B-4510-940C-9C0DE723E021}" type="presOf" srcId="{7FE59F3C-D076-40C7-967F-EE61C565D313}" destId="{E62D6163-FD5E-4FC3-8631-1DE5C8F0E4FD}" srcOrd="0" destOrd="0" presId="urn:microsoft.com/office/officeart/2005/8/layout/chevron2"/>
    <dgm:cxn modelId="{867FF0A1-1E21-4983-BE14-1B41F3AC1B1C}" type="presOf" srcId="{8EF861FA-3808-4B5F-A394-808F8FCA844F}" destId="{7D4674C8-3BBD-4727-A37D-F0C903662B5E}" srcOrd="0" destOrd="0" presId="urn:microsoft.com/office/officeart/2005/8/layout/chevron2"/>
    <dgm:cxn modelId="{F6E4618F-7761-4514-901D-26E9C6E1D509}" type="presOf" srcId="{40BE8CB0-D409-4286-83A7-7CB88975B308}" destId="{0EC195B2-5C88-4735-92E1-811CE7167169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7DAE6E9F-F8CB-41FE-8919-8AD5795003D6}" type="presOf" srcId="{CD622641-F3D4-45C1-9D46-EA5724F7F5F3}" destId="{215AEA54-2758-4555-8621-D6B3E55C1C40}" srcOrd="0" destOrd="0" presId="urn:microsoft.com/office/officeart/2005/8/layout/chevron2"/>
    <dgm:cxn modelId="{3C263098-B760-43C3-95B5-9BE6A9EF7735}" type="presOf" srcId="{2F387301-5DE6-45E2-82CF-0968614BE5FA}" destId="{425E8F97-BAF5-4DED-8FE7-DD5A3C7B24FE}" srcOrd="0" destOrd="0" presId="urn:microsoft.com/office/officeart/2005/8/layout/chevron2"/>
    <dgm:cxn modelId="{A1DE459D-B6BC-46EF-8A41-2386560A3AC7}" type="presOf" srcId="{6D29025B-7E9E-4523-984D-758507BDFCD3}" destId="{098EBCC1-266D-4A29-8BA8-958004418245}" srcOrd="0" destOrd="0" presId="urn:microsoft.com/office/officeart/2005/8/layout/chevron2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AE25BFBC-910C-4E31-9ED2-82851BA20954}" type="presOf" srcId="{46644A12-61EF-421C-AD66-692EB805B048}" destId="{5E8AA695-8E16-481C-8474-78940AF4C855}" srcOrd="0" destOrd="0" presId="urn:microsoft.com/office/officeart/2005/8/layout/chevron2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116F7FA3-6FE2-41F6-BF0F-F43C5AAD7EC8}" type="presOf" srcId="{E2468726-E2C5-4CAB-A87E-212CDACC1D39}" destId="{BCF9926A-63CD-4519-B280-55D6BCE32101}" srcOrd="0" destOrd="0" presId="urn:microsoft.com/office/officeart/2005/8/layout/chevron2"/>
    <dgm:cxn modelId="{D0B4141B-6B34-4986-ADB4-F44AF9735ABF}" type="presOf" srcId="{64FD7011-1C57-4ACA-8B55-9E1489E37311}" destId="{E2098CAB-8FA0-4A3B-9077-802A97F44736}" srcOrd="0" destOrd="0" presId="urn:microsoft.com/office/officeart/2005/8/layout/chevron2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B74F6906-0A09-49D0-B608-F229D009720F}" type="presOf" srcId="{C5C4F80A-ADCA-43BF-ACC9-3F5C75B9E216}" destId="{A8EFB1D0-AFE1-4ABB-998F-BC8F5022F6DE}" srcOrd="0" destOrd="0" presId="urn:microsoft.com/office/officeart/2005/8/layout/chevron2"/>
    <dgm:cxn modelId="{D36E4064-F18F-4E10-8939-9ED02493D39C}" type="presOf" srcId="{89DC5C5C-4497-464A-BEDD-3EC8F5FBE9CF}" destId="{60ADE2E7-EE22-4F1B-B618-0810AEAB69CF}" srcOrd="0" destOrd="0" presId="urn:microsoft.com/office/officeart/2005/8/layout/chevron2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30D374BB-B7F3-43A8-88FC-846A17E18913}" type="presOf" srcId="{1C17E32D-E5BC-4650-8F69-5E37774C067C}" destId="{02AC38D5-023A-4A73-950E-DD6AFA43F046}" srcOrd="0" destOrd="0" presId="urn:microsoft.com/office/officeart/2005/8/layout/chevron2"/>
    <dgm:cxn modelId="{70C35891-BA24-4657-951C-8CD57A954841}" type="presParOf" srcId="{BCF9926A-63CD-4519-B280-55D6BCE32101}" destId="{B685A86D-C3FF-4C29-81CB-ECEFC3F9CA2E}" srcOrd="0" destOrd="0" presId="urn:microsoft.com/office/officeart/2005/8/layout/chevron2"/>
    <dgm:cxn modelId="{49542AAC-850E-4A9B-A886-97AB3E99DC12}" type="presParOf" srcId="{B685A86D-C3FF-4C29-81CB-ECEFC3F9CA2E}" destId="{A8EFB1D0-AFE1-4ABB-998F-BC8F5022F6DE}" srcOrd="0" destOrd="0" presId="urn:microsoft.com/office/officeart/2005/8/layout/chevron2"/>
    <dgm:cxn modelId="{5A784973-6D9F-4A5A-A9E1-4105436C3360}" type="presParOf" srcId="{B685A86D-C3FF-4C29-81CB-ECEFC3F9CA2E}" destId="{7D4674C8-3BBD-4727-A37D-F0C903662B5E}" srcOrd="1" destOrd="0" presId="urn:microsoft.com/office/officeart/2005/8/layout/chevron2"/>
    <dgm:cxn modelId="{419BE2F5-F72B-4637-BE06-8B2064D85F30}" type="presParOf" srcId="{BCF9926A-63CD-4519-B280-55D6BCE32101}" destId="{3DB66672-19AD-4748-9181-A079BB18C4FC}" srcOrd="1" destOrd="0" presId="urn:microsoft.com/office/officeart/2005/8/layout/chevron2"/>
    <dgm:cxn modelId="{60044768-01CF-41FD-8166-1BE94B6F0FB7}" type="presParOf" srcId="{BCF9926A-63CD-4519-B280-55D6BCE32101}" destId="{9DA3AA2C-EA36-459C-BB04-E859C5805F51}" srcOrd="2" destOrd="0" presId="urn:microsoft.com/office/officeart/2005/8/layout/chevron2"/>
    <dgm:cxn modelId="{91E2C07F-46E5-4479-9D97-98FA8FBFC856}" type="presParOf" srcId="{9DA3AA2C-EA36-459C-BB04-E859C5805F51}" destId="{60ADE2E7-EE22-4F1B-B618-0810AEAB69CF}" srcOrd="0" destOrd="0" presId="urn:microsoft.com/office/officeart/2005/8/layout/chevron2"/>
    <dgm:cxn modelId="{23A7B7A9-7803-4865-A8FB-F237029334D3}" type="presParOf" srcId="{9DA3AA2C-EA36-459C-BB04-E859C5805F51}" destId="{504D6305-7D78-4993-9F6D-D86EC1407DE3}" srcOrd="1" destOrd="0" presId="urn:microsoft.com/office/officeart/2005/8/layout/chevron2"/>
    <dgm:cxn modelId="{A387F083-D1C6-4F2B-9D20-530E6C9A191D}" type="presParOf" srcId="{BCF9926A-63CD-4519-B280-55D6BCE32101}" destId="{13EE3A4B-ECED-4353-BCE6-D95F8976A538}" srcOrd="3" destOrd="0" presId="urn:microsoft.com/office/officeart/2005/8/layout/chevron2"/>
    <dgm:cxn modelId="{818E491F-EFB8-4550-8682-A5A3B975C3F4}" type="presParOf" srcId="{BCF9926A-63CD-4519-B280-55D6BCE32101}" destId="{1A6E4B5F-9628-4EE5-9B6D-EBDBE6103752}" srcOrd="4" destOrd="0" presId="urn:microsoft.com/office/officeart/2005/8/layout/chevron2"/>
    <dgm:cxn modelId="{949C068E-B86A-43B4-A2AC-33DAC04370B1}" type="presParOf" srcId="{1A6E4B5F-9628-4EE5-9B6D-EBDBE6103752}" destId="{098EBCC1-266D-4A29-8BA8-958004418245}" srcOrd="0" destOrd="0" presId="urn:microsoft.com/office/officeart/2005/8/layout/chevron2"/>
    <dgm:cxn modelId="{F5268352-B57C-48E9-9FE6-16A6818D66A4}" type="presParOf" srcId="{1A6E4B5F-9628-4EE5-9B6D-EBDBE6103752}" destId="{02AC38D5-023A-4A73-950E-DD6AFA43F046}" srcOrd="1" destOrd="0" presId="urn:microsoft.com/office/officeart/2005/8/layout/chevron2"/>
    <dgm:cxn modelId="{CBAEB6C0-A914-4135-983D-4EB02DAEA079}" type="presParOf" srcId="{BCF9926A-63CD-4519-B280-55D6BCE32101}" destId="{89028E1F-40B5-40FC-8281-CB6E0D7C24F4}" srcOrd="5" destOrd="0" presId="urn:microsoft.com/office/officeart/2005/8/layout/chevron2"/>
    <dgm:cxn modelId="{F04690D9-ACEF-407B-B099-33987695F064}" type="presParOf" srcId="{BCF9926A-63CD-4519-B280-55D6BCE32101}" destId="{6750A149-C2C9-4CDE-B7C2-BCBF6D0F039F}" srcOrd="6" destOrd="0" presId="urn:microsoft.com/office/officeart/2005/8/layout/chevron2"/>
    <dgm:cxn modelId="{2F9EDEC3-E234-48EF-907B-1C8B0419DB69}" type="presParOf" srcId="{6750A149-C2C9-4CDE-B7C2-BCBF6D0F039F}" destId="{69ABBA2A-1B53-4120-8B56-E28A6169C332}" srcOrd="0" destOrd="0" presId="urn:microsoft.com/office/officeart/2005/8/layout/chevron2"/>
    <dgm:cxn modelId="{2B3BD920-117F-4190-BE9D-AC369A413C51}" type="presParOf" srcId="{6750A149-C2C9-4CDE-B7C2-BCBF6D0F039F}" destId="{E62D6163-FD5E-4FC3-8631-1DE5C8F0E4FD}" srcOrd="1" destOrd="0" presId="urn:microsoft.com/office/officeart/2005/8/layout/chevron2"/>
    <dgm:cxn modelId="{7B391101-08CA-4818-B499-AD76C52A71C3}" type="presParOf" srcId="{BCF9926A-63CD-4519-B280-55D6BCE32101}" destId="{EC6ADB9B-8157-4831-985B-061683CC1EEB}" srcOrd="7" destOrd="0" presId="urn:microsoft.com/office/officeart/2005/8/layout/chevron2"/>
    <dgm:cxn modelId="{6661D321-5A1F-417F-9FA4-6BF2188B0D0E}" type="presParOf" srcId="{BCF9926A-63CD-4519-B280-55D6BCE32101}" destId="{FC01F299-D96D-4F48-8A0E-C1D0E7F9525F}" srcOrd="8" destOrd="0" presId="urn:microsoft.com/office/officeart/2005/8/layout/chevron2"/>
    <dgm:cxn modelId="{3F57B298-C44D-4D4E-8B9D-708D2FFD06DA}" type="presParOf" srcId="{FC01F299-D96D-4F48-8A0E-C1D0E7F9525F}" destId="{C0B70794-7FBF-4132-BE23-89D055D34807}" srcOrd="0" destOrd="0" presId="urn:microsoft.com/office/officeart/2005/8/layout/chevron2"/>
    <dgm:cxn modelId="{5E860194-F1EE-4E19-8958-2FD1120EFD7D}" type="presParOf" srcId="{FC01F299-D96D-4F48-8A0E-C1D0E7F9525F}" destId="{CBA989B8-077B-4FBE-A07C-9D242D152BED}" srcOrd="1" destOrd="0" presId="urn:microsoft.com/office/officeart/2005/8/layout/chevron2"/>
    <dgm:cxn modelId="{101760FD-A860-49CE-9926-B91FC91DBB2B}" type="presParOf" srcId="{BCF9926A-63CD-4519-B280-55D6BCE32101}" destId="{A69712B6-3920-4DDC-8BD9-68FEA667200E}" srcOrd="9" destOrd="0" presId="urn:microsoft.com/office/officeart/2005/8/layout/chevron2"/>
    <dgm:cxn modelId="{B2C2420E-CB04-4DA1-A286-C446146E9E01}" type="presParOf" srcId="{BCF9926A-63CD-4519-B280-55D6BCE32101}" destId="{93541746-2B73-45D7-A371-2F578D68E6B7}" srcOrd="10" destOrd="0" presId="urn:microsoft.com/office/officeart/2005/8/layout/chevron2"/>
    <dgm:cxn modelId="{E24E27D6-CD2C-4008-A874-47772B2FFB23}" type="presParOf" srcId="{93541746-2B73-45D7-A371-2F578D68E6B7}" destId="{215AEA54-2758-4555-8621-D6B3E55C1C40}" srcOrd="0" destOrd="0" presId="urn:microsoft.com/office/officeart/2005/8/layout/chevron2"/>
    <dgm:cxn modelId="{87D73238-70DB-40BB-ADBA-6EF138E1CC86}" type="presParOf" srcId="{93541746-2B73-45D7-A371-2F578D68E6B7}" destId="{D5B43576-7BA0-48C9-B6FC-680D13C3B8E5}" srcOrd="1" destOrd="0" presId="urn:microsoft.com/office/officeart/2005/8/layout/chevron2"/>
    <dgm:cxn modelId="{B58A286A-A531-4F0C-B4B0-683B176D0611}" type="presParOf" srcId="{BCF9926A-63CD-4519-B280-55D6BCE32101}" destId="{FBBC8427-C78E-450F-BD2D-D925572D4B55}" srcOrd="11" destOrd="0" presId="urn:microsoft.com/office/officeart/2005/8/layout/chevron2"/>
    <dgm:cxn modelId="{32C5040B-9B96-4394-B830-3BC56BB7C6F5}" type="presParOf" srcId="{BCF9926A-63CD-4519-B280-55D6BCE32101}" destId="{BA02F535-A28B-4D0C-A498-43764D7F217A}" srcOrd="12" destOrd="0" presId="urn:microsoft.com/office/officeart/2005/8/layout/chevron2"/>
    <dgm:cxn modelId="{6881E6B2-0A45-4F00-B3A3-D15F638DBF66}" type="presParOf" srcId="{BA02F535-A28B-4D0C-A498-43764D7F217A}" destId="{A896D615-4805-490D-88BB-D96DE1A517B9}" srcOrd="0" destOrd="0" presId="urn:microsoft.com/office/officeart/2005/8/layout/chevron2"/>
    <dgm:cxn modelId="{245A01C9-882F-4FFA-9724-3C736A95CA85}" type="presParOf" srcId="{BA02F535-A28B-4D0C-A498-43764D7F217A}" destId="{E2098CAB-8FA0-4A3B-9077-802A97F44736}" srcOrd="1" destOrd="0" presId="urn:microsoft.com/office/officeart/2005/8/layout/chevron2"/>
    <dgm:cxn modelId="{94A0B469-FEF0-4DE7-BC09-8B43C070DFC1}" type="presParOf" srcId="{BCF9926A-63CD-4519-B280-55D6BCE32101}" destId="{25C8FA7B-98D6-49F3-B221-E7D84FFA4AE3}" srcOrd="13" destOrd="0" presId="urn:microsoft.com/office/officeart/2005/8/layout/chevron2"/>
    <dgm:cxn modelId="{0A7408A4-16E3-495B-AF03-731CBF26A898}" type="presParOf" srcId="{BCF9926A-63CD-4519-B280-55D6BCE32101}" destId="{EBB15920-05D6-476B-8ADE-253C9F0867B5}" srcOrd="14" destOrd="0" presId="urn:microsoft.com/office/officeart/2005/8/layout/chevron2"/>
    <dgm:cxn modelId="{6C85A50B-8B81-448F-8761-14E037BDB0F0}" type="presParOf" srcId="{EBB15920-05D6-476B-8ADE-253C9F0867B5}" destId="{425E8F97-BAF5-4DED-8FE7-DD5A3C7B24FE}" srcOrd="0" destOrd="0" presId="urn:microsoft.com/office/officeart/2005/8/layout/chevron2"/>
    <dgm:cxn modelId="{46341988-827D-4A77-8BB2-BB841F409D12}" type="presParOf" srcId="{EBB15920-05D6-476B-8ADE-253C9F0867B5}" destId="{5E8AA695-8E16-481C-8474-78940AF4C855}" srcOrd="1" destOrd="0" presId="urn:microsoft.com/office/officeart/2005/8/layout/chevron2"/>
    <dgm:cxn modelId="{CB2C812B-F1DC-4D99-B388-F209BF348CD5}" type="presParOf" srcId="{BCF9926A-63CD-4519-B280-55D6BCE32101}" destId="{D23A7527-3485-49CA-BC1C-D76A47930A6B}" srcOrd="15" destOrd="0" presId="urn:microsoft.com/office/officeart/2005/8/layout/chevron2"/>
    <dgm:cxn modelId="{1842B961-CC08-48DC-A67F-46579882F78A}" type="presParOf" srcId="{BCF9926A-63CD-4519-B280-55D6BCE32101}" destId="{C61F94FF-537C-4844-B009-E922E46B74CA}" srcOrd="16" destOrd="0" presId="urn:microsoft.com/office/officeart/2005/8/layout/chevron2"/>
    <dgm:cxn modelId="{8A2CDC71-F547-4600-91B2-1A7AC6520F44}" type="presParOf" srcId="{C61F94FF-537C-4844-B009-E922E46B74CA}" destId="{0EC195B2-5C88-4735-92E1-811CE7167169}" srcOrd="0" destOrd="0" presId="urn:microsoft.com/office/officeart/2005/8/layout/chevron2"/>
    <dgm:cxn modelId="{ED247610-1D2E-46F7-8226-F8DFC131B8A8}" type="presParOf" srcId="{C61F94FF-537C-4844-B009-E922E46B74CA}" destId="{14B4288F-6627-46EB-BCBA-12FAAE9CB246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12th,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12th,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07/7/12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22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12th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e_description_language" TargetMode="External"/><Relationship Id="rId2" Type="http://schemas.openxmlformats.org/officeDocument/2006/relationships/hyperlink" Target="http://www.cs.cmu.edu/~ac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smtClean="0"/>
              <a:t>rimary computational elements &amp; data stores</a:t>
            </a:r>
          </a:p>
          <a:p>
            <a:pPr lvl="2"/>
            <a:r>
              <a:rPr smtClean="0"/>
              <a:t>Filter</a:t>
            </a:r>
          </a:p>
          <a:p>
            <a:pPr lvl="2"/>
            <a:r>
              <a:rPr smtClean="0"/>
              <a:t>Object</a:t>
            </a:r>
          </a:p>
          <a:p>
            <a:pPr lvl="2"/>
            <a:r>
              <a:rPr smtClean="0"/>
              <a:t>Client/Server</a:t>
            </a:r>
          </a:p>
          <a:p>
            <a:pPr lvl="2"/>
            <a:r>
              <a:rPr smtClean="0"/>
              <a:t>Database</a:t>
            </a:r>
          </a:p>
          <a:p>
            <a:pPr lvl="2"/>
            <a:r>
              <a:rPr smtClean="0"/>
              <a:t>Black board</a:t>
            </a:r>
          </a:p>
          <a:p>
            <a:pPr lvl="2"/>
            <a:endParaRPr smtClean="0"/>
          </a:p>
          <a:p>
            <a:pPr lvl="2"/>
            <a:endParaRPr smtClean="0"/>
          </a:p>
          <a:p>
            <a:endParaRPr smtClean="0"/>
          </a:p>
          <a:p>
            <a:r>
              <a:rPr smtClean="0"/>
              <a:t>Connectors</a:t>
            </a:r>
          </a:p>
          <a:p>
            <a:pPr lvl="1"/>
            <a:r>
              <a:rPr smtClean="0"/>
              <a:t>Interaction among components</a:t>
            </a:r>
          </a:p>
          <a:p>
            <a:pPr lvl="1"/>
            <a:r>
              <a:rPr smtClean="0"/>
              <a:t>Communication &amp; coordination among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9454" y="164305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4786322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Connector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Systems</a:t>
            </a:r>
          </a:p>
          <a:p>
            <a:pPr lvl="1"/>
            <a:r>
              <a:rPr smtClean="0"/>
              <a:t>Configuration of components &amp; connectors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  <a:p>
            <a:r>
              <a:rPr smtClean="0"/>
              <a:t>Role</a:t>
            </a:r>
          </a:p>
          <a:p>
            <a:pPr lvl="1"/>
            <a:r>
              <a:rPr smtClean="0"/>
              <a:t>Particularity of the connector</a:t>
            </a:r>
          </a:p>
          <a:p>
            <a:pPr lvl="1"/>
            <a:r>
              <a:rPr smtClean="0"/>
              <a:t>Describes how the connector links the components</a:t>
            </a:r>
          </a:p>
          <a:p>
            <a:pPr lvl="2">
              <a:buNone/>
            </a:pPr>
            <a:r>
              <a:rPr lang="fr-FR" dirty="0" smtClean="0"/>
              <a:t>E</a:t>
            </a:r>
            <a:r>
              <a:rPr smtClean="0"/>
              <a:t>x : client-server connector has 2 roles designated caller &amp; callee</a:t>
            </a:r>
          </a:p>
          <a:p>
            <a:endParaRPr smtClean="0"/>
          </a:p>
          <a:p>
            <a:r>
              <a:rPr smtClean="0"/>
              <a:t>Port</a:t>
            </a:r>
          </a:p>
          <a:p>
            <a:pPr lvl="1"/>
            <a:r>
              <a:rPr smtClean="0"/>
              <a:t>Anchorage point on the component</a:t>
            </a:r>
          </a:p>
          <a:p>
            <a:pPr lvl="1"/>
            <a:r>
              <a:rPr smtClean="0"/>
              <a:t>Describes input or ouptut of a component</a:t>
            </a:r>
          </a:p>
          <a:p>
            <a:pPr lvl="1"/>
            <a:r>
              <a:rPr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15074" y="1285860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29388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143768" y="2000240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01024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15206" y="13572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smtClean="0"/>
              <a:t>Representation</a:t>
            </a:r>
          </a:p>
          <a:p>
            <a:pPr lvl="1"/>
            <a:r>
              <a:rPr smtClean="0"/>
              <a:t>Lower level view of a component</a:t>
            </a:r>
          </a:p>
          <a:p>
            <a:pPr lvl="1"/>
            <a:r>
              <a:rPr smtClean="0"/>
              <a:t>Component contains &amp; represents a sub system</a:t>
            </a:r>
          </a:p>
          <a:p>
            <a:pPr lvl="1"/>
            <a:r>
              <a:rPr smtClean="0"/>
              <a:t>Way to abstract complex system</a:t>
            </a:r>
          </a:p>
          <a:p>
            <a:pPr lvl="1"/>
            <a:endParaRPr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Representation map</a:t>
            </a:r>
          </a:p>
          <a:p>
            <a:pPr lvl="1"/>
            <a:r>
              <a:rPr lang="en-US" dirty="0" smtClean="0"/>
              <a:t>Association between internal &amp; external ports of a component</a:t>
            </a:r>
          </a:p>
          <a:p>
            <a:pPr lvl="2">
              <a:buNone/>
            </a:pPr>
            <a:r>
              <a:rPr lang="en-US" dirty="0" smtClean="0"/>
              <a:t>(input, output)</a:t>
            </a:r>
          </a:p>
          <a:p>
            <a:pPr lvl="1"/>
            <a:r>
              <a:rPr lang="en-US" dirty="0" smtClean="0"/>
              <a:t>Association between internal &amp; external roles for a connector</a:t>
            </a:r>
          </a:p>
          <a:p>
            <a:pPr lvl="1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6215074" y="1285860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429388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14" name="Flèche droite 13"/>
          <p:cNvSpPr/>
          <p:nvPr/>
        </p:nvSpPr>
        <p:spPr>
          <a:xfrm>
            <a:off x="7143768" y="2000240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15" name="Rectangle 14"/>
          <p:cNvSpPr/>
          <p:nvPr/>
        </p:nvSpPr>
        <p:spPr>
          <a:xfrm>
            <a:off x="8001024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215206" y="1357298"/>
            <a:ext cx="72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cxnSp>
        <p:nvCxnSpPr>
          <p:cNvPr id="18" name="Connecteur droit avec flèche 17"/>
          <p:cNvCxnSpPr>
            <a:stCxn id="27" idx="0"/>
          </p:cNvCxnSpPr>
          <p:nvPr/>
        </p:nvCxnSpPr>
        <p:spPr>
          <a:xfrm rot="16200000" flipV="1">
            <a:off x="6833181" y="2096513"/>
            <a:ext cx="1071570" cy="11647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00892" y="3214686"/>
            <a:ext cx="1928826" cy="1500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143768" y="3714752"/>
            <a:ext cx="500066" cy="250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7643834" y="3804049"/>
            <a:ext cx="500066" cy="12501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358082" y="3214686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43900" y="3714752"/>
            <a:ext cx="500066" cy="250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8215338" y="4071942"/>
            <a:ext cx="285752" cy="14287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8143900" y="4286256"/>
            <a:ext cx="500066" cy="250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representation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 : 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Representation and properties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language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Language is based on </a:t>
            </a:r>
          </a:p>
          <a:p>
            <a:pPr lvl="1"/>
            <a:r>
              <a:rPr smtClean="0"/>
              <a:t>First order predicate logic </a:t>
            </a:r>
          </a:p>
          <a:p>
            <a:pPr lvl="1"/>
            <a:r>
              <a:rPr smtClean="0"/>
              <a:t>Rules checking if architectural model is well formed</a:t>
            </a:r>
          </a:p>
          <a:p>
            <a:endParaRPr smtClean="0"/>
          </a:p>
          <a:p>
            <a:r>
              <a:rPr smtClean="0"/>
              <a:t>Rules can be define</a:t>
            </a:r>
          </a:p>
          <a:p>
            <a:pPr lvl="1"/>
            <a:r>
              <a:rPr smtClean="0"/>
              <a:t>By the style designer</a:t>
            </a:r>
          </a:p>
          <a:p>
            <a:pPr lvl="1"/>
            <a:r>
              <a:rPr smtClean="0"/>
              <a:t>By ourself</a:t>
            </a:r>
          </a:p>
          <a:p>
            <a:pPr lvl="1"/>
            <a:endParaRPr smtClean="0"/>
          </a:p>
          <a:p>
            <a:r>
              <a:rPr smtClean="0"/>
              <a:t>2 types of rules</a:t>
            </a:r>
          </a:p>
          <a:p>
            <a:pPr lvl="1"/>
            <a:r>
              <a:rPr smtClean="0"/>
              <a:t>Invariant : violations of which are errors</a:t>
            </a:r>
          </a:p>
          <a:p>
            <a:pPr lvl="1"/>
            <a:r>
              <a:rPr smtClean="0"/>
              <a:t>Heuristics : violations of which leads to warnings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dirty="0" smtClean="0"/>
          </a:p>
          <a:p>
            <a:r>
              <a:rPr lang="en-US" dirty="0" err="1" smtClean="0"/>
              <a:t>AcmeStudio</a:t>
            </a:r>
            <a:endParaRPr lang="en-US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ATAM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b="1" smtClean="0"/>
              <a:t>"Architecture Tradeoff Analysis Method"</a:t>
            </a:r>
          </a:p>
          <a:p>
            <a:pPr>
              <a:buNone/>
            </a:pPr>
            <a:endParaRPr b="1" smtClean="0"/>
          </a:p>
          <a:p>
            <a:r>
              <a:rPr lang="en-US" dirty="0" smtClean="0"/>
              <a:t>Risk identification method to assess the consequences of architectural decisions in light of quality attribute requirements.</a:t>
            </a:r>
            <a:endParaRPr lang="en-US" b="1" dirty="0" smtClean="0"/>
          </a:p>
          <a:p>
            <a:r>
              <a:rPr lang="en-US" dirty="0" smtClean="0"/>
              <a:t>The ATAM can be done early in the software development life cycle.</a:t>
            </a:r>
            <a:endParaRPr smtClean="0"/>
          </a:p>
          <a:p>
            <a:r>
              <a:rPr lang="en-US" dirty="0" smtClean="0"/>
              <a:t>It can be done relatively inexpensively and quickly (because it is assessing architectural design artifacts).</a:t>
            </a:r>
            <a:endParaRPr smtClean="0"/>
          </a:p>
          <a:p>
            <a:r>
              <a:rPr lang="en-US" dirty="0" smtClean="0"/>
              <a:t>The ATAM will produce analyses commensurate with the level of detail of the architectural specification.</a:t>
            </a:r>
            <a:endParaRPr smtClean="0"/>
          </a:p>
          <a:p>
            <a:endParaRPr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ATAM(cont.)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Three of the major goals of ATAM are to:</a:t>
            </a:r>
            <a:endParaRPr sz="3600" smtClean="0"/>
          </a:p>
          <a:p>
            <a:pPr lvl="1"/>
            <a:r>
              <a:rPr lang="en-US" sz="3200" dirty="0" smtClean="0"/>
              <a:t>elicit and refine a precise statement of the architecture’s driving quality attribute requirements</a:t>
            </a:r>
            <a:endParaRPr sz="3200" smtClean="0"/>
          </a:p>
          <a:p>
            <a:pPr lvl="1"/>
            <a:r>
              <a:rPr lang="en-US" sz="3200" dirty="0" smtClean="0"/>
              <a:t>elicit and refine a precise statement of the architectural design decisions</a:t>
            </a:r>
            <a:endParaRPr sz="3200" smtClean="0"/>
          </a:p>
          <a:p>
            <a:pPr lvl="1"/>
            <a:r>
              <a:rPr lang="en-US" sz="3200" dirty="0" smtClean="0"/>
              <a:t>evaluate the architectural design decisions to determine if they satisfactorily address the quality requirements</a:t>
            </a:r>
            <a:endParaRPr sz="3200" smtClean="0"/>
          </a:p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ATAM(cont.)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output of an ATAM is an out-brief presentation and/or a written report that includes the major findings of the evaluation. These are typically: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the architectural styles identified</a:t>
            </a:r>
          </a:p>
          <a:p>
            <a:pPr lvl="1"/>
            <a:r>
              <a:rPr lang="en-US" sz="2400" dirty="0" smtClean="0"/>
              <a:t>a "utility tree" — a hierarchic model of the driving architectural requirements</a:t>
            </a:r>
          </a:p>
          <a:p>
            <a:pPr lvl="1"/>
            <a:r>
              <a:rPr lang="en-US" sz="2400" dirty="0" smtClean="0"/>
              <a:t>the tradeoff points</a:t>
            </a:r>
          </a:p>
          <a:p>
            <a:pPr lvl="1"/>
            <a:r>
              <a:rPr lang="en-US" sz="2400" dirty="0" smtClean="0"/>
              <a:t>the sensitivity points</a:t>
            </a:r>
          </a:p>
          <a:p>
            <a:pPr lvl="1"/>
            <a:r>
              <a:rPr lang="en-US" sz="2400" dirty="0" smtClean="0"/>
              <a:t>a set of identified risks</a:t>
            </a:r>
          </a:p>
          <a:p>
            <a:pPr lvl="1"/>
            <a:r>
              <a:rPr lang="en-US" sz="2400" dirty="0" smtClean="0"/>
              <a:t>a set of identified non-risks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ATAM introduction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Atam</a:t>
            </a:r>
            <a:r>
              <a:rPr lang="en-US" dirty="0" smtClean="0"/>
              <a:t> assessment steps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428596" y="1161135"/>
          <a:ext cx="8358246" cy="5411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07/7/12/main" xmlns="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ADLs bring the tools for architecture evolution and reusability</a:t>
            </a:r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</a:t>
            </a:r>
          </a:p>
          <a:p>
            <a:pPr lvl="1"/>
            <a:r>
              <a:rPr lang="en-GB" dirty="0" err="1" smtClean="0"/>
              <a:t>Rapide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1"/>
            <a:r>
              <a:rPr lang="en-GB" dirty="0" smtClean="0"/>
              <a:t>ACME</a:t>
            </a:r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1"/>
            <a:r>
              <a:rPr lang="en-GB" dirty="0" smtClean="0"/>
              <a:t>AADL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400" b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Architectural design environment by Carnegie Mellon University</a:t>
            </a:r>
          </a:p>
          <a:p>
            <a:r>
              <a:rPr lang="en-US" sz="2800" dirty="0" smtClean="0"/>
              <a:t>Acme created in 1995 </a:t>
            </a:r>
          </a:p>
          <a:p>
            <a:r>
              <a:rPr lang="en-US" sz="2800" dirty="0" smtClean="0"/>
              <a:t>Goal : To provide a common language that could be used to support the interchange of architectural descriptions between a variety of architectural design tools.</a:t>
            </a:r>
          </a:p>
          <a:p>
            <a:r>
              <a:rPr lang="en-US" sz="2800" dirty="0" smtClean="0"/>
              <a:t>Provide a generic, extensible infrastructure for describing, representing, generating, and analyzing software architecture descriptions.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kernel &amp; elements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071546"/>
            <a:ext cx="8643968" cy="5500704"/>
          </a:xfrm>
        </p:spPr>
        <p:txBody>
          <a:bodyPr/>
          <a:lstStyle/>
          <a:p>
            <a:r>
              <a:rPr lang="en-US" dirty="0" smtClean="0"/>
              <a:t>Components, with ports</a:t>
            </a:r>
          </a:p>
          <a:p>
            <a:r>
              <a:rPr lang="en-US" dirty="0" smtClean="0"/>
              <a:t>Connectors, with roles</a:t>
            </a:r>
          </a:p>
          <a:p>
            <a:r>
              <a:rPr lang="en-US" dirty="0" smtClean="0"/>
              <a:t>Attachments of particular ports to particular roles</a:t>
            </a:r>
          </a:p>
          <a:p>
            <a:r>
              <a:rPr lang="en-US" dirty="0" smtClean="0"/>
              <a:t>Properties </a:t>
            </a:r>
            <a:r>
              <a:rPr lang="en-US" dirty="0" smtClean="0"/>
              <a:t>of any of above</a:t>
            </a:r>
            <a:endParaRPr lang="fr-FR" dirty="0"/>
          </a:p>
        </p:txBody>
      </p:sp>
      <p:pic>
        <p:nvPicPr>
          <p:cNvPr id="1026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1071538" y="3643314"/>
            <a:ext cx="6892802" cy="3000396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Expressive descriptions that are easy for humans to read and write</a:t>
            </a:r>
          </a:p>
          <a:p>
            <a:endParaRPr lang="en-US" dirty="0" smtClean="0"/>
          </a:p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>
              <a:buNone/>
            </a:pPr>
            <a:r>
              <a:rPr lang="en-US" dirty="0" smtClean="0"/>
              <a:t>components, connectors, systems, ports, roles, representations, representation maps</a:t>
            </a:r>
          </a:p>
          <a:p>
            <a:pPr lvl="1"/>
            <a:r>
              <a:rPr smtClean="0"/>
              <a:t>Refinement : several representation levels and views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1232</Words>
  <Application>Microsoft Office PowerPoint</Application>
  <PresentationFormat>Affichage à l'écran (4:3)</PresentationFormat>
  <Paragraphs>310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Charte graphique_PA</vt:lpstr>
      <vt:lpstr>ACME    A powerful ADL</vt:lpstr>
      <vt:lpstr>Table of Contents</vt:lpstr>
      <vt:lpstr>1. Why do we use ADLS ?</vt:lpstr>
      <vt:lpstr>1. Why do we use ADLS ?(cont.)</vt:lpstr>
      <vt:lpstr>2. ADL investigation and choice</vt:lpstr>
      <vt:lpstr>2. ADL investigation and choice (cont.)</vt:lpstr>
      <vt:lpstr>3. What is acme ?</vt:lpstr>
      <vt:lpstr>3. Acme kernel &amp; elements</vt:lpstr>
      <vt:lpstr>3. Acme description</vt:lpstr>
      <vt:lpstr>3. Acme description</vt:lpstr>
      <vt:lpstr>3. ACME Description (cont.)</vt:lpstr>
      <vt:lpstr>3. ACME Description (cont.)</vt:lpstr>
      <vt:lpstr>3. ACME Description (cont.)</vt:lpstr>
      <vt:lpstr>3. ACME Description (cont.)</vt:lpstr>
      <vt:lpstr>3. Acme language</vt:lpstr>
      <vt:lpstr>3. Acme tool</vt:lpstr>
      <vt:lpstr>4. ATAM</vt:lpstr>
      <vt:lpstr>4. ATAM(cont.)</vt:lpstr>
      <vt:lpstr>4. ATAM(cont.)</vt:lpstr>
      <vt:lpstr>4. Atam assessment steps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248</cp:revision>
  <dcterms:created xsi:type="dcterms:W3CDTF">2009-09-23T16:56:23Z</dcterms:created>
  <dcterms:modified xsi:type="dcterms:W3CDTF">2009-11-11T13:30:00Z</dcterms:modified>
</cp:coreProperties>
</file>