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56" r:id="rId3"/>
    <p:sldId id="261" r:id="rId4"/>
    <p:sldId id="309" r:id="rId5"/>
    <p:sldId id="310" r:id="rId6"/>
    <p:sldId id="311" r:id="rId7"/>
    <p:sldId id="327" r:id="rId8"/>
    <p:sldId id="326" r:id="rId9"/>
    <p:sldId id="319" r:id="rId10"/>
    <p:sldId id="318" r:id="rId11"/>
    <p:sldId id="315" r:id="rId12"/>
    <p:sldId id="316" r:id="rId13"/>
    <p:sldId id="329" r:id="rId14"/>
    <p:sldId id="328" r:id="rId15"/>
    <p:sldId id="317" r:id="rId16"/>
    <p:sldId id="312" r:id="rId17"/>
    <p:sldId id="321" r:id="rId18"/>
    <p:sldId id="320" r:id="rId19"/>
    <p:sldId id="331" r:id="rId20"/>
    <p:sldId id="330" r:id="rId21"/>
    <p:sldId id="332" r:id="rId22"/>
    <p:sldId id="308" r:id="rId23"/>
    <p:sldId id="286" r:id="rId24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07/7/7/main" val="C44F00" mc:Ignorable=""/>
    <a:srgbClr xmlns:mc="http://schemas.openxmlformats.org/markup-compatibility/2006" xmlns:a14="http://schemas.microsoft.com/office/drawing/2007/7/7/main" val="FF6600" mc:Ignorable=""/>
  </p:clrMru>
  <p:extLst>
    <p:ext uri="{E76CE94A-603C-4142-B9EB-6D1370010A27}">
      <p14:discardImageEditData xmlns:p14="http://schemas.microsoft.com/office/powerpoint/2007/7/12/main" val="0"/>
    </p:ext>
    <p:ext uri="{D31A062A-798A-4329-ABDD-BBA856620510}">
      <p14:defaultImageDpi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8760" autoAdjust="0"/>
    <p:restoredTop sz="94500" autoAdjust="0"/>
  </p:normalViewPr>
  <p:slideViewPr>
    <p:cSldViewPr>
      <p:cViewPr>
        <p:scale>
          <a:sx n="80" d="100"/>
          <a:sy n="80" d="100"/>
        </p:scale>
        <p:origin x="-594" y="-7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01/10/2009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01/10/2009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October</a:t>
            </a:r>
            <a:r>
              <a:rPr sz="1800" b="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1st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, 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xmlns:mc="http://schemas.openxmlformats.org/markup-compatibility/2006" xmlns:a14="http://schemas.microsoft.com/office/drawing/2007/7/7/main" val="A0A0A0" mc:Ignorable="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xmlns:mc="http://schemas.openxmlformats.org/markup-compatibility/2006" xmlns:a14="http://schemas.microsoft.com/office/drawing/2007/7/7/main" val="A0A0A0" mc:Ignorable="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ea typeface="굴림" charset="-127"/>
              </a:rPr>
              <a:t> - Project 1, Part 2</a:t>
            </a:r>
            <a:endParaRPr lang="fr-FR" altLang="ko-KR" sz="900" dirty="0">
              <a:solidFill>
                <a:srgbClr xmlns:mc="http://schemas.openxmlformats.org/markup-compatibility/2006" xmlns:a14="http://schemas.microsoft.com/office/drawing/2007/7/7/main" val="7F7F7F" mc:Ignorable="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21 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 userDrawn="1"/>
        </p:nvSpPr>
        <p:spPr>
          <a:xfrm>
            <a:off x="7962843" y="6643688"/>
            <a:ext cx="112242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latin typeface="Calibri" pitchFamily="34" charset="0"/>
                <a:ea typeface="굴림" charset="-127"/>
              </a:rPr>
              <a:t>Ocotber</a:t>
            </a:r>
            <a:r>
              <a:rPr lang="fr-FR" altLang="ko-KR" sz="1000" baseline="0" dirty="0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latin typeface="Calibri" pitchFamily="34" charset="0"/>
                <a:ea typeface="굴림" charset="-127"/>
              </a:rPr>
              <a:t> 1st</a:t>
            </a:r>
            <a:r>
              <a:rPr lang="fr-FR" altLang="ko-KR" sz="1000" dirty="0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latin typeface="Calibri" pitchFamily="34" charset="0"/>
                <a:ea typeface="굴림" charset="-127"/>
              </a:rPr>
              <a:t> </a:t>
            </a:r>
            <a:r>
              <a:rPr lang="fr-FR" altLang="ko-KR" sz="1000" dirty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xmlns:mc="http://schemas.openxmlformats.org/markup-compatibility/2006" xmlns:a14="http://schemas.microsoft.com/office/drawing/2007/7/7/main" val="7F7F7F" mc:Ignorable="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xmlns:mc="http://schemas.openxmlformats.org/markup-compatibility/2006" xmlns:a14="http://schemas.microsoft.com/office/drawing/2007/7/7/main" val="C44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xmlns:mc="http://schemas.openxmlformats.org/markup-compatibility/2006" xmlns:a14="http://schemas.microsoft.com/office/drawing/2007/7/7/main" val="8F481E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C0C0C0" mc:Ignorable="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dirty="0" smtClean="0">
                <a:ln>
                  <a:noFill/>
                </a:ln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FDIR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</a:b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   </a:t>
            </a:r>
            <a:r>
              <a:rPr b="0" i="1" cap="none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Spacecraft</a:t>
            </a:r>
            <a:r>
              <a:rPr b="0" i="1" cap="none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 </a:t>
            </a:r>
            <a:r>
              <a:rPr b="0" i="1" cap="none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fault</a:t>
            </a:r>
            <a:r>
              <a:rPr b="0" i="1" cap="none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505111" y="328336"/>
            <a:ext cx="4352925" cy="2943225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7572396" y="3357562"/>
            <a:ext cx="1428760" cy="928694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Project 1</a:t>
            </a:r>
          </a:p>
          <a:p>
            <a:pPr algn="ctr"/>
            <a:r>
              <a:rPr lang="fr-FR" i="1" dirty="0" smtClean="0"/>
              <a:t>Part 2</a:t>
            </a:r>
            <a:endParaRPr lang="fr-FR" i="1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dirty="0" err="1" smtClean="0"/>
              <a:t>Displaying</a:t>
            </a:r>
            <a:r>
              <a:rPr lang="fr-FR" sz="2800" dirty="0" smtClean="0"/>
              <a:t> information </a:t>
            </a:r>
            <a:r>
              <a:rPr lang="fr-FR" sz="2800" dirty="0" err="1" smtClean="0"/>
              <a:t>continuously</a:t>
            </a:r>
            <a:r>
              <a:rPr lang="fr-FR" sz="2800" dirty="0" smtClean="0"/>
              <a:t> (</a:t>
            </a:r>
            <a:r>
              <a:rPr lang="fr-FR" sz="2800" dirty="0" err="1" smtClean="0"/>
              <a:t>cont</a:t>
            </a:r>
            <a:r>
              <a:rPr lang="fr-FR" sz="2800" dirty="0" smtClean="0"/>
              <a:t>.)</a:t>
            </a:r>
            <a:endParaRPr lang="fr-F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FDIR </a:t>
            </a:r>
            <a:r>
              <a:rPr lang="fr-FR" dirty="0" err="1" smtClean="0"/>
              <a:t>should</a:t>
            </a:r>
            <a:r>
              <a:rPr lang="fr-FR" dirty="0" smtClean="0"/>
              <a:t> display </a:t>
            </a:r>
            <a:r>
              <a:rPr lang="fr-FR" dirty="0" err="1" smtClean="0"/>
              <a:t>continuous</a:t>
            </a:r>
            <a:r>
              <a:rPr lang="fr-FR" dirty="0" smtClean="0"/>
              <a:t> information about state of the </a:t>
            </a:r>
            <a:r>
              <a:rPr lang="fr-FR" dirty="0" err="1" smtClean="0"/>
              <a:t>systems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FDIR has to </a:t>
            </a:r>
            <a:r>
              <a:rPr lang="fr-FR" dirty="0" err="1" smtClean="0"/>
              <a:t>interprate</a:t>
            </a:r>
            <a:r>
              <a:rPr lang="fr-FR" dirty="0" smtClean="0"/>
              <a:t> </a:t>
            </a:r>
            <a:r>
              <a:rPr lang="fr-FR" dirty="0" err="1" smtClean="0"/>
              <a:t>monitored</a:t>
            </a:r>
            <a:r>
              <a:rPr lang="fr-FR" dirty="0" smtClean="0"/>
              <a:t> values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space</a:t>
            </a:r>
            <a:r>
              <a:rPr lang="fr-FR" dirty="0" smtClean="0"/>
              <a:t> </a:t>
            </a:r>
            <a:r>
              <a:rPr lang="fr-FR" dirty="0" err="1" smtClean="0"/>
              <a:t>craft</a:t>
            </a:r>
            <a:r>
              <a:rPr lang="fr-FR" dirty="0" smtClean="0"/>
              <a:t> system</a:t>
            </a:r>
          </a:p>
          <a:p>
            <a:endParaRPr lang="fr-FR" dirty="0" smtClean="0"/>
          </a:p>
          <a:p>
            <a:r>
              <a:rPr lang="fr-FR" dirty="0" smtClean="0"/>
              <a:t>Return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a standard message </a:t>
            </a:r>
            <a:r>
              <a:rPr lang="fr-FR" dirty="0" err="1" smtClean="0"/>
              <a:t>displayed</a:t>
            </a:r>
            <a:r>
              <a:rPr lang="fr-FR" dirty="0" smtClean="0"/>
              <a:t> on the FDIR console</a:t>
            </a:r>
          </a:p>
          <a:p>
            <a:endParaRPr lang="fr-FR" dirty="0" smtClean="0"/>
          </a:p>
          <a:p>
            <a:r>
              <a:rPr lang="fr-FR" dirty="0" err="1" smtClean="0"/>
              <a:t>Considering</a:t>
            </a:r>
            <a:r>
              <a:rPr lang="fr-FR" dirty="0" smtClean="0"/>
              <a:t> </a:t>
            </a:r>
            <a:r>
              <a:rPr lang="fr-FR" dirty="0" err="1" smtClean="0"/>
              <a:t>received</a:t>
            </a:r>
            <a:r>
              <a:rPr lang="fr-FR" dirty="0" smtClean="0"/>
              <a:t> message, the FDIR or the </a:t>
            </a:r>
            <a:r>
              <a:rPr lang="fr-FR" dirty="0" err="1" smtClean="0"/>
              <a:t>crew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able to </a:t>
            </a:r>
            <a:r>
              <a:rPr lang="fr-FR" dirty="0" err="1" smtClean="0"/>
              <a:t>understand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the </a:t>
            </a:r>
            <a:r>
              <a:rPr lang="fr-FR" dirty="0" err="1" smtClean="0"/>
              <a:t>current</a:t>
            </a:r>
            <a:r>
              <a:rPr lang="fr-FR" dirty="0" smtClean="0"/>
              <a:t> state of the </a:t>
            </a:r>
            <a:r>
              <a:rPr lang="fr-FR" dirty="0" err="1" smtClean="0"/>
              <a:t>systems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3819616267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dirty="0" err="1" smtClean="0"/>
              <a:t>Displaying</a:t>
            </a:r>
            <a:r>
              <a:rPr lang="fr-FR" sz="2800" dirty="0" smtClean="0"/>
              <a:t> information </a:t>
            </a:r>
            <a:r>
              <a:rPr lang="fr-FR" sz="2800" dirty="0" err="1" smtClean="0"/>
              <a:t>continuously</a:t>
            </a:r>
            <a:r>
              <a:rPr lang="fr-FR" sz="2800" dirty="0" smtClean="0"/>
              <a:t> (</a:t>
            </a:r>
            <a:r>
              <a:rPr lang="fr-FR" sz="2800" dirty="0" err="1"/>
              <a:t>cont</a:t>
            </a:r>
            <a:r>
              <a:rPr lang="fr-FR" sz="2800" dirty="0"/>
              <a:t>.)</a:t>
            </a:r>
            <a:endParaRPr lang="fr-FR" sz="2800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fr-FR" b="1" kern="0" dirty="0" smtClean="0">
                  <a:solidFill>
                    <a:schemeClr val="bg1"/>
                  </a:solidFill>
                  <a:latin typeface="+mn-lt"/>
                  <a:cs typeface="+mn-cs"/>
                </a:rPr>
                <a:t>Display information</a:t>
              </a: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27101" y="4437111"/>
            <a:ext cx="4065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b</a:t>
            </a:r>
            <a:r>
              <a:rPr lang="fr-FR" sz="1400" b="1" kern="0" dirty="0" smtClean="0">
                <a:latin typeface="+mn-lt"/>
                <a:cs typeface="+mn-cs"/>
              </a:rPr>
              <a:t>: </a:t>
            </a:r>
            <a:r>
              <a:rPr lang="fr-FR" sz="1400" b="1" kern="0" dirty="0" err="1" smtClean="0">
                <a:latin typeface="+mn-lt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!{</a:t>
            </a:r>
            <a:r>
              <a:rPr lang="fr-FR" sz="1400" b="1" kern="0" dirty="0" err="1" smtClean="0">
                <a:latin typeface="+mn-lt"/>
                <a:cs typeface="+mn-cs"/>
              </a:rPr>
              <a:t>functionnal</a:t>
            </a:r>
            <a:r>
              <a:rPr lang="fr-FR" sz="1400" b="1" kern="0" dirty="0" smtClean="0">
                <a:latin typeface="+mn-lt"/>
                <a:cs typeface="+mn-cs"/>
              </a:rPr>
              <a:t>/not </a:t>
            </a:r>
            <a:r>
              <a:rPr lang="fr-FR" sz="1400" b="1" kern="0" dirty="0" err="1" smtClean="0">
                <a:latin typeface="+mn-lt"/>
                <a:cs typeface="+mn-cs"/>
              </a:rPr>
              <a:t>funct</a:t>
            </a:r>
            <a:r>
              <a:rPr lang="fr-FR" sz="1400" b="1" kern="0" dirty="0" smtClean="0">
                <a:latin typeface="+mn-lt"/>
                <a:cs typeface="+mn-cs"/>
              </a:rPr>
              <a:t>. </a:t>
            </a:r>
            <a:r>
              <a:rPr lang="fr-FR" sz="1400" b="1" kern="0" dirty="0" err="1">
                <a:latin typeface="+mn-lt"/>
                <a:cs typeface="+mn-cs"/>
              </a:rPr>
              <a:t>p</a:t>
            </a:r>
            <a:r>
              <a:rPr lang="fr-FR" sz="1400" b="1" kern="0" dirty="0" err="1" smtClean="0">
                <a:latin typeface="+mn-lt"/>
                <a:cs typeface="+mn-cs"/>
              </a:rPr>
              <a:t>roper</a:t>
            </a:r>
            <a:r>
              <a:rPr lang="fr-FR" sz="1400" b="1" kern="0" dirty="0" smtClean="0">
                <a:latin typeface="+mn-lt"/>
                <a:cs typeface="+mn-cs"/>
              </a:rPr>
              <a:t>./</a:t>
            </a:r>
            <a:r>
              <a:rPr lang="fr-FR" sz="1400" b="1" kern="0" dirty="0" err="1" smtClean="0">
                <a:latin typeface="+mn-lt"/>
                <a:cs typeface="+mn-cs"/>
              </a:rPr>
              <a:t>broken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Information display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Systems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2696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</a:t>
            </a:r>
            <a:r>
              <a:rPr lang="fr-FR" sz="1400" b="1" kern="0" dirty="0" err="1" smtClean="0">
                <a:latin typeface="+mn-lt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 {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value/no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331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FDIR! {display in </a:t>
            </a:r>
            <a:r>
              <a:rPr lang="fr-FR" sz="1400" b="1" kern="0" dirty="0" err="1" smtClean="0">
                <a:latin typeface="+mn-lt"/>
                <a:cs typeface="+mn-cs"/>
              </a:rPr>
              <a:t>tol</a:t>
            </a:r>
            <a:r>
              <a:rPr lang="fr-FR" sz="1400" b="1" kern="0" dirty="0" smtClean="0">
                <a:latin typeface="+mn-lt"/>
                <a:cs typeface="+mn-cs"/>
              </a:rPr>
              <a:t>/out-of-</a:t>
            </a:r>
            <a:r>
              <a:rPr lang="fr-FR" sz="1400" b="1" kern="0" dirty="0" err="1" smtClean="0">
                <a:latin typeface="+mn-lt"/>
                <a:cs typeface="+mn-cs"/>
              </a:rPr>
              <a:t>tol</a:t>
            </a:r>
            <a:r>
              <a:rPr lang="fr-FR" sz="1400" b="1" kern="0" dirty="0" smtClean="0">
                <a:latin typeface="+mn-lt"/>
                <a:cs typeface="+mn-cs"/>
              </a:rPr>
              <a:t>/no </a:t>
            </a:r>
            <a:r>
              <a:rPr lang="fr-FR" sz="1400" b="1" kern="0" dirty="0" err="1" smtClean="0">
                <a:latin typeface="+mn-lt"/>
                <a:cs typeface="+mn-cs"/>
              </a:rPr>
              <a:t>resp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27101" y="4897286"/>
            <a:ext cx="2618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Information display!{console}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55776" y="5877272"/>
            <a:ext cx="416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Display</a:t>
            </a:r>
            <a:r>
              <a:rPr lang="fr-FR" sz="3200" b="1" kern="0" dirty="0" smtClean="0"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2066140013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Collect systems data to data </a:t>
            </a:r>
            <a:r>
              <a:rPr lang="en-US" sz="2800" dirty="0" smtClean="0"/>
              <a:t>storage</a:t>
            </a:r>
            <a:endParaRPr lang="fr-F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/>
              <a:t>State values are collected from the systems at regular intervals</a:t>
            </a:r>
          </a:p>
          <a:p>
            <a:pPr>
              <a:buNone/>
            </a:pPr>
            <a:endParaRPr dirty="0" smtClean="0"/>
          </a:p>
          <a:p>
            <a:r>
              <a:rPr dirty="0" smtClean="0"/>
              <a:t>The FDRI receives the data and stores it with a timestamp to the FDRI Storage System for </a:t>
            </a:r>
            <a:r>
              <a:rPr smtClean="0"/>
              <a:t>further use</a:t>
            </a:r>
          </a:p>
          <a:p>
            <a:pPr>
              <a:buNone/>
            </a:pPr>
            <a:endParaRPr smtClean="0"/>
          </a:p>
          <a:p>
            <a:r>
              <a:rPr dirty="0" smtClean="0"/>
              <a:t>When data storage is centralized it doesn't matter if some systems go down, because data analysis can still be done on the stored data. 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770100015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843962" cy="533400"/>
          </a:xfrm>
        </p:spPr>
        <p:txBody>
          <a:bodyPr/>
          <a:lstStyle/>
          <a:p>
            <a:r>
              <a:rPr sz="2800" dirty="0" smtClean="0"/>
              <a:t>Collect systems data to data </a:t>
            </a:r>
            <a:r>
              <a:rPr sz="2800" dirty="0" err="1" smtClean="0"/>
              <a:t>storage</a:t>
            </a:r>
            <a:r>
              <a:rPr sz="2800" dirty="0" smtClean="0"/>
              <a:t> </a:t>
            </a:r>
            <a:r>
              <a:rPr lang="fr-FR" sz="2800" dirty="0"/>
              <a:t>(</a:t>
            </a:r>
            <a:r>
              <a:rPr lang="fr-FR" sz="2800" dirty="0" err="1"/>
              <a:t>cont</a:t>
            </a:r>
            <a:r>
              <a:rPr lang="fr-FR" sz="2800" dirty="0"/>
              <a:t>.)</a:t>
            </a:r>
            <a:endParaRPr lang="fr-FR" sz="2800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Data Transfer</a:t>
              </a:r>
              <a:endParaRPr lang="fr-F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08104" y="4437112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b</a:t>
            </a:r>
            <a:r>
              <a:rPr lang="fr-FR" sz="1400" b="1" kern="0" dirty="0" smtClean="0">
                <a:latin typeface="+mn-lt"/>
                <a:cs typeface="+mn-cs"/>
              </a:rPr>
              <a:t>: {System data}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Systems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FDIR Storage</a:t>
              </a:r>
            </a:p>
            <a:p>
              <a:pPr algn="ctr"/>
              <a:r>
                <a:rPr lang="fr-FR" dirty="0" smtClean="0"/>
                <a:t>System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2994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FDIR! {System ID, state value, time}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Systems! {value, no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08104" y="4897286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Systems! {System ID, state}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91991" y="5877272"/>
            <a:ext cx="416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Display</a:t>
            </a:r>
            <a:r>
              <a:rPr lang="fr-FR" sz="3200" b="1" kern="0" dirty="0" smtClean="0"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2650912379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Information </a:t>
            </a:r>
            <a:r>
              <a:rPr lang="fr-FR" dirty="0" err="1" smtClean="0"/>
              <a:t>retrieval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FDIR </a:t>
            </a:r>
            <a:r>
              <a:rPr lang="fr-FR" dirty="0" err="1" smtClean="0"/>
              <a:t>executes</a:t>
            </a:r>
            <a:r>
              <a:rPr lang="fr-FR" dirty="0" smtClean="0"/>
              <a:t> </a:t>
            </a:r>
            <a:r>
              <a:rPr lang="fr-FR" dirty="0" err="1" smtClean="0"/>
              <a:t>query</a:t>
            </a:r>
            <a:r>
              <a:rPr lang="fr-FR" dirty="0" smtClean="0"/>
              <a:t>, and the FDIR </a:t>
            </a:r>
            <a:r>
              <a:rPr lang="fr-FR" dirty="0" err="1" smtClean="0"/>
              <a:t>Subsystems</a:t>
            </a:r>
            <a:r>
              <a:rPr lang="fr-FR" dirty="0" smtClean="0"/>
              <a:t> </a:t>
            </a:r>
            <a:r>
              <a:rPr lang="fr-FR" dirty="0" err="1" smtClean="0"/>
              <a:t>reply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The </a:t>
            </a:r>
            <a:r>
              <a:rPr lang="fr-FR" dirty="0" err="1" smtClean="0"/>
              <a:t>crew</a:t>
            </a:r>
            <a:r>
              <a:rPr lang="fr-FR" dirty="0" smtClean="0"/>
              <a:t> or </a:t>
            </a:r>
            <a:r>
              <a:rPr lang="fr-FR" dirty="0" err="1" smtClean="0"/>
              <a:t>ground</a:t>
            </a:r>
            <a:r>
              <a:rPr lang="fr-FR" dirty="0" smtClean="0"/>
              <a:t> control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search</a:t>
            </a:r>
            <a:r>
              <a:rPr lang="fr-FR" dirty="0" smtClean="0"/>
              <a:t> data, and the FDIR displays </a:t>
            </a:r>
            <a:r>
              <a:rPr lang="fr-FR" dirty="0" err="1" smtClean="0"/>
              <a:t>its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2065662239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Information </a:t>
            </a:r>
            <a:r>
              <a:rPr lang="fr-FR" dirty="0" err="1" smtClean="0"/>
              <a:t>retrieval</a:t>
            </a:r>
            <a:r>
              <a:rPr lang="fr-FR" dirty="0"/>
              <a:t> (</a:t>
            </a:r>
            <a:r>
              <a:rPr lang="fr-FR" dirty="0" err="1"/>
              <a:t>cont</a:t>
            </a:r>
            <a:r>
              <a:rPr lang="fr-FR" dirty="0"/>
              <a:t>.)</a:t>
            </a:r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Retrieve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information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27584" y="5205062"/>
            <a:ext cx="1460656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b:Crew!{search}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 </a:t>
            </a:r>
            <a:r>
              <a:rPr lang="fr-FR" sz="1400" b="1" kern="0" dirty="0" smtClean="0">
                <a:latin typeface="+mn-lt"/>
                <a:cs typeface="+mn-cs"/>
              </a:rPr>
              <a:t>   FDIR!{display}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dirty="0" smtClean="0"/>
              <a:t>d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3373455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Crew</a:t>
              </a:r>
              <a:r>
                <a:rPr lang="fr-FR" dirty="0" smtClean="0"/>
                <a:t>/ </a:t>
              </a:r>
              <a:r>
                <a:rPr lang="fr-FR" dirty="0" err="1" smtClean="0"/>
                <a:t>Ground</a:t>
              </a:r>
              <a:r>
                <a:rPr lang="fr-FR" dirty="0" smtClean="0"/>
                <a:t> Control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1300213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FDIR Storage System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860032" y="4606606"/>
              <a:ext cx="144016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L</a:t>
              </a:r>
              <a:endParaRPr lang="fr-FR" sz="1600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1930337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c:FDIR! {</a:t>
            </a:r>
            <a:r>
              <a:rPr lang="fr-FR" sz="1400" b="1" kern="0" dirty="0" err="1" smtClean="0">
                <a:latin typeface="+mn-lt"/>
                <a:cs typeface="+mn-cs"/>
              </a:rPr>
              <a:t>query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   FDIR SS! {return data}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b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508103" y="4566377"/>
            <a:ext cx="196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 SS!{</a:t>
            </a:r>
            <a:r>
              <a:rPr lang="fr-FR" sz="1400" b="1" kern="0" dirty="0" err="1" smtClean="0">
                <a:latin typeface="+mn-lt"/>
                <a:cs typeface="+mn-cs"/>
              </a:rPr>
              <a:t>status</a:t>
            </a:r>
            <a:r>
              <a:rPr lang="fr-FR" sz="1400" b="1" kern="0" dirty="0" smtClean="0">
                <a:latin typeface="+mn-lt"/>
                <a:cs typeface="+mn-cs"/>
              </a:rPr>
              <a:t> data}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84096" y="6021288"/>
            <a:ext cx="6832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Commanded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behaviour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08103" y="5180439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</a:t>
            </a:r>
            <a:r>
              <a:rPr lang="fr-FR" sz="1400" b="1" kern="0" dirty="0" err="1" smtClean="0">
                <a:latin typeface="+mn-lt"/>
                <a:cs typeface="+mn-cs"/>
              </a:rPr>
              <a:t>Crew</a:t>
            </a:r>
            <a:r>
              <a:rPr lang="fr-FR" sz="1400" b="1" kern="0" dirty="0" smtClean="0">
                <a:latin typeface="+mn-lt"/>
                <a:cs typeface="+mn-cs"/>
              </a:rPr>
              <a:t>!{</a:t>
            </a:r>
            <a:r>
              <a:rPr lang="fr-FR" sz="1400" b="1" kern="0" dirty="0" err="1" smtClean="0">
                <a:latin typeface="+mn-lt"/>
                <a:cs typeface="+mn-cs"/>
              </a:rPr>
              <a:t>search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4275258493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Providing </a:t>
            </a:r>
            <a:r>
              <a:rPr lang="fr-FR" dirty="0" err="1"/>
              <a:t>failure</a:t>
            </a:r>
            <a:r>
              <a:rPr lang="fr-FR" dirty="0"/>
              <a:t> </a:t>
            </a:r>
            <a:r>
              <a:rPr lang="fr-FR" dirty="0" err="1" smtClean="0"/>
              <a:t>localization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The FDIR Storage System  </a:t>
            </a:r>
            <a:r>
              <a:rPr lang="fr-FR" dirty="0" err="1" smtClean="0"/>
              <a:t>contains</a:t>
            </a:r>
            <a:r>
              <a:rPr lang="fr-FR" dirty="0" smtClean="0"/>
              <a:t> the </a:t>
            </a:r>
            <a:r>
              <a:rPr lang="fr-FR" dirty="0" err="1" smtClean="0"/>
              <a:t>collected</a:t>
            </a:r>
            <a:r>
              <a:rPr lang="fr-FR" dirty="0" smtClean="0"/>
              <a:t> values or data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devices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FDIR </a:t>
            </a:r>
            <a:r>
              <a:rPr lang="fr-FR" dirty="0" err="1" smtClean="0"/>
              <a:t>checks</a:t>
            </a:r>
            <a:r>
              <a:rPr lang="fr-FR" dirty="0" smtClean="0"/>
              <a:t> the inputs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storage</a:t>
            </a:r>
            <a:r>
              <a:rPr lang="fr-FR" dirty="0" smtClean="0"/>
              <a:t> system, and analyses </a:t>
            </a:r>
            <a:r>
              <a:rPr lang="fr-FR" dirty="0" err="1" smtClean="0"/>
              <a:t>these</a:t>
            </a:r>
            <a:r>
              <a:rPr lang="fr-FR" dirty="0" smtClean="0"/>
              <a:t> inputs to </a:t>
            </a:r>
            <a:r>
              <a:rPr lang="fr-FR" dirty="0" err="1" smtClean="0"/>
              <a:t>determine</a:t>
            </a:r>
            <a:r>
              <a:rPr lang="fr-FR" dirty="0" smtClean="0"/>
              <a:t> </a:t>
            </a:r>
            <a:r>
              <a:rPr lang="fr-FR" dirty="0" err="1" smtClean="0"/>
              <a:t>failure</a:t>
            </a:r>
            <a:r>
              <a:rPr lang="fr-FR" dirty="0" smtClean="0"/>
              <a:t> location.</a:t>
            </a:r>
          </a:p>
          <a:p>
            <a:endParaRPr lang="fr-FR" dirty="0"/>
          </a:p>
          <a:p>
            <a:r>
              <a:rPr lang="fr-FR" dirty="0" err="1" smtClean="0"/>
              <a:t>Failure</a:t>
            </a:r>
            <a:r>
              <a:rPr lang="fr-FR" dirty="0" smtClean="0"/>
              <a:t> location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written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a report.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883924539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Providing </a:t>
            </a:r>
            <a:r>
              <a:rPr lang="fr-FR" dirty="0" err="1"/>
              <a:t>failure</a:t>
            </a:r>
            <a:r>
              <a:rPr lang="fr-FR" dirty="0"/>
              <a:t> </a:t>
            </a:r>
            <a:r>
              <a:rPr lang="fr-FR" dirty="0" err="1" smtClean="0"/>
              <a:t>localization</a:t>
            </a:r>
            <a:r>
              <a:rPr lang="fr-FR" dirty="0"/>
              <a:t> (</a:t>
            </a:r>
            <a:r>
              <a:rPr lang="fr-FR" dirty="0" err="1"/>
              <a:t>cont</a:t>
            </a:r>
            <a:r>
              <a:rPr lang="fr-FR" dirty="0"/>
              <a:t>.)</a:t>
            </a:r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035531"/>
              <a:ext cx="13681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Locate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system</a:t>
              </a:r>
              <a:r>
                <a:rPr kumimoji="0" lang="fr-FR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</a:t>
              </a:r>
              <a:r>
                <a:rPr kumimoji="0" lang="fr-FR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failure</a:t>
              </a: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64088" y="4437111"/>
            <a:ext cx="200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 Report! {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 data}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FDIR Storage System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Report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4051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FDIR! {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 location, 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type of 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3889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d: 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64088" y="4897285"/>
            <a:ext cx="3562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value, time}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64920" y="5877272"/>
            <a:ext cx="5487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Transformation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2448966025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038" y="375320"/>
            <a:ext cx="8486804" cy="533400"/>
          </a:xfrm>
        </p:spPr>
        <p:txBody>
          <a:bodyPr/>
          <a:lstStyle/>
          <a:p>
            <a:r>
              <a:rPr lang="en-US" sz="2400" dirty="0" smtClean="0"/>
              <a:t>Response in case of unresolvable </a:t>
            </a:r>
            <a:r>
              <a:rPr lang="en-US" sz="2400" dirty="0" smtClean="0"/>
              <a:t>conditions</a:t>
            </a:r>
            <a:endParaRPr lang="fr-FR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This  case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achieved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automatical</a:t>
            </a:r>
            <a:r>
              <a:rPr lang="fr-FR" dirty="0" smtClean="0"/>
              <a:t> </a:t>
            </a:r>
            <a:r>
              <a:rPr lang="fr-FR" dirty="0" err="1" smtClean="0"/>
              <a:t>recovering</a:t>
            </a:r>
            <a:r>
              <a:rPr lang="fr-FR" dirty="0" smtClean="0"/>
              <a:t> </a:t>
            </a:r>
            <a:r>
              <a:rPr lang="fr-FR" dirty="0" err="1" smtClean="0"/>
              <a:t>failed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The FDIR Storage System  </a:t>
            </a:r>
            <a:r>
              <a:rPr lang="fr-FR" dirty="0" err="1" smtClean="0"/>
              <a:t>contains</a:t>
            </a:r>
            <a:r>
              <a:rPr lang="fr-FR" dirty="0" smtClean="0"/>
              <a:t> the </a:t>
            </a:r>
            <a:r>
              <a:rPr lang="fr-FR" dirty="0" err="1" smtClean="0"/>
              <a:t>collected</a:t>
            </a:r>
            <a:r>
              <a:rPr lang="fr-FR" dirty="0" smtClean="0"/>
              <a:t> values or data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devices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FDIR </a:t>
            </a:r>
            <a:r>
              <a:rPr lang="fr-FR" dirty="0" err="1" smtClean="0"/>
              <a:t>checks</a:t>
            </a:r>
            <a:r>
              <a:rPr lang="fr-FR" dirty="0" smtClean="0"/>
              <a:t> the inputs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storage</a:t>
            </a:r>
            <a:r>
              <a:rPr lang="fr-FR" dirty="0" smtClean="0"/>
              <a:t> system, and analyses </a:t>
            </a:r>
            <a:r>
              <a:rPr lang="fr-FR" dirty="0" err="1" smtClean="0"/>
              <a:t>these</a:t>
            </a:r>
            <a:r>
              <a:rPr lang="fr-FR" dirty="0" smtClean="0"/>
              <a:t> inputs to </a:t>
            </a:r>
            <a:r>
              <a:rPr lang="fr-FR" dirty="0" err="1" smtClean="0"/>
              <a:t>determine</a:t>
            </a:r>
            <a:r>
              <a:rPr lang="fr-FR" dirty="0" smtClean="0"/>
              <a:t> if </a:t>
            </a:r>
            <a:r>
              <a:rPr lang="fr-FR" dirty="0" err="1" smtClean="0"/>
              <a:t>unresolvable</a:t>
            </a:r>
            <a:r>
              <a:rPr lang="fr-FR" dirty="0" smtClean="0"/>
              <a:t> condition has been </a:t>
            </a:r>
            <a:r>
              <a:rPr lang="fr-FR" dirty="0" err="1" smtClean="0"/>
              <a:t>reached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Informations about </a:t>
            </a:r>
            <a:r>
              <a:rPr lang="fr-FR" dirty="0" err="1" smtClean="0"/>
              <a:t>unresolvable</a:t>
            </a:r>
            <a:r>
              <a:rPr lang="fr-FR" dirty="0" smtClean="0"/>
              <a:t> condition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written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a report sent as a notification to the </a:t>
            </a:r>
            <a:r>
              <a:rPr lang="fr-FR" dirty="0" err="1" smtClean="0"/>
              <a:t>crew</a:t>
            </a:r>
            <a:r>
              <a:rPr lang="fr-FR" dirty="0" smtClean="0"/>
              <a:t> </a:t>
            </a:r>
            <a:r>
              <a:rPr lang="fr-FR" dirty="0" err="1" smtClean="0"/>
              <a:t>members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1198493022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038" y="375320"/>
            <a:ext cx="8486804" cy="533400"/>
          </a:xfrm>
        </p:spPr>
        <p:txBody>
          <a:bodyPr/>
          <a:lstStyle/>
          <a:p>
            <a:r>
              <a:rPr lang="en-US" sz="2400" dirty="0" smtClean="0"/>
              <a:t>Response in case of unresolvable </a:t>
            </a:r>
            <a:r>
              <a:rPr lang="en-US" sz="2400" dirty="0" smtClean="0"/>
              <a:t>conditions </a:t>
            </a:r>
            <a:r>
              <a:rPr lang="fr-FR" sz="2400" dirty="0"/>
              <a:t>(</a:t>
            </a:r>
            <a:r>
              <a:rPr lang="fr-FR" sz="2400" dirty="0" err="1"/>
              <a:t>cont</a:t>
            </a:r>
            <a:r>
              <a:rPr lang="fr-FR" sz="2400" dirty="0"/>
              <a:t>.)</a:t>
            </a:r>
            <a:endParaRPr lang="fr-FR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3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76256" y="3131726"/>
              <a:ext cx="15841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Notify</a:t>
              </a:r>
              <a:r>
                <a:rPr kumimoji="0" lang="fr-F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</a:t>
              </a:r>
              <a:r>
                <a:rPr kumimoji="0" lang="fr-FR" sz="1400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crew</a:t>
              </a:r>
              <a:r>
                <a:rPr kumimoji="0" lang="fr-FR" sz="1400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about </a:t>
              </a:r>
              <a:r>
                <a:rPr kumimoji="0" lang="fr-FR" sz="1400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unresolvable</a:t>
              </a:r>
              <a:r>
                <a:rPr kumimoji="0" lang="fr-FR" sz="1400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conditions</a:t>
              </a:r>
              <a:endPara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64088" y="4437111"/>
            <a:ext cx="2007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 Report! {notification}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FDIR Storage System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9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Report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0"/>
            <a:ext cx="4520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FDIR! {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notification, 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unresolvable</a:t>
            </a:r>
            <a:r>
              <a:rPr lang="fr-FR" sz="1400" b="1" kern="0" dirty="0" smtClean="0">
                <a:latin typeface="+mn-lt"/>
                <a:cs typeface="+mn-cs"/>
              </a:rPr>
              <a:t> conditions}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3853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d: 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64088" y="4897285"/>
            <a:ext cx="3562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value, time}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64304" y="5877272"/>
            <a:ext cx="5487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Transformation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1842062517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</a:t>
            </a:r>
            <a:r>
              <a:rPr dirty="0" err="1" smtClean="0"/>
              <a:t>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Domains</a:t>
            </a:r>
            <a:r>
              <a:rPr lang="fr-FR" altLang="ko-KR" dirty="0" smtClean="0">
                <a:ea typeface="굴림" charset="-127"/>
              </a:rPr>
              <a:t>  identification</a:t>
            </a:r>
          </a:p>
          <a:p>
            <a:pPr eaLnBrk="1" hangingPunct="1">
              <a:buFont typeface="Calibri" pitchFamily="34" charset="0"/>
              <a:buAutoNum type="arabicPeriod"/>
            </a:pP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Context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diagram</a:t>
            </a: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Requirements</a:t>
            </a: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dirty="0" smtClean="0">
                <a:ea typeface="굴림" charset="-127"/>
              </a:rPr>
              <a:t>Problem frames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07/7/12/main" val="1944623020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smtClean="0">
                <a:solidFill>
                  <a:srgbClr xmlns:mc="http://schemas.openxmlformats.org/markup-compatibility/2006" xmlns:a14="http://schemas.microsoft.com/office/drawing/2007/7/7/main" val="C44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Alauzet Pierre, Ahvenniemi Mikko, </a:t>
            </a:r>
          </a:p>
          <a:p>
            <a:pPr>
              <a:defRPr/>
            </a:pPr>
            <a:r>
              <a:rPr altLang="ko-KR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smtClean="0">
              <a:solidFill>
                <a:srgbClr xmlns:mc="http://schemas.openxmlformats.org/markup-compatibility/2006" xmlns:a14="http://schemas.microsoft.com/office/drawing/2007/7/7/main" val="8F481E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C0C0C0" mc:Ignorable="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FDIR</a:t>
            </a: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/>
            </a:r>
            <a:b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Spacecraft fault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smtClean="0"/>
              <a:t>CS554 - Design for Software &amp; 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505111" y="328336"/>
            <a:ext cx="4352925" cy="2943225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7572396" y="3357562"/>
            <a:ext cx="1428760" cy="928694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Project 1</a:t>
            </a:r>
          </a:p>
          <a:p>
            <a:pPr algn="ctr"/>
            <a:r>
              <a:rPr lang="fr-FR" i="1" dirty="0" smtClean="0"/>
              <a:t>Part 2</a:t>
            </a:r>
            <a:endParaRPr lang="fr-FR" i="1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 [Eas98] </a:t>
            </a:r>
            <a:r>
              <a:rPr lang="en-US" sz="1600" b="1" dirty="0" smtClean="0"/>
              <a:t>Steve Easterbrook, and et al</a:t>
            </a:r>
            <a:r>
              <a:rPr lang="en-US" sz="1600" dirty="0" smtClean="0"/>
              <a:t>., </a:t>
            </a:r>
            <a:r>
              <a:rPr lang="en-US" sz="1600" i="1" dirty="0" smtClean="0"/>
              <a:t>Experiences Using Lightweight Formal Methods for Requirements Modeling</a:t>
            </a:r>
            <a:r>
              <a:rPr lang="en-US" sz="1600" dirty="0" smtClean="0"/>
              <a:t>” IEEE Transactions on Software Engineering, Vol. 24, No. 1, January 1998.</a:t>
            </a:r>
          </a:p>
          <a:p>
            <a:endParaRPr lang="en-US" sz="1600" dirty="0"/>
          </a:p>
          <a:p>
            <a:r>
              <a:rPr lang="en-US" sz="1600" dirty="0"/>
              <a:t> [Jac05] </a:t>
            </a:r>
            <a:r>
              <a:rPr lang="en-US" sz="1600" b="1" dirty="0"/>
              <a:t>Michael Jackson</a:t>
            </a:r>
            <a:r>
              <a:rPr lang="en-US" sz="1600" dirty="0"/>
              <a:t>, </a:t>
            </a:r>
            <a:r>
              <a:rPr lang="en-US" sz="1600" i="1" dirty="0" smtClean="0"/>
              <a:t>Problem </a:t>
            </a:r>
            <a:r>
              <a:rPr lang="en-US" sz="1600" i="1" dirty="0"/>
              <a:t>frames and software </a:t>
            </a:r>
            <a:r>
              <a:rPr lang="en-US" sz="1600" i="1" dirty="0" smtClean="0"/>
              <a:t>engineering</a:t>
            </a:r>
            <a:r>
              <a:rPr lang="en-US" sz="1600" dirty="0" smtClean="0"/>
              <a:t>, </a:t>
            </a:r>
            <a:r>
              <a:rPr lang="en-US" sz="1600" dirty="0"/>
              <a:t>Information and Software Technology, Special Issue: 1st </a:t>
            </a:r>
            <a:r>
              <a:rPr lang="en-US" sz="1600" dirty="0" err="1"/>
              <a:t>Int</a:t>
            </a:r>
            <a:r>
              <a:rPr lang="en-US" sz="1600" dirty="0"/>
              <a:t> Workshop on Advances and Applications of Problem Frames, K. Cox, et al. </a:t>
            </a:r>
            <a:r>
              <a:rPr lang="en-US" sz="1600" dirty="0" err="1"/>
              <a:t>eds</a:t>
            </a:r>
            <a:r>
              <a:rPr lang="en-US" sz="1600" dirty="0"/>
              <a:t>, Vol. 47 No. 14, pp. 903-912, Nov. 2005</a:t>
            </a:r>
            <a:r>
              <a:rPr lang="en-US" sz="1600" dirty="0" smtClean="0"/>
              <a:t>.</a:t>
            </a:r>
            <a:endParaRPr lang="en-US" sz="1600" dirty="0"/>
          </a:p>
          <a:p>
            <a:endParaRPr lang="en-US" altLang="ko-KR" sz="1600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Domains</a:t>
            </a:r>
            <a:r>
              <a:rPr lang="fr-FR" dirty="0" smtClean="0"/>
              <a:t> identification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5750" y="1484784"/>
            <a:ext cx="8643968" cy="5087466"/>
          </a:xfrm>
        </p:spPr>
        <p:txBody>
          <a:bodyPr/>
          <a:lstStyle/>
          <a:p>
            <a:r>
              <a:rPr lang="fr-FR" dirty="0" smtClean="0"/>
              <a:t>FDIR </a:t>
            </a:r>
            <a:r>
              <a:rPr lang="fr-FR" dirty="0" err="1" smtClean="0"/>
              <a:t>storage</a:t>
            </a:r>
            <a:r>
              <a:rPr lang="fr-FR" dirty="0" smtClean="0"/>
              <a:t> system</a:t>
            </a:r>
          </a:p>
          <a:p>
            <a:r>
              <a:rPr lang="fr-FR" dirty="0" err="1" smtClean="0"/>
              <a:t>Crew</a:t>
            </a:r>
            <a:endParaRPr lang="fr-FR" dirty="0" smtClean="0"/>
          </a:p>
          <a:p>
            <a:r>
              <a:rPr lang="fr-FR" dirty="0" smtClean="0"/>
              <a:t>Information display</a:t>
            </a:r>
          </a:p>
          <a:p>
            <a:r>
              <a:rPr lang="fr-FR" dirty="0" err="1" smtClean="0"/>
              <a:t>Ground</a:t>
            </a:r>
            <a:r>
              <a:rPr lang="fr-FR" dirty="0" smtClean="0"/>
              <a:t> control</a:t>
            </a:r>
          </a:p>
          <a:p>
            <a:r>
              <a:rPr lang="fr-FR" dirty="0" err="1" smtClean="0"/>
              <a:t>Systems</a:t>
            </a:r>
            <a:endParaRPr lang="fr-FR" dirty="0" smtClean="0"/>
          </a:p>
          <a:p>
            <a:r>
              <a:rPr lang="fr-FR" dirty="0" smtClean="0"/>
              <a:t>Report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smtClean="0">
                <a:latin typeface="+mn-lt"/>
                <a:cs typeface="+mn-cs"/>
              </a:rPr>
              <a:t>Domain identification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0056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57356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Problem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frames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1740115933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>
            <a:stCxn id="41" idx="3"/>
            <a:endCxn id="4" idx="1"/>
          </p:cNvCxnSpPr>
          <p:nvPr/>
        </p:nvCxnSpPr>
        <p:spPr>
          <a:xfrm flipV="1">
            <a:off x="2554003" y="3634571"/>
            <a:ext cx="1225909" cy="84340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4" idx="3"/>
            <a:endCxn id="4" idx="1"/>
          </p:cNvCxnSpPr>
          <p:nvPr/>
        </p:nvCxnSpPr>
        <p:spPr>
          <a:xfrm>
            <a:off x="2554003" y="2377479"/>
            <a:ext cx="1225909" cy="125709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8" idx="0"/>
            <a:endCxn id="4" idx="2"/>
          </p:cNvCxnSpPr>
          <p:nvPr/>
        </p:nvCxnSpPr>
        <p:spPr>
          <a:xfrm rot="5400000" flipH="1" flipV="1">
            <a:off x="3782960" y="4752002"/>
            <a:ext cx="165008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2"/>
            <a:endCxn id="4" idx="0"/>
          </p:cNvCxnSpPr>
          <p:nvPr/>
        </p:nvCxnSpPr>
        <p:spPr>
          <a:xfrm rot="5400000">
            <a:off x="3843356" y="2577534"/>
            <a:ext cx="1529297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9" idx="1"/>
          </p:cNvCxnSpPr>
          <p:nvPr/>
        </p:nvCxnSpPr>
        <p:spPr>
          <a:xfrm>
            <a:off x="5436096" y="3634571"/>
            <a:ext cx="1152128" cy="99729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Context</a:t>
            </a:r>
            <a:r>
              <a:rPr lang="fr-FR" dirty="0" smtClean="0"/>
              <a:t> </a:t>
            </a:r>
            <a:r>
              <a:rPr lang="fr-FR" dirty="0" err="1" smtClean="0"/>
              <a:t>diagram</a:t>
            </a:r>
            <a:endParaRPr lang="fr-FR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6588224" y="4277925"/>
            <a:ext cx="205400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Information Display</a:t>
            </a:r>
          </a:p>
        </p:txBody>
      </p:sp>
      <p:cxnSp>
        <p:nvCxnSpPr>
          <p:cNvPr id="15" name="Straight Connector 14"/>
          <p:cNvCxnSpPr>
            <a:stCxn id="7" idx="1"/>
            <a:endCxn id="4" idx="3"/>
          </p:cNvCxnSpPr>
          <p:nvPr/>
        </p:nvCxnSpPr>
        <p:spPr>
          <a:xfrm rot="10800000" flipV="1">
            <a:off x="5436096" y="2260903"/>
            <a:ext cx="864096" cy="137366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79912" y="3342183"/>
            <a:ext cx="165618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FDIR</a:t>
            </a:r>
          </a:p>
        </p:txBody>
      </p:sp>
      <p:sp>
        <p:nvSpPr>
          <p:cNvPr id="7" name="Text Placeholder 6"/>
          <p:cNvSpPr txBox="1">
            <a:spLocks noGrp="1"/>
          </p:cNvSpPr>
          <p:nvPr>
            <p:ph type="body" sz="quarter" idx="10"/>
          </p:nvPr>
        </p:nvSpPr>
        <p:spPr>
          <a:xfrm>
            <a:off x="6300192" y="2060848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000" b="1" dirty="0" err="1" smtClean="0">
                <a:solidFill>
                  <a:schemeClr val="bg1"/>
                </a:solidFill>
              </a:rPr>
              <a:t>Ground</a:t>
            </a:r>
            <a:r>
              <a:rPr lang="fr-FR" sz="2000" b="1" dirty="0" smtClean="0">
                <a:solidFill>
                  <a:schemeClr val="bg1"/>
                </a:solidFill>
              </a:rPr>
              <a:t> Control</a:t>
            </a: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9" name="Text Placeholder 6"/>
          <p:cNvSpPr txBox="1">
            <a:spLocks/>
          </p:cNvSpPr>
          <p:nvPr/>
        </p:nvSpPr>
        <p:spPr>
          <a:xfrm>
            <a:off x="3581003" y="1412776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err="1" smtClean="0">
                <a:solidFill>
                  <a:schemeClr val="bg1"/>
                </a:solidFill>
              </a:rPr>
              <a:t>Crew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sp>
        <p:nvSpPr>
          <p:cNvPr id="34" name="Text Placeholder 6"/>
          <p:cNvSpPr txBox="1">
            <a:spLocks/>
          </p:cNvSpPr>
          <p:nvPr/>
        </p:nvSpPr>
        <p:spPr>
          <a:xfrm>
            <a:off x="500001" y="2177424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err="1" smtClean="0">
                <a:solidFill>
                  <a:schemeClr val="bg1"/>
                </a:solidFill>
              </a:rPr>
              <a:t>Systems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sp>
        <p:nvSpPr>
          <p:cNvPr id="38" name="Text Placeholder 6"/>
          <p:cNvSpPr txBox="1">
            <a:spLocks/>
          </p:cNvSpPr>
          <p:nvPr/>
        </p:nvSpPr>
        <p:spPr>
          <a:xfrm>
            <a:off x="3581003" y="5577046"/>
            <a:ext cx="205400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FDIR Storage System</a:t>
            </a:r>
          </a:p>
        </p:txBody>
      </p:sp>
      <p:sp>
        <p:nvSpPr>
          <p:cNvPr id="41" name="Text Placeholder 6"/>
          <p:cNvSpPr txBox="1">
            <a:spLocks/>
          </p:cNvSpPr>
          <p:nvPr/>
        </p:nvSpPr>
        <p:spPr>
          <a:xfrm>
            <a:off x="500001" y="4277925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Report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572000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000232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Context</a:t>
            </a:r>
            <a:r>
              <a:rPr lang="fr-FR" sz="1200" b="1" u="sng" kern="0" dirty="0" smtClean="0">
                <a:latin typeface="+mn-lt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diagram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Problem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frames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1726127084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requirements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005830"/>
            <a:ext cx="8643968" cy="5447506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/>
              <a:t>recovery</a:t>
            </a:r>
            <a:r>
              <a:rPr lang="fr-FR" dirty="0"/>
              <a:t> to </a:t>
            </a:r>
            <a:r>
              <a:rPr lang="fr-FR" dirty="0" err="1"/>
              <a:t>failure</a:t>
            </a:r>
            <a:r>
              <a:rPr lang="fr-FR" dirty="0"/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err="1"/>
              <a:t>Manual</a:t>
            </a:r>
            <a:r>
              <a:rPr lang="fr-FR" dirty="0"/>
              <a:t> control of FDIR</a:t>
            </a:r>
          </a:p>
          <a:p>
            <a:pPr lvl="1"/>
            <a:r>
              <a:rPr lang="fr-FR" dirty="0" err="1"/>
              <a:t>Crew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able to </a:t>
            </a:r>
            <a:r>
              <a:rPr lang="fr-FR" dirty="0" err="1"/>
              <a:t>shutdown</a:t>
            </a:r>
            <a:r>
              <a:rPr lang="fr-FR" dirty="0"/>
              <a:t> part of the system</a:t>
            </a:r>
          </a:p>
          <a:p>
            <a:pPr lvl="1"/>
            <a:r>
              <a:rPr lang="fr-FR" dirty="0" err="1"/>
              <a:t>Crew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able to restart part of the system</a:t>
            </a:r>
          </a:p>
          <a:p>
            <a:pPr lvl="1"/>
            <a:r>
              <a:rPr lang="fr-FR" dirty="0" err="1"/>
              <a:t>Crew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able to </a:t>
            </a:r>
            <a:r>
              <a:rPr lang="fr-FR" dirty="0" err="1"/>
              <a:t>switch</a:t>
            </a:r>
            <a:r>
              <a:rPr lang="fr-FR" dirty="0"/>
              <a:t> to a </a:t>
            </a:r>
            <a:r>
              <a:rPr lang="fr-FR" dirty="0" err="1"/>
              <a:t>spare</a:t>
            </a:r>
            <a:r>
              <a:rPr lang="fr-FR" dirty="0"/>
              <a:t> </a:t>
            </a:r>
            <a:r>
              <a:rPr lang="fr-FR" dirty="0" smtClean="0"/>
              <a:t>system</a:t>
            </a:r>
            <a:endParaRPr lang="fr-F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err="1" smtClean="0"/>
              <a:t>Displaying</a:t>
            </a:r>
            <a:r>
              <a:rPr lang="fr-FR" dirty="0" smtClean="0"/>
              <a:t> information </a:t>
            </a:r>
            <a:r>
              <a:rPr lang="fr-FR" dirty="0" err="1" smtClean="0"/>
              <a:t>continuously</a:t>
            </a:r>
            <a:endParaRPr lang="fr-FR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Collect system data to data </a:t>
            </a:r>
            <a:r>
              <a:rPr lang="en-US" dirty="0" smtClean="0"/>
              <a:t>storage</a:t>
            </a:r>
            <a:endParaRPr lang="fr-F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Information </a:t>
            </a:r>
            <a:r>
              <a:rPr lang="fr-FR" dirty="0" err="1" smtClean="0"/>
              <a:t>retrieval</a:t>
            </a:r>
            <a:endParaRPr lang="fr-F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Providing </a:t>
            </a:r>
            <a:r>
              <a:rPr lang="fr-FR" dirty="0" err="1"/>
              <a:t>failure</a:t>
            </a:r>
            <a:r>
              <a:rPr lang="fr-FR" dirty="0"/>
              <a:t> </a:t>
            </a:r>
            <a:r>
              <a:rPr lang="fr-FR" dirty="0" err="1" smtClean="0"/>
              <a:t>localization</a:t>
            </a:r>
            <a:endParaRPr lang="en-US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Response </a:t>
            </a:r>
            <a:r>
              <a:rPr lang="en-US" dirty="0"/>
              <a:t>in case of unresolvable </a:t>
            </a:r>
            <a:r>
              <a:rPr lang="en-US" dirty="0" smtClean="0"/>
              <a:t>failure</a:t>
            </a:r>
            <a:endParaRPr lang="fr-FR" dirty="0" smtClean="0"/>
          </a:p>
          <a:p>
            <a:pPr lvl="1"/>
            <a:endParaRPr lang="fr-FR" dirty="0"/>
          </a:p>
          <a:p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714876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Requirements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14310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Problem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frames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3819095931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 smtClean="0"/>
              <a:t>recovery</a:t>
            </a:r>
            <a:r>
              <a:rPr lang="fr-FR" dirty="0" smtClean="0"/>
              <a:t> to </a:t>
            </a:r>
            <a:r>
              <a:rPr lang="fr-FR" dirty="0" err="1" smtClean="0"/>
              <a:t>failure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The FDIR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launch</a:t>
            </a:r>
            <a:r>
              <a:rPr lang="fr-FR" dirty="0" smtClean="0"/>
              <a:t> a restart of the system </a:t>
            </a:r>
            <a:r>
              <a:rPr lang="fr-FR" dirty="0" err="1" smtClean="0"/>
              <a:t>automatically</a:t>
            </a:r>
            <a:r>
              <a:rPr lang="fr-FR" dirty="0" smtClean="0"/>
              <a:t>, in the goal to </a:t>
            </a:r>
            <a:r>
              <a:rPr lang="fr-FR" dirty="0" err="1" smtClean="0"/>
              <a:t>recover</a:t>
            </a:r>
            <a:r>
              <a:rPr lang="fr-FR" dirty="0" smtClean="0"/>
              <a:t> in case of a </a:t>
            </a:r>
            <a:r>
              <a:rPr lang="fr-FR" dirty="0" err="1" smtClean="0"/>
              <a:t>failure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The </a:t>
            </a:r>
            <a:r>
              <a:rPr lang="fr-FR" dirty="0" err="1" smtClean="0"/>
              <a:t>systems</a:t>
            </a:r>
            <a:r>
              <a:rPr lang="fr-FR" dirty="0" smtClean="0"/>
              <a:t>, </a:t>
            </a:r>
            <a:r>
              <a:rPr lang="fr-FR" dirty="0" err="1" smtClean="0"/>
              <a:t>during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operations</a:t>
            </a:r>
            <a:r>
              <a:rPr lang="fr-FR" dirty="0" smtClean="0"/>
              <a:t>, return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status</a:t>
            </a:r>
            <a:r>
              <a:rPr lang="fr-FR" dirty="0"/>
              <a:t> </a:t>
            </a:r>
            <a:r>
              <a:rPr lang="fr-FR" dirty="0" smtClean="0"/>
              <a:t>to the FDIR.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532621230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 smtClean="0"/>
              <a:t>recovery</a:t>
            </a:r>
            <a:r>
              <a:rPr lang="fr-FR" dirty="0" smtClean="0"/>
              <a:t> to </a:t>
            </a:r>
            <a:r>
              <a:rPr lang="fr-FR" dirty="0" err="1" smtClean="0"/>
              <a:t>failure</a:t>
            </a:r>
            <a:r>
              <a:rPr lang="fr-FR" dirty="0"/>
              <a:t> (</a:t>
            </a:r>
            <a:r>
              <a:rPr lang="fr-FR" dirty="0" err="1"/>
              <a:t>cont</a:t>
            </a:r>
            <a:r>
              <a:rPr lang="fr-FR" dirty="0"/>
              <a:t>.) 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cxnSp>
        <p:nvCxnSpPr>
          <p:cNvPr id="10" name="Straight Arrow Connector 9"/>
          <p:cNvCxnSpPr>
            <a:stCxn id="8" idx="2"/>
            <a:endCxn id="25" idx="3"/>
          </p:cNvCxnSpPr>
          <p:nvPr/>
        </p:nvCxnSpPr>
        <p:spPr>
          <a:xfrm rot="10800000">
            <a:off x="5220072" y="2840520"/>
            <a:ext cx="1440160" cy="1241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755576" y="2444475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60232" y="2276872"/>
            <a:ext cx="2090606" cy="1152128"/>
            <a:chOff x="6696236" y="2888940"/>
            <a:chExt cx="2090606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2090606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Recover</a:t>
              </a:r>
              <a:r>
                <a:rPr lang="fr-FR" dirty="0" smtClean="0"/>
                <a:t> </a:t>
              </a:r>
              <a:r>
                <a:rPr lang="fr-FR" dirty="0" err="1" smtClean="0"/>
                <a:t>automatically</a:t>
              </a:r>
              <a:endParaRPr lang="fr-F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24" name="Straight Connector 23"/>
          <p:cNvCxnSpPr>
            <a:stCxn id="4" idx="3"/>
            <a:endCxn id="25" idx="1"/>
          </p:cNvCxnSpPr>
          <p:nvPr/>
        </p:nvCxnSpPr>
        <p:spPr>
          <a:xfrm>
            <a:off x="2267744" y="2840519"/>
            <a:ext cx="144016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6000760" y="3000372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2928926" y="3000372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707904" y="2428868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Systems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2890535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FDIR! {backup, </a:t>
            </a:r>
            <a:r>
              <a:rPr lang="fr-FR" sz="1400" b="1" kern="0" dirty="0" err="1" smtClean="0">
                <a:latin typeface="+mn-lt"/>
                <a:cs typeface="+mn-cs"/>
              </a:rPr>
              <a:t>restart,shutdown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    </a:t>
            </a:r>
            <a:r>
              <a:rPr lang="fr-FR" sz="1400" b="1" kern="0" dirty="0" err="1" smtClean="0">
                <a:latin typeface="+mn-lt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!{return command </a:t>
            </a:r>
            <a:r>
              <a:rPr lang="fr-FR" sz="1400" b="1" kern="0" dirty="0" err="1" smtClean="0">
                <a:latin typeface="+mn-lt"/>
                <a:cs typeface="+mn-cs"/>
              </a:rPr>
              <a:t>status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86446" y="4429132"/>
            <a:ext cx="3065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 {</a:t>
            </a:r>
            <a:r>
              <a:rPr lang="fr-FR" sz="1400" b="1" kern="0" dirty="0" err="1" smtClean="0">
                <a:latin typeface="+mn-lt"/>
                <a:cs typeface="+mn-cs"/>
              </a:rPr>
              <a:t>Functional</a:t>
            </a:r>
            <a:r>
              <a:rPr lang="fr-FR" sz="1400" b="1" kern="0" dirty="0" smtClean="0">
                <a:latin typeface="+mn-lt"/>
                <a:cs typeface="+mn-cs"/>
              </a:rPr>
              <a:t>, non </a:t>
            </a:r>
            <a:r>
              <a:rPr lang="fr-FR" sz="1400" b="1" kern="0" dirty="0" err="1" smtClean="0">
                <a:latin typeface="+mn-lt"/>
                <a:cs typeface="+mn-cs"/>
              </a:rPr>
              <a:t>functional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broken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59593" y="5857892"/>
            <a:ext cx="6208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Required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behaviour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643438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14310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3222460238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Manual</a:t>
            </a:r>
            <a:r>
              <a:rPr lang="fr-FR" dirty="0"/>
              <a:t> control of </a:t>
            </a:r>
            <a:r>
              <a:rPr lang="fr-FR" dirty="0" smtClean="0"/>
              <a:t>FDIR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FDIR has to provide interface for issuing manual commands from the crew or ground control at anytime</a:t>
            </a:r>
          </a:p>
          <a:p>
            <a:endParaRPr lang="en-US" dirty="0" smtClean="0"/>
          </a:p>
          <a:p>
            <a:r>
              <a:rPr lang="en-US" dirty="0" smtClean="0"/>
              <a:t>FDIR is able to send commands (shutdown,restart,switch to a different backup) to </a:t>
            </a:r>
            <a:r>
              <a:rPr lang="en-US" smtClean="0"/>
              <a:t>the spacecraft’s </a:t>
            </a:r>
            <a:r>
              <a:rPr lang="en-US" dirty="0" smtClean="0"/>
              <a:t>several systems</a:t>
            </a:r>
          </a:p>
          <a:p>
            <a:endParaRPr lang="en-US" dirty="0" smtClean="0"/>
          </a:p>
          <a:p>
            <a:r>
              <a:rPr lang="en-US" dirty="0" smtClean="0"/>
              <a:t>The systems has to remain available and responding while processing commands</a:t>
            </a:r>
          </a:p>
          <a:p>
            <a:endParaRPr lang="en-US" dirty="0" smtClean="0"/>
          </a:p>
          <a:p>
            <a:r>
              <a:rPr lang="en-US" dirty="0" smtClean="0"/>
              <a:t>FDIR must be able to multitask commands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883924539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Manual</a:t>
            </a:r>
            <a:r>
              <a:rPr lang="fr-FR" dirty="0" smtClean="0"/>
              <a:t> control of </a:t>
            </a:r>
            <a:r>
              <a:rPr lang="fr-FR" dirty="0"/>
              <a:t>FDIR (</a:t>
            </a:r>
            <a:r>
              <a:rPr lang="fr-FR" dirty="0" err="1"/>
              <a:t>cont</a:t>
            </a:r>
            <a:r>
              <a:rPr lang="fr-FR" dirty="0"/>
              <a:t>.)</a:t>
            </a:r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Control command</a:t>
              </a:r>
              <a:endParaRPr lang="fr-F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48064" y="4633391"/>
            <a:ext cx="3762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b</a:t>
            </a:r>
            <a:r>
              <a:rPr lang="fr-FR" sz="1400" b="1" kern="0" dirty="0" smtClean="0">
                <a:latin typeface="+mn-lt"/>
                <a:cs typeface="+mn-cs"/>
              </a:rPr>
              <a:t>: C/GC! {</a:t>
            </a:r>
            <a:r>
              <a:rPr lang="fr-FR" sz="1400" b="1" kern="0" dirty="0" err="1" smtClean="0">
                <a:latin typeface="+mn-lt"/>
                <a:cs typeface="+mn-cs"/>
              </a:rPr>
              <a:t>Shutdown</a:t>
            </a:r>
            <a:r>
              <a:rPr lang="fr-FR" sz="1400" b="1" kern="0" dirty="0" smtClean="0">
                <a:latin typeface="+mn-lt"/>
                <a:cs typeface="+mn-cs"/>
              </a:rPr>
              <a:t>, Restart, Switch to backup}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Systems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Crew</a:t>
              </a:r>
              <a:r>
                <a:rPr lang="fr-FR" dirty="0" smtClean="0"/>
                <a:t> / </a:t>
              </a:r>
              <a:r>
                <a:rPr lang="fr-FR" dirty="0" err="1" smtClean="0"/>
                <a:t>Ground</a:t>
              </a:r>
              <a:r>
                <a:rPr lang="fr-FR" dirty="0" smtClean="0"/>
                <a:t> Control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67544" y="4590883"/>
            <a:ext cx="4309193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C/GC! {Do </a:t>
            </a:r>
            <a:r>
              <a:rPr lang="fr-FR" sz="1400" b="1" kern="0" dirty="0" err="1" smtClean="0">
                <a:latin typeface="+mn-lt"/>
                <a:cs typeface="+mn-cs"/>
              </a:rPr>
              <a:t>shutdown,Do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restart,Do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switch</a:t>
            </a:r>
            <a:r>
              <a:rPr lang="fr-FR" sz="1400" b="1" kern="0" dirty="0" smtClean="0">
                <a:latin typeface="+mn-lt"/>
                <a:cs typeface="+mn-cs"/>
              </a:rPr>
              <a:t> to backup}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400" b="1" kern="0" dirty="0" smtClean="0">
                <a:latin typeface="+mn-lt"/>
                <a:cs typeface="+mn-cs"/>
              </a:rPr>
              <a:t>    </a:t>
            </a:r>
            <a:r>
              <a:rPr lang="fr-FR" sz="1400" b="1" kern="0" dirty="0" smtClean="0">
                <a:latin typeface="+mn-lt"/>
              </a:rPr>
              <a:t>FDIR!{return command </a:t>
            </a:r>
            <a:r>
              <a:rPr lang="fr-FR" sz="1400" b="1" kern="0" dirty="0" err="1" smtClean="0">
                <a:latin typeface="+mn-lt"/>
              </a:rPr>
              <a:t>status</a:t>
            </a:r>
            <a:r>
              <a:rPr lang="fr-FR" sz="1400" b="1" kern="0" dirty="0" smtClean="0">
                <a:latin typeface="+mn-lt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67544" y="5301208"/>
            <a:ext cx="4124847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d: FDIR! {Issue </a:t>
            </a:r>
            <a:r>
              <a:rPr lang="fr-FR" sz="1400" b="1" kern="0" dirty="0" err="1" smtClean="0">
                <a:latin typeface="+mn-lt"/>
                <a:cs typeface="+mn-cs"/>
              </a:rPr>
              <a:t>Shutdown,Issue</a:t>
            </a:r>
            <a:r>
              <a:rPr lang="fr-FR" sz="1400" b="1" kern="0" dirty="0" smtClean="0">
                <a:latin typeface="+mn-lt"/>
                <a:cs typeface="+mn-cs"/>
              </a:rPr>
              <a:t> Restart, Issue Switch}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fr-FR" sz="1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 {Return command </a:t>
            </a:r>
            <a:r>
              <a:rPr lang="fr-FR" sz="1400" b="1" kern="0" dirty="0" err="1" smtClean="0">
                <a:latin typeface="+mn-lt"/>
                <a:cs typeface="+mn-cs"/>
              </a:rPr>
              <a:t>status</a:t>
            </a:r>
            <a:r>
              <a:rPr lang="fr-FR" sz="1400" b="1" kern="0" dirty="0" smtClean="0">
                <a:latin typeface="+mn-lt"/>
                <a:cs typeface="+mn-cs"/>
              </a:rPr>
              <a:t>, No return}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48064" y="5281463"/>
            <a:ext cx="3778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System! {</a:t>
            </a:r>
            <a:r>
              <a:rPr lang="fr-FR" sz="1400" b="1" kern="0" dirty="0" err="1" smtClean="0">
                <a:latin typeface="+mn-lt"/>
                <a:cs typeface="+mn-cs"/>
              </a:rPr>
              <a:t>Functional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malfunctioning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broken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91844" y="6012577"/>
            <a:ext cx="6832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Commanded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behaviour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2448966025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424456" mc:Ignorable=""/>
      </a:dk2>
      <a:lt2>
        <a:srgbClr xmlns:mc="http://schemas.openxmlformats.org/markup-compatibility/2006" xmlns:a14="http://schemas.microsoft.com/office/drawing/2007/7/7/main" val="DEDEDE" mc:Ignorable=""/>
      </a:lt2>
      <a:accent1>
        <a:srgbClr xmlns:mc="http://schemas.openxmlformats.org/markup-compatibility/2006" xmlns:a14="http://schemas.microsoft.com/office/drawing/2007/7/7/main" val="53548A" mc:Ignorable=""/>
      </a:accent1>
      <a:accent2>
        <a:srgbClr xmlns:mc="http://schemas.openxmlformats.org/markup-compatibility/2006" xmlns:a14="http://schemas.microsoft.com/office/drawing/2007/7/7/main" val="438086" mc:Ignorable=""/>
      </a:accent2>
      <a:accent3>
        <a:srgbClr xmlns:mc="http://schemas.openxmlformats.org/markup-compatibility/2006" xmlns:a14="http://schemas.microsoft.com/office/drawing/2007/7/7/main" val="A04DA3" mc:Ignorable=""/>
      </a:accent3>
      <a:accent4>
        <a:srgbClr xmlns:mc="http://schemas.openxmlformats.org/markup-compatibility/2006" xmlns:a14="http://schemas.microsoft.com/office/drawing/2007/7/7/main" val="C4652D" mc:Ignorable=""/>
      </a:accent4>
      <a:accent5>
        <a:srgbClr xmlns:mc="http://schemas.openxmlformats.org/markup-compatibility/2006" xmlns:a14="http://schemas.microsoft.com/office/drawing/2007/7/7/main" val="8B5D3D" mc:Ignorable=""/>
      </a:accent5>
      <a:accent6>
        <a:srgbClr xmlns:mc="http://schemas.openxmlformats.org/markup-compatibility/2006" xmlns:a14="http://schemas.microsoft.com/office/drawing/2007/7/7/main" val="5C92B5" mc:Ignorable=""/>
      </a:accent6>
      <a:hlink>
        <a:srgbClr xmlns:mc="http://schemas.openxmlformats.org/markup-compatibility/2006" xmlns:a14="http://schemas.microsoft.com/office/drawing/2007/7/7/main" val="67AFBD" mc:Ignorable=""/>
      </a:hlink>
      <a:folHlink>
        <a:srgbClr xmlns:mc="http://schemas.openxmlformats.org/markup-compatibility/2006" xmlns:a14="http://schemas.microsoft.com/office/drawing/2007/7/7/main" val="C2A874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xmlns:mc="http://schemas.openxmlformats.org/markup-compatibility/2006" xmlns:a14="http://schemas.microsoft.com/office/drawing/2007/7/7/main" val="000000" mc:Ignorable="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xmlns:mc="http://schemas.openxmlformats.org/markup-compatibility/2006" xmlns:a14="http://schemas.microsoft.com/office/drawing/2007/7/7/main" val="000000" mc:Ignorable="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xmlns:mc="http://schemas.openxmlformats.org/markup-compatibility/2006" xmlns:a14="http://schemas.microsoft.com/office/drawing/2007/7/7/main" val="000000" mc:Ignorable="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1F497D" mc:Ignorable=""/>
      </a:dk2>
      <a:lt2>
        <a:srgbClr xmlns:mc="http://schemas.openxmlformats.org/markup-compatibility/2006" xmlns:a14="http://schemas.microsoft.com/office/drawing/2007/7/7/main" val="EEECE1" mc:Ignorable=""/>
      </a:lt2>
      <a:accent1>
        <a:srgbClr xmlns:mc="http://schemas.openxmlformats.org/markup-compatibility/2006" xmlns:a14="http://schemas.microsoft.com/office/drawing/2007/7/7/main" val="4F81BD" mc:Ignorable=""/>
      </a:accent1>
      <a:accent2>
        <a:srgbClr xmlns:mc="http://schemas.openxmlformats.org/markup-compatibility/2006" xmlns:a14="http://schemas.microsoft.com/office/drawing/2007/7/7/main" val="C0504D" mc:Ignorable=""/>
      </a:accent2>
      <a:accent3>
        <a:srgbClr xmlns:mc="http://schemas.openxmlformats.org/markup-compatibility/2006" xmlns:a14="http://schemas.microsoft.com/office/drawing/2007/7/7/main" val="9BBB59" mc:Ignorable=""/>
      </a:accent3>
      <a:accent4>
        <a:srgbClr xmlns:mc="http://schemas.openxmlformats.org/markup-compatibility/2006" xmlns:a14="http://schemas.microsoft.com/office/drawing/2007/7/7/main" val="8064A2" mc:Ignorable=""/>
      </a:accent4>
      <a:accent5>
        <a:srgbClr xmlns:mc="http://schemas.openxmlformats.org/markup-compatibility/2006" xmlns:a14="http://schemas.microsoft.com/office/drawing/2007/7/7/main" val="4BACC6" mc:Ignorable=""/>
      </a:accent5>
      <a:accent6>
        <a:srgbClr xmlns:mc="http://schemas.openxmlformats.org/markup-compatibility/2006" xmlns:a14="http://schemas.microsoft.com/office/drawing/2007/7/7/main" val="F79646" mc:Ignorable=""/>
      </a:accent6>
      <a:hlink>
        <a:srgbClr xmlns:mc="http://schemas.openxmlformats.org/markup-compatibility/2006" xmlns:a14="http://schemas.microsoft.com/office/drawing/2007/7/7/main" val="0000FF" mc:Ignorable=""/>
      </a:hlink>
      <a:folHlink>
        <a:srgbClr xmlns:mc="http://schemas.openxmlformats.org/markup-compatibility/2006" xmlns:a14="http://schemas.microsoft.com/office/drawing/2007/7/7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1F497D" mc:Ignorable=""/>
      </a:dk2>
      <a:lt2>
        <a:srgbClr xmlns:mc="http://schemas.openxmlformats.org/markup-compatibility/2006" xmlns:a14="http://schemas.microsoft.com/office/drawing/2007/7/7/main" val="EEECE1" mc:Ignorable=""/>
      </a:lt2>
      <a:accent1>
        <a:srgbClr xmlns:mc="http://schemas.openxmlformats.org/markup-compatibility/2006" xmlns:a14="http://schemas.microsoft.com/office/drawing/2007/7/7/main" val="4F81BD" mc:Ignorable=""/>
      </a:accent1>
      <a:accent2>
        <a:srgbClr xmlns:mc="http://schemas.openxmlformats.org/markup-compatibility/2006" xmlns:a14="http://schemas.microsoft.com/office/drawing/2007/7/7/main" val="C0504D" mc:Ignorable=""/>
      </a:accent2>
      <a:accent3>
        <a:srgbClr xmlns:mc="http://schemas.openxmlformats.org/markup-compatibility/2006" xmlns:a14="http://schemas.microsoft.com/office/drawing/2007/7/7/main" val="9BBB59" mc:Ignorable=""/>
      </a:accent3>
      <a:accent4>
        <a:srgbClr xmlns:mc="http://schemas.openxmlformats.org/markup-compatibility/2006" xmlns:a14="http://schemas.microsoft.com/office/drawing/2007/7/7/main" val="8064A2" mc:Ignorable=""/>
      </a:accent4>
      <a:accent5>
        <a:srgbClr xmlns:mc="http://schemas.openxmlformats.org/markup-compatibility/2006" xmlns:a14="http://schemas.microsoft.com/office/drawing/2007/7/7/main" val="4BACC6" mc:Ignorable=""/>
      </a:accent5>
      <a:accent6>
        <a:srgbClr xmlns:mc="http://schemas.openxmlformats.org/markup-compatibility/2006" xmlns:a14="http://schemas.microsoft.com/office/drawing/2007/7/7/main" val="F79646" mc:Ignorable=""/>
      </a:accent6>
      <a:hlink>
        <a:srgbClr xmlns:mc="http://schemas.openxmlformats.org/markup-compatibility/2006" xmlns:a14="http://schemas.microsoft.com/office/drawing/2007/7/7/main" val="0000FF" mc:Ignorable=""/>
      </a:hlink>
      <a:folHlink>
        <a:srgbClr xmlns:mc="http://schemas.openxmlformats.org/markup-compatibility/2006" xmlns:a14="http://schemas.microsoft.com/office/drawing/2007/7/7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1160</Words>
  <Application>Microsoft Office PowerPoint</Application>
  <PresentationFormat>On-screen Show (4:3)</PresentationFormat>
  <Paragraphs>285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Charte graphique_PA</vt:lpstr>
      <vt:lpstr>FDIR    Spacecraft fault protection system</vt:lpstr>
      <vt:lpstr>Table of ContentS</vt:lpstr>
      <vt:lpstr>Domains identification</vt:lpstr>
      <vt:lpstr>Context diagram</vt:lpstr>
      <vt:lpstr>requirements</vt:lpstr>
      <vt:lpstr>Automatic recovery to failure</vt:lpstr>
      <vt:lpstr>Automatic recovery to failure (cont.)  </vt:lpstr>
      <vt:lpstr>Manual control of FDIR</vt:lpstr>
      <vt:lpstr>Manual control of FDIR (cont.)</vt:lpstr>
      <vt:lpstr>Displaying information continuously (cont.)</vt:lpstr>
      <vt:lpstr>Displaying information continuously (cont.)</vt:lpstr>
      <vt:lpstr>Collect systems data to data storage</vt:lpstr>
      <vt:lpstr>Collect systems data to data storage (cont.)</vt:lpstr>
      <vt:lpstr>Information retrieval</vt:lpstr>
      <vt:lpstr>Information retrieval (cont.)</vt:lpstr>
      <vt:lpstr>Providing failure localization</vt:lpstr>
      <vt:lpstr>Providing failure localization (cont.)</vt:lpstr>
      <vt:lpstr>Response in case of unresolvable conditions</vt:lpstr>
      <vt:lpstr>Response in case of unresolvable conditions (cont.)</vt:lpstr>
      <vt:lpstr>conclusion</vt:lpstr>
      <vt:lpstr>FDIR    Spacecraft fault protection system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Pierre</cp:lastModifiedBy>
  <cp:revision>123</cp:revision>
  <dcterms:created xsi:type="dcterms:W3CDTF">2009-09-23T16:56:23Z</dcterms:created>
  <dcterms:modified xsi:type="dcterms:W3CDTF">2009-10-01T06:09:27Z</dcterms:modified>
</cp:coreProperties>
</file>