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1" r:id="rId3"/>
    <p:sldId id="309" r:id="rId4"/>
    <p:sldId id="310" r:id="rId5"/>
    <p:sldId id="311" r:id="rId6"/>
    <p:sldId id="313" r:id="rId7"/>
    <p:sldId id="316" r:id="rId8"/>
    <p:sldId id="315" r:id="rId9"/>
    <p:sldId id="312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08" r:id="rId20"/>
    <p:sldId id="286" r:id="rId21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760" autoAdjust="0"/>
    <p:restoredTop sz="94500" autoAdjust="0"/>
  </p:normalViewPr>
  <p:slideViewPr>
    <p:cSldViewPr>
      <p:cViewPr>
        <p:scale>
          <a:sx n="90" d="100"/>
          <a:sy n="90" d="100"/>
        </p:scale>
        <p:origin x="-582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01/10/2009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01/10/2009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1st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1, Part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21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7962843" y="6643688"/>
            <a:ext cx="112242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Ocotber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/>
              <a:t>Information </a:t>
            </a:r>
            <a:r>
              <a:rPr lang="fr-FR" sz="2800" dirty="0" err="1"/>
              <a:t>retrieval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executes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, and the FDIR </a:t>
            </a:r>
            <a:r>
              <a:rPr lang="fr-FR" dirty="0" err="1" smtClean="0"/>
              <a:t>Subsystems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crew</a:t>
            </a:r>
            <a:r>
              <a:rPr lang="fr-FR" dirty="0" smtClean="0"/>
              <a:t> or </a:t>
            </a:r>
            <a:r>
              <a:rPr lang="fr-FR" dirty="0" err="1" smtClean="0"/>
              <a:t>ground</a:t>
            </a:r>
            <a:r>
              <a:rPr lang="fr-FR" dirty="0" smtClean="0"/>
              <a:t> control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data, and the FDIR displays </a:t>
            </a:r>
            <a:r>
              <a:rPr lang="fr-FR" dirty="0" err="1" smtClean="0"/>
              <a:t>its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="" val="20656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Manual</a:t>
            </a:r>
            <a:r>
              <a:rPr lang="fr-FR" dirty="0" smtClean="0"/>
              <a:t> control of FDIR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Control command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3724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Shutdown</a:t>
            </a:r>
            <a:r>
              <a:rPr lang="fr-FR" sz="1400" b="1" kern="0" dirty="0" smtClean="0">
                <a:latin typeface="+mn-lt"/>
                <a:cs typeface="+mn-cs"/>
              </a:rPr>
              <a:t>, Restart, Switch to backup}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 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416492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c:CGC! {Do </a:t>
            </a:r>
            <a:r>
              <a:rPr lang="fr-FR" sz="1400" b="1" kern="0" dirty="0" err="1" smtClean="0">
                <a:latin typeface="+mn-lt"/>
                <a:cs typeface="+mn-cs"/>
              </a:rPr>
              <a:t>shutdown,Do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restart,Do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switch</a:t>
            </a:r>
            <a:r>
              <a:rPr lang="fr-FR" sz="1400" b="1" kern="0" dirty="0" smtClean="0">
                <a:latin typeface="+mn-lt"/>
                <a:cs typeface="+mn-cs"/>
              </a:rPr>
              <a:t> to backup}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smtClean="0"/>
              <a:t>FDIR!{return command </a:t>
            </a:r>
            <a:r>
              <a:rPr lang="fr-FR" sz="1400" b="1" kern="0" dirty="0" err="1" smtClean="0"/>
              <a:t>status</a:t>
            </a:r>
            <a:r>
              <a:rPr lang="fr-FR" sz="1400" b="1" kern="0" dirty="0" smtClean="0"/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408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d:FDIR! {Issue </a:t>
            </a:r>
            <a:r>
              <a:rPr lang="fr-FR" sz="1400" b="1" kern="0" dirty="0" err="1" smtClean="0">
                <a:latin typeface="+mn-lt"/>
                <a:cs typeface="+mn-cs"/>
              </a:rPr>
              <a:t>Shutdown,Issue</a:t>
            </a:r>
            <a:r>
              <a:rPr lang="fr-FR" sz="1400" b="1" kern="0" dirty="0" smtClean="0">
                <a:latin typeface="+mn-lt"/>
                <a:cs typeface="+mn-cs"/>
              </a:rPr>
              <a:t> Restart, Issue Switch}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2090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</a:t>
            </a:r>
            <a:r>
              <a:rPr lang="fr-FR" sz="1400" b="1" kern="0" dirty="0" smtClean="0">
                <a:latin typeface="+mn-lt"/>
                <a:cs typeface="+mn-cs"/>
              </a:rPr>
              <a:t>Systems!{</a:t>
            </a:r>
            <a:r>
              <a:rPr lang="fr-FR" sz="1400" b="1" kern="0" dirty="0" err="1" smtClean="0">
                <a:latin typeface="+mn-lt"/>
                <a:cs typeface="+mn-cs"/>
              </a:rPr>
              <a:t>Operational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1844" y="5805264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24489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/>
              <a:t>Manual</a:t>
            </a:r>
            <a:r>
              <a:rPr lang="fr-FR" sz="2800" dirty="0"/>
              <a:t> control of FDIR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FDIR has to provide interface for issuing manual commands from the crew or ground control at anytime</a:t>
            </a:r>
          </a:p>
          <a:p>
            <a:endParaRPr lang="en-US" dirty="0" smtClean="0"/>
          </a:p>
          <a:p>
            <a:r>
              <a:rPr lang="en-US" dirty="0" smtClean="0"/>
              <a:t>FDIR is able to send commands (shutdown,restart,switch to a different backup) to the spacecraft›s several systems</a:t>
            </a:r>
          </a:p>
          <a:p>
            <a:endParaRPr lang="en-US" dirty="0" smtClean="0"/>
          </a:p>
          <a:p>
            <a:r>
              <a:rPr lang="en-US" dirty="0" smtClean="0"/>
              <a:t>The systems has to remain available and responding while processing commands</a:t>
            </a:r>
          </a:p>
          <a:p>
            <a:endParaRPr lang="en-US" dirty="0" smtClean="0"/>
          </a:p>
          <a:p>
            <a:r>
              <a:rPr lang="en-US" dirty="0" smtClean="0"/>
              <a:t>FDIR must be able to multitask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xmlns="" val="8839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Providing</a:t>
            </a:r>
            <a:r>
              <a:rPr lang="fr-FR" dirty="0"/>
              <a:t>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/>
              <a:t>localization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035531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Locate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system</a:t>
              </a:r>
              <a:r>
                <a:rPr kumimoji="0" lang="fr-FR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failure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b:Report!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FDIR Storage System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Report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320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location,type</a:t>
            </a:r>
            <a:r>
              <a:rPr lang="fr-FR" sz="1400" b="1" kern="0" dirty="0" smtClean="0">
                <a:latin typeface="+mn-lt"/>
                <a:cs typeface="+mn-cs"/>
              </a:rPr>
              <a:t> of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132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22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a:FDIR Storage System!{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64304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24489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/>
              <a:t>Providing</a:t>
            </a:r>
            <a:r>
              <a:rPr lang="fr-FR" sz="2800" dirty="0"/>
              <a:t> </a:t>
            </a:r>
            <a:r>
              <a:rPr lang="fr-FR" sz="2800" dirty="0" err="1"/>
              <a:t>failure</a:t>
            </a:r>
            <a:r>
              <a:rPr lang="fr-FR" sz="2800" dirty="0"/>
              <a:t> </a:t>
            </a:r>
            <a:r>
              <a:rPr lang="fr-FR" sz="2800" dirty="0" err="1"/>
              <a:t>localization</a:t>
            </a:r>
            <a:r>
              <a:rPr lang="fr-FR" sz="2800" dirty="0" smtClean="0"/>
              <a:t>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failure</a:t>
            </a:r>
            <a:r>
              <a:rPr lang="fr-FR" dirty="0" smtClean="0"/>
              <a:t> location.</a:t>
            </a:r>
          </a:p>
          <a:p>
            <a:endParaRPr lang="fr-FR" dirty="0"/>
          </a:p>
          <a:p>
            <a:r>
              <a:rPr lang="fr-FR" dirty="0" err="1" smtClean="0"/>
              <a:t>Failure</a:t>
            </a:r>
            <a:r>
              <a:rPr lang="fr-FR" dirty="0" smtClean="0"/>
              <a:t> location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="" val="8839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10" name="Straight Arrow Connector 9"/>
          <p:cNvCxnSpPr>
            <a:endCxn id="25" idx="3"/>
          </p:cNvCxnSpPr>
          <p:nvPr/>
        </p:nvCxnSpPr>
        <p:spPr>
          <a:xfrm rot="10800000">
            <a:off x="5369788" y="2840520"/>
            <a:ext cx="1273914" cy="169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2090606" cy="1152128"/>
            <a:chOff x="6696236" y="2888940"/>
            <a:chExt cx="2090606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2090606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Recover</a:t>
              </a:r>
              <a:r>
                <a:rPr lang="fr-FR" dirty="0" smtClean="0"/>
                <a:t> </a:t>
              </a:r>
              <a:r>
                <a:rPr lang="fr-FR" dirty="0" err="1" smtClean="0"/>
                <a:t>automatically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24" name="Straight Connector 23"/>
          <p:cNvCxnSpPr>
            <a:stCxn id="4" idx="3"/>
            <a:endCxn id="25" idx="1"/>
          </p:cNvCxnSpPr>
          <p:nvPr/>
        </p:nvCxnSpPr>
        <p:spPr>
          <a:xfrm flipV="1">
            <a:off x="2339752" y="2840519"/>
            <a:ext cx="1517868" cy="3907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6000760" y="3000372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2928926" y="300037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7620" y="2428868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494594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</a:t>
            </a:r>
            <a:r>
              <a:rPr lang="fr-FR" sz="1400" b="1" kern="0" dirty="0" smtClean="0">
                <a:latin typeface="+mn-lt"/>
                <a:cs typeface="+mn-cs"/>
              </a:rPr>
              <a:t>:FDIR! {backup, restart}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 Systems!{</a:t>
            </a:r>
            <a:r>
              <a:rPr lang="fr-FR" sz="1400" b="1" kern="0" dirty="0" err="1" smtClean="0">
                <a:latin typeface="+mn-lt"/>
                <a:cs typeface="+mn-cs"/>
              </a:rPr>
              <a:t>corrupted</a:t>
            </a:r>
            <a:r>
              <a:rPr lang="fr-FR" sz="1400" b="1" kern="0" dirty="0" smtClean="0">
                <a:latin typeface="+mn-lt"/>
                <a:cs typeface="+mn-cs"/>
              </a:rPr>
              <a:t>, correct}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6446" y="4429132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{</a:t>
            </a:r>
            <a:r>
              <a:rPr lang="fr-FR" sz="1400" b="1" kern="0" dirty="0" err="1" smtClean="0">
                <a:latin typeface="+mn-lt"/>
                <a:cs typeface="+mn-cs"/>
              </a:rPr>
              <a:t>Recover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14480" y="5857892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Required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smtClean="0">
                <a:latin typeface="+mn-lt"/>
                <a:cs typeface="+mn-cs"/>
              </a:rPr>
              <a:t>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12342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 smtClean="0"/>
              <a:t>Automatic</a:t>
            </a:r>
            <a:r>
              <a:rPr lang="fr-FR" sz="2800" dirty="0" smtClean="0"/>
              <a:t> </a:t>
            </a:r>
            <a:r>
              <a:rPr lang="fr-FR" sz="2800" dirty="0" err="1" smtClean="0"/>
              <a:t>recovery</a:t>
            </a:r>
            <a:r>
              <a:rPr lang="fr-FR" sz="2800" dirty="0" smtClean="0"/>
              <a:t> to </a:t>
            </a:r>
            <a:r>
              <a:rPr lang="fr-FR" sz="2800" dirty="0" err="1" smtClean="0"/>
              <a:t>failure</a:t>
            </a:r>
            <a:r>
              <a:rPr lang="fr-FR" sz="2800" dirty="0" smtClean="0"/>
              <a:t> </a:t>
            </a:r>
            <a:r>
              <a:rPr lang="fr-FR" sz="2800" dirty="0" smtClean="0"/>
              <a:t>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launch</a:t>
            </a:r>
            <a:r>
              <a:rPr lang="fr-FR" dirty="0" smtClean="0"/>
              <a:t> a restart of the system </a:t>
            </a:r>
            <a:r>
              <a:rPr lang="fr-FR" dirty="0" err="1" smtClean="0"/>
              <a:t>automatically</a:t>
            </a:r>
            <a:r>
              <a:rPr lang="fr-FR" dirty="0" smtClean="0"/>
              <a:t>, in the goal to </a:t>
            </a:r>
            <a:r>
              <a:rPr lang="fr-FR" dirty="0" err="1" smtClean="0"/>
              <a:t>recover</a:t>
            </a:r>
            <a:r>
              <a:rPr lang="fr-FR" dirty="0" smtClean="0"/>
              <a:t> in case of a </a:t>
            </a:r>
            <a:r>
              <a:rPr lang="fr-FR" dirty="0" err="1" smtClean="0"/>
              <a:t>failure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systems</a:t>
            </a:r>
            <a:r>
              <a:rPr lang="fr-FR" dirty="0" smtClean="0"/>
              <a:t>, </a:t>
            </a:r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r>
              <a:rPr lang="fr-FR" dirty="0" smtClean="0"/>
              <a:t>,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corrupted</a:t>
            </a:r>
            <a:r>
              <a:rPr lang="fr-FR" dirty="0" smtClean="0"/>
              <a:t> or </a:t>
            </a:r>
            <a:r>
              <a:rPr lang="fr-FR" dirty="0" err="1" smtClean="0"/>
              <a:t>cleaned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="" val="34942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{}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c:! {}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:! {}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{}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1991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12342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smtClean="0"/>
              <a:t>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="" val="34942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Domains</a:t>
            </a:r>
            <a:r>
              <a:rPr lang="fr-FR" altLang="ko-KR" dirty="0" smtClean="0">
                <a:ea typeface="굴림" charset="-127"/>
              </a:rPr>
              <a:t>  identification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Requirements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Context diagram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diagram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frames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Steve Easterbrook, and et al., “Experiences Using Lightweight Formal Methods for Requirements Modeling,” IEEE Transactions on Software Engineering, Vol. 24, No. 1, January 1998. </a:t>
            </a:r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Domains</a:t>
            </a:r>
            <a:r>
              <a:rPr lang="fr-FR" dirty="0" smtClean="0"/>
              <a:t> identification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Spacecraft</a:t>
            </a:r>
            <a:endParaRPr lang="fr-FR" dirty="0" smtClean="0"/>
          </a:p>
          <a:p>
            <a:r>
              <a:rPr lang="fr-FR" dirty="0" err="1" smtClean="0"/>
              <a:t>Crew</a:t>
            </a:r>
            <a:endParaRPr lang="fr-FR" dirty="0" smtClean="0"/>
          </a:p>
          <a:p>
            <a:r>
              <a:rPr lang="fr-FR" dirty="0" smtClean="0"/>
              <a:t>Information display</a:t>
            </a:r>
          </a:p>
          <a:p>
            <a:r>
              <a:rPr lang="fr-FR" dirty="0" err="1" smtClean="0"/>
              <a:t>Ground</a:t>
            </a:r>
            <a:r>
              <a:rPr lang="fr-FR" dirty="0" smtClean="0"/>
              <a:t> control</a:t>
            </a:r>
          </a:p>
          <a:p>
            <a:r>
              <a:rPr lang="fr-FR" dirty="0" err="1" smtClean="0"/>
              <a:t>Spare</a:t>
            </a:r>
            <a:r>
              <a:rPr lang="fr-FR" dirty="0" smtClean="0"/>
              <a:t> system</a:t>
            </a:r>
          </a:p>
          <a:p>
            <a:r>
              <a:rPr lang="fr-FR" dirty="0" err="1" smtClean="0"/>
              <a:t>Anthena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="" val="17401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43356" y="2577534"/>
            <a:ext cx="15292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4" idx="1"/>
          </p:cNvCxnSpPr>
          <p:nvPr/>
        </p:nvCxnSpPr>
        <p:spPr>
          <a:xfrm>
            <a:off x="2665562" y="2260902"/>
            <a:ext cx="1114350" cy="137366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634571"/>
            <a:ext cx="864096" cy="158853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300192" y="4869160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2" name="Straight Connector 11"/>
          <p:cNvCxnSpPr>
            <a:stCxn id="8" idx="1"/>
            <a:endCxn id="4" idx="3"/>
          </p:cNvCxnSpPr>
          <p:nvPr/>
        </p:nvCxnSpPr>
        <p:spPr>
          <a:xfrm rot="10800000" flipV="1">
            <a:off x="5436096" y="3634569"/>
            <a:ext cx="864096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260903"/>
            <a:ext cx="864096" cy="13736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342183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300192" y="206084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300192" y="3434515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Antenna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412776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39552" y="3434513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025602" y="3926958"/>
            <a:ext cx="1042342" cy="70193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Text Placeholder 6"/>
          <p:cNvSpPr txBox="1">
            <a:spLocks/>
          </p:cNvSpPr>
          <p:nvPr/>
        </p:nvSpPr>
        <p:spPr>
          <a:xfrm>
            <a:off x="2915816" y="557704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cxnSp>
        <p:nvCxnSpPr>
          <p:cNvPr id="39" name="Straight Connector 38"/>
          <p:cNvCxnSpPr>
            <a:endCxn id="4" idx="2"/>
          </p:cNvCxnSpPr>
          <p:nvPr/>
        </p:nvCxnSpPr>
        <p:spPr>
          <a:xfrm rot="5400000" flipH="1" flipV="1">
            <a:off x="3370402" y="4336468"/>
            <a:ext cx="1647112" cy="8280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 Placeholder 6"/>
          <p:cNvSpPr txBox="1">
            <a:spLocks/>
          </p:cNvSpPr>
          <p:nvPr/>
        </p:nvSpPr>
        <p:spPr>
          <a:xfrm>
            <a:off x="971600" y="446905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07/7/12/main" xmlns="" val="17261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Displaying</a:t>
            </a:r>
            <a:r>
              <a:rPr lang="fr-FR" dirty="0" smtClean="0"/>
              <a:t> information </a:t>
            </a:r>
            <a:r>
              <a:rPr lang="fr-FR" dirty="0" err="1" smtClean="0"/>
              <a:t>continuously</a:t>
            </a:r>
            <a:endParaRPr lang="fr-FR" dirty="0" smtClean="0"/>
          </a:p>
          <a:p>
            <a:pPr lvl="1"/>
            <a:r>
              <a:rPr lang="fr-FR" dirty="0" smtClean="0"/>
              <a:t>Display pattern</a:t>
            </a:r>
          </a:p>
          <a:p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 smtClean="0"/>
          </a:p>
          <a:p>
            <a:pPr lvl="1"/>
            <a:r>
              <a:rPr lang="fr-FR" dirty="0" smtClean="0"/>
              <a:t>Part of </a:t>
            </a:r>
            <a:r>
              <a:rPr lang="fr-FR" dirty="0" err="1" smtClean="0"/>
              <a:t>behavior</a:t>
            </a:r>
            <a:r>
              <a:rPr lang="fr-FR" dirty="0" smtClean="0"/>
              <a:t> </a:t>
            </a:r>
            <a:r>
              <a:rPr lang="fr-FR" dirty="0" err="1" smtClean="0"/>
              <a:t>commanded</a:t>
            </a:r>
            <a:r>
              <a:rPr lang="fr-FR" dirty="0" smtClean="0"/>
              <a:t> pattern</a:t>
            </a:r>
          </a:p>
          <a:p>
            <a:r>
              <a:rPr lang="fr-FR" dirty="0" err="1"/>
              <a:t>Manual</a:t>
            </a:r>
            <a:r>
              <a:rPr lang="fr-FR" dirty="0"/>
              <a:t> control of FDIR</a:t>
            </a:r>
            <a:endParaRPr lang="fr-FR" dirty="0" smtClean="0"/>
          </a:p>
          <a:p>
            <a:pPr lvl="1"/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able to </a:t>
            </a:r>
            <a:r>
              <a:rPr lang="fr-FR" dirty="0" err="1" smtClean="0"/>
              <a:t>shutdown</a:t>
            </a:r>
            <a:r>
              <a:rPr lang="fr-FR" dirty="0" smtClean="0"/>
              <a:t> part of the system</a:t>
            </a:r>
          </a:p>
          <a:p>
            <a:pPr lvl="1"/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able to restart part of the system</a:t>
            </a:r>
            <a:endParaRPr lang="fr-FR" dirty="0"/>
          </a:p>
          <a:p>
            <a:pPr lvl="1"/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able to </a:t>
            </a:r>
            <a:r>
              <a:rPr lang="fr-FR" dirty="0" err="1" smtClean="0"/>
              <a:t>switch</a:t>
            </a:r>
            <a:r>
              <a:rPr lang="fr-FR" dirty="0" smtClean="0"/>
              <a:t> to a </a:t>
            </a:r>
            <a:r>
              <a:rPr lang="fr-FR" dirty="0" err="1" smtClean="0"/>
              <a:t>spare</a:t>
            </a:r>
            <a:r>
              <a:rPr lang="fr-FR" dirty="0" smtClean="0"/>
              <a:t> system</a:t>
            </a:r>
          </a:p>
          <a:p>
            <a:r>
              <a:rPr lang="fr-FR" dirty="0" err="1" smtClean="0"/>
              <a:t>Providing</a:t>
            </a:r>
            <a:r>
              <a:rPr lang="fr-FR" dirty="0" smtClean="0"/>
              <a:t> </a:t>
            </a:r>
            <a:r>
              <a:rPr lang="fr-FR" dirty="0" err="1"/>
              <a:t>f</a:t>
            </a:r>
            <a:r>
              <a:rPr lang="fr-FR" dirty="0" err="1" smtClean="0"/>
              <a:t>ailure</a:t>
            </a:r>
            <a:r>
              <a:rPr lang="fr-FR" dirty="0" smtClean="0"/>
              <a:t> </a:t>
            </a:r>
            <a:r>
              <a:rPr lang="fr-FR" dirty="0" err="1" smtClean="0"/>
              <a:t>localization</a:t>
            </a:r>
            <a:endParaRPr lang="fr-FR" dirty="0" smtClean="0"/>
          </a:p>
          <a:p>
            <a:pPr lvl="1"/>
            <a:r>
              <a:rPr lang="fr-FR" dirty="0" smtClean="0"/>
              <a:t>Input/output</a:t>
            </a:r>
          </a:p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r>
              <a:rPr lang="fr-FR" dirty="0" smtClean="0"/>
              <a:t> 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07/7/12/main" xmlns="" val="3819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Collect system data to data storage</a:t>
            </a:r>
          </a:p>
          <a:p>
            <a:r>
              <a:rPr lang="en-US" dirty="0" smtClean="0"/>
              <a:t>Response in case of unresolvable failure</a:t>
            </a:r>
          </a:p>
          <a:p>
            <a:r>
              <a:rPr lang="en-US" dirty="0" smtClean="0"/>
              <a:t>Response in case of hazardous conditions</a:t>
            </a:r>
          </a:p>
          <a:p>
            <a:pPr lvl="1"/>
            <a:r>
              <a:rPr lang="en-US" dirty="0" smtClean="0"/>
              <a:t>Men spacecraft</a:t>
            </a:r>
          </a:p>
          <a:p>
            <a:pPr lvl="1"/>
            <a:r>
              <a:rPr lang="en-US" dirty="0" smtClean="0"/>
              <a:t>Unmanned spacecraft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07/7/12/main" xmlns="" val="25439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Displaying</a:t>
            </a:r>
            <a:r>
              <a:rPr lang="fr-FR" dirty="0" smtClean="0"/>
              <a:t> information </a:t>
            </a:r>
            <a:r>
              <a:rPr lang="fr-FR" dirty="0" err="1" smtClean="0"/>
              <a:t>continuously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kern="0" dirty="0" smtClean="0">
                  <a:solidFill>
                    <a:schemeClr val="bg1"/>
                  </a:solidFill>
                  <a:latin typeface="+mn-lt"/>
                  <a:cs typeface="+mn-cs"/>
                </a:rPr>
                <a:t>Display information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27101" y="4437111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functionnal</a:t>
            </a:r>
            <a:r>
              <a:rPr lang="fr-FR" sz="1400" b="1" kern="0" dirty="0" smtClean="0">
                <a:latin typeface="+mn-lt"/>
                <a:cs typeface="+mn-cs"/>
              </a:rPr>
              <a:t>/not </a:t>
            </a:r>
            <a:r>
              <a:rPr lang="fr-FR" sz="1400" b="1" kern="0" dirty="0" err="1" smtClean="0">
                <a:latin typeface="+mn-lt"/>
                <a:cs typeface="+mn-cs"/>
              </a:rPr>
              <a:t>funct</a:t>
            </a:r>
            <a:r>
              <a:rPr lang="fr-FR" sz="1400" b="1" kern="0" dirty="0" smtClean="0">
                <a:latin typeface="+mn-lt"/>
                <a:cs typeface="+mn-cs"/>
              </a:rPr>
              <a:t>. </a:t>
            </a:r>
            <a:r>
              <a:rPr lang="fr-FR" sz="1400" b="1" kern="0" dirty="0" err="1">
                <a:latin typeface="+mn-lt"/>
                <a:cs typeface="+mn-cs"/>
              </a:rPr>
              <a:t>p</a:t>
            </a:r>
            <a:r>
              <a:rPr lang="fr-FR" sz="1400" b="1" kern="0" dirty="0" err="1" smtClean="0">
                <a:latin typeface="+mn-lt"/>
                <a:cs typeface="+mn-cs"/>
              </a:rPr>
              <a:t>roper</a:t>
            </a:r>
            <a:r>
              <a:rPr lang="fr-FR" sz="1400" b="1" kern="0" dirty="0" smtClean="0">
                <a:latin typeface="+mn-lt"/>
                <a:cs typeface="+mn-cs"/>
              </a:rPr>
              <a:t>./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Information display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value/no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FDIR! {display in 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/out-of-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/no </a:t>
            </a:r>
            <a:r>
              <a:rPr lang="fr-FR" sz="1400" b="1" kern="0" dirty="0" err="1" smtClean="0">
                <a:latin typeface="+mn-lt"/>
                <a:cs typeface="+mn-cs"/>
              </a:rPr>
              <a:t>resp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7101" y="4897286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Information display!{console}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1991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2066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smtClean="0"/>
              <a:t>Displaying information continuously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should</a:t>
            </a:r>
            <a:r>
              <a:rPr lang="fr-FR" dirty="0" smtClean="0"/>
              <a:t> display </a:t>
            </a:r>
            <a:r>
              <a:rPr lang="fr-FR" dirty="0" err="1" smtClean="0"/>
              <a:t>continuous</a:t>
            </a:r>
            <a:r>
              <a:rPr lang="fr-FR" dirty="0" smtClean="0"/>
              <a:t> information about state of the </a:t>
            </a:r>
            <a:r>
              <a:rPr lang="fr-FR" dirty="0" err="1" smtClean="0"/>
              <a:t>systems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has to </a:t>
            </a:r>
            <a:r>
              <a:rPr lang="fr-FR" dirty="0" err="1" smtClean="0"/>
              <a:t>interprate</a:t>
            </a:r>
            <a:r>
              <a:rPr lang="fr-FR" dirty="0" smtClean="0"/>
              <a:t> </a:t>
            </a:r>
            <a:r>
              <a:rPr lang="fr-FR" dirty="0" err="1" smtClean="0"/>
              <a:t>monitored</a:t>
            </a:r>
            <a:r>
              <a:rPr lang="fr-FR" dirty="0" smtClean="0"/>
              <a:t> values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craft</a:t>
            </a:r>
            <a:r>
              <a:rPr lang="fr-FR" dirty="0" smtClean="0"/>
              <a:t> system</a:t>
            </a:r>
          </a:p>
          <a:p>
            <a:endParaRPr lang="fr-FR" dirty="0" smtClean="0"/>
          </a:p>
          <a:p>
            <a:r>
              <a:rPr lang="fr-FR" dirty="0" smtClean="0"/>
              <a:t>Return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standard message </a:t>
            </a:r>
            <a:r>
              <a:rPr lang="fr-FR" dirty="0" err="1" smtClean="0"/>
              <a:t>displayed</a:t>
            </a:r>
            <a:r>
              <a:rPr lang="fr-FR" dirty="0" smtClean="0"/>
              <a:t> on the FDIR console</a:t>
            </a:r>
          </a:p>
          <a:p>
            <a:endParaRPr lang="fr-FR" dirty="0" smtClean="0"/>
          </a:p>
          <a:p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message, the FDIR or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understand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the </a:t>
            </a:r>
            <a:r>
              <a:rPr lang="fr-FR" dirty="0" err="1" smtClean="0"/>
              <a:t>current</a:t>
            </a:r>
            <a:r>
              <a:rPr lang="fr-FR" dirty="0" smtClean="0"/>
              <a:t> state of the </a:t>
            </a:r>
            <a:r>
              <a:rPr lang="fr-FR" dirty="0" err="1" smtClean="0"/>
              <a:t>systems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="" val="38196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7584" y="5205062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dirty="0" smtClean="0"/>
              <a:t>d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3373455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1300213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 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60032" y="4606606"/>
              <a:ext cx="144016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C</a:t>
              </a:r>
              <a:endParaRPr lang="fr-FR" sz="16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10987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</a:t>
            </a:r>
            <a:r>
              <a:rPr lang="fr-FR" sz="1400" b="1" kern="0" dirty="0" err="1" smtClean="0">
                <a:latin typeface="+mn-lt"/>
                <a:cs typeface="+mn-cs"/>
              </a:rPr>
              <a:t>Subs</a:t>
            </a:r>
            <a:r>
              <a:rPr lang="fr-FR" sz="1400" b="1" kern="0" dirty="0" smtClean="0">
                <a:latin typeface="+mn-lt"/>
                <a:cs typeface="+mn-cs"/>
              </a:rPr>
              <a:t>!{return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08103" y="4566377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</a:t>
            </a:r>
            <a:r>
              <a:rPr lang="fr-FR" sz="1400" b="1" kern="0" dirty="0" err="1" smtClean="0">
                <a:latin typeface="+mn-lt"/>
                <a:cs typeface="+mn-cs"/>
              </a:rPr>
              <a:t>Subs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5877272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8103" y="5180439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42752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707</Words>
  <Application>Microsoft Office PowerPoint</Application>
  <PresentationFormat>Affichage à l'écran (4:3)</PresentationFormat>
  <Paragraphs>181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Charte graphique_PA</vt:lpstr>
      <vt:lpstr>FDIR    Spacecraft fault protection system</vt:lpstr>
      <vt:lpstr>Table of ContentS</vt:lpstr>
      <vt:lpstr>Domains identification</vt:lpstr>
      <vt:lpstr>Diapositive 4</vt:lpstr>
      <vt:lpstr>requirements</vt:lpstr>
      <vt:lpstr>Diapositive 6</vt:lpstr>
      <vt:lpstr>Displaying information continuously</vt:lpstr>
      <vt:lpstr>Displaying information continuously (cont.)</vt:lpstr>
      <vt:lpstr>Information retrieval</vt:lpstr>
      <vt:lpstr>Information retrieval</vt:lpstr>
      <vt:lpstr>Manual control of FDIR</vt:lpstr>
      <vt:lpstr>Manual control of FDIR</vt:lpstr>
      <vt:lpstr>Providing failure localization</vt:lpstr>
      <vt:lpstr>Providing failure localization(cont.)</vt:lpstr>
      <vt:lpstr>Automatic recovery to failure  </vt:lpstr>
      <vt:lpstr>Automatic recovery to failure (cont.)</vt:lpstr>
      <vt:lpstr>Diapositive 17</vt:lpstr>
      <vt:lpstr>(cont.)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78</cp:revision>
  <dcterms:created xsi:type="dcterms:W3CDTF">2009-09-23T16:56:23Z</dcterms:created>
  <dcterms:modified xsi:type="dcterms:W3CDTF">2009-09-30T16:34:53Z</dcterms:modified>
</cp:coreProperties>
</file>