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theme/theme3.xml" ContentType="application/vnd.openxmlformats-officedocument.theme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2"/>
  </p:sldMasterIdLst>
  <p:notesMasterIdLst>
    <p:notesMasterId r:id="rId9"/>
  </p:notesMasterIdLst>
  <p:handoutMasterIdLst>
    <p:handoutMasterId r:id="rId10"/>
  </p:handoutMasterIdLst>
  <p:sldIdLst>
    <p:sldId id="256" r:id="rId3"/>
    <p:sldId id="334" r:id="rId4"/>
    <p:sldId id="335" r:id="rId5"/>
    <p:sldId id="336" r:id="rId6"/>
    <p:sldId id="308" r:id="rId7"/>
    <p:sldId id="286" r:id="rId8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C44F00"/>
    <a:srgbClr val="FF6600"/>
  </p:clrMru>
  <p:extLst>
    <p:ext uri="{E76CE94A-603C-4142-B9EB-6D1370010A27}">
      <p14:discardImageEditData xmlns:p14="http://schemas.microsoft.com/office/powerpoint/2007/7/12/main" xmlns="" xmlns:p="http://schemas.openxmlformats.org/presentationml/2006/main" xmlns:r="http://schemas.openxmlformats.org/officeDocument/2006/relationships" xmlns:a="http://schemas.openxmlformats.org/drawingml/2006/main" val="0"/>
    </p:ext>
    <p:ext uri="{D31A062A-798A-4329-ABDD-BBA856620510}">
      <p14:defaultImageDpi xmlns:p14="http://schemas.microsoft.com/office/powerpoint/2007/7/12/main" xmlns="" xmlns:p="http://schemas.openxmlformats.org/presentationml/2006/main" xmlns:r="http://schemas.openxmlformats.org/officeDocument/2006/relationships" xmlns:a="http://schemas.openxmlformats.org/drawingml/2006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vertBarState="maximized">
    <p:restoredLeft sz="18760" autoAdjust="0"/>
    <p:restoredTop sz="93642" autoAdjust="0"/>
  </p:normalViewPr>
  <p:slideViewPr>
    <p:cSldViewPr>
      <p:cViewPr varScale="1">
        <p:scale>
          <a:sx n="92" d="100"/>
          <a:sy n="92" d="100"/>
        </p:scale>
        <p:origin x="-10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theme" Target="theme/theme1.xml"/><Relationship Id="rId4" Type="http://schemas.openxmlformats.org/officeDocument/2006/relationships/slide" Target="slides/slide2.xml"/><Relationship Id="rId7" Type="http://schemas.openxmlformats.org/officeDocument/2006/relationships/slide" Target="slides/slide5.xml"/><Relationship Id="rId11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1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11/11/09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xmlns:p="http://schemas.openxmlformats.org/presentationml/2006/main" xmlns:r="http://schemas.openxmlformats.org/officeDocument/2006/relationships" xmlns:a="http://schemas.openxmlformats.org/drawingml/2006/main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11/11/09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xmlns:p="http://schemas.openxmlformats.org/presentationml/2006/main" xmlns:r="http://schemas.openxmlformats.org/officeDocument/2006/relationships" xmlns:a="http://schemas.openxmlformats.org/drawingml/2006/main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October</a:t>
            </a:r>
            <a:r>
              <a:rPr sz="1800" b="0" baseline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15th</a:t>
            </a: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, 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 userDrawn="1"/>
        </p:nvSpPr>
        <p:spPr>
          <a:xfrm>
            <a:off x="0" y="6000768"/>
            <a:ext cx="9144000" cy="85723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4" name="Rectangle 10"/>
          <p:cNvSpPr/>
          <p:nvPr userDrawn="1"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5400" cap="rnd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0" y="709602"/>
            <a:ext cx="7929586" cy="1219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1910240"/>
            <a:ext cx="7929586" cy="90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auto">
          <a:xfrm>
            <a:off x="7380312" y="4509120"/>
            <a:ext cx="170972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Project 1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October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15th, 2009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endParaRPr lang="fr-FR" sz="1050" b="1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AHVENNIEMI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ALAUZET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COLIN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STARCK</a:t>
            </a:r>
            <a:b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endParaRPr lang="fr-FR" sz="1050" b="1" baseline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0" hasCustomPrompt="1"/>
          </p:nvPr>
        </p:nvSpPr>
        <p:spPr>
          <a:xfrm>
            <a:off x="142844" y="714356"/>
            <a:ext cx="7643866" cy="1143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41306"/>
            <a:ext cx="7929586" cy="273050"/>
            <a:chOff x="0" y="441306"/>
            <a:chExt cx="7929586" cy="273050"/>
          </a:xfrm>
        </p:grpSpPr>
        <p:pic>
          <p:nvPicPr>
            <p:cNvPr id="8" name="Picture 7" descr="bandeau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41306"/>
              <a:ext cx="7929586" cy="273050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/>
            <p:cNvSpPr/>
            <p:nvPr userDrawn="1"/>
          </p:nvSpPr>
          <p:spPr>
            <a:xfrm>
              <a:off x="467544" y="476672"/>
              <a:ext cx="4536504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Picture 2" descr="D:\Bureau\ci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754" y="6093296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28A0092B-C50C-407e-A947-70E740481C1C">
                <a14:useLocalDpi xmlns:a14="http://schemas.microsoft.com/office/drawing/2007/7/7/main" xmlns="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7312"/>
            <a:ext cx="4310063" cy="53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 xmlns="" xmlns:p="http://schemas.openxmlformats.org/presentationml/2006/main" xmlns:r="http://schemas.openxmlformats.org/officeDocument/2006/relationships" xmlns:a="http://schemas.openxmlformats.org/drawingml/2006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xmlns="" xmlns:p="http://schemas.openxmlformats.org/presentationml/2006/main" xmlns:r="http://schemas.openxmlformats.org/officeDocument/2006/relationships" xmlns:a="http://schemas.openxmlformats.org/drawingml/2006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 xmlns:p="http://schemas.openxmlformats.org/presentationml/2006/main" xmlns:r="http://schemas.openxmlformats.org/officeDocument/2006/relationships" xmlns:a="http://schemas.openxmlformats.org/drawingml/2006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xmlns="" xmlns:p="http://schemas.openxmlformats.org/presentationml/2006/main" xmlns:r="http://schemas.openxmlformats.org/officeDocument/2006/relationships" xmlns:a="http://schemas.openxmlformats.org/drawingml/2006/main" val="106632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1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24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929179" y="6643688"/>
            <a:ext cx="115608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October</a:t>
            </a:r>
            <a:r>
              <a:rPr lang="fr-FR" altLang="ko-KR" sz="1000" baseline="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15st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redemeyer.com/pdf_files/NonFunctReq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FDIR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Spacecraft</a:t>
            </a:r>
            <a:r>
              <a:rPr b="0" i="1" cap="none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0" i="1" cap="none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fault</a:t>
            </a:r>
            <a:r>
              <a:rPr b="0" i="1" cap="none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328294" y="325945"/>
            <a:ext cx="3980849" cy="2691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6588224" y="2636912"/>
            <a:ext cx="2412932" cy="1505328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1</a:t>
            </a:r>
          </a:p>
          <a:p>
            <a:pPr algn="ctr"/>
            <a:r>
              <a:rPr lang="fr-FR" b="1" dirty="0" err="1" smtClean="0"/>
              <a:t>Problem</a:t>
            </a:r>
            <a:r>
              <a:rPr lang="fr-FR" b="1" dirty="0" smtClean="0"/>
              <a:t> </a:t>
            </a:r>
            <a:r>
              <a:rPr lang="fr-FR" b="1" dirty="0" err="1" smtClean="0"/>
              <a:t>understanding</a:t>
            </a:r>
            <a:r>
              <a:rPr lang="fr-FR" b="1" dirty="0" smtClean="0"/>
              <a:t>  &amp;</a:t>
            </a:r>
          </a:p>
          <a:p>
            <a:pPr algn="ctr"/>
            <a:r>
              <a:rPr lang="fr-FR" b="1" dirty="0" smtClean="0"/>
              <a:t> UI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Why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use ADLS ?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Necessity of using standardized architectural representation</a:t>
            </a:r>
          </a:p>
          <a:p>
            <a:pPr lvl="1"/>
            <a:r>
              <a:rPr lang="en-US" dirty="0" smtClean="0"/>
              <a:t> ADLs bring standards for architecture description, just as what </a:t>
            </a:r>
          </a:p>
          <a:p>
            <a:pPr lvl="2"/>
            <a:r>
              <a:rPr lang="en-US" dirty="0" smtClean="0"/>
              <a:t>UML do for design</a:t>
            </a:r>
          </a:p>
          <a:p>
            <a:pPr lvl="2"/>
            <a:r>
              <a:rPr lang="en-US" dirty="0" smtClean="0"/>
              <a:t>Entity-relationship model do for database</a:t>
            </a:r>
          </a:p>
          <a:p>
            <a:pPr lvl="1"/>
            <a:r>
              <a:rPr lang="en-US" dirty="0" smtClean="0"/>
              <a:t>Using architectural styles for the structure</a:t>
            </a:r>
          </a:p>
          <a:p>
            <a:pPr lvl="2"/>
            <a:r>
              <a:rPr lang="en-US" dirty="0" smtClean="0"/>
              <a:t>Pipe and filters</a:t>
            </a:r>
          </a:p>
          <a:p>
            <a:pPr lvl="2"/>
            <a:r>
              <a:rPr lang="en-US" dirty="0" smtClean="0"/>
              <a:t>Client/Server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Using formal language</a:t>
            </a:r>
          </a:p>
          <a:p>
            <a:pPr lvl="2"/>
            <a:r>
              <a:rPr lang="en-US" dirty="0" smtClean="0"/>
              <a:t>Components</a:t>
            </a:r>
          </a:p>
          <a:p>
            <a:pPr lvl="2"/>
            <a:r>
              <a:rPr lang="en-US" dirty="0" smtClean="0"/>
              <a:t>Connectors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Makes the architecture universally understandable</a:t>
            </a:r>
          </a:p>
          <a:p>
            <a:pPr lvl="2"/>
            <a:r>
              <a:rPr lang="en-US" dirty="0" smtClean="0"/>
              <a:t>Designers</a:t>
            </a:r>
          </a:p>
          <a:p>
            <a:pPr lvl="2"/>
            <a:r>
              <a:rPr lang="en-US" dirty="0" smtClean="0"/>
              <a:t>Programmers</a:t>
            </a:r>
          </a:p>
          <a:p>
            <a:pPr lvl="2"/>
            <a:r>
              <a:rPr lang="en-US" dirty="0" smtClean="0"/>
              <a:t>Stakeholders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02736" y="0"/>
            <a:ext cx="169629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understanding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248093" y="0"/>
            <a:ext cx="17524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297771" y="0"/>
            <a:ext cx="206017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643702" y="0"/>
            <a:ext cx="18598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Usability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Analysis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Design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xmlns:p="http://schemas.openxmlformats.org/presentationml/2006/main" xmlns:r="http://schemas.openxmlformats.org/officeDocument/2006/relationships" xmlns:a="http://schemas.openxmlformats.org/drawingml/2006/main" val="37072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Why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use ADLS </a:t>
            </a:r>
            <a:r>
              <a:rPr lang="fr-FR" dirty="0" smtClean="0"/>
              <a:t>?(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ADLs bring the tools for architecture evolution and reusability</a:t>
            </a:r>
          </a:p>
          <a:p>
            <a:r>
              <a:rPr lang="en-US" dirty="0" smtClean="0"/>
              <a:t>Makes the architecture assessable using external tools or methods</a:t>
            </a:r>
          </a:p>
          <a:p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ACME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Ahvenniemi Mikko, 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FDIR</a:t>
            </a: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Spacecraft fault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smtClean="0"/>
              <a:t>CS554 - Design for Software &amp; 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ectangle 7"/>
          <p:cNvSpPr/>
          <p:nvPr/>
        </p:nvSpPr>
        <p:spPr>
          <a:xfrm flipH="1">
            <a:off x="6588224" y="2636912"/>
            <a:ext cx="2412932" cy="1505328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1</a:t>
            </a:r>
          </a:p>
          <a:p>
            <a:pPr algn="ctr"/>
            <a:r>
              <a:rPr lang="fr-FR" b="1" dirty="0" err="1" smtClean="0"/>
              <a:t>Problem</a:t>
            </a:r>
            <a:r>
              <a:rPr lang="fr-FR" b="1" dirty="0" smtClean="0"/>
              <a:t> </a:t>
            </a:r>
            <a:r>
              <a:rPr lang="fr-FR" b="1" dirty="0" err="1" smtClean="0"/>
              <a:t>understanding</a:t>
            </a:r>
            <a:r>
              <a:rPr lang="fr-FR" b="1" dirty="0" smtClean="0"/>
              <a:t>  &amp;</a:t>
            </a:r>
          </a:p>
          <a:p>
            <a:pPr algn="ctr"/>
            <a:r>
              <a:rPr lang="fr-FR" b="1" dirty="0" smtClean="0"/>
              <a:t> UI design</a:t>
            </a:r>
          </a:p>
        </p:txBody>
      </p:sp>
      <p:pic>
        <p:nvPicPr>
          <p:cNvPr id="10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328294" y="325945"/>
            <a:ext cx="3980849" cy="2691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 [Eas98] </a:t>
            </a:r>
            <a:r>
              <a:rPr lang="en-US" sz="1600" b="1" dirty="0" smtClean="0"/>
              <a:t>Steve Easterbrook, and et al</a:t>
            </a:r>
            <a:r>
              <a:rPr lang="en-US" sz="1600" dirty="0" smtClean="0"/>
              <a:t>., </a:t>
            </a:r>
            <a:r>
              <a:rPr lang="en-US" sz="1600" i="1" dirty="0" smtClean="0"/>
              <a:t>Experiences Using Lightweight Formal Methods for Requirements Modeling</a:t>
            </a:r>
            <a:r>
              <a:rPr lang="en-US" sz="1600" dirty="0" smtClean="0"/>
              <a:t>” IEEE Transactions on Software Engineering, Vol. 24, No. 1, January 1998.</a:t>
            </a:r>
          </a:p>
          <a:p>
            <a:endParaRPr lang="en-US" sz="1600" dirty="0"/>
          </a:p>
          <a:p>
            <a:r>
              <a:rPr lang="en-US" sz="1600" dirty="0"/>
              <a:t> [Jac05] </a:t>
            </a:r>
            <a:r>
              <a:rPr lang="en-US" sz="1600" b="1" dirty="0"/>
              <a:t>Michael Jackson</a:t>
            </a:r>
            <a:r>
              <a:rPr lang="en-US" sz="1600" dirty="0"/>
              <a:t>, </a:t>
            </a:r>
            <a:r>
              <a:rPr lang="en-US" sz="1600" i="1" dirty="0" smtClean="0"/>
              <a:t>Problem </a:t>
            </a:r>
            <a:r>
              <a:rPr lang="en-US" sz="1600" i="1" dirty="0"/>
              <a:t>frames and software </a:t>
            </a:r>
            <a:r>
              <a:rPr lang="en-US" sz="1600" i="1" dirty="0" smtClean="0"/>
              <a:t>engineering</a:t>
            </a:r>
            <a:r>
              <a:rPr lang="en-US" sz="1600" dirty="0" smtClean="0"/>
              <a:t>, </a:t>
            </a:r>
            <a:r>
              <a:rPr lang="en-US" sz="1600" dirty="0"/>
              <a:t>Information and Software Technology, Special Issue: 1st </a:t>
            </a:r>
            <a:r>
              <a:rPr lang="en-US" sz="1600" dirty="0" err="1"/>
              <a:t>Int</a:t>
            </a:r>
            <a:r>
              <a:rPr lang="en-US" sz="1600" dirty="0"/>
              <a:t> Workshop on Advances and Applications of Problem Frames, K. Cox, et al. </a:t>
            </a:r>
            <a:r>
              <a:rPr lang="en-US" sz="1600" dirty="0" err="1"/>
              <a:t>eds</a:t>
            </a:r>
            <a:r>
              <a:rPr lang="en-US" sz="1600" dirty="0"/>
              <a:t>, Vol. 47 No. 14, pp. 903-912, Nov. 2005</a:t>
            </a:r>
            <a:r>
              <a:rPr lang="en-US" sz="1600" dirty="0" smtClean="0"/>
              <a:t>.</a:t>
            </a:r>
            <a:endParaRPr lang="en-US" sz="1600" dirty="0"/>
          </a:p>
          <a:p>
            <a:endParaRPr lang="en-US" altLang="ko-KR" sz="1600" dirty="0" smtClean="0">
              <a:ea typeface="굴림" charset="-127"/>
            </a:endParaRPr>
          </a:p>
          <a:p>
            <a:pPr lvl="0"/>
            <a:r>
              <a:rPr lang="en-US" sz="1600" u="sng" dirty="0">
                <a:hlinkClick r:id="rId2"/>
              </a:rPr>
              <a:t>http://</a:t>
            </a:r>
            <a:r>
              <a:rPr lang="en-US" sz="1600" u="sng" dirty="0" smtClean="0">
                <a:hlinkClick r:id="rId2"/>
              </a:rPr>
              <a:t>www.bredemeyer.com/pdf_files/NonFunctReq.PDF</a:t>
            </a:r>
            <a:r>
              <a:rPr lang="en-US" sz="1600" dirty="0" smtClean="0"/>
              <a:t>,</a:t>
            </a:r>
            <a:r>
              <a:rPr lang="fr-FR" sz="1600" dirty="0"/>
              <a:t> </a:t>
            </a:r>
            <a:r>
              <a:rPr lang="en-US" sz="1600" dirty="0" smtClean="0"/>
              <a:t>about </a:t>
            </a:r>
            <a:r>
              <a:rPr lang="en-US" sz="1600" dirty="0"/>
              <a:t>non-function requirements</a:t>
            </a:r>
            <a:endParaRPr lang="fr-FR" sz="1600" dirty="0"/>
          </a:p>
          <a:p>
            <a:endParaRPr lang="en-US" altLang="ko-KR" sz="1600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290</Words>
  <Application>Microsoft Macintosh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Charte graphique_PA</vt:lpstr>
      <vt:lpstr>FDIR    Spacecraft fault protection system</vt:lpstr>
      <vt:lpstr>Why do we use ADLS ?</vt:lpstr>
      <vt:lpstr>Why do we use ADLS ?(cont.)</vt:lpstr>
      <vt:lpstr>ACME</vt:lpstr>
      <vt:lpstr>FDIR    Spacecraft fault protection system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Julien Colin</cp:lastModifiedBy>
  <cp:revision>197</cp:revision>
  <dcterms:created xsi:type="dcterms:W3CDTF">2009-11-11T15:38:20Z</dcterms:created>
  <dcterms:modified xsi:type="dcterms:W3CDTF">2009-11-11T18:42:02Z</dcterms:modified>
</cp:coreProperties>
</file>