
<file path=[Content_Types].xml><?xml version="1.0" encoding="utf-8"?>
<Types xmlns="http://schemas.openxmlformats.org/package/2006/content-types">
  <Override PartName="/ppt/slides/slide12.xml" ContentType="application/vnd.openxmlformats-officedocument.presentationml.slide+xml"/>
  <Override PartName="/ppt/diagrams/data2.xml" ContentType="application/vnd.openxmlformats-officedocument.drawingml.diagramData+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diagrams/colors1.xml" ContentType="application/vnd.openxmlformats-officedocument.drawingml.diagramColors+xml"/>
  <Override PartName="/ppt/slides/slide30.xml" ContentType="application/vnd.openxmlformats-officedocument.presentationml.slide+xml"/>
  <Override PartName="/docProps/app.xml" ContentType="application/vnd.openxmlformats-officedocument.extended-properties+xml"/>
  <Override PartName="/ppt/slides/slide35.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slideLayouts/slideLayout3.xml" ContentType="application/vnd.openxmlformats-officedocument.presentationml.slideLayout+xml"/>
  <Override PartName="/ppt/slides/slide21.xml" ContentType="application/vnd.openxmlformats-officedocument.presentationml.slide+xml"/>
  <Override PartName="/ppt/diagrams/layout2.xml" ContentType="application/vnd.openxmlformats-officedocument.drawingml.diagramLayout+xml"/>
  <Override PartName="/ppt/slides/slide23.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diagrams/data1.xml" ContentType="application/vnd.openxmlformats-officedocument.drawingml.diagramData+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diagrams/quickStyle1.xml" ContentType="application/vnd.openxmlformats-officedocument.drawingml.diagramStyle+xml"/>
  <Override PartName="/ppt/notesSlides/notesSlide1.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diagrams/quickStyle2.xml" ContentType="application/vnd.openxmlformats-officedocument.drawingml.diagramStyl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Default Extension="gif" ContentType="image/gif"/>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46"/>
  </p:notesMasterIdLst>
  <p:handoutMasterIdLst>
    <p:handoutMasterId r:id="rId47"/>
  </p:handoutMasterIdLst>
  <p:sldIdLst>
    <p:sldId id="256" r:id="rId3"/>
    <p:sldId id="292" r:id="rId4"/>
    <p:sldId id="338" r:id="rId5"/>
    <p:sldId id="321" r:id="rId6"/>
    <p:sldId id="322" r:id="rId7"/>
    <p:sldId id="339" r:id="rId8"/>
    <p:sldId id="328" r:id="rId9"/>
    <p:sldId id="324" r:id="rId10"/>
    <p:sldId id="334" r:id="rId11"/>
    <p:sldId id="335" r:id="rId12"/>
    <p:sldId id="336" r:id="rId13"/>
    <p:sldId id="337" r:id="rId14"/>
    <p:sldId id="340" r:id="rId15"/>
    <p:sldId id="341" r:id="rId16"/>
    <p:sldId id="342" r:id="rId17"/>
    <p:sldId id="293" r:id="rId18"/>
    <p:sldId id="294" r:id="rId19"/>
    <p:sldId id="298" r:id="rId20"/>
    <p:sldId id="314" r:id="rId21"/>
    <p:sldId id="318" r:id="rId22"/>
    <p:sldId id="305" r:id="rId23"/>
    <p:sldId id="347" r:id="rId24"/>
    <p:sldId id="317" r:id="rId25"/>
    <p:sldId id="309" r:id="rId26"/>
    <p:sldId id="312" r:id="rId27"/>
    <p:sldId id="330" r:id="rId28"/>
    <p:sldId id="299" r:id="rId29"/>
    <p:sldId id="331" r:id="rId30"/>
    <p:sldId id="301" r:id="rId31"/>
    <p:sldId id="302" r:id="rId32"/>
    <p:sldId id="303" r:id="rId33"/>
    <p:sldId id="319" r:id="rId34"/>
    <p:sldId id="343" r:id="rId35"/>
    <p:sldId id="354" r:id="rId36"/>
    <p:sldId id="352" r:id="rId37"/>
    <p:sldId id="353" r:id="rId38"/>
    <p:sldId id="344" r:id="rId39"/>
    <p:sldId id="349" r:id="rId40"/>
    <p:sldId id="345" r:id="rId41"/>
    <p:sldId id="346" r:id="rId42"/>
    <p:sldId id="348" r:id="rId43"/>
    <p:sldId id="304" r:id="rId44"/>
    <p:sldId id="286" r:id="rId45"/>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6600"/>
    <a:srgbClr val="FF7C80"/>
    <a:srgbClr val="A2D36D"/>
    <a:srgbClr val="15162D"/>
    <a:srgbClr val="C44F00"/>
  </p:clrMru>
  <p:extLst>
    <p:ext uri="{E76CE94A-603C-4142-B9EB-6D1370010A27}">
      <p14:discardImageEditData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p:ext>
    <p:ext uri="{D31A062A-798A-4329-ABDD-BBA856620510}">
      <p14:defaultImageDpi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23923" autoAdjust="0"/>
    <p:restoredTop sz="98516" autoAdjust="0"/>
  </p:normalViewPr>
  <p:slideViewPr>
    <p:cSldViewPr>
      <p:cViewPr>
        <p:scale>
          <a:sx n="100" d="100"/>
          <a:sy n="100" d="100"/>
        </p:scale>
        <p:origin x="-240" y="-2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39" Type="http://schemas.openxmlformats.org/officeDocument/2006/relationships/slide" Target="slides/slide37.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viewProps" Target="viewProps.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42" Type="http://schemas.openxmlformats.org/officeDocument/2006/relationships/slide" Target="slides/slide40.xml"/><Relationship Id="rId6" Type="http://schemas.openxmlformats.org/officeDocument/2006/relationships/slide" Target="slides/slide4.xml"/><Relationship Id="rId49" Type="http://schemas.openxmlformats.org/officeDocument/2006/relationships/presProps" Target="presProps.xml"/><Relationship Id="rId44" Type="http://schemas.openxmlformats.org/officeDocument/2006/relationships/slide" Target="slides/slide42.xml"/><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1.xml"/><Relationship Id="rId46" Type="http://schemas.openxmlformats.org/officeDocument/2006/relationships/notesMaster" Target="notesMasters/notesMaster1.xml"/><Relationship Id="rId35" Type="http://schemas.openxmlformats.org/officeDocument/2006/relationships/slide" Target="slides/slide33.xml"/><Relationship Id="rId51" Type="http://schemas.openxmlformats.org/officeDocument/2006/relationships/theme" Target="theme/theme1.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36" Type="http://schemas.openxmlformats.org/officeDocument/2006/relationships/slide" Target="slides/slide34.xml"/><Relationship Id="rId1" Type="http://schemas.openxmlformats.org/officeDocument/2006/relationships/customXml" Target="../customXml/item1.xml"/><Relationship Id="rId24" Type="http://schemas.openxmlformats.org/officeDocument/2006/relationships/slide" Target="slides/slide22.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tableStyles" Target="tableStyles.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FF0000">
            <a:alpha val="37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FF0000">
            <a:alpha val="37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chemeClr val="accent6">
            <a:lumMod val="40000"/>
            <a:lumOff val="60000"/>
          </a:scheme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FF0000">
            <a:alpha val="37000"/>
          </a:srgbClr>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37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37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chemeClr val="accent6">
            <a:lumMod val="40000"/>
            <a:lumOff val="60000"/>
          </a:scheme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chemeClr val="accent6">
            <a:lumMod val="40000"/>
            <a:lumOff val="60000"/>
          </a:scheme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12/12/09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12/12/09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8BBA4D75-12B9-468F-AA45-2284F9C64867}" type="slidenum">
              <a:rPr lang="fr-FR" altLang="ko-KR" smtClean="0"/>
              <a:pPr>
                <a:defRPr/>
              </a:pPr>
              <a:t>10</a:t>
            </a:fld>
            <a:endParaRPr lang="fr-F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December</a:t>
            </a:r>
            <a:r>
              <a:rPr lang="fr-FR" sz="1050" b="1" baseline="0" dirty="0" smtClean="0">
                <a:solidFill>
                  <a:schemeClr val="bg1">
                    <a:lumMod val="50000"/>
                  </a:schemeClr>
                </a:solidFill>
                <a:latin typeface="+mn-lt"/>
              </a:rPr>
              <a:t> 10th,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tx1"/>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39</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4" Type="http://schemas.openxmlformats.org/officeDocument/2006/relationships/diagramQuickStyle" Target="../diagrams/quickStyle2.xml"/><Relationship Id="rId1" Type="http://schemas.openxmlformats.org/officeDocument/2006/relationships/slideLayout" Target="../slideLayouts/slideLayout3.xml"/><Relationship Id="rId2" Type="http://schemas.openxmlformats.org/officeDocument/2006/relationships/diagramData" Target="../diagrams/data2.xml"/><Relationship Id="rId3" Type="http://schemas.openxmlformats.org/officeDocument/2006/relationships/diagramLayout" Target="../diagrams/layout2.xml"/><Relationship Id="rId5"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4. O</a:t>
            </a:r>
            <a:r>
              <a:rPr smtClean="0"/>
              <a:t>verall architecture </a:t>
            </a:r>
            <a:endParaRPr lang="fr-FR" dirty="0"/>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357158" y="5214950"/>
            <a:ext cx="1928826" cy="566309"/>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5286380" y="557214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a:endCxn id="42" idx="3"/>
          </p:cNvCxnSpPr>
          <p:nvPr/>
        </p:nvCxnSpPr>
        <p:spPr>
          <a:xfrm flipH="1">
            <a:off x="3214678" y="1643050"/>
            <a:ext cx="4643470" cy="4357718"/>
          </a:xfrm>
          <a:prstGeom prst="bentConnector3">
            <a:avLst>
              <a:gd name="adj1" fmla="val -22974"/>
            </a:avLst>
          </a:prstGeom>
          <a:ln w="3810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42" name="Rectangle 41"/>
          <p:cNvSpPr/>
          <p:nvPr/>
        </p:nvSpPr>
        <p:spPr>
          <a:xfrm>
            <a:off x="1214414" y="5786454"/>
            <a:ext cx="2000264" cy="42862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smtClean="0"/>
              <a:t>Monitored</a:t>
            </a:r>
            <a:r>
              <a:rPr lang="fr-FR" dirty="0" smtClean="0"/>
              <a:t> </a:t>
            </a:r>
            <a:r>
              <a:rPr lang="fr-FR" dirty="0" err="1" smtClean="0"/>
              <a:t>systems</a:t>
            </a:r>
            <a:endParaRPr lang="fr-FR" dirty="0"/>
          </a:p>
        </p:txBody>
      </p:sp>
      <p:cxnSp>
        <p:nvCxnSpPr>
          <p:cNvPr id="50" name="Connecteur droit avec flèche 49"/>
          <p:cNvCxnSpPr/>
          <p:nvPr/>
        </p:nvCxnSpPr>
        <p:spPr>
          <a:xfrm>
            <a:off x="285720" y="6072206"/>
            <a:ext cx="928694" cy="1588"/>
          </a:xfrm>
          <a:prstGeom prst="straightConnector1">
            <a:avLst/>
          </a:prstGeom>
          <a:ln w="41275">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43" name="ZoneTexte 42"/>
          <p:cNvSpPr txBox="1"/>
          <p:nvPr/>
        </p:nvSpPr>
        <p:spPr>
          <a:xfrm>
            <a:off x="2285984" y="533580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grpSp>
        <p:nvGrpSpPr>
          <p:cNvPr id="44" name="Groupe 43"/>
          <p:cNvGrpSpPr/>
          <p:nvPr/>
        </p:nvGrpSpPr>
        <p:grpSpPr>
          <a:xfrm>
            <a:off x="3929026" y="6929486"/>
            <a:ext cx="5214974" cy="714356"/>
            <a:chOff x="3929058" y="6143644"/>
            <a:chExt cx="5214974" cy="714356"/>
          </a:xfrm>
        </p:grpSpPr>
        <p:sp>
          <p:nvSpPr>
            <p:cNvPr id="154" name="Rectangle 153"/>
            <p:cNvSpPr/>
            <p:nvPr/>
          </p:nvSpPr>
          <p:spPr>
            <a:xfrm>
              <a:off x="3929058" y="6143644"/>
              <a:ext cx="5214974" cy="714356"/>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357958"/>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643710"/>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21508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478809"/>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4" name="ZoneTexte 163"/>
            <p:cNvSpPr txBox="1"/>
            <p:nvPr/>
          </p:nvSpPr>
          <p:spPr>
            <a:xfrm>
              <a:off x="4000496" y="631503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500958" y="6193057"/>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500958" y="6478809"/>
              <a:ext cx="1604927"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err="1" smtClean="0">
                  <a:ln>
                    <a:noFill/>
                  </a:ln>
                  <a:uLnTx/>
                  <a:uFillTx/>
                  <a:latin typeface="+mn-lt"/>
                  <a:ea typeface="+mn-ea"/>
                  <a:cs typeface="+mn-cs"/>
                </a:rPr>
                <a:t>systems</a:t>
              </a:r>
              <a:endParaRPr kumimoji="0" lang="fr-FR" sz="1400" b="1" i="0" u="none" strike="noStrike" kern="0" cap="none" spc="0" normalizeH="0" baseline="0" noProof="0" dirty="0" smtClean="0">
                <a:ln>
                  <a:noFill/>
                </a:ln>
                <a:uLnTx/>
                <a:uFillTx/>
                <a:latin typeface="+mn-lt"/>
                <a:ea typeface="+mn-ea"/>
                <a:cs typeface="+mn-cs"/>
              </a:endParaRPr>
            </a:p>
          </p:txBody>
        </p:sp>
        <p:sp>
          <p:nvSpPr>
            <p:cNvPr id="62" name="Rectangle 61"/>
            <p:cNvSpPr/>
            <p:nvPr/>
          </p:nvSpPr>
          <p:spPr>
            <a:xfrm>
              <a:off x="6929454" y="6500834"/>
              <a:ext cx="571504" cy="214314"/>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63" name="Rectangle 162"/>
            <p:cNvSpPr/>
            <p:nvPr/>
          </p:nvSpPr>
          <p:spPr>
            <a:xfrm>
              <a:off x="6929454" y="6215082"/>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grpSp>
      <p:sp>
        <p:nvSpPr>
          <p:cNvPr id="45" name="ZoneTexte 4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46" name="ZoneTexte 4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47" name="ZoneTexte 4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48" name="ZoneTexte 4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3.05556E-6 0 L 3.05556E-6 -0.11111 " pathEditMode="relative" rAng="0" ptsTypes="AA">
                                      <p:cBhvr>
                                        <p:cTn id="6" dur="1000" fill="hold"/>
                                        <p:tgtEl>
                                          <p:spTgt spid="44"/>
                                        </p:tgtEl>
                                        <p:attrNameLst>
                                          <p:attrName>ppt_x</p:attrName>
                                          <p:attrName>ppt_y</p:attrName>
                                        </p:attrNameLst>
                                      </p:cBhvr>
                                      <p:rCtr x="0"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 name="Rectangle 64"/>
          <p:cNvSpPr/>
          <p:nvPr/>
        </p:nvSpPr>
        <p:spPr>
          <a:xfrm>
            <a:off x="4143372" y="1142984"/>
            <a:ext cx="2000264" cy="71438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a:p>
        </p:txBody>
      </p:sp>
      <p:sp>
        <p:nvSpPr>
          <p:cNvPr id="11" name="Rectangle 10"/>
          <p:cNvSpPr/>
          <p:nvPr/>
        </p:nvSpPr>
        <p:spPr>
          <a:xfrm>
            <a:off x="4143342" y="1142984"/>
            <a:ext cx="2000264" cy="357190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b="1" dirty="0" smtClean="0"/>
          </a:p>
          <a:p>
            <a:pPr algn="ctr"/>
            <a:endParaRPr lang="fr-FR" b="1" dirty="0" smtClean="0"/>
          </a:p>
          <a:p>
            <a:pPr algn="ctr"/>
            <a:r>
              <a:rPr lang="fr-FR" b="1" dirty="0" err="1" smtClean="0"/>
              <a:t>Automatical</a:t>
            </a:r>
            <a:endParaRPr lang="fr-FR" b="1" dirty="0" smtClean="0"/>
          </a:p>
          <a:p>
            <a:pPr algn="ctr"/>
            <a:r>
              <a:rPr lang="fr-FR" b="1" dirty="0" smtClean="0"/>
              <a:t>Control</a:t>
            </a:r>
            <a:endParaRPr lang="fr-FR" b="1" dirty="0"/>
          </a:p>
        </p:txBody>
      </p:sp>
      <p:sp>
        <p:nvSpPr>
          <p:cNvPr id="2" name="Titre 1"/>
          <p:cNvSpPr>
            <a:spLocks noGrp="1"/>
          </p:cNvSpPr>
          <p:nvPr>
            <p:ph type="ctrTitle"/>
          </p:nvPr>
        </p:nvSpPr>
        <p:spPr/>
        <p:txBody>
          <a:bodyPr/>
          <a:lstStyle/>
          <a:p>
            <a:r>
              <a:rPr lang="fr-FR" dirty="0" smtClean="0"/>
              <a:t>4. O</a:t>
            </a:r>
            <a:r>
              <a:rPr smtClean="0"/>
              <a:t>verall architecture (cont.)</a:t>
            </a:r>
            <a:endParaRPr lang="fr-FR" dirty="0"/>
          </a:p>
        </p:txBody>
      </p:sp>
      <p:sp>
        <p:nvSpPr>
          <p:cNvPr id="7" name="Rectangle 6"/>
          <p:cNvSpPr/>
          <p:nvPr/>
        </p:nvSpPr>
        <p:spPr>
          <a:xfrm>
            <a:off x="2143078" y="185736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System control</a:t>
            </a:r>
            <a:endParaRPr lang="fr-FR" b="1" dirty="0"/>
          </a:p>
        </p:txBody>
      </p:sp>
      <p:sp>
        <p:nvSpPr>
          <p:cNvPr id="10" name="Rectangle 9"/>
          <p:cNvSpPr/>
          <p:nvPr/>
        </p:nvSpPr>
        <p:spPr>
          <a:xfrm>
            <a:off x="2143078" y="257174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Subsystem</a:t>
            </a:r>
            <a:endParaRPr lang="fr-FR" b="1" dirty="0"/>
          </a:p>
        </p:txBody>
      </p:sp>
      <p:sp>
        <p:nvSpPr>
          <p:cNvPr id="12" name="Rectangle 11"/>
          <p:cNvSpPr/>
          <p:nvPr/>
        </p:nvSpPr>
        <p:spPr>
          <a:xfrm>
            <a:off x="2143078" y="328612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Device</a:t>
            </a:r>
            <a:r>
              <a:rPr lang="fr-FR" b="1" dirty="0" smtClean="0"/>
              <a:t> </a:t>
            </a:r>
            <a:r>
              <a:rPr lang="fr-FR" b="1" dirty="0" err="1" smtClean="0"/>
              <a:t>functions</a:t>
            </a:r>
            <a:endParaRPr lang="fr-FR" b="1" dirty="0"/>
          </a:p>
        </p:txBody>
      </p:sp>
      <p:sp>
        <p:nvSpPr>
          <p:cNvPr id="9" name="Rectangle 8"/>
          <p:cNvSpPr/>
          <p:nvPr/>
        </p:nvSpPr>
        <p:spPr>
          <a:xfrm>
            <a:off x="2143078" y="4000505"/>
            <a:ext cx="200026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Individual</a:t>
            </a:r>
            <a:r>
              <a:rPr lang="fr-FR" b="1" dirty="0" smtClean="0"/>
              <a:t> </a:t>
            </a:r>
            <a:r>
              <a:rPr lang="fr-FR" b="1" dirty="0" err="1" smtClean="0"/>
              <a:t>device</a:t>
            </a:r>
            <a:endParaRPr lang="fr-FR" b="1" dirty="0"/>
          </a:p>
        </p:txBody>
      </p:sp>
      <p:sp>
        <p:nvSpPr>
          <p:cNvPr id="5" name="Rectangle 4"/>
          <p:cNvSpPr/>
          <p:nvPr/>
        </p:nvSpPr>
        <p:spPr>
          <a:xfrm>
            <a:off x="2143108" y="1142984"/>
            <a:ext cx="2000264"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p>
        </p:txBody>
      </p:sp>
      <p:sp>
        <p:nvSpPr>
          <p:cNvPr id="13" name="Rectangle 12"/>
          <p:cNvSpPr/>
          <p:nvPr/>
        </p:nvSpPr>
        <p:spPr>
          <a:xfrm>
            <a:off x="1571604" y="5429265"/>
            <a:ext cx="4000528" cy="500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Fault</a:t>
            </a:r>
            <a:r>
              <a:rPr lang="fr-FR" b="1" dirty="0" smtClean="0"/>
              <a:t> </a:t>
            </a:r>
            <a:r>
              <a:rPr lang="fr-FR" b="1" dirty="0" err="1" smtClean="0"/>
              <a:t>filtering</a:t>
            </a:r>
            <a:r>
              <a:rPr lang="fr-FR" b="1" dirty="0" smtClean="0"/>
              <a:t> system</a:t>
            </a:r>
            <a:endParaRPr lang="fr-FR" b="1" dirty="0"/>
          </a:p>
        </p:txBody>
      </p:sp>
      <p:cxnSp>
        <p:nvCxnSpPr>
          <p:cNvPr id="23" name="Connecteur en angle 28"/>
          <p:cNvCxnSpPr>
            <a:stCxn id="13" idx="0"/>
            <a:endCxn id="42" idx="2"/>
          </p:cNvCxnSpPr>
          <p:nvPr/>
        </p:nvCxnSpPr>
        <p:spPr>
          <a:xfrm rot="16200000" flipV="1">
            <a:off x="1696613" y="3554009"/>
            <a:ext cx="1000133" cy="2750379"/>
          </a:xfrm>
          <a:prstGeom prst="bentConnector3">
            <a:avLst>
              <a:gd name="adj1" fmla="val 16897"/>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ZoneTexte 28"/>
          <p:cNvSpPr txBox="1"/>
          <p:nvPr/>
        </p:nvSpPr>
        <p:spPr>
          <a:xfrm>
            <a:off x="285720" y="528638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30" name="Connecteur en angle 28"/>
          <p:cNvCxnSpPr>
            <a:endCxn id="9" idx="2"/>
          </p:cNvCxnSpPr>
          <p:nvPr/>
        </p:nvCxnSpPr>
        <p:spPr>
          <a:xfrm>
            <a:off x="1357260" y="3607596"/>
            <a:ext cx="1785950" cy="1107289"/>
          </a:xfrm>
          <a:prstGeom prst="bentConnector4">
            <a:avLst>
              <a:gd name="adj1" fmla="val 12830"/>
              <a:gd name="adj2" fmla="val 131738"/>
            </a:avLst>
          </a:prstGeom>
          <a:ln>
            <a:tailEnd type="arrow"/>
          </a:ln>
        </p:spPr>
        <p:style>
          <a:lnRef idx="2">
            <a:schemeClr val="accent6"/>
          </a:lnRef>
          <a:fillRef idx="0">
            <a:schemeClr val="accent6"/>
          </a:fillRef>
          <a:effectRef idx="1">
            <a:schemeClr val="accent6"/>
          </a:effectRef>
          <a:fontRef idx="minor">
            <a:schemeClr val="tx1"/>
          </a:fontRef>
        </p:style>
      </p:cxnSp>
      <p:sp>
        <p:nvSpPr>
          <p:cNvPr id="35" name="ZoneTexte 34"/>
          <p:cNvSpPr txBox="1"/>
          <p:nvPr/>
        </p:nvSpPr>
        <p:spPr>
          <a:xfrm>
            <a:off x="2143078" y="478632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36" name="Connecteur en angle 28"/>
          <p:cNvCxnSpPr>
            <a:stCxn id="66" idx="0"/>
            <a:endCxn id="43" idx="2"/>
          </p:cNvCxnSpPr>
          <p:nvPr/>
        </p:nvCxnSpPr>
        <p:spPr>
          <a:xfrm rot="16200000" flipH="1">
            <a:off x="5444734" y="-158378"/>
            <a:ext cx="1143008" cy="3745733"/>
          </a:xfrm>
          <a:prstGeom prst="bentConnector5">
            <a:avLst>
              <a:gd name="adj1" fmla="val -10345"/>
              <a:gd name="adj2" fmla="val 67705"/>
              <a:gd name="adj3" fmla="val 137931"/>
            </a:avLst>
          </a:prstGeom>
          <a:ln>
            <a:tailEnd type="arrow"/>
          </a:ln>
        </p:spPr>
        <p:style>
          <a:lnRef idx="2">
            <a:schemeClr val="accent6"/>
          </a:lnRef>
          <a:fillRef idx="0">
            <a:schemeClr val="accent6"/>
          </a:fillRef>
          <a:effectRef idx="1">
            <a:schemeClr val="accent6"/>
          </a:effectRef>
          <a:fontRef idx="minor">
            <a:schemeClr val="tx1"/>
          </a:fontRef>
        </p:style>
      </p:cxnSp>
      <p:sp>
        <p:nvSpPr>
          <p:cNvPr id="40" name="ZoneTexte 39"/>
          <p:cNvSpPr txBox="1"/>
          <p:nvPr/>
        </p:nvSpPr>
        <p:spPr>
          <a:xfrm>
            <a:off x="6929392" y="271462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41" name="Connecteur en angle 28"/>
          <p:cNvCxnSpPr>
            <a:stCxn id="11" idx="3"/>
            <a:endCxn id="44" idx="1"/>
          </p:cNvCxnSpPr>
          <p:nvPr/>
        </p:nvCxnSpPr>
        <p:spPr>
          <a:xfrm>
            <a:off x="6143606" y="2928935"/>
            <a:ext cx="1143038" cy="1678792"/>
          </a:xfrm>
          <a:prstGeom prst="bentConnector3">
            <a:avLst>
              <a:gd name="adj1" fmla="val 6655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ZoneTexte 44"/>
          <p:cNvSpPr txBox="1"/>
          <p:nvPr/>
        </p:nvSpPr>
        <p:spPr>
          <a:xfrm>
            <a:off x="6929454" y="3643315"/>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46" name="Connecteur en angle 28"/>
          <p:cNvCxnSpPr>
            <a:endCxn id="43" idx="3"/>
          </p:cNvCxnSpPr>
          <p:nvPr/>
        </p:nvCxnSpPr>
        <p:spPr>
          <a:xfrm rot="5400000" flipH="1" flipV="1">
            <a:off x="6942551" y="3022994"/>
            <a:ext cx="2893240" cy="347666"/>
          </a:xfrm>
          <a:prstGeom prst="bentConnector4">
            <a:avLst>
              <a:gd name="adj1" fmla="val 1508"/>
              <a:gd name="adj2" fmla="val 19749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ZoneTexte 48"/>
          <p:cNvSpPr txBox="1"/>
          <p:nvPr/>
        </p:nvSpPr>
        <p:spPr>
          <a:xfrm>
            <a:off x="7858148" y="3071810"/>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51" name="Connecteur en angle 28"/>
          <p:cNvCxnSpPr>
            <a:stCxn id="66" idx="3"/>
            <a:endCxn id="62" idx="1"/>
          </p:cNvCxnSpPr>
          <p:nvPr/>
        </p:nvCxnSpPr>
        <p:spPr>
          <a:xfrm>
            <a:off x="6143636" y="1500174"/>
            <a:ext cx="1357322" cy="4464875"/>
          </a:xfrm>
          <a:prstGeom prst="bentConnector3">
            <a:avLst>
              <a:gd name="adj1" fmla="val 23285"/>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58" name="ZoneTexte 57"/>
          <p:cNvSpPr txBox="1"/>
          <p:nvPr/>
        </p:nvSpPr>
        <p:spPr>
          <a:xfrm>
            <a:off x="5357818" y="4786322"/>
            <a:ext cx="1071570"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p>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80" name="Ellipse 79"/>
          <p:cNvSpPr/>
          <p:nvPr/>
        </p:nvSpPr>
        <p:spPr>
          <a:xfrm>
            <a:off x="2143108" y="1142984"/>
            <a:ext cx="4000528" cy="3571900"/>
          </a:xfrm>
          <a:prstGeom prst="ellipse">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p:cNvSpPr txBox="1"/>
          <p:nvPr/>
        </p:nvSpPr>
        <p:spPr>
          <a:xfrm>
            <a:off x="142844" y="1428736"/>
            <a:ext cx="1785950" cy="584775"/>
          </a:xfrm>
          <a:prstGeom prst="rect">
            <a:avLst/>
          </a:prstGeom>
          <a:noFill/>
          <a:ln>
            <a:noFill/>
          </a:ln>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r>
              <a:rPr lang="fr-FR" sz="1600" kern="0" dirty="0" smtClean="0">
                <a:solidFill>
                  <a:schemeClr val="bg1">
                    <a:lumMod val="50000"/>
                  </a:schemeClr>
                </a:solidFill>
                <a:latin typeface="+mn-lt"/>
                <a:cs typeface="+mn-cs"/>
              </a:rPr>
              <a:t>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analyzer</a:t>
            </a: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 control</a:t>
            </a:r>
            <a:r>
              <a:rPr kumimoji="0" lang="fr-FR" sz="1600" i="0" u="none" strike="noStrike" kern="0" cap="none" spc="0" normalizeH="0" noProof="0" dirty="0" smtClean="0">
                <a:ln>
                  <a:noFill/>
                </a:ln>
                <a:solidFill>
                  <a:schemeClr val="bg1">
                    <a:lumMod val="50000"/>
                  </a:schemeClr>
                </a:solidFill>
                <a:uLnTx/>
                <a:uFillTx/>
                <a:latin typeface="+mn-lt"/>
                <a:ea typeface="+mn-ea"/>
                <a:cs typeface="+mn-cs"/>
              </a:rPr>
              <a:t> system</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p:txBody>
      </p:sp>
      <p:sp>
        <p:nvSpPr>
          <p:cNvPr id="83" name="ZoneTexte 82"/>
          <p:cNvSpPr txBox="1"/>
          <p:nvPr/>
        </p:nvSpPr>
        <p:spPr>
          <a:xfrm>
            <a:off x="142844" y="5929330"/>
            <a:ext cx="998991" cy="63402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FDIR </a:t>
            </a:r>
            <a:r>
              <a:rPr kumimoji="0" lang="fr-FR" sz="1600" i="0" u="none" strike="noStrike" kern="0" cap="none" spc="0" normalizeH="0" baseline="0" noProof="0" dirty="0" err="1" smtClean="0">
                <a:ln>
                  <a:noFill/>
                </a:ln>
                <a:solidFill>
                  <a:schemeClr val="bg1">
                    <a:lumMod val="50000"/>
                  </a:schemeClr>
                </a:solidFill>
                <a:uLnTx/>
                <a:uFillTx/>
                <a:latin typeface="+mn-lt"/>
                <a:ea typeface="+mn-ea"/>
                <a:cs typeface="+mn-cs"/>
              </a:rPr>
              <a:t>fault</a:t>
            </a:r>
            <a:endParaRPr kumimoji="0" lang="fr-FR" sz="1600" i="0" u="none" strike="noStrike" kern="0" cap="none" spc="0" normalizeH="0" baseline="0" noProof="0" dirty="0" smtClean="0">
              <a:ln>
                <a:noFill/>
              </a:ln>
              <a:solidFill>
                <a:schemeClr val="bg1">
                  <a:lumMod val="50000"/>
                </a:schemeClr>
              </a:solidFill>
              <a:uLnTx/>
              <a:uFillTx/>
              <a:latin typeface="+mn-lt"/>
              <a:ea typeface="+mn-ea"/>
              <a:cs typeface="+mn-cs"/>
            </a:endParaRPr>
          </a:p>
          <a:p>
            <a:pPr marL="0" marR="0" indent="0" algn="ctr" defTabSz="914400" rtl="0" eaLnBrk="1" fontAlgn="auto" latinLnBrk="0" hangingPunct="1">
              <a:lnSpc>
                <a:spcPct val="100000"/>
              </a:lnSpc>
              <a:spcBef>
                <a:spcPct val="20000"/>
              </a:spcBef>
              <a:spcAft>
                <a:spcPts val="0"/>
              </a:spcAft>
              <a:buClrTx/>
              <a:buSzTx/>
              <a:buFontTx/>
              <a:buNone/>
              <a:tabLst/>
            </a:pPr>
            <a:r>
              <a:rPr kumimoji="0" lang="fr-FR" sz="1600" i="0" u="none" strike="noStrike" kern="0" cap="none" spc="0" normalizeH="0" baseline="0" noProof="0" dirty="0" smtClean="0">
                <a:ln>
                  <a:noFill/>
                </a:ln>
                <a:solidFill>
                  <a:schemeClr val="bg1">
                    <a:lumMod val="50000"/>
                  </a:schemeClr>
                </a:solidFill>
                <a:uLnTx/>
                <a:uFillTx/>
                <a:latin typeface="+mn-lt"/>
                <a:ea typeface="+mn-ea"/>
                <a:cs typeface="+mn-cs"/>
              </a:rPr>
              <a:t> detector</a:t>
            </a:r>
          </a:p>
        </p:txBody>
      </p:sp>
      <p:cxnSp>
        <p:nvCxnSpPr>
          <p:cNvPr id="85" name="Connecteur droit avec flèche 84"/>
          <p:cNvCxnSpPr>
            <a:stCxn id="82" idx="2"/>
            <a:endCxn id="80" idx="2"/>
          </p:cNvCxnSpPr>
          <p:nvPr/>
        </p:nvCxnSpPr>
        <p:spPr>
          <a:xfrm rot="16200000" flipH="1">
            <a:off x="1131752" y="1917577"/>
            <a:ext cx="915423" cy="1107289"/>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83" idx="3"/>
            <a:endCxn id="81" idx="2"/>
          </p:cNvCxnSpPr>
          <p:nvPr/>
        </p:nvCxnSpPr>
        <p:spPr>
          <a:xfrm flipV="1">
            <a:off x="1141835" y="5929330"/>
            <a:ext cx="429799" cy="31701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215206" y="1214422"/>
            <a:ext cx="1347798"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Information </a:t>
            </a:r>
            <a:r>
              <a:rPr lang="fr-FR" b="1" dirty="0" err="1" smtClean="0"/>
              <a:t>displayer</a:t>
            </a:r>
            <a:endParaRPr lang="fr-FR" b="1" dirty="0"/>
          </a:p>
        </p:txBody>
      </p:sp>
      <p:sp>
        <p:nvSpPr>
          <p:cNvPr id="44" name="Rectangle 43"/>
          <p:cNvSpPr/>
          <p:nvPr/>
        </p:nvSpPr>
        <p:spPr>
          <a:xfrm>
            <a:off x="7286644" y="407194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Report</a:t>
            </a:r>
            <a:endParaRPr lang="fr-FR" b="1" dirty="0"/>
          </a:p>
        </p:txBody>
      </p:sp>
      <p:sp>
        <p:nvSpPr>
          <p:cNvPr id="42" name="Rectangle 41"/>
          <p:cNvSpPr/>
          <p:nvPr/>
        </p:nvSpPr>
        <p:spPr>
          <a:xfrm>
            <a:off x="214282" y="3357562"/>
            <a:ext cx="1214414" cy="1071570"/>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t>Data </a:t>
            </a:r>
            <a:r>
              <a:rPr lang="fr-FR" b="1" dirty="0" err="1" smtClean="0"/>
              <a:t>storage</a:t>
            </a:r>
            <a:r>
              <a:rPr lang="fr-FR" b="1" dirty="0" smtClean="0"/>
              <a:t> system</a:t>
            </a:r>
            <a:endParaRPr lang="fr-FR" b="1" dirty="0"/>
          </a:p>
        </p:txBody>
      </p:sp>
      <p:sp>
        <p:nvSpPr>
          <p:cNvPr id="62" name="Rectangle 61"/>
          <p:cNvSpPr/>
          <p:nvPr/>
        </p:nvSpPr>
        <p:spPr>
          <a:xfrm>
            <a:off x="7500958" y="5429264"/>
            <a:ext cx="1214414" cy="107157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dirty="0" err="1" smtClean="0"/>
              <a:t>Monitored</a:t>
            </a:r>
            <a:r>
              <a:rPr lang="fr-FR" b="1" dirty="0" smtClean="0"/>
              <a:t> system</a:t>
            </a:r>
            <a:endParaRPr lang="fr-FR" b="1" dirty="0"/>
          </a:p>
        </p:txBody>
      </p:sp>
      <p:sp>
        <p:nvSpPr>
          <p:cNvPr id="66" name="Rectangle 65"/>
          <p:cNvSpPr/>
          <p:nvPr/>
        </p:nvSpPr>
        <p:spPr>
          <a:xfrm>
            <a:off x="2143108" y="1142984"/>
            <a:ext cx="4000528" cy="714380"/>
          </a:xfrm>
          <a:prstGeom prst="rect">
            <a:avLst/>
          </a:prstGeom>
          <a:noFill/>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err="1" smtClean="0"/>
              <a:t>Manual</a:t>
            </a:r>
            <a:r>
              <a:rPr lang="fr-FR" b="1" dirty="0" smtClean="0"/>
              <a:t> FDIR</a:t>
            </a:r>
            <a:endParaRPr lang="fr-FR" b="1" dirty="0"/>
          </a:p>
        </p:txBody>
      </p:sp>
      <p:cxnSp>
        <p:nvCxnSpPr>
          <p:cNvPr id="94" name="Connecteur en angle 28"/>
          <p:cNvCxnSpPr>
            <a:stCxn id="62" idx="2"/>
            <a:endCxn id="81" idx="4"/>
          </p:cNvCxnSpPr>
          <p:nvPr/>
        </p:nvCxnSpPr>
        <p:spPr>
          <a:xfrm rot="5400000" flipH="1">
            <a:off x="5804313" y="4196982"/>
            <a:ext cx="71438" cy="4536267"/>
          </a:xfrm>
          <a:prstGeom prst="bentConnector3">
            <a:avLst>
              <a:gd name="adj1" fmla="val -319998"/>
            </a:avLst>
          </a:prstGeom>
          <a:ln>
            <a:tailEnd type="arrow"/>
          </a:ln>
        </p:spPr>
        <p:style>
          <a:lnRef idx="2">
            <a:schemeClr val="accent6"/>
          </a:lnRef>
          <a:fillRef idx="0">
            <a:schemeClr val="accent6"/>
          </a:fillRef>
          <a:effectRef idx="1">
            <a:schemeClr val="accent6"/>
          </a:effectRef>
          <a:fontRef idx="minor">
            <a:schemeClr val="tx1"/>
          </a:fontRef>
        </p:style>
      </p:cxnSp>
      <p:sp>
        <p:nvSpPr>
          <p:cNvPr id="98" name="ZoneTexte 97"/>
          <p:cNvSpPr txBox="1"/>
          <p:nvPr/>
        </p:nvSpPr>
        <p:spPr>
          <a:xfrm>
            <a:off x="5786446" y="6500834"/>
            <a:ext cx="1285884"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cxnSp>
        <p:nvCxnSpPr>
          <p:cNvPr id="99" name="Connecteur en angle 28"/>
          <p:cNvCxnSpPr>
            <a:stCxn id="14" idx="3"/>
          </p:cNvCxnSpPr>
          <p:nvPr/>
        </p:nvCxnSpPr>
        <p:spPr>
          <a:xfrm>
            <a:off x="5572132" y="6179363"/>
            <a:ext cx="2000264" cy="35719"/>
          </a:xfrm>
          <a:prstGeom prst="bentConnector3">
            <a:avLst>
              <a:gd name="adj1" fmla="val -2019"/>
            </a:avLst>
          </a:prstGeom>
          <a:ln w="44450">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111" name="ZoneTexte 110"/>
          <p:cNvSpPr txBox="1"/>
          <p:nvPr/>
        </p:nvSpPr>
        <p:spPr>
          <a:xfrm>
            <a:off x="5715008" y="6215082"/>
            <a:ext cx="1785950" cy="307777"/>
          </a:xfrm>
          <a:prstGeom prst="rect">
            <a:avLst/>
          </a:prstGeom>
          <a:noFill/>
        </p:spPr>
        <p:txBody>
          <a:bodyPr wrap="square" rtlCol="0">
            <a:spAutoFit/>
          </a:bodyPr>
          <a:lstStyle/>
          <a:p>
            <a:pPr marL="0" marR="0" indent="0"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14" name="Rectangle 13"/>
          <p:cNvSpPr/>
          <p:nvPr/>
        </p:nvSpPr>
        <p:spPr>
          <a:xfrm>
            <a:off x="1571604" y="5929330"/>
            <a:ext cx="4000528" cy="5000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b="1" dirty="0" err="1" smtClean="0"/>
              <a:t>Monitored</a:t>
            </a:r>
            <a:r>
              <a:rPr lang="fr-FR" b="1" dirty="0" smtClean="0"/>
              <a:t> value </a:t>
            </a:r>
            <a:r>
              <a:rPr lang="fr-FR" b="1" dirty="0" err="1" smtClean="0"/>
              <a:t>checker</a:t>
            </a:r>
            <a:endParaRPr lang="fr-FR" b="1" dirty="0"/>
          </a:p>
        </p:txBody>
      </p:sp>
      <p:sp>
        <p:nvSpPr>
          <p:cNvPr id="81" name="Ellipse 80"/>
          <p:cNvSpPr/>
          <p:nvPr/>
        </p:nvSpPr>
        <p:spPr>
          <a:xfrm>
            <a:off x="1571634" y="5429264"/>
            <a:ext cx="4000528" cy="1000132"/>
          </a:xfrm>
          <a:prstGeom prst="ellipse">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116"/>
          <p:cNvGrpSpPr/>
          <p:nvPr/>
        </p:nvGrpSpPr>
        <p:grpSpPr>
          <a:xfrm>
            <a:off x="9215470" y="2000240"/>
            <a:ext cx="2357454" cy="4857760"/>
            <a:chOff x="9215470" y="2000240"/>
            <a:chExt cx="2357454" cy="4857760"/>
          </a:xfrm>
        </p:grpSpPr>
        <p:sp>
          <p:nvSpPr>
            <p:cNvPr id="67" name="Rectangle 66"/>
            <p:cNvSpPr/>
            <p:nvPr/>
          </p:nvSpPr>
          <p:spPr>
            <a:xfrm>
              <a:off x="9215470" y="2000240"/>
              <a:ext cx="2143140" cy="4857760"/>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8" name="Connecteur en angle 28"/>
            <p:cNvCxnSpPr/>
            <p:nvPr/>
          </p:nvCxnSpPr>
          <p:spPr>
            <a:xfrm>
              <a:off x="9429784" y="6215082"/>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9" name="Connecteur en angle 28"/>
            <p:cNvCxnSpPr/>
            <p:nvPr/>
          </p:nvCxnSpPr>
          <p:spPr>
            <a:xfrm>
              <a:off x="9429784" y="6500834"/>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0" name="ZoneTexte 69"/>
            <p:cNvSpPr txBox="1"/>
            <p:nvPr/>
          </p:nvSpPr>
          <p:spPr>
            <a:xfrm>
              <a:off x="10072726" y="6072206"/>
              <a:ext cx="114297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71" name="ZoneTexte 70"/>
            <p:cNvSpPr txBox="1"/>
            <p:nvPr/>
          </p:nvSpPr>
          <p:spPr>
            <a:xfrm>
              <a:off x="10072726" y="6335933"/>
              <a:ext cx="1500198"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72" name="ZoneTexte 71"/>
            <p:cNvSpPr txBox="1"/>
            <p:nvPr/>
          </p:nvSpPr>
          <p:spPr>
            <a:xfrm>
              <a:off x="9779402" y="2071678"/>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15" name="Rectangle 114"/>
            <p:cNvSpPr/>
            <p:nvPr/>
          </p:nvSpPr>
          <p:spPr>
            <a:xfrm>
              <a:off x="9358346" y="2571744"/>
              <a:ext cx="1857388" cy="2214578"/>
            </a:xfrm>
            <a:prstGeom prst="rect">
              <a:avLst/>
            </a:prstGeom>
            <a:ln w="9525">
              <a:solidFill>
                <a:schemeClr val="tx1">
                  <a:lumMod val="50000"/>
                  <a:lumOff val="50000"/>
                </a:schemeClr>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smtClean="0"/>
            </a:p>
            <a:p>
              <a:pPr algn="ctr"/>
              <a:r>
                <a:rPr lang="fr-FR" b="1" dirty="0" smtClean="0"/>
                <a:t>FDIR </a:t>
              </a:r>
              <a:r>
                <a:rPr lang="fr-FR" b="1" dirty="0" err="1" smtClean="0"/>
                <a:t>systems</a:t>
              </a: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a:p>
          </p:txBody>
        </p:sp>
        <p:sp>
          <p:nvSpPr>
            <p:cNvPr id="116" name="Rectangle 115"/>
            <p:cNvSpPr/>
            <p:nvPr/>
          </p:nvSpPr>
          <p:spPr>
            <a:xfrm>
              <a:off x="9358346" y="5000636"/>
              <a:ext cx="1785950" cy="71438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err="1" smtClean="0"/>
                <a:t>Spacecraft</a:t>
              </a:r>
              <a:r>
                <a:rPr lang="fr-FR" sz="1600" dirty="0" smtClean="0"/>
                <a:t> </a:t>
              </a:r>
            </a:p>
            <a:p>
              <a:pPr algn="ctr"/>
              <a:r>
                <a:rPr lang="fr-FR" sz="1600" dirty="0" err="1" smtClean="0"/>
                <a:t>systems</a:t>
              </a:r>
              <a:endParaRPr lang="fr-FR" sz="1600" dirty="0"/>
            </a:p>
          </p:txBody>
        </p:sp>
        <p:sp>
          <p:nvSpPr>
            <p:cNvPr id="63" name="Rectangle 62"/>
            <p:cNvSpPr/>
            <p:nvPr/>
          </p:nvSpPr>
          <p:spPr>
            <a:xfrm>
              <a:off x="9501222" y="3214686"/>
              <a:ext cx="1571636" cy="714380"/>
            </a:xfrm>
            <a:prstGeom prst="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600" dirty="0" err="1" smtClean="0"/>
                <a:t>Fault</a:t>
              </a:r>
              <a:r>
                <a:rPr lang="fr-FR" sz="1600" dirty="0" smtClean="0"/>
                <a:t> </a:t>
              </a:r>
              <a:r>
                <a:rPr lang="fr-FR" sz="1600" dirty="0" err="1" smtClean="0"/>
                <a:t>analyzer</a:t>
              </a:r>
              <a:r>
                <a:rPr lang="fr-FR" sz="1600" dirty="0" smtClean="0"/>
                <a:t> system</a:t>
              </a:r>
            </a:p>
            <a:p>
              <a:pPr algn="ctr"/>
              <a:r>
                <a:rPr lang="fr-FR" sz="1600" dirty="0" smtClean="0"/>
                <a:t>(5 </a:t>
              </a:r>
              <a:r>
                <a:rPr lang="fr-FR" sz="1600" dirty="0" err="1" smtClean="0"/>
                <a:t>layers</a:t>
              </a:r>
              <a:r>
                <a:rPr lang="fr-FR" sz="1600" dirty="0" smtClean="0"/>
                <a:t>)</a:t>
              </a:r>
            </a:p>
          </p:txBody>
        </p:sp>
        <p:sp>
          <p:nvSpPr>
            <p:cNvPr id="64" name="Rectangle 63"/>
            <p:cNvSpPr/>
            <p:nvPr/>
          </p:nvSpPr>
          <p:spPr>
            <a:xfrm>
              <a:off x="9501254" y="4071942"/>
              <a:ext cx="1571604" cy="571504"/>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err="1" smtClean="0"/>
                <a:t>Fault</a:t>
              </a:r>
              <a:r>
                <a:rPr lang="fr-FR" sz="1600" dirty="0" smtClean="0"/>
                <a:t> detector system</a:t>
              </a:r>
              <a:endParaRPr lang="fr-FR" sz="1600" dirty="0"/>
            </a:p>
          </p:txBody>
        </p:sp>
      </p:grpSp>
      <p:sp>
        <p:nvSpPr>
          <p:cNvPr id="50" name="ZoneTexte 49"/>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2" name="ZoneTexte 51"/>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53" name="ZoneTexte 52"/>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54" name="ZoneTexte 53"/>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94444E-6 -3.33333E-6 L -0.23507 -3.33333E-6 " pathEditMode="relative" rAng="0" ptsTypes="AA">
                                      <p:cBhvr>
                                        <p:cTn id="6" dur="1000" fill="hold"/>
                                        <p:tgtEl>
                                          <p:spTgt spid="3"/>
                                        </p:tgtEl>
                                        <p:attrNameLst>
                                          <p:attrName>ppt_x</p:attrName>
                                          <p:attrName>ppt_y</p:attrName>
                                        </p:attrNameLst>
                                      </p:cBhvr>
                                      <p:rCtr x="-11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23298 -3.33333E-6 L 0.01702 -3.33333E-6 " pathEditMode="relative" rAng="0" ptsTypes="AA">
                                      <p:cBhvr>
                                        <p:cTn id="10" dur="1000" fill="hold"/>
                                        <p:tgtEl>
                                          <p:spTgt spid="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Architectural approach</a:t>
            </a:r>
            <a:endParaRPr lang="en-US" dirty="0"/>
          </a:p>
        </p:txBody>
      </p:sp>
      <p:sp>
        <p:nvSpPr>
          <p:cNvPr id="3" name="Text Placeholder 2"/>
          <p:cNvSpPr>
            <a:spLocks noGrp="1"/>
          </p:cNvSpPr>
          <p:nvPr>
            <p:ph type="body" sz="quarter" idx="10"/>
          </p:nvPr>
        </p:nvSpPr>
        <p:spPr/>
        <p:txBody>
          <a:bodyPr/>
          <a:lstStyle/>
          <a:p>
            <a:r>
              <a:rPr lang="en-US" sz="2800" dirty="0" smtClean="0"/>
              <a:t>Event driven architecture</a:t>
            </a:r>
          </a:p>
          <a:p>
            <a:pPr lvl="1"/>
            <a:r>
              <a:rPr lang="en-US" sz="2400" dirty="0" smtClean="0"/>
              <a:t>Devices subscribe to sub-systems which in turn listen to events broadcasted by the devices.</a:t>
            </a:r>
          </a:p>
          <a:p>
            <a:pPr lvl="1"/>
            <a:r>
              <a:rPr lang="en-US" sz="2400" dirty="0" smtClean="0"/>
              <a:t>Such events can be for example “announce value” event</a:t>
            </a:r>
          </a:p>
          <a:p>
            <a:pPr lvl="1"/>
            <a:r>
              <a:rPr lang="en-US" sz="2400" dirty="0" smtClean="0"/>
              <a:t>Choice based on identified quality attributes</a:t>
            </a:r>
          </a:p>
          <a:p>
            <a:pPr lvl="2"/>
            <a:r>
              <a:rPr lang="en-US" sz="1800" dirty="0" smtClean="0"/>
              <a:t>Enables asynchronous processing</a:t>
            </a:r>
          </a:p>
          <a:p>
            <a:pPr lvl="2"/>
            <a:r>
              <a:rPr lang="en-US" sz="1800" dirty="0" smtClean="0"/>
              <a:t>High potential for resilience in case of failure</a:t>
            </a:r>
          </a:p>
          <a:p>
            <a:pPr lvl="2"/>
            <a:r>
              <a:rPr lang="en-US" sz="1800" dirty="0" smtClean="0"/>
              <a:t>Load can be balanced efficiently between systems</a:t>
            </a:r>
          </a:p>
          <a:p>
            <a:pPr lvl="1"/>
            <a:r>
              <a:rPr lang="en-US" sz="2400" dirty="0" smtClean="0"/>
              <a:t>Architectural approach follows logically from system architecture</a:t>
            </a:r>
          </a:p>
          <a:p>
            <a:pPr lvl="1"/>
            <a:endParaRPr lang="en-US" sz="1800" dirty="0" smtClean="0"/>
          </a:p>
          <a:p>
            <a:pPr lvl="2"/>
            <a:endParaRPr lang="en-US" sz="1400" dirty="0" smtClean="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6" name="ZoneTexte 5"/>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3. </a:t>
            </a:r>
            <a:r>
              <a:rPr altLang="ko-KR" smtClean="0">
                <a:ea typeface="굴림" charset="-127"/>
              </a:rPr>
              <a:t>Architectural </a:t>
            </a:r>
          </a:p>
          <a:p>
            <a:r>
              <a:rPr altLang="ko-KR" smtClean="0">
                <a:ea typeface="굴림" charset="-127"/>
              </a:rPr>
              <a:t>		decisions &amp; design</a:t>
            </a:r>
          </a:p>
          <a:p>
            <a:endParaRPr lang="fr-FR" dirty="0"/>
          </a:p>
        </p:txBody>
      </p:sp>
      <p:sp>
        <p:nvSpPr>
          <p:cNvPr id="6" name="Espace réservé du texte 2"/>
          <p:cNvSpPr txBox="1">
            <a:spLocks/>
          </p:cNvSpPr>
          <p:nvPr/>
        </p:nvSpPr>
        <p:spPr bwMode="auto">
          <a:xfrm>
            <a:off x="827584" y="292893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ADL  choice and background</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Critical architectural decisions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propositions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1. ADL investigation and choice</a:t>
            </a:r>
            <a:endParaRPr lang="en-GB" dirty="0"/>
          </a:p>
        </p:txBody>
      </p:sp>
      <p:sp>
        <p:nvSpPr>
          <p:cNvPr id="3" name="Text Placeholder 2"/>
          <p:cNvSpPr>
            <a:spLocks noGrp="1"/>
          </p:cNvSpPr>
          <p:nvPr>
            <p:ph type="body" sz="quarter" idx="10"/>
          </p:nvPr>
        </p:nvSpPr>
        <p:spPr/>
        <p:txBody>
          <a:bodyPr/>
          <a:lstStyle/>
          <a:p>
            <a:pPr>
              <a:buNone/>
            </a:pPr>
            <a:endParaRPr lang="en-GB" dirty="0" smtClean="0"/>
          </a:p>
          <a:p>
            <a:endParaRPr lang="en-GB" dirty="0" smtClean="0"/>
          </a:p>
          <a:p>
            <a:r>
              <a:rPr lang="en-GB" dirty="0" smtClean="0"/>
              <a:t>Well known</a:t>
            </a:r>
          </a:p>
          <a:p>
            <a:r>
              <a:rPr lang="en-GB" dirty="0" smtClean="0"/>
              <a:t>Well documented</a:t>
            </a:r>
          </a:p>
          <a:p>
            <a:r>
              <a:rPr lang="en-GB" dirty="0" smtClean="0"/>
              <a:t>Good tools support</a:t>
            </a:r>
          </a:p>
          <a:p>
            <a:pPr lvl="1"/>
            <a:r>
              <a:rPr lang="en-GB" dirty="0" smtClean="0"/>
              <a:t>Complete and well-made software as an Eclipse plug-in</a:t>
            </a:r>
          </a:p>
          <a:p>
            <a:pPr lvl="1"/>
            <a:r>
              <a:rPr lang="en-GB" dirty="0" smtClean="0"/>
              <a:t>Free software available on every platforms</a:t>
            </a:r>
          </a:p>
          <a:p>
            <a:r>
              <a:rPr lang="en-GB" dirty="0" smtClean="0"/>
              <a:t>Developed in the same university as ATAM method – </a:t>
            </a:r>
            <a:r>
              <a:rPr lang="en-GB" i="1" dirty="0" smtClean="0"/>
              <a:t>Carneggie Melon University</a:t>
            </a:r>
          </a:p>
          <a:p>
            <a:r>
              <a:rPr lang="en-US" dirty="0" smtClean="0"/>
              <a:t>Provide a generic, extensible infrastructure for describing, representing, generating, and analyzing software architecture language description.</a:t>
            </a:r>
          </a:p>
          <a:p>
            <a:r>
              <a:rPr lang="en-US" dirty="0" smtClean="0"/>
              <a:t>Provide descriptions that are easy to understand for everyone</a:t>
            </a:r>
            <a:endParaRPr lang="en-GB" i="1" dirty="0"/>
          </a:p>
        </p:txBody>
      </p:sp>
      <p:sp>
        <p:nvSpPr>
          <p:cNvPr id="4" name="TextBox 3"/>
          <p:cNvSpPr txBox="1"/>
          <p:nvPr/>
        </p:nvSpPr>
        <p:spPr>
          <a:xfrm>
            <a:off x="228600" y="1143000"/>
            <a:ext cx="8915400" cy="523220"/>
          </a:xfrm>
          <a:prstGeom prst="rect">
            <a:avLst/>
          </a:prstGeom>
          <a:noFill/>
        </p:spPr>
        <p:txBody>
          <a:bodyPr wrap="square" rtlCol="0">
            <a:spAutoFit/>
          </a:bodyPr>
          <a:lstStyle/>
          <a:p>
            <a:pPr marL="0" marR="0" indent="0" algn="ctr" defTabSz="914400" rtl="0" eaLnBrk="1" fontAlgn="auto" latinLnBrk="0" hangingPunct="1">
              <a:lnSpc>
                <a:spcPct val="100000"/>
              </a:lnSpc>
              <a:spcBef>
                <a:spcPct val="20000"/>
              </a:spcBef>
              <a:spcAft>
                <a:spcPts val="0"/>
              </a:spcAft>
              <a:buClrTx/>
              <a:buSzTx/>
              <a:buFontTx/>
              <a:buNone/>
              <a:tabLst/>
            </a:pP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We </a:t>
            </a:r>
            <a:r>
              <a:rPr lang="en-GB" sz="2800" b="1" i="1" kern="0" dirty="0" smtClean="0">
                <a:solidFill>
                  <a:schemeClr val="accent4">
                    <a:shade val="50000"/>
                  </a:schemeClr>
                </a:solidFill>
                <a:latin typeface="+mn-lt"/>
                <a:cs typeface="+mn-cs"/>
              </a:rPr>
              <a:t>have chosen</a:t>
            </a:r>
            <a:r>
              <a:rPr kumimoji="0" lang="en-GB" sz="2800" b="1" i="1" u="none" strike="noStrike" kern="0" cap="none" spc="0" normalizeH="0" baseline="0" noProof="0" dirty="0" smtClean="0">
                <a:ln>
                  <a:noFill/>
                </a:ln>
                <a:solidFill>
                  <a:schemeClr val="accent4">
                    <a:shade val="50000"/>
                  </a:schemeClr>
                </a:solidFill>
                <a:effectLst/>
                <a:uLnTx/>
                <a:uFillTx/>
                <a:latin typeface="+mn-lt"/>
                <a:ea typeface="+mn-ea"/>
                <a:cs typeface="+mn-cs"/>
              </a:rPr>
              <a:t> ACME !</a:t>
            </a:r>
          </a:p>
        </p:txBody>
      </p:sp>
      <p:pic>
        <p:nvPicPr>
          <p:cNvPr id="9" name="Picture 2" descr="D:\Bureau\acme_weblogo.gif"/>
          <p:cNvPicPr>
            <a:picLocks noChangeAspect="1" noChangeArrowheads="1"/>
          </p:cNvPicPr>
          <p:nvPr/>
        </p:nvPicPr>
        <p:blipFill>
          <a:blip r:embed="rId2"/>
          <a:srcRect/>
          <a:stretch>
            <a:fillRect/>
          </a:stretch>
        </p:blipFill>
        <p:spPr bwMode="auto">
          <a:xfrm rot="390584">
            <a:off x="6684657" y="1766552"/>
            <a:ext cx="2226999" cy="84914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pic>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1. Acme reminder</a:t>
            </a:r>
            <a:endParaRPr lang="fr-FR" dirty="0"/>
          </a:p>
        </p:txBody>
      </p:sp>
      <p:sp>
        <p:nvSpPr>
          <p:cNvPr id="3" name="Espace réservé du texte 2"/>
          <p:cNvSpPr>
            <a:spLocks noGrp="1"/>
          </p:cNvSpPr>
          <p:nvPr>
            <p:ph type="body" sz="quarter" idx="10"/>
          </p:nvPr>
        </p:nvSpPr>
        <p:spPr/>
        <p:txBody>
          <a:bodyPr/>
          <a:lstStyle/>
          <a:p>
            <a:r>
              <a:rPr lang="en-US" dirty="0" smtClean="0"/>
              <a:t>ACME describes a whole system thanks to</a:t>
            </a:r>
          </a:p>
          <a:p>
            <a:pPr lvl="1"/>
            <a:r>
              <a:rPr lang="en-US" dirty="0" smtClean="0"/>
              <a:t>Library of 7 architectural elements</a:t>
            </a:r>
          </a:p>
          <a:p>
            <a:pPr lvl="2"/>
            <a:r>
              <a:rPr lang="en-US" dirty="0" smtClean="0"/>
              <a:t>Components</a:t>
            </a:r>
          </a:p>
          <a:p>
            <a:pPr lvl="2"/>
            <a:r>
              <a:rPr lang="en-US" dirty="0" smtClean="0"/>
              <a:t>Connectors</a:t>
            </a:r>
          </a:p>
          <a:p>
            <a:pPr lvl="2"/>
            <a:r>
              <a:rPr lang="en-US" dirty="0" smtClean="0"/>
              <a:t>Systems</a:t>
            </a:r>
          </a:p>
          <a:p>
            <a:pPr lvl="2"/>
            <a:r>
              <a:rPr lang="en-US" dirty="0" smtClean="0"/>
              <a:t>Ports</a:t>
            </a:r>
          </a:p>
          <a:p>
            <a:pPr lvl="2"/>
            <a:r>
              <a:rPr lang="en-US" dirty="0" smtClean="0"/>
              <a:t>Roles</a:t>
            </a:r>
          </a:p>
          <a:p>
            <a:pPr lvl="2"/>
            <a:r>
              <a:rPr lang="en-US" dirty="0" smtClean="0"/>
              <a:t>Representations</a:t>
            </a:r>
          </a:p>
          <a:p>
            <a:pPr lvl="2"/>
            <a:r>
              <a:rPr lang="en-US" dirty="0" smtClean="0"/>
              <a:t>Representation maps</a:t>
            </a:r>
          </a:p>
          <a:p>
            <a:pPr lvl="1"/>
            <a:r>
              <a:rPr smtClean="0"/>
              <a:t>Architectural families</a:t>
            </a:r>
          </a:p>
          <a:p>
            <a:pPr lvl="2"/>
            <a:r>
              <a:rPr smtClean="0"/>
              <a:t>Tiered</a:t>
            </a:r>
          </a:p>
          <a:p>
            <a:pPr lvl="2"/>
            <a:r>
              <a:rPr smtClean="0"/>
              <a:t>Pipe &amp; filters</a:t>
            </a:r>
          </a:p>
          <a:p>
            <a:pPr lvl="2"/>
            <a:r>
              <a:rPr smtClean="0"/>
              <a:t>Client &amp; servers</a:t>
            </a:r>
          </a:p>
          <a:p>
            <a:pPr lvl="2"/>
            <a:r>
              <a:rPr smtClean="0"/>
              <a:t>Pub-Sub</a:t>
            </a:r>
          </a:p>
          <a:p>
            <a:pPr lvl="2"/>
            <a:r>
              <a:rPr smtClean="0"/>
              <a:t>Shared data</a:t>
            </a:r>
          </a:p>
          <a:p>
            <a:pPr lvl="2"/>
            <a:r>
              <a:rPr lang="fr-FR" dirty="0" smtClean="0"/>
              <a:t>T</a:t>
            </a:r>
            <a:r>
              <a:rPr smtClean="0"/>
              <a:t>hree-tiered</a:t>
            </a:r>
          </a:p>
          <a:p>
            <a:pPr lvl="1"/>
            <a:endParaRPr smtClean="0"/>
          </a:p>
          <a:p>
            <a:pPr lvl="1">
              <a:buNone/>
            </a:pPr>
            <a:endParaRPr smtClean="0"/>
          </a:p>
        </p:txBody>
      </p:sp>
      <p:pic>
        <p:nvPicPr>
          <p:cNvPr id="8" name="Picture 2" descr="D:\Bureau\ElementsOfAnAcmeDescription.png"/>
          <p:cNvPicPr>
            <a:picLocks noChangeAspect="1" noChangeArrowheads="1"/>
          </p:cNvPicPr>
          <p:nvPr/>
        </p:nvPicPr>
        <p:blipFill>
          <a:blip r:embed="rId2">
            <a:clrChange>
              <a:clrFrom>
                <a:srgbClr val="FFFFFF"/>
              </a:clrFrom>
              <a:clrTo>
                <a:srgbClr val="FFFFFF">
                  <a:alpha val="0"/>
                </a:srgbClr>
              </a:clrTo>
            </a:clrChange>
          </a:blip>
          <a:srcRect t="8887" b="8908"/>
          <a:stretch>
            <a:fillRect/>
          </a:stretch>
        </p:blipFill>
        <p:spPr bwMode="auto">
          <a:xfrm>
            <a:off x="3367217" y="2071678"/>
            <a:ext cx="5776783" cy="2514600"/>
          </a:xfrm>
          <a:prstGeom prst="rect">
            <a:avLst/>
          </a:prstGeom>
          <a:noFill/>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2. </a:t>
            </a:r>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3. </a:t>
            </a:r>
            <a:r>
              <a:rPr sz="2800"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5" name="ZoneTexte 1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9" name="ZoneTexte 1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20" name="ZoneTexte 1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9" name="ZoneTexte 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C00000"/>
                </a:solidFill>
                <a:effectLst>
                  <a:outerShdw blurRad="38100" dist="38100" dir="2700000" algn="tl">
                    <a:srgbClr val="000000">
                      <a:alpha val="43137"/>
                    </a:srgbClr>
                  </a:outerShdw>
                </a:effectLst>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smtClean="0">
                <a:solidFill>
                  <a:prstClr val="white"/>
                </a:solidFill>
              </a:rPr>
              <a:t>3. </a:t>
            </a:r>
            <a:r>
              <a:rPr sz="2800" smtClean="0">
                <a:solidFill>
                  <a:prstClr val="white"/>
                </a:solidFill>
              </a:rPr>
              <a:t>Architectural design proposition (cont.)</a:t>
            </a:r>
            <a:endParaRPr lang="fr-FR" dirty="0"/>
          </a:p>
        </p:txBody>
      </p:sp>
      <p:sp>
        <p:nvSpPr>
          <p:cNvPr id="7" name="ZoneTexte 6"/>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9" name="ZoneTexte 8"/>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0" name="ZoneTexte 9"/>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143116"/>
            <a:ext cx="8501063" cy="35719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Context &amp; business case</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ATAM approach in the architecture building</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decisions &amp; design</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smtClean="0">
                <a:solidFill>
                  <a:prstClr val="white"/>
                </a:solidFill>
              </a:rPr>
              <a:t>4. </a:t>
            </a:r>
            <a:r>
              <a:rPr sz="2800" smtClean="0">
                <a:solidFill>
                  <a:prstClr val="white"/>
                </a:solidFill>
              </a:rPr>
              <a:t>Architectural design using </a:t>
            </a:r>
            <a:r>
              <a:rPr i="1" smtClean="0">
                <a:solidFill>
                  <a:prstClr val="white"/>
                </a:solidFill>
              </a:rPr>
              <a:t>a</a:t>
            </a:r>
            <a:r>
              <a:rPr sz="2800" i="1" smtClean="0">
                <a:solidFill>
                  <a:prstClr val="white"/>
                </a:solidFill>
              </a:rPr>
              <a:t>cme </a:t>
            </a:r>
            <a:r>
              <a:rPr i="1" smtClean="0">
                <a:solidFill>
                  <a:prstClr val="white"/>
                </a:solidFill>
              </a:rPr>
              <a:t>S</a:t>
            </a:r>
            <a:r>
              <a:rPr sz="2800" i="1" smtClean="0">
                <a:solidFill>
                  <a:prstClr val="white"/>
                </a:solidFill>
              </a:rPr>
              <a:t>tudio</a:t>
            </a:r>
            <a:endParaRPr lang="fr-FR" i="1" dirty="0"/>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1026" name="Picture 2" descr="C:\Users\Benoit\Desktop\trest.jpg"/>
          <p:cNvPicPr>
            <a:picLocks noChangeAspect="1" noChangeArrowheads="1"/>
          </p:cNvPicPr>
          <p:nvPr/>
        </p:nvPicPr>
        <p:blipFill>
          <a:blip r:embed="rId2"/>
          <a:srcRect/>
          <a:stretch>
            <a:fillRect/>
          </a:stretch>
        </p:blipFill>
        <p:spPr bwMode="auto">
          <a:xfrm>
            <a:off x="271431" y="1000108"/>
            <a:ext cx="8801163" cy="5500726"/>
          </a:xfrm>
          <a:prstGeom prst="rect">
            <a:avLst/>
          </a:prstGeom>
          <a:noFill/>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2050" name="Picture 2" descr="C:\Users\Benoit\Desktop\test3.jpg"/>
          <p:cNvPicPr>
            <a:picLocks noChangeAspect="1" noChangeArrowheads="1"/>
          </p:cNvPicPr>
          <p:nvPr/>
        </p:nvPicPr>
        <p:blipFill>
          <a:blip r:embed="rId2">
            <a:clrChange>
              <a:clrFrom>
                <a:srgbClr val="FFFFFF"/>
              </a:clrFrom>
              <a:clrTo>
                <a:srgbClr val="FFFFFF">
                  <a:alpha val="0"/>
                </a:srgbClr>
              </a:clrTo>
            </a:clrChange>
          </a:blip>
          <a:srcRect l="14488" r="26710"/>
          <a:stretch>
            <a:fillRect/>
          </a:stretch>
        </p:blipFill>
        <p:spPr bwMode="auto">
          <a:xfrm>
            <a:off x="2214546" y="1571612"/>
            <a:ext cx="4929222" cy="4508513"/>
          </a:xfrm>
          <a:prstGeom prst="rect">
            <a:avLst/>
          </a:prstGeom>
          <a:noFill/>
        </p:spPr>
      </p:pic>
      <p:cxnSp>
        <p:nvCxnSpPr>
          <p:cNvPr id="10" name="Connecteur droit 9"/>
          <p:cNvCxnSpPr/>
          <p:nvPr/>
        </p:nvCxnSpPr>
        <p:spPr>
          <a:xfrm flipV="1">
            <a:off x="3929058" y="2143116"/>
            <a:ext cx="1357322"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071934" y="4786322"/>
            <a:ext cx="1285884" cy="50006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535753" y="3679033"/>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5465769" y="3678239"/>
            <a:ext cx="3357586" cy="1588"/>
          </a:xfrm>
          <a:prstGeom prst="line">
            <a:avLst/>
          </a:prstGeom>
          <a:ln>
            <a:solidFill>
              <a:srgbClr val="15162D"/>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4" name="ZoneTexte 13"/>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7" name="ZoneTexte 1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8" name="ZoneTexte 1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
        <p:nvSpPr>
          <p:cNvPr id="9" name="ZoneTexte 8"/>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1" name="ZoneTexte 10"/>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2" name="ZoneTexte 11"/>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dirty="0" smtClean="0"/>
              <a:t>4</a:t>
            </a:r>
            <a:r>
              <a:rPr lang="fr-FR" dirty="0" smtClean="0"/>
              <a:t>. </a:t>
            </a:r>
            <a:r>
              <a:rPr lang="fr-FR" sz="2800" dirty="0" smtClean="0"/>
              <a:t>A</a:t>
            </a:r>
            <a:r>
              <a:rPr sz="2800"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2" name="ZoneTexte 11"/>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14" name="ZoneTexte 13"/>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6" name="ZoneTexte 15"/>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dirty="0" smtClean="0"/>
              <a:t>4</a:t>
            </a:r>
            <a:r>
              <a:rPr lang="fr-FR" dirty="0" smtClean="0"/>
              <a:t>. 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928670"/>
            <a:ext cx="7643866" cy="928694"/>
          </a:xfrm>
        </p:spPr>
        <p:txBody>
          <a:bodyPr/>
          <a:lstStyle/>
          <a:p>
            <a:r>
              <a:rPr smtClean="0"/>
              <a:t>4. Architectural analysis</a:t>
            </a:r>
            <a:endParaRPr lang="fr-FR" dirty="0"/>
          </a:p>
        </p:txBody>
      </p:sp>
      <p:sp>
        <p:nvSpPr>
          <p:cNvPr id="6" name="Espace réservé du texte 2"/>
          <p:cNvSpPr txBox="1">
            <a:spLocks/>
          </p:cNvSpPr>
          <p:nvPr/>
        </p:nvSpPr>
        <p:spPr bwMode="auto">
          <a:xfrm>
            <a:off x="827584" y="2571744"/>
            <a:ext cx="7671197" cy="34250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Requirements compliance</a:t>
            </a:r>
          </a:p>
          <a:p>
            <a:pPr indent="273050" eaLnBrk="1" hangingPunct="1">
              <a:buClr>
                <a:srgbClr val="C44F00"/>
              </a:buClr>
              <a:buFont typeface="Calibri" pitchFamily="34" charset="0"/>
              <a:buAutoNum type="arabicPeriod"/>
            </a:pPr>
            <a:endParaRPr lang="en-US" altLang="ko-KR" sz="1800" b="1" u="sng"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design strengths &amp; weaknesses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type comparisons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 analysis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Sensitivity points, risks, tradeoffs</a:t>
            </a:r>
            <a:endParaRPr lang="en-US" altLang="ko-KR" sz="1600" dirty="0" smtClean="0">
              <a:ln>
                <a:noFill/>
              </a:ln>
              <a:solidFill>
                <a:schemeClr val="tx1"/>
              </a:solidFill>
              <a:effectLst/>
              <a:ea typeface="굴림" charset="-127"/>
            </a:endParaRPr>
          </a:p>
          <a:p>
            <a:pPr lvl="1" eaLnBrk="1" hangingPunct="1">
              <a:buFontTx/>
              <a:buNone/>
            </a:pPr>
            <a:endParaRPr lang="en-US" altLang="ko-KR" dirty="0" smtClean="0">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1. FDIR &amp; ADL 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1. FDIR &amp; ADL Requirements compliance </a:t>
            </a:r>
            <a:r>
              <a:rPr sz="2400" smtClean="0"/>
              <a:t>(cont.)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 </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2. A</a:t>
            </a:r>
            <a:r>
              <a:rPr smtClean="0"/>
              <a:t>rchitectural design strengths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142844" y="857232"/>
            <a:ext cx="7643866" cy="1000132"/>
          </a:xfrm>
        </p:spPr>
        <p:txBody>
          <a:bodyPr/>
          <a:lstStyle/>
          <a:p>
            <a:r>
              <a:rPr smtClean="0"/>
              <a:t>1. Context &amp; business cases</a:t>
            </a:r>
            <a:endParaRPr lang="fr-FR" dirty="0"/>
          </a:p>
        </p:txBody>
      </p:sp>
      <p:sp>
        <p:nvSpPr>
          <p:cNvPr id="6" name="Espace réservé du texte 2"/>
          <p:cNvSpPr txBox="1">
            <a:spLocks/>
          </p:cNvSpPr>
          <p:nvPr/>
        </p:nvSpPr>
        <p:spPr bwMode="auto">
          <a:xfrm>
            <a:off x="827584" y="2924944"/>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context</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Business drivers, requirements</a:t>
            </a: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2. 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Architectural design WEAKNESSES </a:t>
            </a:r>
            <a:r>
              <a:rPr sz="2800" smtClean="0"/>
              <a:t>(CONT.)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6" name="ZoneTexte 5"/>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3. 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graphicFrame>
        <p:nvGraphicFramePr>
          <p:cNvPr id="9" name="Table 3"/>
          <p:cNvGraphicFramePr>
            <a:graphicFrameLocks noGrp="1"/>
          </p:cNvGraphicFramePr>
          <p:nvPr/>
        </p:nvGraphicFramePr>
        <p:xfrm>
          <a:off x="304800" y="1828800"/>
          <a:ext cx="8534400" cy="3794759"/>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7" name="ZoneTexte 6"/>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7010400"/>
        </p:xfrm>
        <a:graphic>
          <a:graphicData uri="http://schemas.openxmlformats.org/drawingml/2006/table">
            <a:tbl>
              <a:tblPr firstRow="1" bandRow="1">
                <a:tableStyleId>{93296810-A885-4BE3-A3E7-6D5BEEA58F35}</a:tableStyleId>
              </a:tblPr>
              <a:tblGrid>
                <a:gridCol w="2643188"/>
                <a:gridCol w="969169"/>
                <a:gridCol w="969169"/>
                <a:gridCol w="1938337"/>
                <a:gridCol w="1938338"/>
              </a:tblGrid>
              <a:tr h="370840">
                <a:tc>
                  <a:txBody>
                    <a:bodyPr/>
                    <a:lstStyle/>
                    <a:p>
                      <a:r>
                        <a:rPr lang="en-US" dirty="0" smtClean="0"/>
                        <a:t>Scenario</a:t>
                      </a:r>
                      <a:endParaRPr lang="en-US" dirty="0"/>
                    </a:p>
                  </a:txBody>
                  <a:tcPr/>
                </a:tc>
                <a:tc gridSpan="4">
                  <a:txBody>
                    <a:bodyPr/>
                    <a:lstStyle/>
                    <a:p>
                      <a:r>
                        <a:rPr lang="en-US" dirty="0" smtClean="0"/>
                        <a:t>Scenario</a:t>
                      </a:r>
                      <a:r>
                        <a:rPr lang="en-US" baseline="0" dirty="0" smtClean="0"/>
                        <a:t> </a:t>
                      </a:r>
                      <a:r>
                        <a:rPr lang="en-US" baseline="0" dirty="0" smtClean="0"/>
                        <a:t>(Maintain operation despite sub-system failure)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Attribute</a:t>
                      </a:r>
                      <a:endParaRPr lang="en-US" b="1" dirty="0"/>
                    </a:p>
                  </a:txBody>
                  <a:tcPr/>
                </a:tc>
                <a:tc gridSpan="4">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Environment</a:t>
                      </a:r>
                      <a:endParaRPr lang="en-US" b="1" dirty="0"/>
                    </a:p>
                  </a:txBody>
                  <a:tcPr/>
                </a:tc>
                <a:tc gridSpan="4">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Stimulus</a:t>
                      </a:r>
                      <a:endParaRPr lang="en-US" b="1" dirty="0"/>
                    </a:p>
                  </a:txBody>
                  <a:tcPr/>
                </a:tc>
                <a:tc gridSpan="4">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Response</a:t>
                      </a:r>
                      <a:endParaRPr lang="en-US" b="1" dirty="0"/>
                    </a:p>
                  </a:txBody>
                  <a:tcPr/>
                </a:tc>
                <a:tc gridSpan="4">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Architectural</a:t>
                      </a:r>
                      <a:r>
                        <a:rPr lang="en-US" b="1" baseline="0" dirty="0" smtClean="0"/>
                        <a:t> decisions</a:t>
                      </a:r>
                      <a:endParaRPr lang="en-US" b="1" dirty="0"/>
                    </a:p>
                  </a:txBody>
                  <a:tcPr/>
                </a:tc>
                <a:tc>
                  <a:txBody>
                    <a:bodyPr/>
                    <a:lstStyle/>
                    <a:p>
                      <a:r>
                        <a:rPr lang="en-US" b="1" dirty="0" smtClean="0"/>
                        <a:t>Risk</a:t>
                      </a:r>
                      <a:endParaRPr lang="en-US" b="1" dirty="0"/>
                    </a:p>
                  </a:txBody>
                  <a:tcPr/>
                </a:tc>
                <a:tc>
                  <a:txBody>
                    <a:bodyPr/>
                    <a:lstStyle/>
                    <a:p>
                      <a:r>
                        <a:rPr lang="en-US" b="1" dirty="0" smtClean="0"/>
                        <a:t>Non-Risk</a:t>
                      </a:r>
                      <a:endParaRPr lang="en-US" b="1" dirty="0"/>
                    </a:p>
                  </a:txBody>
                  <a:tcPr/>
                </a:tc>
                <a:tc>
                  <a:txBody>
                    <a:bodyPr/>
                    <a:lstStyle/>
                    <a:p>
                      <a:r>
                        <a:rPr lang="en-US" b="1" dirty="0" smtClean="0"/>
                        <a:t>Sensitivity</a:t>
                      </a:r>
                      <a:endParaRPr lang="en-US" b="1" dirty="0"/>
                    </a:p>
                  </a:txBody>
                  <a:tcPr/>
                </a:tc>
                <a:tc>
                  <a:txBody>
                    <a:bodyPr/>
                    <a:lstStyle/>
                    <a:p>
                      <a:r>
                        <a:rPr lang="en-US" b="1"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R1</a:t>
                      </a:r>
                      <a:endParaRPr lang="en-US" b="0" dirty="0"/>
                    </a:p>
                  </a:txBody>
                  <a:tcPr/>
                </a:tc>
                <a:tc>
                  <a:txBody>
                    <a:bodyPr/>
                    <a:lstStyle/>
                    <a:p>
                      <a:r>
                        <a:rPr lang="en-US" b="0" dirty="0" smtClean="0"/>
                        <a:t>NR1</a:t>
                      </a:r>
                      <a:endParaRPr lang="en-US" b="0" dirty="0"/>
                    </a:p>
                  </a:txBody>
                  <a:tcPr/>
                </a:tc>
                <a:tc>
                  <a:txBody>
                    <a:bodyPr/>
                    <a:lstStyle/>
                    <a:p>
                      <a:r>
                        <a:rPr lang="en-US" dirty="0" smtClean="0"/>
                        <a:t>S1</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R2</a:t>
                      </a:r>
                      <a:endParaRPr lang="en-US" b="0" dirty="0"/>
                    </a:p>
                  </a:txBody>
                  <a:tcPr/>
                </a:tc>
                <a:tc>
                  <a:txBody>
                    <a:bodyPr/>
                    <a:lstStyle/>
                    <a:p>
                      <a:r>
                        <a:rPr lang="en-US" b="0" dirty="0" smtClean="0"/>
                        <a:t>NR2</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a:txBody>
                    <a:bodyPr/>
                    <a:lstStyle/>
                    <a:p>
                      <a:r>
                        <a:rPr lang="en-US" dirty="0" smtClean="0"/>
                        <a:t>No backup data channel</a:t>
                      </a:r>
                      <a:endParaRPr lang="en-US" b="0" dirty="0"/>
                    </a:p>
                  </a:txBody>
                  <a:tcPr/>
                </a:tc>
                <a:tc>
                  <a:txBody>
                    <a:bodyPr/>
                    <a:lstStyle/>
                    <a:p>
                      <a:r>
                        <a:rPr lang="en-US" dirty="0" smtClean="0"/>
                        <a:t>R3</a:t>
                      </a:r>
                      <a:endParaRPr lang="en-US" b="0" dirty="0"/>
                    </a:p>
                  </a:txBody>
                  <a:tcPr/>
                </a:tc>
                <a:tc>
                  <a:txBody>
                    <a:bodyPr/>
                    <a:lstStyle/>
                    <a:p>
                      <a:endParaRPr lang="en-US" b="0" dirty="0"/>
                    </a:p>
                  </a:txBody>
                  <a:tcPr/>
                </a:tc>
                <a:tc>
                  <a:txBody>
                    <a:bodyPr/>
                    <a:lstStyle/>
                    <a:p>
                      <a:r>
                        <a:rPr lang="en-US" dirty="0" smtClean="0"/>
                        <a:t>S3</a:t>
                      </a:r>
                      <a:endParaRPr lang="en-US" b="0" dirty="0"/>
                    </a:p>
                  </a:txBody>
                  <a:tcPr/>
                </a:tc>
                <a:tc>
                  <a:txBody>
                    <a:bodyPr/>
                    <a:lstStyle/>
                    <a:p>
                      <a:r>
                        <a:rPr lang="en-US" dirty="0" smtClean="0"/>
                        <a:t>T2</a:t>
                      </a:r>
                      <a:endParaRPr lang="en-US" b="0" dirty="0"/>
                    </a:p>
                  </a:txBody>
                  <a:tcPr/>
                </a:tc>
              </a:tr>
              <a:tr h="370840">
                <a:tc>
                  <a:txBody>
                    <a:bodyPr/>
                    <a:lstStyle/>
                    <a:p>
                      <a:r>
                        <a:rPr lang="en-US" b="0" dirty="0" smtClean="0"/>
                        <a:t>Distributed</a:t>
                      </a:r>
                      <a:r>
                        <a:rPr lang="en-US" b="0" baseline="0" dirty="0" smtClean="0"/>
                        <a:t> system</a:t>
                      </a:r>
                      <a:endParaRPr lang="en-US" b="0" dirty="0"/>
                    </a:p>
                  </a:txBody>
                  <a:tcPr/>
                </a:tc>
                <a:tc>
                  <a:txBody>
                    <a:bodyPr/>
                    <a:lstStyle/>
                    <a:p>
                      <a:r>
                        <a:rPr lang="en-US" b="0" dirty="0" smtClean="0"/>
                        <a:t>R4</a:t>
                      </a:r>
                      <a:endParaRPr lang="en-US" b="0" dirty="0"/>
                    </a:p>
                  </a:txBody>
                  <a:tcPr/>
                </a:tc>
                <a:tc>
                  <a:txBody>
                    <a:bodyPr/>
                    <a:lstStyle/>
                    <a:p>
                      <a:endParaRPr lang="en-US" b="0" dirty="0"/>
                    </a:p>
                  </a:txBody>
                  <a:tcPr/>
                </a:tc>
                <a:tc>
                  <a:txBody>
                    <a:bodyPr/>
                    <a:lstStyle/>
                    <a:p>
                      <a:r>
                        <a:rPr lang="en-US" b="0" dirty="0" smtClean="0"/>
                        <a:t>S4</a:t>
                      </a:r>
                      <a:endParaRPr lang="en-US" b="0" dirty="0"/>
                    </a:p>
                  </a:txBody>
                  <a:tcPr/>
                </a:tc>
                <a:tc>
                  <a:txBody>
                    <a:bodyPr/>
                    <a:lstStyle/>
                    <a:p>
                      <a:endParaRPr lang="en-US" b="0" dirty="0"/>
                    </a:p>
                  </a:txBody>
                  <a:tcPr/>
                </a:tc>
              </a:tr>
              <a:tr h="370840">
                <a:tc>
                  <a:txBody>
                    <a:bodyPr/>
                    <a:lstStyle/>
                    <a:p>
                      <a:r>
                        <a:rPr lang="en-US" b="0" dirty="0" smtClean="0"/>
                        <a:t>Topic</a:t>
                      </a:r>
                      <a:r>
                        <a:rPr lang="en-US" b="0" baseline="0" dirty="0" smtClean="0"/>
                        <a:t> based messaging</a:t>
                      </a:r>
                      <a:endParaRPr lang="en-US" b="0" dirty="0"/>
                    </a:p>
                  </a:txBody>
                  <a:tcPr/>
                </a:tc>
                <a:tc>
                  <a:txBody>
                    <a:bodyPr/>
                    <a:lstStyle/>
                    <a:p>
                      <a:r>
                        <a:rPr lang="en-US" b="0" dirty="0" smtClean="0"/>
                        <a:t>R5</a:t>
                      </a:r>
                      <a:endParaRPr lang="en-US" b="0" dirty="0"/>
                    </a:p>
                  </a:txBody>
                  <a:tcPr/>
                </a:tc>
                <a:tc>
                  <a:txBody>
                    <a:bodyPr/>
                    <a:lstStyle/>
                    <a:p>
                      <a:endParaRPr lang="en-US" b="0" dirty="0"/>
                    </a:p>
                  </a:txBody>
                  <a:tcPr/>
                </a:tc>
                <a:tc>
                  <a:txBody>
                    <a:bodyPr/>
                    <a:lstStyle/>
                    <a:p>
                      <a:r>
                        <a:rPr lang="en-US" b="0" dirty="0" smtClean="0"/>
                        <a:t>S5</a:t>
                      </a:r>
                      <a:endParaRPr lang="en-US" b="0" dirty="0"/>
                    </a:p>
                  </a:txBody>
                  <a:tcPr/>
                </a:tc>
                <a:tc>
                  <a:txBody>
                    <a:bodyPr/>
                    <a:lstStyle/>
                    <a:p>
                      <a:endParaRPr lang="en-US" b="0" dirty="0"/>
                    </a:p>
                  </a:txBody>
                  <a:tcPr/>
                </a:tc>
              </a:tr>
              <a:tr h="370840">
                <a:tc>
                  <a:txBody>
                    <a:bodyPr/>
                    <a:lstStyle/>
                    <a:p>
                      <a:r>
                        <a:rPr lang="en-US" b="0" dirty="0" smtClean="0"/>
                        <a:t>Separate data storage</a:t>
                      </a:r>
                      <a:r>
                        <a:rPr lang="en-US" b="0" baseline="0" dirty="0" smtClean="0"/>
                        <a:t> system</a:t>
                      </a:r>
                      <a:endParaRPr lang="en-US" b="0" dirty="0"/>
                    </a:p>
                  </a:txBody>
                  <a:tcPr/>
                </a:tc>
                <a:tc>
                  <a:txBody>
                    <a:bodyPr/>
                    <a:lstStyle/>
                    <a:p>
                      <a:r>
                        <a:rPr lang="en-US" b="0" dirty="0" smtClean="0"/>
                        <a:t>R6</a:t>
                      </a:r>
                      <a:endParaRPr lang="en-US" b="0" dirty="0"/>
                    </a:p>
                  </a:txBody>
                  <a:tcPr/>
                </a:tc>
                <a:tc>
                  <a:txBody>
                    <a:bodyPr/>
                    <a:lstStyle/>
                    <a:p>
                      <a:r>
                        <a:rPr lang="en-US" b="0" dirty="0" smtClean="0"/>
                        <a:t>NR3</a:t>
                      </a:r>
                      <a:endParaRPr lang="en-US" b="0" dirty="0"/>
                    </a:p>
                  </a:txBody>
                  <a:tcPr/>
                </a:tc>
                <a:tc>
                  <a:txBody>
                    <a:bodyPr/>
                    <a:lstStyle/>
                    <a:p>
                      <a:r>
                        <a:rPr lang="en-US" b="0" dirty="0" smtClean="0"/>
                        <a:t>S6</a:t>
                      </a:r>
                      <a:endParaRPr lang="en-US" b="0" dirty="0"/>
                    </a:p>
                  </a:txBody>
                  <a:tcPr/>
                </a:tc>
                <a:tc>
                  <a:txBody>
                    <a:bodyPr/>
                    <a:lstStyle/>
                    <a:p>
                      <a:r>
                        <a:rPr lang="en-US" b="0" dirty="0" smtClean="0"/>
                        <a:t>T3</a:t>
                      </a:r>
                      <a:endParaRPr lang="en-US" b="0" dirty="0"/>
                    </a:p>
                  </a:txBody>
                  <a:tcPr/>
                </a:tc>
              </a:tr>
              <a:tr h="370840">
                <a:tc gridSpan="5">
                  <a:txBody>
                    <a:bodyPr/>
                    <a:lstStyle/>
                    <a:p>
                      <a:r>
                        <a:rPr lang="en-US" b="1" dirty="0" smtClean="0"/>
                        <a:t>Reasoning</a:t>
                      </a:r>
                      <a:endParaRPr lang="en-US" b="1" dirty="0"/>
                    </a:p>
                  </a:txBody>
                  <a:tcPr/>
                </a:tc>
                <a:tc hMerge="1">
                  <a:txBody>
                    <a:bodyPr/>
                    <a:lstStyle/>
                    <a:p>
                      <a:endParaRPr lang="en-US" b="0" dirty="0"/>
                    </a:p>
                  </a:txBody>
                  <a:tcPr/>
                </a:tc>
                <a:tc hMerge="1">
                  <a:txBody>
                    <a:bodyPr/>
                    <a:lstStyle/>
                    <a:p>
                      <a:endParaRPr lang="en-US"/>
                    </a:p>
                  </a:txBody>
                  <a:tcPr/>
                </a:tc>
                <a:tc hMerge="1">
                  <a:txBody>
                    <a:bodyPr/>
                    <a:lstStyle/>
                    <a:p>
                      <a:endParaRPr lang="en-US" b="0" dirty="0"/>
                    </a:p>
                  </a:txBody>
                  <a:tcPr/>
                </a:tc>
                <a:tc hMerge="1">
                  <a:txBody>
                    <a:bodyPr/>
                    <a:lstStyle/>
                    <a:p>
                      <a:endParaRPr lang="en-US" b="0" dirty="0"/>
                    </a:p>
                  </a:txBody>
                  <a:tcPr/>
                </a:tc>
              </a:tr>
              <a:tr h="370840">
                <a:tc gridSpan="5">
                  <a:txBody>
                    <a:bodyPr/>
                    <a:lstStyle/>
                    <a:p>
                      <a:r>
                        <a:rPr lang="en-US" dirty="0" smtClean="0"/>
                        <a:t>Pub-sub</a:t>
                      </a:r>
                      <a:r>
                        <a:rPr lang="en-US"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r>
                        <a:rPr lang="en-US" dirty="0" smtClean="0"/>
                        <a:t>Publishers only</a:t>
                      </a:r>
                      <a:r>
                        <a:rPr lang="en-US"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a:t>
                      </a:r>
                      <a:r>
                        <a:rPr lang="en-US"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5628640"/>
        </p:xfrm>
        <a:graphic>
          <a:graphicData uri="http://schemas.openxmlformats.org/drawingml/2006/table">
            <a:tbl>
              <a:tblPr firstRow="1" bandRow="1">
                <a:tableStyleId>{93296810-A885-4BE3-A3E7-6D5BEEA58F35}</a:tableStyleId>
              </a:tblPr>
              <a:tblGrid>
                <a:gridCol w="2643188"/>
                <a:gridCol w="969169"/>
                <a:gridCol w="969169"/>
                <a:gridCol w="1938337"/>
                <a:gridCol w="1938338"/>
              </a:tblGrid>
              <a:tr h="370840">
                <a:tc>
                  <a:txBody>
                    <a:bodyPr/>
                    <a:lstStyle/>
                    <a:p>
                      <a:r>
                        <a:rPr lang="en-US" dirty="0" smtClean="0"/>
                        <a:t>Scenario</a:t>
                      </a:r>
                      <a:endParaRPr lang="en-US" dirty="0"/>
                    </a:p>
                  </a:txBody>
                  <a:tcPr/>
                </a:tc>
                <a:tc gridSpan="4">
                  <a:txBody>
                    <a:bodyPr/>
                    <a:lstStyle/>
                    <a:p>
                      <a:r>
                        <a:rPr lang="en-US" dirty="0" smtClean="0"/>
                        <a:t>Scenario</a:t>
                      </a:r>
                      <a:r>
                        <a:rPr lang="en-US" baseline="0" dirty="0" smtClean="0"/>
                        <a:t> </a:t>
                      </a:r>
                      <a:r>
                        <a:rPr lang="en-US" baseline="0" dirty="0" smtClean="0"/>
                        <a:t>(Maintain operation despite sub-system failure)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Attribute</a:t>
                      </a:r>
                      <a:endParaRPr lang="en-US" b="1" dirty="0"/>
                    </a:p>
                  </a:txBody>
                  <a:tcPr/>
                </a:tc>
                <a:tc gridSpan="4">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Environment</a:t>
                      </a:r>
                      <a:endParaRPr lang="en-US" b="1" dirty="0"/>
                    </a:p>
                  </a:txBody>
                  <a:tcPr/>
                </a:tc>
                <a:tc gridSpan="4">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Stimulus</a:t>
                      </a:r>
                      <a:endParaRPr lang="en-US" b="1" dirty="0"/>
                    </a:p>
                  </a:txBody>
                  <a:tcPr/>
                </a:tc>
                <a:tc gridSpan="4">
                  <a:txBody>
                    <a:bodyPr/>
                    <a:lstStyle/>
                    <a:p>
                      <a:r>
                        <a:rPr lang="en-US" dirty="0" smtClean="0"/>
                        <a:t>Sub-system</a:t>
                      </a:r>
                      <a:r>
                        <a:rPr lang="en-US" baseline="0" dirty="0" smtClean="0"/>
                        <a:t> failure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Response</a:t>
                      </a:r>
                      <a:endParaRPr lang="en-US" b="1" dirty="0"/>
                    </a:p>
                  </a:txBody>
                  <a:tcPr/>
                </a:tc>
                <a:tc gridSpan="4">
                  <a:txBody>
                    <a:bodyPr/>
                    <a:lstStyle/>
                    <a:p>
                      <a:r>
                        <a:rPr lang="en-US" dirty="0" smtClean="0"/>
                        <a:t>Availability</a:t>
                      </a:r>
                      <a:r>
                        <a:rPr lang="en-US" baseline="0" dirty="0" smtClean="0"/>
                        <a:t> of rest of the system</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Architectural</a:t>
                      </a:r>
                      <a:r>
                        <a:rPr lang="en-US" b="1" baseline="0" dirty="0" smtClean="0"/>
                        <a:t> decisions</a:t>
                      </a:r>
                      <a:endParaRPr lang="en-US" b="1" dirty="0"/>
                    </a:p>
                  </a:txBody>
                  <a:tcPr/>
                </a:tc>
                <a:tc>
                  <a:txBody>
                    <a:bodyPr/>
                    <a:lstStyle/>
                    <a:p>
                      <a:r>
                        <a:rPr lang="en-US" b="1" dirty="0" smtClean="0"/>
                        <a:t>Risk</a:t>
                      </a:r>
                      <a:endParaRPr lang="en-US" b="1" dirty="0"/>
                    </a:p>
                  </a:txBody>
                  <a:tcPr/>
                </a:tc>
                <a:tc>
                  <a:txBody>
                    <a:bodyPr/>
                    <a:lstStyle/>
                    <a:p>
                      <a:r>
                        <a:rPr lang="en-US" b="1" dirty="0" smtClean="0"/>
                        <a:t>Non-Risk</a:t>
                      </a:r>
                      <a:endParaRPr lang="en-US" b="1" dirty="0"/>
                    </a:p>
                  </a:txBody>
                  <a:tcPr/>
                </a:tc>
                <a:tc>
                  <a:txBody>
                    <a:bodyPr/>
                    <a:lstStyle/>
                    <a:p>
                      <a:r>
                        <a:rPr lang="en-US" b="1" dirty="0" smtClean="0"/>
                        <a:t>Sensitivity</a:t>
                      </a:r>
                      <a:endParaRPr lang="en-US" b="1" dirty="0"/>
                    </a:p>
                  </a:txBody>
                  <a:tcPr/>
                </a:tc>
                <a:tc>
                  <a:txBody>
                    <a:bodyPr/>
                    <a:lstStyle/>
                    <a:p>
                      <a:r>
                        <a:rPr lang="en-US" b="1"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R1</a:t>
                      </a:r>
                      <a:endParaRPr lang="en-US" b="0" dirty="0"/>
                    </a:p>
                  </a:txBody>
                  <a:tcPr/>
                </a:tc>
                <a:tc>
                  <a:txBody>
                    <a:bodyPr/>
                    <a:lstStyle/>
                    <a:p>
                      <a:r>
                        <a:rPr lang="en-US" b="0" dirty="0" smtClean="0"/>
                        <a:t>NR1</a:t>
                      </a:r>
                      <a:endParaRPr lang="en-US" b="0" dirty="0"/>
                    </a:p>
                  </a:txBody>
                  <a:tcPr/>
                </a:tc>
                <a:tc>
                  <a:txBody>
                    <a:bodyPr/>
                    <a:lstStyle/>
                    <a:p>
                      <a:r>
                        <a:rPr lang="en-US" dirty="0" smtClean="0"/>
                        <a:t>S1</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R2</a:t>
                      </a:r>
                      <a:endParaRPr lang="en-US" b="0" dirty="0"/>
                    </a:p>
                  </a:txBody>
                  <a:tcPr/>
                </a:tc>
                <a:tc>
                  <a:txBody>
                    <a:bodyPr/>
                    <a:lstStyle/>
                    <a:p>
                      <a:r>
                        <a:rPr lang="en-US" b="0" dirty="0" smtClean="0"/>
                        <a:t>NR2</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a:txBody>
                    <a:bodyPr/>
                    <a:lstStyle/>
                    <a:p>
                      <a:r>
                        <a:rPr lang="en-US" dirty="0" smtClean="0"/>
                        <a:t>No backup data channel</a:t>
                      </a:r>
                      <a:endParaRPr lang="en-US" b="0" dirty="0"/>
                    </a:p>
                  </a:txBody>
                  <a:tcPr/>
                </a:tc>
                <a:tc>
                  <a:txBody>
                    <a:bodyPr/>
                    <a:lstStyle/>
                    <a:p>
                      <a:r>
                        <a:rPr lang="en-US" dirty="0" smtClean="0"/>
                        <a:t>R3</a:t>
                      </a:r>
                      <a:endParaRPr lang="en-US" b="0" dirty="0"/>
                    </a:p>
                  </a:txBody>
                  <a:tcPr/>
                </a:tc>
                <a:tc>
                  <a:txBody>
                    <a:bodyPr/>
                    <a:lstStyle/>
                    <a:p>
                      <a:endParaRPr lang="en-US" b="0" dirty="0"/>
                    </a:p>
                  </a:txBody>
                  <a:tcPr/>
                </a:tc>
                <a:tc>
                  <a:txBody>
                    <a:bodyPr/>
                    <a:lstStyle/>
                    <a:p>
                      <a:r>
                        <a:rPr lang="en-US" dirty="0" smtClean="0"/>
                        <a:t>S3</a:t>
                      </a:r>
                      <a:endParaRPr lang="en-US" b="0" dirty="0"/>
                    </a:p>
                  </a:txBody>
                  <a:tcPr/>
                </a:tc>
                <a:tc>
                  <a:txBody>
                    <a:bodyPr/>
                    <a:lstStyle/>
                    <a:p>
                      <a:r>
                        <a:rPr lang="en-US" dirty="0" smtClean="0"/>
                        <a:t>T2</a:t>
                      </a:r>
                      <a:endParaRPr lang="en-US" b="0" dirty="0"/>
                    </a:p>
                  </a:txBody>
                  <a:tcPr/>
                </a:tc>
              </a:tr>
              <a:tr h="370840">
                <a:tc gridSpan="5">
                  <a:txBody>
                    <a:bodyPr/>
                    <a:lstStyle/>
                    <a:p>
                      <a:r>
                        <a:rPr lang="en-US" b="1" dirty="0" smtClean="0"/>
                        <a:t>Reasoning</a:t>
                      </a:r>
                      <a:endParaRPr lang="en-US" b="1" dirty="0"/>
                    </a:p>
                  </a:txBody>
                  <a:tcPr/>
                </a:tc>
                <a:tc hMerge="1">
                  <a:txBody>
                    <a:bodyPr/>
                    <a:lstStyle/>
                    <a:p>
                      <a:endParaRPr lang="en-US" b="0" dirty="0"/>
                    </a:p>
                  </a:txBody>
                  <a:tcPr/>
                </a:tc>
                <a:tc hMerge="1">
                  <a:txBody>
                    <a:bodyPr/>
                    <a:lstStyle/>
                    <a:p>
                      <a:endParaRPr lang="en-US"/>
                    </a:p>
                  </a:txBody>
                  <a:tcPr/>
                </a:tc>
                <a:tc hMerge="1">
                  <a:txBody>
                    <a:bodyPr/>
                    <a:lstStyle/>
                    <a:p>
                      <a:endParaRPr lang="en-US" b="0" dirty="0"/>
                    </a:p>
                  </a:txBody>
                  <a:tcPr/>
                </a:tc>
                <a:tc hMerge="1">
                  <a:txBody>
                    <a:bodyPr/>
                    <a:lstStyle/>
                    <a:p>
                      <a:endParaRPr lang="en-US" b="0" dirty="0"/>
                    </a:p>
                  </a:txBody>
                  <a:tcPr/>
                </a:tc>
              </a:tr>
              <a:tr h="370840">
                <a:tc gridSpan="5">
                  <a:txBody>
                    <a:bodyPr/>
                    <a:lstStyle/>
                    <a:p>
                      <a:r>
                        <a:rPr lang="en-US" dirty="0" smtClean="0"/>
                        <a:t>Pub-sub</a:t>
                      </a:r>
                      <a:r>
                        <a:rPr lang="en-US" baseline="0" dirty="0" smtClean="0"/>
                        <a:t> architecture achieves availability by providing possibility for additional subscribers (S3)</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r>
                        <a:rPr lang="en-US" dirty="0" smtClean="0"/>
                        <a:t>Publishers only</a:t>
                      </a:r>
                      <a:r>
                        <a:rPr lang="en-US" baseline="0" dirty="0" smtClean="0"/>
                        <a:t> send messages to the event bus and are not directly connected to subscribers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Backup</a:t>
                      </a:r>
                      <a:r>
                        <a:rPr lang="en-US" baseline="0" dirty="0" smtClean="0"/>
                        <a:t> system can be available reasonably fast considering (S2)</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6705600"/>
        </p:xfrm>
        <a:graphic>
          <a:graphicData uri="http://schemas.openxmlformats.org/drawingml/2006/table">
            <a:tbl>
              <a:tblPr firstRow="1" bandRow="1">
                <a:tableStyleId>{93296810-A885-4BE3-A3E7-6D5BEEA58F35}</a:tableStyleId>
              </a:tblPr>
              <a:tblGrid>
                <a:gridCol w="2643188"/>
                <a:gridCol w="969169"/>
                <a:gridCol w="969169"/>
                <a:gridCol w="1938337"/>
                <a:gridCol w="1938338"/>
              </a:tblGrid>
              <a:tr h="370840">
                <a:tc>
                  <a:txBody>
                    <a:bodyPr/>
                    <a:lstStyle/>
                    <a:p>
                      <a:r>
                        <a:rPr lang="en-US" dirty="0" smtClean="0"/>
                        <a:t>Scenario</a:t>
                      </a:r>
                      <a:endParaRPr lang="en-US"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Scenario</a:t>
                      </a:r>
                      <a:r>
                        <a:rPr lang="en-US" baseline="0" dirty="0" smtClean="0"/>
                        <a:t> (</a:t>
                      </a:r>
                      <a:r>
                        <a:rPr lang="en-US" sz="1800" dirty="0" smtClean="0"/>
                        <a:t>The system and its parts have to be able to be tested through inspections, simulations and analyses</a:t>
                      </a:r>
                      <a:r>
                        <a:rPr lang="en-US" baseline="0" dirty="0" smtClean="0"/>
                        <a: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Attribute</a:t>
                      </a:r>
                      <a:endParaRPr lang="en-US" b="1" dirty="0"/>
                    </a:p>
                  </a:txBody>
                  <a:tcPr/>
                </a:tc>
                <a:tc gridSpan="4">
                  <a:txBody>
                    <a:bodyPr/>
                    <a:lstStyle/>
                    <a:p>
                      <a:r>
                        <a:rPr lang="en-US" dirty="0" smtClean="0"/>
                        <a:t>Testability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Environment</a:t>
                      </a:r>
                      <a:endParaRPr lang="en-US" b="1" dirty="0"/>
                    </a:p>
                  </a:txBody>
                  <a:tcPr/>
                </a:tc>
                <a:tc gridSpan="4">
                  <a:txBody>
                    <a:bodyPr/>
                    <a:lstStyle/>
                    <a:p>
                      <a:r>
                        <a:rPr lang="en-US" dirty="0" smtClean="0"/>
                        <a:t>Development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Stimulus</a:t>
                      </a:r>
                      <a:endParaRPr lang="en-US" b="1" dirty="0"/>
                    </a:p>
                  </a:txBody>
                  <a:tcPr/>
                </a:tc>
                <a:tc gridSpan="4">
                  <a:txBody>
                    <a:bodyPr/>
                    <a:lstStyle/>
                    <a:p>
                      <a:r>
                        <a:rPr lang="en-US" dirty="0" smtClean="0"/>
                        <a:t>FDIR</a:t>
                      </a:r>
                      <a:r>
                        <a:rPr lang="en-US" baseline="0" dirty="0" smtClean="0"/>
                        <a:t> cannot be fully tested before installation</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Response</a:t>
                      </a:r>
                      <a:endParaRPr lang="en-US" b="1" dirty="0"/>
                    </a:p>
                  </a:txBody>
                  <a:tcPr/>
                </a:tc>
                <a:tc gridSpan="4">
                  <a:txBody>
                    <a:bodyPr/>
                    <a:lstStyle/>
                    <a:p>
                      <a:r>
                        <a:rPr lang="en-US" dirty="0" smtClean="0"/>
                        <a:t>FDIR</a:t>
                      </a:r>
                      <a:r>
                        <a:rPr lang="en-US" baseline="0" dirty="0" smtClean="0"/>
                        <a:t> is tested with simulations and analyses before assembly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Architectural</a:t>
                      </a:r>
                      <a:r>
                        <a:rPr lang="en-US" b="1" baseline="0" dirty="0" smtClean="0"/>
                        <a:t> decisions</a:t>
                      </a:r>
                      <a:endParaRPr lang="en-US" b="1" dirty="0"/>
                    </a:p>
                  </a:txBody>
                  <a:tcPr/>
                </a:tc>
                <a:tc>
                  <a:txBody>
                    <a:bodyPr/>
                    <a:lstStyle/>
                    <a:p>
                      <a:r>
                        <a:rPr lang="en-US" b="1" dirty="0" smtClean="0"/>
                        <a:t>Risk</a:t>
                      </a:r>
                      <a:endParaRPr lang="en-US" b="1" dirty="0"/>
                    </a:p>
                  </a:txBody>
                  <a:tcPr/>
                </a:tc>
                <a:tc>
                  <a:txBody>
                    <a:bodyPr/>
                    <a:lstStyle/>
                    <a:p>
                      <a:r>
                        <a:rPr lang="en-US" b="1" dirty="0" smtClean="0"/>
                        <a:t>Non-Risk</a:t>
                      </a:r>
                      <a:endParaRPr lang="en-US" b="1" dirty="0"/>
                    </a:p>
                  </a:txBody>
                  <a:tcPr/>
                </a:tc>
                <a:tc>
                  <a:txBody>
                    <a:bodyPr/>
                    <a:lstStyle/>
                    <a:p>
                      <a:r>
                        <a:rPr lang="en-US" b="1" dirty="0" smtClean="0"/>
                        <a:t>Sensitivity</a:t>
                      </a:r>
                      <a:endParaRPr lang="en-US" b="1" dirty="0"/>
                    </a:p>
                  </a:txBody>
                  <a:tcPr/>
                </a:tc>
                <a:tc>
                  <a:txBody>
                    <a:bodyPr/>
                    <a:lstStyle/>
                    <a:p>
                      <a:r>
                        <a:rPr lang="en-US" b="1"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R1</a:t>
                      </a:r>
                      <a:endParaRPr lang="en-US" b="0" dirty="0"/>
                    </a:p>
                  </a:txBody>
                  <a:tcPr/>
                </a:tc>
                <a:tc>
                  <a:txBody>
                    <a:bodyPr/>
                    <a:lstStyle/>
                    <a:p>
                      <a:r>
                        <a:rPr lang="en-US" b="0" dirty="0" smtClean="0"/>
                        <a:t>NR1</a:t>
                      </a:r>
                      <a:endParaRPr lang="en-US" b="0" dirty="0"/>
                    </a:p>
                  </a:txBody>
                  <a:tcPr/>
                </a:tc>
                <a:tc>
                  <a:txBody>
                    <a:bodyPr/>
                    <a:lstStyle/>
                    <a:p>
                      <a:r>
                        <a:rPr lang="en-US" dirty="0" smtClean="0"/>
                        <a:t>S1</a:t>
                      </a:r>
                      <a:endParaRPr lang="en-US" b="0" dirty="0"/>
                    </a:p>
                  </a:txBody>
                  <a:tcPr/>
                </a:tc>
                <a:tc>
                  <a:txBody>
                    <a:bodyPr/>
                    <a:lstStyle/>
                    <a:p>
                      <a:r>
                        <a:rPr lang="en-US" dirty="0" smtClean="0"/>
                        <a:t>T1</a:t>
                      </a:r>
                      <a:endParaRPr lang="en-US" b="0" dirty="0"/>
                    </a:p>
                  </a:txBody>
                  <a:tcPr/>
                </a:tc>
              </a:tr>
              <a:tr h="370840">
                <a:tc>
                  <a:txBody>
                    <a:bodyPr/>
                    <a:lstStyle/>
                    <a:p>
                      <a:r>
                        <a:rPr lang="en-US" b="0" dirty="0" smtClean="0"/>
                        <a:t>Distributed</a:t>
                      </a:r>
                      <a:r>
                        <a:rPr lang="en-US" b="0" baseline="0" dirty="0" smtClean="0"/>
                        <a:t> system</a:t>
                      </a:r>
                      <a:endParaRPr lang="en-US" b="0" dirty="0"/>
                    </a:p>
                  </a:txBody>
                  <a:tcPr/>
                </a:tc>
                <a:tc>
                  <a:txBody>
                    <a:bodyPr/>
                    <a:lstStyle/>
                    <a:p>
                      <a:r>
                        <a:rPr lang="en-US" b="0" dirty="0" smtClean="0"/>
                        <a:t>R4</a:t>
                      </a:r>
                      <a:endParaRPr lang="en-US" b="0" dirty="0"/>
                    </a:p>
                  </a:txBody>
                  <a:tcPr/>
                </a:tc>
                <a:tc>
                  <a:txBody>
                    <a:bodyPr/>
                    <a:lstStyle/>
                    <a:p>
                      <a:endParaRPr lang="en-US" b="0" dirty="0"/>
                    </a:p>
                  </a:txBody>
                  <a:tcPr/>
                </a:tc>
                <a:tc>
                  <a:txBody>
                    <a:bodyPr/>
                    <a:lstStyle/>
                    <a:p>
                      <a:r>
                        <a:rPr lang="en-US" b="0" dirty="0" smtClean="0"/>
                        <a:t>S4</a:t>
                      </a:r>
                      <a:endParaRPr lang="en-US" b="0" dirty="0"/>
                    </a:p>
                  </a:txBody>
                  <a:tcPr/>
                </a:tc>
                <a:tc>
                  <a:txBody>
                    <a:bodyPr/>
                    <a:lstStyle/>
                    <a:p>
                      <a:endParaRPr lang="en-US" b="0" dirty="0"/>
                    </a:p>
                  </a:txBody>
                  <a:tcPr/>
                </a:tc>
              </a:tr>
              <a:tr h="370840">
                <a:tc>
                  <a:txBody>
                    <a:bodyPr/>
                    <a:lstStyle/>
                    <a:p>
                      <a:r>
                        <a:rPr lang="en-US" b="0" dirty="0" smtClean="0"/>
                        <a:t>Separate data storage</a:t>
                      </a:r>
                      <a:r>
                        <a:rPr lang="en-US" b="0" baseline="0" dirty="0" smtClean="0"/>
                        <a:t> system</a:t>
                      </a:r>
                      <a:endParaRPr lang="en-US" b="0" dirty="0"/>
                    </a:p>
                  </a:txBody>
                  <a:tcPr/>
                </a:tc>
                <a:tc>
                  <a:txBody>
                    <a:bodyPr/>
                    <a:lstStyle/>
                    <a:p>
                      <a:r>
                        <a:rPr lang="en-US" b="0" dirty="0" smtClean="0"/>
                        <a:t>R6</a:t>
                      </a:r>
                      <a:endParaRPr lang="en-US" b="0" dirty="0"/>
                    </a:p>
                  </a:txBody>
                  <a:tcPr/>
                </a:tc>
                <a:tc>
                  <a:txBody>
                    <a:bodyPr/>
                    <a:lstStyle/>
                    <a:p>
                      <a:r>
                        <a:rPr lang="en-US" b="0" dirty="0" smtClean="0"/>
                        <a:t>NR3</a:t>
                      </a:r>
                      <a:endParaRPr lang="en-US" b="0" dirty="0"/>
                    </a:p>
                  </a:txBody>
                  <a:tcPr/>
                </a:tc>
                <a:tc>
                  <a:txBody>
                    <a:bodyPr/>
                    <a:lstStyle/>
                    <a:p>
                      <a:r>
                        <a:rPr lang="en-US" b="0" dirty="0" smtClean="0"/>
                        <a:t>S6</a:t>
                      </a:r>
                      <a:endParaRPr lang="en-US" b="0" dirty="0"/>
                    </a:p>
                  </a:txBody>
                  <a:tcPr/>
                </a:tc>
                <a:tc>
                  <a:txBody>
                    <a:bodyPr/>
                    <a:lstStyle/>
                    <a:p>
                      <a:r>
                        <a:rPr lang="en-US" b="0" dirty="0" smtClean="0"/>
                        <a:t>T3</a:t>
                      </a:r>
                      <a:endParaRPr lang="en-US" b="0" dirty="0"/>
                    </a:p>
                  </a:txBody>
                  <a:tcPr/>
                </a:tc>
              </a:tr>
              <a:tr h="370840">
                <a:tc gridSpan="5">
                  <a:txBody>
                    <a:bodyPr/>
                    <a:lstStyle/>
                    <a:p>
                      <a:r>
                        <a:rPr lang="en-US" b="1" dirty="0" smtClean="0"/>
                        <a:t>Reasoning</a:t>
                      </a:r>
                      <a:endParaRPr lang="en-US" b="1" dirty="0"/>
                    </a:p>
                  </a:txBody>
                  <a:tcPr/>
                </a:tc>
                <a:tc hMerge="1">
                  <a:txBody>
                    <a:bodyPr/>
                    <a:lstStyle/>
                    <a:p>
                      <a:endParaRPr lang="en-US" b="0" dirty="0"/>
                    </a:p>
                  </a:txBody>
                  <a:tcPr/>
                </a:tc>
                <a:tc hMerge="1">
                  <a:txBody>
                    <a:bodyPr/>
                    <a:lstStyle/>
                    <a:p>
                      <a:endParaRPr lang="en-US"/>
                    </a:p>
                  </a:txBody>
                  <a:tcPr/>
                </a:tc>
                <a:tc hMerge="1">
                  <a:txBody>
                    <a:bodyPr/>
                    <a:lstStyle/>
                    <a:p>
                      <a:endParaRPr lang="en-US" b="0" dirty="0"/>
                    </a:p>
                  </a:txBody>
                  <a:tcPr/>
                </a:tc>
                <a:tc hMerge="1">
                  <a:txBody>
                    <a:bodyPr/>
                    <a:lstStyle/>
                    <a:p>
                      <a:endParaRPr lang="en-US" b="0" dirty="0"/>
                    </a:p>
                  </a:txBody>
                  <a:tcPr/>
                </a:tc>
              </a:tr>
              <a:tr h="370840">
                <a:tc gridSpan="5">
                  <a:txBody>
                    <a:bodyPr/>
                    <a:lstStyle/>
                    <a:p>
                      <a:r>
                        <a:rPr lang="en-US" dirty="0" smtClean="0"/>
                        <a:t>Pub-sub</a:t>
                      </a:r>
                      <a:r>
                        <a:rPr lang="en-US" baseline="0" dirty="0" smtClean="0"/>
                        <a:t> architecture</a:t>
                      </a:r>
                      <a:r>
                        <a:rPr lang="en-US" baseline="0" dirty="0" smtClean="0"/>
                        <a:t> makes it possible to attach and detach publishers and subscribers easily facilitating testability(NR1)</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r>
                        <a:rPr lang="en-US" dirty="0" smtClean="0"/>
                        <a:t>The fact that distributed</a:t>
                      </a:r>
                      <a:r>
                        <a:rPr lang="en-US" baseline="0" dirty="0" smtClean="0"/>
                        <a:t> system approach is used also makes it easier to perform testing on the system</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Separate</a:t>
                      </a:r>
                      <a:r>
                        <a:rPr lang="en-US" baseline="0" dirty="0" smtClean="0"/>
                        <a:t> data storage system makes it also possible to more easily test as the data is not stored in the nodes (T3)</a:t>
                      </a:r>
                      <a:endParaRPr lang="en-US" b="0"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Architectural approach analysis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428596" y="1142984"/>
          <a:ext cx="8458201" cy="5425440"/>
        </p:xfrm>
        <a:graphic>
          <a:graphicData uri="http://schemas.openxmlformats.org/drawingml/2006/table">
            <a:tbl>
              <a:tblPr firstRow="1" bandRow="1">
                <a:tableStyleId>{93296810-A885-4BE3-A3E7-6D5BEEA58F35}</a:tableStyleId>
              </a:tblPr>
              <a:tblGrid>
                <a:gridCol w="2643188"/>
                <a:gridCol w="969169"/>
                <a:gridCol w="969169"/>
                <a:gridCol w="1938337"/>
                <a:gridCol w="1938338"/>
              </a:tblGrid>
              <a:tr h="370840">
                <a:tc>
                  <a:txBody>
                    <a:bodyPr/>
                    <a:lstStyle/>
                    <a:p>
                      <a:r>
                        <a:rPr lang="en-US" dirty="0" smtClean="0"/>
                        <a:t>Scenario</a:t>
                      </a:r>
                      <a:endParaRPr lang="en-US"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Scenario</a:t>
                      </a:r>
                      <a:r>
                        <a:rPr lang="en-US" baseline="0" dirty="0" smtClean="0"/>
                        <a:t> (</a:t>
                      </a:r>
                      <a:r>
                        <a:rPr lang="en-US" sz="1800" dirty="0" smtClean="0"/>
                        <a:t>The system must use an asynchronous mode of operation</a:t>
                      </a:r>
                      <a:r>
                        <a:rPr lang="en-US" baseline="0" dirty="0" smtClean="0"/>
                        <a: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Attribute</a:t>
                      </a:r>
                      <a:endParaRPr lang="en-US" b="1" dirty="0"/>
                    </a:p>
                  </a:txBody>
                  <a:tcPr/>
                </a:tc>
                <a:tc gridSpan="4">
                  <a:txBody>
                    <a:bodyPr/>
                    <a:lstStyle/>
                    <a:p>
                      <a:r>
                        <a:rPr lang="en-US" dirty="0" smtClean="0"/>
                        <a:t>Availability</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Environment</a:t>
                      </a:r>
                      <a:endParaRPr lang="en-US" b="1" dirty="0"/>
                    </a:p>
                  </a:txBody>
                  <a:tcPr/>
                </a:tc>
                <a:tc gridSpan="4">
                  <a:txBody>
                    <a:bodyPr/>
                    <a:lstStyle/>
                    <a:p>
                      <a:r>
                        <a:rPr lang="en-US" dirty="0" smtClean="0"/>
                        <a:t>Normal operation</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Stimulus</a:t>
                      </a:r>
                      <a:endParaRPr lang="en-US" b="1" dirty="0"/>
                    </a:p>
                  </a:txBody>
                  <a:tcPr/>
                </a:tc>
                <a:tc gridSpan="4">
                  <a:txBody>
                    <a:bodyPr/>
                    <a:lstStyle/>
                    <a:p>
                      <a:r>
                        <a:rPr lang="en-US" dirty="0" smtClean="0"/>
                        <a:t>System sends data</a:t>
                      </a:r>
                      <a:r>
                        <a:rPr lang="en-US" baseline="0" dirty="0" smtClean="0"/>
                        <a:t> that needs to be processed while system is processing data</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Response</a:t>
                      </a:r>
                      <a:endParaRPr lang="en-US" b="1" dirty="0"/>
                    </a:p>
                  </a:txBody>
                  <a:tcPr/>
                </a:tc>
                <a:tc gridSpan="4">
                  <a:txBody>
                    <a:bodyPr/>
                    <a:lstStyle/>
                    <a:p>
                      <a:r>
                        <a:rPr lang="en-US" dirty="0" smtClean="0"/>
                        <a:t>Processing</a:t>
                      </a:r>
                      <a:r>
                        <a:rPr lang="en-US" baseline="0" dirty="0" smtClean="0"/>
                        <a:t> on new data is started instantaneously </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b="1" dirty="0" smtClean="0"/>
                        <a:t>Architectural</a:t>
                      </a:r>
                      <a:r>
                        <a:rPr lang="en-US" b="1" baseline="0" dirty="0" smtClean="0"/>
                        <a:t> decisions</a:t>
                      </a:r>
                      <a:endParaRPr lang="en-US" b="1" dirty="0"/>
                    </a:p>
                  </a:txBody>
                  <a:tcPr/>
                </a:tc>
                <a:tc>
                  <a:txBody>
                    <a:bodyPr/>
                    <a:lstStyle/>
                    <a:p>
                      <a:r>
                        <a:rPr lang="en-US" b="1" dirty="0" smtClean="0"/>
                        <a:t>Risk</a:t>
                      </a:r>
                      <a:endParaRPr lang="en-US" b="1" dirty="0"/>
                    </a:p>
                  </a:txBody>
                  <a:tcPr/>
                </a:tc>
                <a:tc>
                  <a:txBody>
                    <a:bodyPr/>
                    <a:lstStyle/>
                    <a:p>
                      <a:r>
                        <a:rPr lang="en-US" b="1" dirty="0" smtClean="0"/>
                        <a:t>Non-Risk</a:t>
                      </a:r>
                      <a:endParaRPr lang="en-US" b="1" dirty="0"/>
                    </a:p>
                  </a:txBody>
                  <a:tcPr/>
                </a:tc>
                <a:tc>
                  <a:txBody>
                    <a:bodyPr/>
                    <a:lstStyle/>
                    <a:p>
                      <a:r>
                        <a:rPr lang="en-US" b="1" dirty="0" smtClean="0"/>
                        <a:t>Sensitivity</a:t>
                      </a:r>
                      <a:endParaRPr lang="en-US" b="1" dirty="0"/>
                    </a:p>
                  </a:txBody>
                  <a:tcPr/>
                </a:tc>
                <a:tc>
                  <a:txBody>
                    <a:bodyPr/>
                    <a:lstStyle/>
                    <a:p>
                      <a:r>
                        <a:rPr lang="en-US" b="1" dirty="0" smtClean="0"/>
                        <a:t>Tradeoff</a:t>
                      </a:r>
                      <a:endParaRPr lang="en-US" b="1" dirty="0"/>
                    </a:p>
                  </a:txBody>
                  <a:tcPr/>
                </a:tc>
              </a:tr>
              <a:tr h="370840">
                <a:tc>
                  <a:txBody>
                    <a:bodyPr/>
                    <a:lstStyle/>
                    <a:p>
                      <a:r>
                        <a:rPr lang="en-US" dirty="0" smtClean="0"/>
                        <a:t>Pub-Sub architecture</a:t>
                      </a:r>
                      <a:endParaRPr lang="en-US" b="0" dirty="0"/>
                    </a:p>
                  </a:txBody>
                  <a:tcPr/>
                </a:tc>
                <a:tc>
                  <a:txBody>
                    <a:bodyPr/>
                    <a:lstStyle/>
                    <a:p>
                      <a:r>
                        <a:rPr lang="en-US" dirty="0" smtClean="0"/>
                        <a:t>R1</a:t>
                      </a:r>
                      <a:endParaRPr lang="en-US" b="0" dirty="0"/>
                    </a:p>
                  </a:txBody>
                  <a:tcPr/>
                </a:tc>
                <a:tc>
                  <a:txBody>
                    <a:bodyPr/>
                    <a:lstStyle/>
                    <a:p>
                      <a:r>
                        <a:rPr lang="en-US" b="0" dirty="0" smtClean="0"/>
                        <a:t>NR1</a:t>
                      </a:r>
                      <a:endParaRPr lang="en-US" b="0" dirty="0"/>
                    </a:p>
                  </a:txBody>
                  <a:tcPr/>
                </a:tc>
                <a:tc>
                  <a:txBody>
                    <a:bodyPr/>
                    <a:lstStyle/>
                    <a:p>
                      <a:r>
                        <a:rPr lang="en-US" dirty="0" smtClean="0"/>
                        <a:t>S1</a:t>
                      </a:r>
                      <a:endParaRPr lang="en-US" b="0" dirty="0"/>
                    </a:p>
                  </a:txBody>
                  <a:tcPr/>
                </a:tc>
                <a:tc>
                  <a:txBody>
                    <a:bodyPr/>
                    <a:lstStyle/>
                    <a:p>
                      <a:r>
                        <a:rPr lang="en-US" dirty="0" smtClean="0"/>
                        <a:t>T1</a:t>
                      </a:r>
                      <a:endParaRPr lang="en-US" b="0" dirty="0"/>
                    </a:p>
                  </a:txBody>
                  <a:tcPr/>
                </a:tc>
              </a:tr>
              <a:tr h="370840">
                <a:tc>
                  <a:txBody>
                    <a:bodyPr/>
                    <a:lstStyle/>
                    <a:p>
                      <a:r>
                        <a:rPr lang="en-US" dirty="0" smtClean="0"/>
                        <a:t>Backup sub-systems</a:t>
                      </a:r>
                      <a:endParaRPr lang="en-US" b="0" dirty="0"/>
                    </a:p>
                  </a:txBody>
                  <a:tcPr/>
                </a:tc>
                <a:tc>
                  <a:txBody>
                    <a:bodyPr/>
                    <a:lstStyle/>
                    <a:p>
                      <a:r>
                        <a:rPr lang="en-US" dirty="0" smtClean="0"/>
                        <a:t>R2</a:t>
                      </a:r>
                      <a:endParaRPr lang="en-US" b="0" dirty="0"/>
                    </a:p>
                  </a:txBody>
                  <a:tcPr/>
                </a:tc>
                <a:tc>
                  <a:txBody>
                    <a:bodyPr/>
                    <a:lstStyle/>
                    <a:p>
                      <a:r>
                        <a:rPr lang="en-US" b="0" dirty="0" smtClean="0"/>
                        <a:t>NR2</a:t>
                      </a:r>
                      <a:endParaRPr lang="en-US" b="0" dirty="0"/>
                    </a:p>
                  </a:txBody>
                  <a:tcPr/>
                </a:tc>
                <a:tc>
                  <a:txBody>
                    <a:bodyPr/>
                    <a:lstStyle/>
                    <a:p>
                      <a:r>
                        <a:rPr lang="en-US" dirty="0" smtClean="0"/>
                        <a:t>S2</a:t>
                      </a:r>
                      <a:endParaRPr lang="en-US" b="0" dirty="0"/>
                    </a:p>
                  </a:txBody>
                  <a:tcPr/>
                </a:tc>
                <a:tc>
                  <a:txBody>
                    <a:bodyPr/>
                    <a:lstStyle/>
                    <a:p>
                      <a:endParaRPr lang="en-US" b="0" dirty="0"/>
                    </a:p>
                  </a:txBody>
                  <a:tcPr/>
                </a:tc>
              </a:tr>
              <a:tr h="370840">
                <a:tc gridSpan="5">
                  <a:txBody>
                    <a:bodyPr/>
                    <a:lstStyle/>
                    <a:p>
                      <a:r>
                        <a:rPr lang="en-US" b="1" dirty="0" smtClean="0"/>
                        <a:t>Reasoning</a:t>
                      </a:r>
                      <a:endParaRPr lang="en-US" b="1" dirty="0"/>
                    </a:p>
                  </a:txBody>
                  <a:tcPr/>
                </a:tc>
                <a:tc hMerge="1">
                  <a:txBody>
                    <a:bodyPr/>
                    <a:lstStyle/>
                    <a:p>
                      <a:endParaRPr lang="en-US" b="0" dirty="0"/>
                    </a:p>
                  </a:txBody>
                  <a:tcPr/>
                </a:tc>
                <a:tc hMerge="1">
                  <a:txBody>
                    <a:bodyPr/>
                    <a:lstStyle/>
                    <a:p>
                      <a:endParaRPr lang="en-US"/>
                    </a:p>
                  </a:txBody>
                  <a:tcPr/>
                </a:tc>
                <a:tc hMerge="1">
                  <a:txBody>
                    <a:bodyPr/>
                    <a:lstStyle/>
                    <a:p>
                      <a:endParaRPr lang="en-US" b="0" dirty="0"/>
                    </a:p>
                  </a:txBody>
                  <a:tcPr/>
                </a:tc>
                <a:tc hMerge="1">
                  <a:txBody>
                    <a:bodyPr/>
                    <a:lstStyle/>
                    <a:p>
                      <a:endParaRPr lang="en-US" b="0" dirty="0"/>
                    </a:p>
                  </a:txBody>
                  <a:tcPr/>
                </a:tc>
              </a:tr>
              <a:tr h="370840">
                <a:tc gridSpan="5">
                  <a:txBody>
                    <a:bodyPr/>
                    <a:lstStyle/>
                    <a:p>
                      <a:r>
                        <a:rPr lang="en-US" dirty="0" smtClean="0"/>
                        <a:t>Pub-sub</a:t>
                      </a:r>
                      <a:r>
                        <a:rPr lang="en-US" baseline="0" dirty="0" smtClean="0"/>
                        <a:t> architecture</a:t>
                      </a:r>
                      <a:r>
                        <a:rPr lang="en-US" baseline="0" dirty="0" smtClean="0"/>
                        <a:t> helps to achieve </a:t>
                      </a:r>
                      <a:r>
                        <a:rPr lang="en-US" baseline="0" dirty="0" smtClean="0"/>
                        <a:t>availability</a:t>
                      </a:r>
                      <a:r>
                        <a:rPr lang="en-US" baseline="0" dirty="0" smtClean="0"/>
                        <a:t> in this case by providing possibility for loose coupling between subscribers and publishers. </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5">
                  <a:txBody>
                    <a:bodyPr/>
                    <a:lstStyle/>
                    <a:p>
                      <a:r>
                        <a:rPr lang="en-US" dirty="0" smtClean="0"/>
                        <a:t>Backup systems can be used to provide</a:t>
                      </a:r>
                      <a:r>
                        <a:rPr lang="en-US" baseline="0" dirty="0" smtClean="0"/>
                        <a:t> additional processing capability, which is also asynchronous.</a:t>
                      </a:r>
                      <a:endParaRPr lang="en-US" b="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Risks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914400"/>
          <a:ext cx="8458200" cy="6954519"/>
        </p:xfrm>
        <a:graphic>
          <a:graphicData uri="http://schemas.openxmlformats.org/drawingml/2006/table">
            <a:tbl>
              <a:tblPr firstRow="1" bandRow="1">
                <a:tableStyleId>{93296810-A885-4BE3-A3E7-6D5BEEA58F35}</a:tableStyleId>
              </a:tblPr>
              <a:tblGrid>
                <a:gridCol w="1600200"/>
                <a:gridCol w="6858000"/>
              </a:tblGrid>
              <a:tr h="370840">
                <a:tc>
                  <a:txBody>
                    <a:bodyPr/>
                    <a:lstStyle/>
                    <a:p>
                      <a:r>
                        <a:rPr lang="en-US" dirty="0" smtClean="0"/>
                        <a:t>Risk</a:t>
                      </a:r>
                      <a:endParaRPr lang="en-US" dirty="0"/>
                    </a:p>
                  </a:txBody>
                  <a:tcPr/>
                </a:tc>
                <a:tc>
                  <a:txBody>
                    <a:bodyPr/>
                    <a:lstStyle/>
                    <a:p>
                      <a:r>
                        <a:rPr lang="en-US" dirty="0" smtClean="0"/>
                        <a:t>Description</a:t>
                      </a:r>
                      <a:endParaRPr lang="en-US" dirty="0"/>
                    </a:p>
                  </a:txBody>
                  <a:tcPr/>
                </a:tc>
              </a:tr>
              <a:tr h="370840">
                <a:tc>
                  <a:txBody>
                    <a:bodyPr/>
                    <a:lstStyle/>
                    <a:p>
                      <a:r>
                        <a:rPr lang="en-US" dirty="0" smtClean="0"/>
                        <a:t>R1</a:t>
                      </a:r>
                      <a:endParaRPr lang="en-US" b="1" dirty="0"/>
                    </a:p>
                  </a:txBody>
                  <a:tcPr/>
                </a:tc>
                <a:tc>
                  <a:txBody>
                    <a:bodyPr/>
                    <a:lstStyle/>
                    <a:p>
                      <a:r>
                        <a:rPr lang="en-US" dirty="0" smtClean="0"/>
                        <a:t>Pub-Sub</a:t>
                      </a:r>
                      <a:r>
                        <a:rPr lang="en-US" baseline="0" dirty="0" smtClean="0"/>
                        <a:t> architecture contains the event bus. Availability may be compromised if the bus clogs down and messages won’t get through. This will happen If there is a swarm of messages that cannot be handled fast enough.</a:t>
                      </a:r>
                      <a:endParaRPr lang="en-US" dirty="0"/>
                    </a:p>
                  </a:txBody>
                  <a:tcPr/>
                </a:tc>
              </a:tr>
              <a:tr h="370840">
                <a:tc>
                  <a:txBody>
                    <a:bodyPr/>
                    <a:lstStyle/>
                    <a:p>
                      <a:r>
                        <a:rPr lang="en-US" dirty="0" smtClean="0"/>
                        <a:t>R2</a:t>
                      </a:r>
                      <a:endParaRPr lang="en-US" b="1" dirty="0"/>
                    </a:p>
                  </a:txBody>
                  <a:tcPr/>
                </a:tc>
                <a:tc>
                  <a:txBody>
                    <a:bodyPr/>
                    <a:lstStyle/>
                    <a:p>
                      <a:r>
                        <a:rPr lang="en-US" dirty="0" smtClean="0"/>
                        <a:t>If backup</a:t>
                      </a:r>
                      <a:r>
                        <a:rPr lang="en-US" baseline="0" dirty="0" smtClean="0"/>
                        <a:t> system has inconsistent data with the actual system, </a:t>
                      </a:r>
                      <a:r>
                        <a:rPr lang="en-US" dirty="0" smtClean="0"/>
                        <a:t>availability</a:t>
                      </a:r>
                      <a:r>
                        <a:rPr lang="en-US" baseline="0" dirty="0" smtClean="0"/>
                        <a:t> of the system might be compromised. This will happen when messages in queue are not delivered to recipients.</a:t>
                      </a:r>
                      <a:endParaRPr lang="en-US" dirty="0"/>
                    </a:p>
                  </a:txBody>
                  <a:tcPr/>
                </a:tc>
              </a:tr>
              <a:tr h="370840">
                <a:tc>
                  <a:txBody>
                    <a:bodyPr/>
                    <a:lstStyle/>
                    <a:p>
                      <a:r>
                        <a:rPr lang="en-US" dirty="0" smtClean="0"/>
                        <a:t>R3</a:t>
                      </a:r>
                      <a:endParaRPr lang="en-US" b="1" dirty="0"/>
                    </a:p>
                  </a:txBody>
                  <a:tcPr/>
                </a:tc>
                <a:tc>
                  <a:txBody>
                    <a:bodyPr/>
                    <a:lstStyle/>
                    <a:p>
                      <a:r>
                        <a:rPr lang="en-US" dirty="0" smtClean="0"/>
                        <a:t>There is only one data channel. If</a:t>
                      </a:r>
                      <a:r>
                        <a:rPr lang="en-US" baseline="0" dirty="0" smtClean="0"/>
                        <a:t> there is a malfunction in the channel, the availability of the system is compromised. This happens for example if the physical data cable breaks down.</a:t>
                      </a:r>
                      <a:endParaRPr lang="en-US" dirty="0"/>
                    </a:p>
                  </a:txBody>
                  <a:tcPr/>
                </a:tc>
              </a:tr>
              <a:tr h="370840">
                <a:tc>
                  <a:txBody>
                    <a:bodyPr/>
                    <a:lstStyle/>
                    <a:p>
                      <a:r>
                        <a:rPr lang="en-US" b="0" dirty="0" smtClean="0"/>
                        <a:t>R4</a:t>
                      </a:r>
                      <a:endParaRPr lang="en-US" b="0" dirty="0"/>
                    </a:p>
                  </a:txBody>
                  <a:tcPr/>
                </a:tc>
                <a:tc>
                  <a:txBody>
                    <a:bodyPr/>
                    <a:lstStyle/>
                    <a:p>
                      <a:r>
                        <a:rPr lang="en-US" dirty="0" smtClean="0"/>
                        <a:t>The system uses a distributed structure. This</a:t>
                      </a:r>
                      <a:r>
                        <a:rPr lang="en-US" baseline="0" dirty="0" smtClean="0"/>
                        <a:t> can lead to problems with performance if the system becomes too large. The number of possible connections between nodes in the system increase exponentially as the nodes of the system increase linearly. </a:t>
                      </a:r>
                      <a:endParaRPr lang="en-US" dirty="0"/>
                    </a:p>
                  </a:txBody>
                  <a:tcPr/>
                </a:tc>
              </a:tr>
              <a:tr h="370840">
                <a:tc>
                  <a:txBody>
                    <a:bodyPr/>
                    <a:lstStyle/>
                    <a:p>
                      <a:r>
                        <a:rPr lang="en-US" b="0" dirty="0" smtClean="0"/>
                        <a:t>R5</a:t>
                      </a:r>
                      <a:endParaRPr lang="en-US" b="0" dirty="0"/>
                    </a:p>
                  </a:txBody>
                  <a:tcPr/>
                </a:tc>
                <a:tc>
                  <a:txBody>
                    <a:bodyPr/>
                    <a:lstStyle/>
                    <a:p>
                      <a:r>
                        <a:rPr lang="en-US" dirty="0" smtClean="0"/>
                        <a:t>The system uses topic based messaging.</a:t>
                      </a:r>
                      <a:r>
                        <a:rPr lang="en-US" baseline="0" dirty="0" smtClean="0"/>
                        <a:t> This can lead to problems with performance if the topic channels are designed poorly. When too many nodes in the system receive the same messages it creates unnecessary processing burden.</a:t>
                      </a:r>
                      <a:endParaRPr lang="en-US" dirty="0"/>
                    </a:p>
                  </a:txBody>
                  <a:tcPr/>
                </a:tc>
              </a:tr>
              <a:tr h="370840">
                <a:tc>
                  <a:txBody>
                    <a:bodyPr/>
                    <a:lstStyle/>
                    <a:p>
                      <a:r>
                        <a:rPr lang="en-US" b="0" dirty="0" smtClean="0"/>
                        <a:t>R6</a:t>
                      </a:r>
                      <a:endParaRPr lang="en-US" b="0" dirty="0"/>
                    </a:p>
                  </a:txBody>
                  <a:tcPr/>
                </a:tc>
                <a:tc>
                  <a:txBody>
                    <a:bodyPr/>
                    <a:lstStyle/>
                    <a:p>
                      <a:r>
                        <a:rPr lang="en-US" dirty="0" smtClean="0"/>
                        <a:t>The system uses a separate data storage system. This</a:t>
                      </a:r>
                      <a:r>
                        <a:rPr lang="en-US" baseline="0" dirty="0" smtClean="0"/>
                        <a:t> can lead to problems with availability if the system goes down. If the system goes down and the backup system is not working or there is non it means the system cannot function properly.</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a:t>
            </a:r>
            <a:r>
              <a:rPr lang="en-US" dirty="0" smtClean="0"/>
              <a:t> non-Risks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905000"/>
          <a:ext cx="8458200" cy="3936999"/>
        </p:xfrm>
        <a:graphic>
          <a:graphicData uri="http://schemas.openxmlformats.org/drawingml/2006/table">
            <a:tbl>
              <a:tblPr firstRow="1" bandRow="1">
                <a:tableStyleId>{93296810-A885-4BE3-A3E7-6D5BEEA58F35}</a:tableStyleId>
              </a:tblPr>
              <a:tblGrid>
                <a:gridCol w="1600200"/>
                <a:gridCol w="6858000"/>
              </a:tblGrid>
              <a:tr h="370840">
                <a:tc>
                  <a:txBody>
                    <a:bodyPr/>
                    <a:lstStyle/>
                    <a:p>
                      <a:r>
                        <a:rPr lang="en-US" dirty="0" smtClean="0"/>
                        <a:t>Non-Risk</a:t>
                      </a:r>
                      <a:endParaRPr lang="en-US" dirty="0"/>
                    </a:p>
                  </a:txBody>
                  <a:tcPr/>
                </a:tc>
                <a:tc>
                  <a:txBody>
                    <a:bodyPr/>
                    <a:lstStyle/>
                    <a:p>
                      <a:r>
                        <a:rPr lang="en-US" dirty="0" smtClean="0"/>
                        <a:t>Description</a:t>
                      </a:r>
                      <a:endParaRPr lang="en-US" dirty="0"/>
                    </a:p>
                  </a:txBody>
                  <a:tcPr/>
                </a:tc>
              </a:tr>
              <a:tr h="370840">
                <a:tc>
                  <a:txBody>
                    <a:bodyPr/>
                    <a:lstStyle/>
                    <a:p>
                      <a:r>
                        <a:rPr lang="en-US" dirty="0" smtClean="0"/>
                        <a:t>NR1</a:t>
                      </a:r>
                      <a:endParaRPr lang="en-US" b="1" dirty="0"/>
                    </a:p>
                  </a:txBody>
                  <a:tcPr/>
                </a:tc>
                <a:tc>
                  <a:txBody>
                    <a:bodyPr/>
                    <a:lstStyle/>
                    <a:p>
                      <a:r>
                        <a:rPr lang="en-US" dirty="0" smtClean="0"/>
                        <a:t>The system uses Pub-Sub architecture.</a:t>
                      </a:r>
                      <a:r>
                        <a:rPr lang="en-US" baseline="0" dirty="0" smtClean="0"/>
                        <a:t> It doesn’t matter if some subscriber or publisher goes down and the system can continue to function otherwise normally. This is due to the fact that Pub-Sub architecture is loosely coupled and publishers and subscribers are not directly aware of each other.</a:t>
                      </a:r>
                      <a:endParaRPr lang="en-US" dirty="0"/>
                    </a:p>
                  </a:txBody>
                  <a:tcPr/>
                </a:tc>
              </a:tr>
              <a:tr h="370840">
                <a:tc>
                  <a:txBody>
                    <a:bodyPr/>
                    <a:lstStyle/>
                    <a:p>
                      <a:r>
                        <a:rPr lang="en-US" dirty="0" smtClean="0"/>
                        <a:t>NR2</a:t>
                      </a:r>
                      <a:endParaRPr lang="en-US" b="1" dirty="0"/>
                    </a:p>
                  </a:txBody>
                  <a:tcPr/>
                </a:tc>
                <a:tc>
                  <a:txBody>
                    <a:bodyPr/>
                    <a:lstStyle/>
                    <a:p>
                      <a:r>
                        <a:rPr lang="en-US" dirty="0" smtClean="0"/>
                        <a:t>The system employ</a:t>
                      </a:r>
                      <a:r>
                        <a:rPr lang="en-US" baseline="0" dirty="0" smtClean="0"/>
                        <a:t>s back-up systems for critical parts. It’s reasonable that a back-up system can be operational within 1 minute. This is due to readiness of  backup systems, which ensures fast startup.</a:t>
                      </a:r>
                      <a:endParaRPr lang="en-US" dirty="0"/>
                    </a:p>
                  </a:txBody>
                  <a:tcPr/>
                </a:tc>
              </a:tr>
              <a:tr h="370840">
                <a:tc>
                  <a:txBody>
                    <a:bodyPr/>
                    <a:lstStyle/>
                    <a:p>
                      <a:r>
                        <a:rPr lang="en-US" dirty="0" smtClean="0"/>
                        <a:t>NR3</a:t>
                      </a:r>
                      <a:endParaRPr lang="en-US" b="1" dirty="0"/>
                    </a:p>
                  </a:txBody>
                  <a:tcPr/>
                </a:tc>
                <a:tc>
                  <a:txBody>
                    <a:bodyPr/>
                    <a:lstStyle/>
                    <a:p>
                      <a:r>
                        <a:rPr lang="en-US" dirty="0" smtClean="0"/>
                        <a:t>The system employs</a:t>
                      </a:r>
                      <a:r>
                        <a:rPr lang="en-US" baseline="0" dirty="0" smtClean="0"/>
                        <a:t> a separate data storage system. It’s reasonable to assume that there won’t be inconsistent data in the system. This is due to the fact that the data is stored in one place and the backup system is kept up to date.</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Sensitivity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6954519"/>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Sensitivity</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S1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latency</a:t>
                      </a:r>
                      <a:r>
                        <a:rPr lang="en-US" baseline="0" dirty="0" smtClean="0"/>
                        <a:t> for handling messages is sensitive to t</a:t>
                      </a:r>
                      <a:r>
                        <a:rPr lang="en-US" dirty="0" smtClean="0"/>
                        <a:t>he</a:t>
                      </a:r>
                      <a:r>
                        <a:rPr lang="en-US" baseline="0" dirty="0" smtClean="0"/>
                        <a:t> ratio between publishers and subscribers. If there are too many publishers per subscriber latency will increase.</a:t>
                      </a:r>
                    </a:p>
                  </a:txBody>
                  <a:tcPr/>
                </a:tc>
              </a:tr>
              <a:tr h="370840">
                <a:tc>
                  <a:txBody>
                    <a:bodyPr/>
                    <a:lstStyle/>
                    <a:p>
                      <a:r>
                        <a:rPr lang="en-US" dirty="0" smtClean="0"/>
                        <a:t>S2</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Response time of the backup system is sensitive to the readiness of back</a:t>
                      </a:r>
                      <a:r>
                        <a:rPr lang="en-US" baseline="0" dirty="0" smtClean="0"/>
                        <a:t>up system. Options are for example it can be turned off, turned on, or even turned on and actively synchronized</a:t>
                      </a:r>
                      <a:endParaRPr lang="en-US" dirty="0" smtClean="0"/>
                    </a:p>
                    <a:p>
                      <a:endParaRPr lang="en-US" dirty="0"/>
                    </a:p>
                  </a:txBody>
                  <a:tcPr/>
                </a:tc>
              </a:tr>
              <a:tr h="370840">
                <a:tc>
                  <a:txBody>
                    <a:bodyPr/>
                    <a:lstStyle/>
                    <a:p>
                      <a:r>
                        <a:rPr lang="en-US" dirty="0" smtClean="0"/>
                        <a:t>S3</a:t>
                      </a:r>
                      <a:endParaRPr lang="en-US" b="1" dirty="0"/>
                    </a:p>
                  </a:txBody>
                  <a:tcPr/>
                </a:tc>
                <a:tc>
                  <a:txBody>
                    <a:bodyPr/>
                    <a:lstStyle/>
                    <a:p>
                      <a:r>
                        <a:rPr lang="en-US" dirty="0" smtClean="0"/>
                        <a:t>Performance of the system is sensitive</a:t>
                      </a:r>
                      <a:r>
                        <a:rPr lang="en-US" baseline="0" dirty="0" smtClean="0"/>
                        <a:t> to the bandwidth of the data channel.</a:t>
                      </a:r>
                      <a:endParaRPr lang="en-US" dirty="0"/>
                    </a:p>
                  </a:txBody>
                  <a:tcPr/>
                </a:tc>
              </a:tr>
              <a:tr h="370840">
                <a:tc>
                  <a:txBody>
                    <a:bodyPr/>
                    <a:lstStyle/>
                    <a:p>
                      <a:r>
                        <a:rPr lang="en-US" b="0" dirty="0" smtClean="0"/>
                        <a:t>S4</a:t>
                      </a:r>
                      <a:endParaRPr lang="en-US" b="0" dirty="0"/>
                    </a:p>
                  </a:txBody>
                  <a:tcPr/>
                </a:tc>
                <a:tc>
                  <a:txBody>
                    <a:bodyPr/>
                    <a:lstStyle/>
                    <a:p>
                      <a:r>
                        <a:rPr lang="en-US" dirty="0" smtClean="0"/>
                        <a:t>The performance of the</a:t>
                      </a:r>
                      <a:r>
                        <a:rPr lang="en-US" baseline="0" dirty="0" smtClean="0"/>
                        <a:t> distributed system is sensitive to the number of nodes attached to it. Especially high node counts start to affect the performance as the number possible connections between nodes increases exponentially</a:t>
                      </a:r>
                      <a:endParaRPr lang="en-US" dirty="0"/>
                    </a:p>
                  </a:txBody>
                  <a:tcPr/>
                </a:tc>
              </a:tr>
              <a:tr h="370840">
                <a:tc>
                  <a:txBody>
                    <a:bodyPr/>
                    <a:lstStyle/>
                    <a:p>
                      <a:r>
                        <a:rPr lang="en-US" b="0" dirty="0" smtClean="0"/>
                        <a:t>S5</a:t>
                      </a:r>
                      <a:endParaRPr lang="en-US" b="0" dirty="0"/>
                    </a:p>
                  </a:txBody>
                  <a:tcPr/>
                </a:tc>
                <a:tc>
                  <a:txBody>
                    <a:bodyPr/>
                    <a:lstStyle/>
                    <a:p>
                      <a:r>
                        <a:rPr lang="en-US" dirty="0" smtClean="0"/>
                        <a:t>The performance in topic based messaging</a:t>
                      </a:r>
                      <a:r>
                        <a:rPr lang="en-US" baseline="0" dirty="0" smtClean="0"/>
                        <a:t> is sensitive to the number of specialized topics. If there are only one or two topics. The messages have to be sent to every node taking toll on performance.</a:t>
                      </a:r>
                      <a:endParaRPr lang="en-US" dirty="0"/>
                    </a:p>
                  </a:txBody>
                  <a:tcPr/>
                </a:tc>
              </a:tr>
              <a:tr h="370840">
                <a:tc>
                  <a:txBody>
                    <a:bodyPr/>
                    <a:lstStyle/>
                    <a:p>
                      <a:r>
                        <a:rPr lang="en-US" b="0" dirty="0" smtClean="0"/>
                        <a:t>S6</a:t>
                      </a:r>
                      <a:endParaRPr lang="en-US" b="0" dirty="0"/>
                    </a:p>
                  </a:txBody>
                  <a:tcPr/>
                </a:tc>
                <a:tc>
                  <a:txBody>
                    <a:bodyPr/>
                    <a:lstStyle/>
                    <a:p>
                      <a:r>
                        <a:rPr lang="en-US" dirty="0" smtClean="0"/>
                        <a:t>The performance of the system is sensitive to the performance</a:t>
                      </a:r>
                      <a:r>
                        <a:rPr lang="en-US" baseline="0" dirty="0" smtClean="0"/>
                        <a:t> of the data storage system. If the data cannot be sent out in timely manner the system performance will suffer. So the data storage system can become a bottleneck.</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a:xfrm>
            <a:off x="285750" y="1285860"/>
            <a:ext cx="8643968" cy="5286390"/>
          </a:xfrm>
        </p:spPr>
        <p:txBody>
          <a:bodyPr/>
          <a:lstStyle/>
          <a:p>
            <a:r>
              <a:rPr lang="en-US" i="1" u="sng" dirty="0" smtClean="0"/>
              <a:t>Client</a:t>
            </a:r>
            <a:r>
              <a:rPr lang="en-US" dirty="0" smtClean="0"/>
              <a:t> : NASA</a:t>
            </a:r>
          </a:p>
          <a:p>
            <a:endParaRPr lang="en-US" sz="1800" dirty="0" smtClean="0"/>
          </a:p>
          <a:p>
            <a:r>
              <a:rPr lang="en-US" i="1" u="sng" dirty="0" smtClean="0"/>
              <a:t>Users </a:t>
            </a:r>
            <a:r>
              <a:rPr lang="en-US" dirty="0" smtClean="0"/>
              <a:t>: Spaceship crew and flight control can manually control the system</a:t>
            </a:r>
          </a:p>
          <a:p>
            <a:endParaRPr lang="en-US" sz="1800" dirty="0" smtClean="0"/>
          </a:p>
          <a:p>
            <a:r>
              <a:rPr lang="en-US" i="1" u="sng" dirty="0" smtClean="0"/>
              <a:t>The problem </a:t>
            </a:r>
            <a:r>
              <a:rPr lang="en-US" dirty="0" smtClean="0"/>
              <a:t>: Fault detection</a:t>
            </a:r>
          </a:p>
          <a:p>
            <a:pPr lvl="1"/>
            <a:r>
              <a:rPr lang="en-US" dirty="0" smtClean="0"/>
              <a:t>Detected when monitored values are out-of-tolerance</a:t>
            </a:r>
          </a:p>
          <a:p>
            <a:endParaRPr lang="en-US" sz="1800"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a:t>
            </a:r>
            <a:r>
              <a:rPr kumimoji="0" lang="fr-FR" sz="1200" b="1" i="0" u="sng" strike="noStrike" kern="0" cap="none" spc="0" normalizeH="0" baseline="0" noProof="0" dirty="0" err="1" smtClean="0">
                <a:ln>
                  <a:noFill/>
                </a:ln>
                <a:effectLst/>
                <a:uLnTx/>
                <a:uFillTx/>
                <a:latin typeface="+mn-lt"/>
                <a:ea typeface="+mn-ea"/>
                <a:cs typeface="+mn-cs"/>
              </a:rPr>
              <a:t>Context</a:t>
            </a:r>
            <a:r>
              <a:rPr kumimoji="0" lang="fr-FR" sz="1200" b="1" i="0" u="sng" strike="noStrike" kern="0" cap="none" spc="0" normalizeH="0" baseline="0" noProof="0" dirty="0" smtClean="0">
                <a:ln>
                  <a:noFill/>
                </a:ln>
                <a:effectLst/>
                <a:uLnTx/>
                <a:uFillTx/>
                <a:latin typeface="+mn-lt"/>
                <a:ea typeface="+mn-ea"/>
                <a:cs typeface="+mn-cs"/>
              </a:rPr>
              <a:t> &amp;</a:t>
            </a:r>
            <a:r>
              <a:rPr kumimoji="0" lang="fr-FR" sz="1200" b="1" i="0" u="sng" strike="noStrike" kern="0" cap="none" spc="0" normalizeH="0" noProof="0" dirty="0" smtClean="0">
                <a:ln>
                  <a:noFill/>
                </a:ln>
                <a:effectLst/>
                <a:uLnTx/>
                <a:uFillTx/>
                <a:latin typeface="+mn-lt"/>
                <a:ea typeface="+mn-ea"/>
                <a:cs typeface="+mn-cs"/>
              </a:rPr>
              <a:t> business case</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2928926" y="0"/>
            <a:ext cx="134684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ATAM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approach</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 tradeoff points</a:t>
            </a:r>
            <a:endParaRPr lang="en-US" dirty="0"/>
          </a:p>
        </p:txBody>
      </p:sp>
      <p:sp>
        <p:nvSpPr>
          <p:cNvPr id="5" name="Espace réservé du texte 4"/>
          <p:cNvSpPr>
            <a:spLocks noGrp="1"/>
          </p:cNvSpPr>
          <p:nvPr>
            <p:ph type="body" sz="quarter" idx="10"/>
          </p:nvPr>
        </p:nvSpPr>
        <p:spPr/>
        <p:txBody>
          <a:bodyPr/>
          <a:lstStyle/>
          <a:p>
            <a:endParaRPr lang="fr-FR"/>
          </a:p>
        </p:txBody>
      </p:sp>
      <p:graphicFrame>
        <p:nvGraphicFramePr>
          <p:cNvPr id="4" name="Table 3"/>
          <p:cNvGraphicFramePr>
            <a:graphicFrameLocks noGrp="1"/>
          </p:cNvGraphicFramePr>
          <p:nvPr/>
        </p:nvGraphicFramePr>
        <p:xfrm>
          <a:off x="304800" y="1828800"/>
          <a:ext cx="8458201" cy="4211319"/>
        </p:xfrm>
        <a:graphic>
          <a:graphicData uri="http://schemas.openxmlformats.org/drawingml/2006/table">
            <a:tbl>
              <a:tblPr firstRow="1" bandRow="1">
                <a:tableStyleId>{93296810-A885-4BE3-A3E7-6D5BEEA58F35}</a:tableStyleId>
              </a:tblPr>
              <a:tblGrid>
                <a:gridCol w="2431733"/>
                <a:gridCol w="6026468"/>
              </a:tblGrid>
              <a:tr h="370840">
                <a:tc>
                  <a:txBody>
                    <a:bodyPr/>
                    <a:lstStyle/>
                    <a:p>
                      <a:r>
                        <a:rPr lang="en-US" dirty="0" smtClean="0"/>
                        <a:t>Tradeoff</a:t>
                      </a:r>
                      <a:r>
                        <a:rPr lang="en-US" baseline="0" dirty="0" smtClean="0"/>
                        <a:t> Point</a:t>
                      </a:r>
                      <a:endParaRPr lang="en-US" dirty="0"/>
                    </a:p>
                  </a:txBody>
                  <a:tcPr/>
                </a:tc>
                <a:tc>
                  <a:txBody>
                    <a:bodyPr/>
                    <a:lstStyle/>
                    <a:p>
                      <a:r>
                        <a:rPr lang="en-US" dirty="0" smtClean="0"/>
                        <a:t>Description</a:t>
                      </a:r>
                      <a:endParaRPr lang="en-US" dirty="0"/>
                    </a:p>
                  </a:txBody>
                  <a:tcPr/>
                </a:tc>
              </a:tr>
              <a:tr h="370840">
                <a:tc>
                  <a:txBody>
                    <a:bodyPr/>
                    <a:lstStyle/>
                    <a:p>
                      <a:r>
                        <a:rPr lang="en-US" dirty="0" smtClean="0"/>
                        <a:t>T1</a:t>
                      </a:r>
                      <a:endParaRPr lang="en-US" b="1" dirty="0"/>
                    </a:p>
                  </a:txBody>
                  <a:tcPr/>
                </a:tc>
                <a:tc>
                  <a:txBody>
                    <a:bodyPr/>
                    <a:lstStyle/>
                    <a:p>
                      <a:r>
                        <a:rPr lang="en-US" dirty="0" smtClean="0"/>
                        <a:t>Pub-Sub architecture</a:t>
                      </a:r>
                      <a:r>
                        <a:rPr lang="en-US" baseline="0" dirty="0" smtClean="0"/>
                        <a:t> scales really well in smaller installations, but if the system becomes too large the large number of messages starts to clog down the system</a:t>
                      </a:r>
                      <a:endParaRPr lang="en-US" dirty="0"/>
                    </a:p>
                  </a:txBody>
                  <a:tcPr/>
                </a:tc>
              </a:tr>
              <a:tr h="370840">
                <a:tc>
                  <a:txBody>
                    <a:bodyPr/>
                    <a:lstStyle/>
                    <a:p>
                      <a:r>
                        <a:rPr lang="en-US" dirty="0" smtClean="0"/>
                        <a:t>T2</a:t>
                      </a:r>
                      <a:endParaRPr lang="en-US" b="1" dirty="0"/>
                    </a:p>
                  </a:txBody>
                  <a:tcPr/>
                </a:tc>
                <a:tc>
                  <a:txBody>
                    <a:bodyPr/>
                    <a:lstStyle/>
                    <a:p>
                      <a:r>
                        <a:rPr lang="en-US" dirty="0" smtClean="0"/>
                        <a:t>Using one data channel is good</a:t>
                      </a:r>
                      <a:r>
                        <a:rPr lang="en-US" baseline="0" dirty="0" smtClean="0"/>
                        <a:t> for performance of the system, but on the other hand it makes to system possibly vulnerable in regards to availability if there is a malfunction in the data channel</a:t>
                      </a:r>
                      <a:endParaRPr lang="en-US" dirty="0"/>
                    </a:p>
                  </a:txBody>
                  <a:tcPr/>
                </a:tc>
              </a:tr>
              <a:tr h="370840">
                <a:tc>
                  <a:txBody>
                    <a:bodyPr/>
                    <a:lstStyle/>
                    <a:p>
                      <a:r>
                        <a:rPr lang="en-US" b="0" dirty="0" smtClean="0"/>
                        <a:t>T3</a:t>
                      </a:r>
                      <a:endParaRPr lang="en-US" b="0" dirty="0"/>
                    </a:p>
                  </a:txBody>
                  <a:tcPr/>
                </a:tc>
                <a:tc>
                  <a:txBody>
                    <a:bodyPr/>
                    <a:lstStyle/>
                    <a:p>
                      <a:r>
                        <a:rPr lang="en-US" dirty="0" smtClean="0"/>
                        <a:t>Using centralized data storage is essentially a tradeoff between performance</a:t>
                      </a:r>
                      <a:r>
                        <a:rPr lang="en-US" baseline="0" dirty="0" smtClean="0"/>
                        <a:t> and availability. The data isn’t stored closest to the place of need and has to fetched from the system. Well secured data storage with backup guarantees however that data will always be available if some other system goes down.</a:t>
                      </a:r>
                      <a:endParaRPr lang="en-US" dirty="0"/>
                    </a:p>
                  </a:txBody>
                  <a:tcPr/>
                </a:tc>
              </a:tr>
            </a:tbl>
          </a:graphicData>
        </a:graphic>
      </p:graphicFrame>
      <p:sp>
        <p:nvSpPr>
          <p:cNvPr id="6" name="ZoneTexte 5"/>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2928926" y="0"/>
            <a:ext cx="1375698" cy="276999"/>
          </a:xfrm>
          <a:prstGeom prst="rect">
            <a:avLst/>
          </a:prstGeom>
          <a:noFill/>
          <a:ln>
            <a:noFill/>
          </a:ln>
        </p:spPr>
        <p:txBody>
          <a:bodyPr wrap="none" rtlCol="0">
            <a:spAutoFit/>
          </a:bodyPr>
          <a:lstStyle/>
          <a:p>
            <a:pPr fontAlgn="auto">
              <a:spcBef>
                <a:spcPct val="20000"/>
              </a:spcBef>
              <a:spcAft>
                <a:spcPts val="0"/>
              </a:spcAft>
            </a:pPr>
            <a:r>
              <a:rPr lang="fr-FR" sz="1200" kern="0" dirty="0" smtClean="0">
                <a:solidFill>
                  <a:schemeClr val="tx1">
                    <a:lumMod val="50000"/>
                    <a:lumOff val="50000"/>
                  </a:schemeClr>
                </a:solidFill>
                <a:latin typeface="+mn-lt"/>
                <a:cs typeface="+mn-cs"/>
              </a:rPr>
              <a:t>2. ATAM </a:t>
            </a:r>
            <a:r>
              <a:rPr lang="fr-FR" sz="1200" kern="0" dirty="0" err="1" smtClean="0">
                <a:solidFill>
                  <a:schemeClr val="tx1">
                    <a:lumMod val="50000"/>
                    <a:lumOff val="50000"/>
                  </a:schemeClr>
                </a:solidFill>
                <a:latin typeface="+mn-lt"/>
                <a:cs typeface="+mn-cs"/>
              </a:rPr>
              <a:t>approach</a:t>
            </a:r>
            <a:endParaRPr lang="fr-FR" sz="1200" kern="0" dirty="0" smtClean="0">
              <a:solidFill>
                <a:schemeClr val="tx1">
                  <a:lumMod val="50000"/>
                  <a:lumOff val="50000"/>
                </a:schemeClr>
              </a:solidFill>
              <a:latin typeface="+mn-lt"/>
              <a:cs typeface="+mn-cs"/>
            </a:endParaRPr>
          </a:p>
        </p:txBody>
      </p:sp>
      <p:sp>
        <p:nvSpPr>
          <p:cNvPr id="8" name="ZoneTexte 7"/>
          <p:cNvSpPr txBox="1"/>
          <p:nvPr/>
        </p:nvSpPr>
        <p:spPr>
          <a:xfrm>
            <a:off x="4643438"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9" name="ZoneTexte 8"/>
          <p:cNvSpPr txBox="1"/>
          <p:nvPr/>
        </p:nvSpPr>
        <p:spPr>
          <a:xfrm>
            <a:off x="6643702"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Conclusion</a:t>
            </a:r>
            <a:endParaRPr lang="fr-FR" dirty="0"/>
          </a:p>
        </p:txBody>
      </p:sp>
      <p:sp>
        <p:nvSpPr>
          <p:cNvPr id="3" name="Espace réservé du texte 2"/>
          <p:cNvSpPr>
            <a:spLocks noGrp="1"/>
          </p:cNvSpPr>
          <p:nvPr>
            <p:ph type="body" sz="quarter" idx="10"/>
          </p:nvPr>
        </p:nvSpPr>
        <p:spPr/>
        <p:txBody>
          <a:bodyPr/>
          <a:lstStyle/>
          <a:p>
            <a:r>
              <a:rPr lang="en-US" dirty="0" smtClean="0"/>
              <a:t>General learning points and architectural results</a:t>
            </a:r>
          </a:p>
          <a:p>
            <a:pPr lvl="1"/>
            <a:r>
              <a:rPr lang="en-US" dirty="0" smtClean="0"/>
              <a:t>Be able to justify architectural key decisions and propositions</a:t>
            </a:r>
          </a:p>
          <a:p>
            <a:pPr lvl="1"/>
            <a:r>
              <a:rPr lang="en-US" dirty="0" smtClean="0"/>
              <a:t>Explain and represent an architecture using rules and tools</a:t>
            </a:r>
          </a:p>
          <a:p>
            <a:pPr lvl="1"/>
            <a:r>
              <a:rPr lang="en-US" dirty="0" smtClean="0"/>
              <a:t>Analyze and criticize an architecture</a:t>
            </a:r>
          </a:p>
          <a:p>
            <a:pPr lvl="1"/>
            <a:r>
              <a:rPr lang="en-US" dirty="0" smtClean="0"/>
              <a:t>Propose alternatives to given architecture</a:t>
            </a:r>
          </a:p>
          <a:p>
            <a:pPr lvl="1"/>
            <a:r>
              <a:rPr lang="en-US" dirty="0" smtClean="0"/>
              <a:t>Provide the output of architectural analysis facilitate communicating  the architectural design to stakeholders</a:t>
            </a:r>
          </a:p>
          <a:p>
            <a:pPr lvl="1"/>
            <a:endParaRPr lang="en-US" dirty="0" smtClean="0"/>
          </a:p>
          <a:p>
            <a:r>
              <a:rPr lang="en-US" dirty="0" smtClean="0"/>
              <a:t>Technical learning points</a:t>
            </a:r>
          </a:p>
          <a:p>
            <a:pPr lvl="1"/>
            <a:r>
              <a:rPr lang="en-US" dirty="0" smtClean="0"/>
              <a:t>Refer to ATAM process</a:t>
            </a:r>
          </a:p>
          <a:p>
            <a:pPr lvl="1"/>
            <a:r>
              <a:rPr lang="en-US" dirty="0" smtClean="0"/>
              <a:t>Use ADL methods</a:t>
            </a:r>
          </a:p>
          <a:p>
            <a:pPr lvl="1"/>
            <a:r>
              <a:rPr lang="en-US" dirty="0" smtClean="0"/>
              <a:t>Manage ACME ADL and </a:t>
            </a:r>
            <a:r>
              <a:rPr lang="en-US" i="1" dirty="0" smtClean="0"/>
              <a:t>Acme Studio </a:t>
            </a:r>
            <a:r>
              <a:rPr lang="en-US" dirty="0" smtClean="0"/>
              <a:t>tool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
        <p:nvSpPr>
          <p:cNvPr id="4" name="ZoneTexte 3"/>
          <p:cNvSpPr txBox="1"/>
          <p:nvPr/>
        </p:nvSpPr>
        <p:spPr>
          <a:xfrm>
            <a:off x="565503" y="-24"/>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a:t>
            </a:r>
            <a:r>
              <a:rPr kumimoji="0" lang="fr-FR" sz="1200" b="1" i="0" u="sng" strike="noStrike" kern="0" cap="none" spc="0" normalizeH="0" baseline="0" noProof="0" dirty="0" err="1" smtClean="0">
                <a:ln>
                  <a:noFill/>
                </a:ln>
                <a:effectLst/>
                <a:uLnTx/>
                <a:uFillTx/>
                <a:latin typeface="+mn-lt"/>
                <a:ea typeface="+mn-ea"/>
                <a:cs typeface="+mn-cs"/>
              </a:rPr>
              <a:t>Context</a:t>
            </a:r>
            <a:r>
              <a:rPr kumimoji="0" lang="fr-FR" sz="1200" b="1" i="0" u="sng" strike="noStrike" kern="0" cap="none" spc="0" normalizeH="0" baseline="0" noProof="0" dirty="0" smtClean="0">
                <a:ln>
                  <a:noFill/>
                </a:ln>
                <a:effectLst/>
                <a:uLnTx/>
                <a:uFillTx/>
                <a:latin typeface="+mn-lt"/>
                <a:ea typeface="+mn-ea"/>
                <a:cs typeface="+mn-cs"/>
              </a:rPr>
              <a:t> &amp;</a:t>
            </a:r>
            <a:r>
              <a:rPr kumimoji="0" lang="fr-FR" sz="1200" b="1" i="0" u="sng" strike="noStrike" kern="0" cap="none" spc="0" normalizeH="0" noProof="0" dirty="0" smtClean="0">
                <a:ln>
                  <a:noFill/>
                </a:ln>
                <a:effectLst/>
                <a:uLnTx/>
                <a:uFillTx/>
                <a:latin typeface="+mn-lt"/>
                <a:ea typeface="+mn-ea"/>
                <a:cs typeface="+mn-cs"/>
              </a:rPr>
              <a:t> business case</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5" name="ZoneTexte 4"/>
          <p:cNvSpPr txBox="1"/>
          <p:nvPr/>
        </p:nvSpPr>
        <p:spPr>
          <a:xfrm>
            <a:off x="2928926" y="-24"/>
            <a:ext cx="134684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ATAM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approach</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4643438" y="-24"/>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24"/>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smtClean="0"/>
              <a:t>2.</a:t>
            </a:r>
            <a:r>
              <a:rPr lang="en-US" altLang="ko-KR" dirty="0" smtClean="0">
                <a:ea typeface="굴림" charset="-127"/>
              </a:rPr>
              <a:t> ATAM approach in </a:t>
            </a:r>
          </a:p>
          <a:p>
            <a:r>
              <a:rPr lang="en-US" altLang="ko-KR" dirty="0" smtClean="0">
                <a:ea typeface="굴림" charset="-127"/>
              </a:rPr>
              <a:t>	the architecture building</a:t>
            </a:r>
            <a:r>
              <a:rPr smtClean="0"/>
              <a:t> </a:t>
            </a:r>
            <a:endParaRPr lang="fr-FR" dirty="0"/>
          </a:p>
        </p:txBody>
      </p:sp>
      <p:sp>
        <p:nvSpPr>
          <p:cNvPr id="6" name="Espace réservé du texte 2"/>
          <p:cNvSpPr txBox="1">
            <a:spLocks/>
          </p:cNvSpPr>
          <p:nvPr/>
        </p:nvSpPr>
        <p:spPr bwMode="auto">
          <a:xfrm>
            <a:off x="827584" y="2643182"/>
            <a:ext cx="7671197" cy="3071834"/>
          </a:xfrm>
          <a:prstGeom prst="rect">
            <a:avLst/>
          </a:prstGeom>
          <a:noFill/>
          <a:ln>
            <a:miter lim="800000"/>
            <a:headEnd/>
            <a:tailEnd/>
          </a:ln>
        </p:spPr>
        <p:txBody>
          <a:bodyPr vert="horz" wrap="square" lIns="91440" tIns="45720" rIns="91440" bIns="45720" numCol="1" anchor="t" anchorCtr="0" compatLnSpc="1"/>
          <a:lstStyle>
            <a:lvl1pPr marL="0" indent="0" algn="l" rtl="0" eaLnBrk="0" fontAlgn="base" hangingPunct="0">
              <a:spcBef>
                <a:spcPct val="20000"/>
              </a:spcBef>
              <a:spcAft>
                <a:spcPct val="0"/>
              </a:spcAft>
              <a:buNone/>
              <a:defRPr lang="fr-F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lstStyle>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ATAM assessment steps</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tree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Utility scenario</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Overall architecture</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a:p>
            <a:pPr indent="273050" eaLnBrk="1" hangingPunct="1">
              <a:buClr>
                <a:srgbClr val="C44F00"/>
              </a:buClr>
              <a:buFont typeface="Calibri" pitchFamily="34" charset="0"/>
              <a:buAutoNum type="arabicPeriod"/>
            </a:pPr>
            <a:r>
              <a:rPr lang="en-US" altLang="ko-KR" sz="1800" dirty="0" smtClean="0">
                <a:ln>
                  <a:noFill/>
                </a:ln>
                <a:solidFill>
                  <a:schemeClr val="tx1"/>
                </a:solidFill>
                <a:effectLst/>
                <a:ea typeface="굴림" charset="-127"/>
              </a:rPr>
              <a:t>Architectural approach</a:t>
            </a:r>
          </a:p>
          <a:p>
            <a:pPr indent="273050" eaLnBrk="1" hangingPunct="1">
              <a:buClr>
                <a:srgbClr val="C44F00"/>
              </a:buClr>
              <a:buFont typeface="Calibri" pitchFamily="34" charset="0"/>
              <a:buAutoNum type="arabicPeriod"/>
            </a:pPr>
            <a:endParaRPr lang="en-US" altLang="ko-KR" sz="1800" dirty="0" smtClean="0">
              <a:ln>
                <a:noFill/>
              </a:ln>
              <a:solidFill>
                <a:schemeClr val="tx1"/>
              </a:solidFill>
              <a:effectLst/>
              <a:ea typeface="굴림" charset="-127"/>
            </a:endParaRPr>
          </a:p>
        </p:txBody>
      </p:sp>
      <p:pic>
        <p:nvPicPr>
          <p:cNvPr id="7" name="Picture 2" descr="D:\Bureau\spacecraft1.jpg"/>
          <p:cNvPicPr>
            <a:picLocks noChangeAspect="1" noChangeArrowheads="1"/>
          </p:cNvPicPr>
          <p:nvPr/>
        </p:nvPicPr>
        <p:blipFill>
          <a:blip r:embed="rId2" cstate="print"/>
          <a:srcRect/>
          <a:stretch>
            <a:fillRect/>
          </a:stretch>
        </p:blipFill>
        <p:spPr bwMode="auto">
          <a:xfrm rot="376165">
            <a:off x="6516847" y="347895"/>
            <a:ext cx="2540973" cy="171807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
            </a:r>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2.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6" name="ZoneTexte 5"/>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 Utility Scenarios</a:t>
            </a:r>
            <a:endParaRPr lang="en-US" dirty="0"/>
          </a:p>
        </p:txBody>
      </p:sp>
      <p:sp>
        <p:nvSpPr>
          <p:cNvPr id="3" name="Text Placeholder 2"/>
          <p:cNvSpPr>
            <a:spLocks noGrp="1"/>
          </p:cNvSpPr>
          <p:nvPr>
            <p:ph type="body" sz="quarter" idx="10"/>
          </p:nvPr>
        </p:nvSpPr>
        <p:spPr/>
        <p:txBody>
          <a:bodyPr/>
          <a:lstStyle/>
          <a:p>
            <a:r>
              <a:rPr lang="en-US" dirty="0" smtClean="0"/>
              <a:t>Use case scenarios</a:t>
            </a:r>
          </a:p>
          <a:p>
            <a:pPr lvl="1"/>
            <a:r>
              <a:rPr lang="en-US" dirty="0" smtClean="0"/>
              <a:t>No operation should be irreversible, and confirmation should be asked to user each time</a:t>
            </a:r>
          </a:p>
          <a:p>
            <a:pPr lvl="1"/>
            <a:r>
              <a:rPr lang="en-US" dirty="0" smtClean="0"/>
              <a:t>The FDIR interface should provide several views with consistent conventions</a:t>
            </a:r>
          </a:p>
          <a:p>
            <a:r>
              <a:rPr lang="en-US" dirty="0" smtClean="0"/>
              <a:t>Growth scenarios</a:t>
            </a:r>
          </a:p>
          <a:p>
            <a:pPr lvl="1"/>
            <a:r>
              <a:rPr lang="en-US" dirty="0" smtClean="0"/>
              <a:t>A new sub-system must be able to be installed in to the FDIR in 1 person day of work</a:t>
            </a:r>
          </a:p>
          <a:p>
            <a:r>
              <a:rPr lang="en-US" dirty="0" smtClean="0"/>
              <a:t>Exploratory scenarios</a:t>
            </a:r>
          </a:p>
          <a:p>
            <a:pPr lvl="1"/>
            <a:r>
              <a:rPr lang="en-US" dirty="0" smtClean="0"/>
              <a:t>If the system load doubles from normal response time has to stay within 3 seconds.</a:t>
            </a:r>
          </a:p>
          <a:p>
            <a:pPr lvl="1"/>
            <a:r>
              <a:rPr lang="en-US" dirty="0" smtClean="0"/>
              <a:t>The system has to be configurable to other spacecrafts in 1 person year of work</a:t>
            </a:r>
          </a:p>
          <a:p>
            <a:pPr lvl="1">
              <a:buNone/>
            </a:pPr>
            <a:endParaRPr lang="en-US" dirty="0" smtClean="0"/>
          </a:p>
          <a:p>
            <a:pPr lvl="1"/>
            <a:endParaRPr lang="en-US" dirty="0" smtClean="0"/>
          </a:p>
        </p:txBody>
      </p:sp>
      <p:sp>
        <p:nvSpPr>
          <p:cNvPr id="4" name="ZoneTexte 3"/>
          <p:cNvSpPr txBox="1"/>
          <p:nvPr/>
        </p:nvSpPr>
        <p:spPr>
          <a:xfrm>
            <a:off x="565503" y="0"/>
            <a:ext cx="188224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1. </a:t>
            </a:r>
            <a:r>
              <a:rPr kumimoji="0" lang="fr-FR" sz="1200" i="0" strike="noStrike" kern="0" cap="none" spc="0" normalizeH="0" baseline="0" noProof="0" dirty="0" err="1" smtClean="0">
                <a:ln>
                  <a:noFill/>
                </a:ln>
                <a:solidFill>
                  <a:schemeClr val="tx1">
                    <a:lumMod val="50000"/>
                    <a:lumOff val="50000"/>
                  </a:schemeClr>
                </a:solidFill>
                <a:effectLst/>
                <a:uLnTx/>
                <a:uFillTx/>
                <a:latin typeface="+mn-lt"/>
                <a:ea typeface="+mn-ea"/>
                <a:cs typeface="+mn-cs"/>
              </a:rPr>
              <a:t>Context</a:t>
            </a:r>
            <a:r>
              <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rPr>
              <a:t> &amp;</a:t>
            </a:r>
            <a:r>
              <a:rPr kumimoji="0" lang="fr-FR" sz="1200" i="0" strike="noStrike" kern="0" cap="none" spc="0" normalizeH="0" noProof="0" dirty="0" smtClean="0">
                <a:ln>
                  <a:noFill/>
                </a:ln>
                <a:solidFill>
                  <a:schemeClr val="tx1">
                    <a:lumMod val="50000"/>
                    <a:lumOff val="50000"/>
                  </a:schemeClr>
                </a:solidFill>
                <a:effectLst/>
                <a:uLnTx/>
                <a:uFillTx/>
                <a:latin typeface="+mn-lt"/>
                <a:ea typeface="+mn-ea"/>
                <a:cs typeface="+mn-cs"/>
              </a:rPr>
              <a:t> business case</a:t>
            </a:r>
            <a:endParaRPr kumimoji="0" lang="fr-FR" sz="1200" i="0"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5" name="ZoneTexte 4"/>
          <p:cNvSpPr txBox="1"/>
          <p:nvPr/>
        </p:nvSpPr>
        <p:spPr>
          <a:xfrm>
            <a:off x="2928926" y="0"/>
            <a:ext cx="137569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ATAM </a:t>
            </a:r>
            <a:r>
              <a:rPr kumimoji="0" lang="fr-FR" sz="1200" b="1" i="0" u="sng" strike="noStrike" kern="0" cap="none" spc="0" normalizeH="0" baseline="0" noProof="0" dirty="0" err="1" smtClean="0">
                <a:ln>
                  <a:noFill/>
                </a:ln>
                <a:effectLst/>
                <a:uLnTx/>
                <a:uFillTx/>
                <a:latin typeface="+mn-lt"/>
                <a:ea typeface="+mn-ea"/>
                <a:cs typeface="+mn-cs"/>
              </a:rPr>
              <a:t>approach</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6" name="ZoneTexte 5"/>
          <p:cNvSpPr txBox="1"/>
          <p:nvPr/>
        </p:nvSpPr>
        <p:spPr>
          <a:xfrm>
            <a:off x="4643438"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6643702"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3026</TotalTime>
  <Words>3874</Words>
  <Application>Microsoft Macintosh PowerPoint</Application>
  <PresentationFormat>On-screen Show (4:3)</PresentationFormat>
  <Paragraphs>720</Paragraphs>
  <Slides>43</Slides>
  <Notes>1</Notes>
  <HiddenSlides>0</HiddenSlides>
  <MMClips>0</MMClips>
  <ScaleCrop>false</ScaleCrop>
  <HeadingPairs>
    <vt:vector size="4" baseType="variant">
      <vt:variant>
        <vt:lpstr>Design Template</vt:lpstr>
      </vt:variant>
      <vt:variant>
        <vt:i4>1</vt:i4>
      </vt:variant>
      <vt:variant>
        <vt:lpstr>Slide Titles</vt:lpstr>
      </vt:variant>
      <vt:variant>
        <vt:i4>43</vt:i4>
      </vt:variant>
    </vt:vector>
  </HeadingPairs>
  <TitlesOfParts>
    <vt:vector size="44" baseType="lpstr">
      <vt:lpstr>Charte graphique_PA</vt:lpstr>
      <vt:lpstr>FDIR    Spacecraft fault protection system</vt:lpstr>
      <vt:lpstr>Table of Contents</vt:lpstr>
      <vt:lpstr>Slide 3</vt:lpstr>
      <vt:lpstr>1. Business drivers - context</vt:lpstr>
      <vt:lpstr>2. Business Drivers - requirements</vt:lpstr>
      <vt:lpstr>Slide 6</vt:lpstr>
      <vt:lpstr>1. Atam assessment steps</vt:lpstr>
      <vt:lpstr>2. Utility tree</vt:lpstr>
      <vt:lpstr>3. Utility Scenarios</vt:lpstr>
      <vt:lpstr>4. Overall architecture </vt:lpstr>
      <vt:lpstr>4. Overall architecture (cont.)</vt:lpstr>
      <vt:lpstr>5. Architectural approach</vt:lpstr>
      <vt:lpstr>Slide 13</vt:lpstr>
      <vt:lpstr>1. ADL investigation and choice</vt:lpstr>
      <vt:lpstr>1. Acme reminder</vt:lpstr>
      <vt:lpstr>2. Critical architectural decisions</vt:lpstr>
      <vt:lpstr>3. Architectural design proposition (cont.)</vt:lpstr>
      <vt:lpstr>3. Architectural design proposition (cont.)</vt:lpstr>
      <vt:lpstr>3. Architectural design proposition (cont.)</vt:lpstr>
      <vt:lpstr>4. Architectural design using acme Studio</vt:lpstr>
      <vt:lpstr>4. Architecture :  FDIR SYSTEM representation</vt:lpstr>
      <vt:lpstr>Architecture :  Fault detector representation</vt:lpstr>
      <vt:lpstr>4. Architecture :  FDIR SYSTEM representation</vt:lpstr>
      <vt:lpstr>4. Architecture :  Control system &amp; fault analyzer</vt:lpstr>
      <vt:lpstr>4. Architecture :  code sample</vt:lpstr>
      <vt:lpstr>Slide 26</vt:lpstr>
      <vt:lpstr>1. FDIR &amp; ADL Requirements compliance</vt:lpstr>
      <vt:lpstr>1. FDIR &amp; ADL Requirements compliance (cont.)</vt:lpstr>
      <vt:lpstr>2. Architectural design strengths</vt:lpstr>
      <vt:lpstr>2. Architectural design weaknesses</vt:lpstr>
      <vt:lpstr>2. Architectural design WEAKNESSES (CONT.)</vt:lpstr>
      <vt:lpstr>3. Architectural type comparisons</vt:lpstr>
      <vt:lpstr>4. Architectural approach analysis</vt:lpstr>
      <vt:lpstr>4. Architectural approach analysis</vt:lpstr>
      <vt:lpstr>4. Architectural approach analysis</vt:lpstr>
      <vt:lpstr>4. Architectural approach analysis</vt:lpstr>
      <vt:lpstr>5. Risks</vt:lpstr>
      <vt:lpstr>5. non-Risks</vt:lpstr>
      <vt:lpstr>5. Sensitivity points</vt:lpstr>
      <vt:lpstr>5. tradeoff points</vt:lpstr>
      <vt:lpstr>Conclusion</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Mikko Ahvenniemi</cp:lastModifiedBy>
  <cp:revision>407</cp:revision>
  <dcterms:created xsi:type="dcterms:W3CDTF">2009-12-12T10:09:26Z</dcterms:created>
  <dcterms:modified xsi:type="dcterms:W3CDTF">2009-12-12T15:45:40Z</dcterms:modified>
</cp:coreProperties>
</file>