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4"/>
  </p:notesMasterIdLst>
  <p:handoutMasterIdLst>
    <p:handoutMasterId r:id="rId35"/>
  </p:handoutMasterIdLst>
  <p:sldIdLst>
    <p:sldId id="256" r:id="rId3"/>
    <p:sldId id="292" r:id="rId4"/>
    <p:sldId id="321" r:id="rId5"/>
    <p:sldId id="322" r:id="rId6"/>
    <p:sldId id="327" r:id="rId7"/>
    <p:sldId id="332" r:id="rId8"/>
    <p:sldId id="333" r:id="rId9"/>
    <p:sldId id="325" r:id="rId10"/>
    <p:sldId id="328" r:id="rId11"/>
    <p:sldId id="324" r:id="rId12"/>
    <p:sldId id="334" r:id="rId13"/>
    <p:sldId id="329" r:id="rId14"/>
    <p:sldId id="293" r:id="rId15"/>
    <p:sldId id="294" r:id="rId16"/>
    <p:sldId id="298" r:id="rId17"/>
    <p:sldId id="314" r:id="rId18"/>
    <p:sldId id="318" r:id="rId19"/>
    <p:sldId id="305" r:id="rId20"/>
    <p:sldId id="309" r:id="rId21"/>
    <p:sldId id="317" r:id="rId22"/>
    <p:sldId id="312" r:id="rId23"/>
    <p:sldId id="330" r:id="rId24"/>
    <p:sldId id="299" r:id="rId25"/>
    <p:sldId id="331" r:id="rId26"/>
    <p:sldId id="301" r:id="rId27"/>
    <p:sldId id="302" r:id="rId28"/>
    <p:sldId id="303" r:id="rId29"/>
    <p:sldId id="319" r:id="rId30"/>
    <p:sldId id="291" r:id="rId31"/>
    <p:sldId id="304" r:id="rId32"/>
    <p:sldId id="286" r:id="rId33"/>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A2D36D"/>
    <a:srgbClr val="15162D"/>
    <a:srgbClr val="C44F00"/>
    <a:srgbClr val="FF6600"/>
  </p:clrMru>
  <p:extLst>
    <p:ext uri="{E76CE94A-603C-4142-B9EB-6D1370010A27}">
      <p14:discardImageEditData xmlns:p14="http://schemas.microsoft.com/office/powerpoint/2007/7/12/main" xmlns="" xmlns:mv="urn:schemas-microsoft-com:mac:vml" xmlns:mc="http://schemas.openxmlformats.org/markup-compatibility/2006" val="0"/>
    </p:ext>
    <p:ext uri="{D31A062A-798A-4329-ABDD-BBA856620510}">
      <p14:defaultImageDpi xmlns:p14="http://schemas.microsoft.com/office/powerpoint/2007/7/12/main" xmlns=""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164" autoAdjust="0"/>
    <p:restoredTop sz="98516" autoAdjust="0"/>
  </p:normalViewPr>
  <p:slideViewPr>
    <p:cSldViewPr>
      <p:cViewPr>
        <p:scale>
          <a:sx n="60" d="100"/>
          <a:sy n="60" d="100"/>
        </p:scale>
        <p:origin x="-522" y="-33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A2D36D">
            <a:alpha val="90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A2D36D">
            <a:alpha val="90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A2D36D">
            <a:alpha val="90000"/>
          </a:srgb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A2D36D"/>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A2D36D"/>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A2D36D"/>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A2D36D"/>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A2D36D">
            <a:alpha val="90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5.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Utility Scenarios</a:t>
            </a:r>
            <a:endParaRPr lang="en-US" dirty="0"/>
          </a:p>
        </p:txBody>
      </p:sp>
      <p:sp>
        <p:nvSpPr>
          <p:cNvPr id="3" name="Text Placeholder 2"/>
          <p:cNvSpPr>
            <a:spLocks noGrp="1"/>
          </p:cNvSpPr>
          <p:nvPr>
            <p:ph type="body" sz="quarter" idx="10"/>
          </p:nvPr>
        </p:nvSpPr>
        <p:spPr/>
        <p:txBody>
          <a:bodyPr/>
          <a:lstStyle/>
          <a:p>
            <a:r>
              <a:rPr lang="en-US" dirty="0" smtClean="0"/>
              <a:t>Use case scenarios</a:t>
            </a:r>
          </a:p>
          <a:p>
            <a:pPr lvl="1"/>
            <a:r>
              <a:rPr lang="en-US" dirty="0" smtClean="0"/>
              <a:t>No operation should be irreversible, and confirmation should be asked to user each time</a:t>
            </a:r>
          </a:p>
          <a:p>
            <a:pPr lvl="1"/>
            <a:r>
              <a:rPr lang="en-US" dirty="0" smtClean="0"/>
              <a:t>The FDIR interface should provide several views with consistent conventions</a:t>
            </a:r>
          </a:p>
          <a:p>
            <a:r>
              <a:rPr lang="en-US" dirty="0" smtClean="0"/>
              <a:t>Growth scenarios</a:t>
            </a:r>
          </a:p>
          <a:p>
            <a:pPr lvl="1"/>
            <a:r>
              <a:rPr lang="en-US" dirty="0" smtClean="0"/>
              <a:t>A new sub-system must be able to be installed in to the FDIR in 1 person day of work</a:t>
            </a:r>
          </a:p>
          <a:p>
            <a:r>
              <a:rPr lang="en-US" dirty="0" smtClean="0"/>
              <a:t>Exploratory scenarios</a:t>
            </a:r>
          </a:p>
          <a:p>
            <a:pPr lvl="1"/>
            <a:r>
              <a:rPr lang="en-US" dirty="0" smtClean="0"/>
              <a:t>If the system load doubles from normal response time has to stay within 3 seconds.</a:t>
            </a:r>
          </a:p>
          <a:p>
            <a:pPr lvl="1"/>
            <a:r>
              <a:rPr lang="en-US" dirty="0" smtClean="0"/>
              <a:t>The system has to be configurable to other spacecrafts in 1 person year of work</a:t>
            </a:r>
          </a:p>
          <a:p>
            <a:pPr lvl="1">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dirty="0"/>
          </a:p>
        </p:txBody>
      </p:sp>
      <p:sp>
        <p:nvSpPr>
          <p:cNvPr id="3" name="Espace réservé du texte 2"/>
          <p:cNvSpPr>
            <a:spLocks noGrp="1"/>
          </p:cNvSpPr>
          <p:nvPr>
            <p:ph type="body" sz="quarter" idx="10"/>
          </p:nvPr>
        </p:nvSpPr>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C00000"/>
                </a:solidFill>
                <a:effectLst>
                  <a:outerShdw blurRad="38100" dist="38100" dir="2700000" algn="tl">
                    <a:srgbClr val="000000">
                      <a:alpha val="43137"/>
                    </a:srgbClr>
                  </a:outerShdw>
                </a:effectLst>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1643050"/>
            <a:ext cx="8501063" cy="5214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Present the subject</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Present ATAM</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Utility tree and prioritized scenarios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ACME ADL presentation</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Publish-Subscribe architecture presentation</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Architecture analysis</a:t>
            </a: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6. Architecture analysis</a:t>
            </a:r>
            <a:endParaRPr lang="fr-FR" dirty="0"/>
          </a:p>
        </p:txBody>
      </p:sp>
      <p:sp>
        <p:nvSpPr>
          <p:cNvPr id="6" name="Espace réservé du texte 2"/>
          <p:cNvSpPr txBox="1">
            <a:spLocks/>
          </p:cNvSpPr>
          <p:nvPr/>
        </p:nvSpPr>
        <p:spPr bwMode="auto">
          <a:xfrm>
            <a:off x="827584" y="292494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b="1" u="sng" dirty="0" smtClean="0">
                <a:ln>
                  <a:noFill/>
                </a:ln>
                <a:solidFill>
                  <a:schemeClr val="tx1"/>
                </a:solidFill>
                <a:effectLst/>
                <a:ea typeface="굴림" charset="-127"/>
              </a:rPr>
              <a:t>Requirements compliance</a:t>
            </a:r>
          </a:p>
          <a:p>
            <a:pPr indent="273050" eaLnBrk="1" hangingPunct="1">
              <a:buClr>
                <a:srgbClr val="C44F00"/>
              </a:buClr>
              <a:buFont typeface="Calibri" pitchFamily="34" charset="0"/>
              <a:buAutoNum type="arabicPeriod"/>
            </a:pPr>
            <a:endParaRPr lang="en-US" altLang="ko-KR" sz="1800" b="1" u="sng"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 strengths &amp; weaknesses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 comparisons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ATAM analysis: sensitivity points, risks, tradeoffs</a:t>
            </a:r>
            <a:endParaRPr lang="en-US" altLang="ko-KR" sz="1600" dirty="0" smtClean="0">
              <a:ln>
                <a:noFill/>
              </a:ln>
              <a:solidFill>
                <a:schemeClr val="tx1"/>
              </a:solidFill>
              <a:effectLst/>
              <a:ea typeface="굴림" charset="-127"/>
            </a:endParaRPr>
          </a:p>
          <a:p>
            <a:pPr lvl="1" eaLnBrk="1" hangingPunct="1">
              <a:buFontTx/>
              <a:buNone/>
            </a:pPr>
            <a:endParaRPr lang="en-US" altLang="ko-KR" dirty="0" smtClean="0">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a:t>
            </a:r>
            <a:r>
              <a:rPr altLang="ko-KR" smtClean="0">
                <a:ea typeface="굴림" charset="-127"/>
              </a:rPr>
              <a:t>components</a:t>
            </a:r>
            <a:endParaRPr altLang="ko-KR" smtClean="0">
              <a:ea typeface="굴림" charset="-127"/>
            </a:endParaRP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FDIR &amp; ADL 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 </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a:t>
            </a:r>
            <a:r>
              <a:rPr smtClean="0"/>
              <a:t>strengths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a:t>
            </a:r>
            <a:r>
              <a:rPr smtClean="0"/>
              <a:t>design WEAKNESSES </a:t>
            </a:r>
            <a:r>
              <a:rPr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p:txBody>
          <a:bodyPr/>
          <a:lstStyle/>
          <a:p>
            <a:r>
              <a:rPr lang="en-US" i="1" u="sng" dirty="0" smtClean="0"/>
              <a:t>Client</a:t>
            </a:r>
            <a:r>
              <a:rPr lang="en-US" dirty="0" smtClean="0"/>
              <a:t> : NASA</a:t>
            </a:r>
          </a:p>
          <a:p>
            <a:r>
              <a:rPr lang="en-US" i="1" u="sng" dirty="0" smtClean="0"/>
              <a:t>Users </a:t>
            </a:r>
            <a:r>
              <a:rPr lang="en-US" dirty="0" smtClean="0"/>
              <a:t>: Spaceship crew and flight control can manually control the system</a:t>
            </a:r>
          </a:p>
          <a:p>
            <a:endParaRPr lang="en-US" dirty="0" smtClean="0"/>
          </a:p>
          <a:p>
            <a:r>
              <a:rPr lang="en-US" i="1" u="sng" dirty="0" smtClean="0"/>
              <a:t>The problem </a:t>
            </a:r>
            <a:r>
              <a:rPr lang="en-US" dirty="0" smtClean="0"/>
              <a:t>: Fault detection</a:t>
            </a:r>
          </a:p>
          <a:p>
            <a:pPr lvl="1"/>
            <a:r>
              <a:rPr lang="en-US" dirty="0" smtClean="0"/>
              <a:t>Detected when monitored values are out-of-tolerance</a:t>
            </a:r>
          </a:p>
          <a:p>
            <a:endParaRPr lang="en-US"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t>
            </a:r>
            <a:r>
              <a:rPr lang="fr-FR" dirty="0" smtClean="0"/>
              <a:t>O</a:t>
            </a:r>
            <a:r>
              <a:rPr smtClean="0"/>
              <a:t>verall architecture </a:t>
            </a:r>
            <a:endParaRPr lang="fr-FR" dirty="0"/>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357158" y="5214950"/>
            <a:ext cx="1928826" cy="566309"/>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a:p>
            <a:pPr marL="0" marR="0" indent="0"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5286380" y="557214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a:endCxn id="42" idx="3"/>
          </p:cNvCxnSpPr>
          <p:nvPr/>
        </p:nvCxnSpPr>
        <p:spPr>
          <a:xfrm flipH="1">
            <a:off x="3214678" y="1643050"/>
            <a:ext cx="4643470" cy="4357718"/>
          </a:xfrm>
          <a:prstGeom prst="bentConnector3">
            <a:avLst>
              <a:gd name="adj1" fmla="val -22974"/>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54" name="Rectangle 153"/>
          <p:cNvSpPr/>
          <p:nvPr/>
        </p:nvSpPr>
        <p:spPr>
          <a:xfrm>
            <a:off x="3929058" y="6143644"/>
            <a:ext cx="5214974" cy="714356"/>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357958"/>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643710"/>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21508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478809"/>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4" name="ZoneTexte 163"/>
          <p:cNvSpPr txBox="1"/>
          <p:nvPr/>
        </p:nvSpPr>
        <p:spPr>
          <a:xfrm>
            <a:off x="4000496" y="631503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500958" y="6193057"/>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500958" y="6478809"/>
            <a:ext cx="1604927"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err="1" smtClean="0">
                <a:ln>
                  <a:noFill/>
                </a:ln>
                <a:uLnTx/>
                <a:uFillTx/>
                <a:latin typeface="+mn-lt"/>
                <a:ea typeface="+mn-ea"/>
                <a:cs typeface="+mn-cs"/>
              </a:rPr>
              <a:t>systems</a:t>
            </a:r>
            <a:endParaRPr kumimoji="0" lang="fr-FR" sz="1400" b="1" i="0" u="none" strike="noStrike" kern="0" cap="none" spc="0" normalizeH="0" baseline="0" noProof="0" dirty="0" smtClean="0">
              <a:ln>
                <a:noFill/>
              </a:ln>
              <a:uLnTx/>
              <a:uFillTx/>
              <a:latin typeface="+mn-lt"/>
              <a:ea typeface="+mn-ea"/>
              <a:cs typeface="+mn-cs"/>
            </a:endParaRPr>
          </a:p>
        </p:txBody>
      </p:sp>
      <p:sp>
        <p:nvSpPr>
          <p:cNvPr id="42" name="Rectangle 41"/>
          <p:cNvSpPr/>
          <p:nvPr/>
        </p:nvSpPr>
        <p:spPr>
          <a:xfrm>
            <a:off x="1214414" y="5786454"/>
            <a:ext cx="2000264" cy="42862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t>Monitored</a:t>
            </a:r>
            <a:r>
              <a:rPr lang="fr-FR" dirty="0" smtClean="0"/>
              <a:t> </a:t>
            </a:r>
            <a:r>
              <a:rPr lang="fr-FR" dirty="0" err="1" smtClean="0"/>
              <a:t>systems</a:t>
            </a:r>
            <a:endParaRPr lang="fr-FR" dirty="0"/>
          </a:p>
        </p:txBody>
      </p:sp>
      <p:cxnSp>
        <p:nvCxnSpPr>
          <p:cNvPr id="50" name="Connecteur droit avec flèche 49"/>
          <p:cNvCxnSpPr/>
          <p:nvPr/>
        </p:nvCxnSpPr>
        <p:spPr>
          <a:xfrm>
            <a:off x="285720" y="6072206"/>
            <a:ext cx="928694" cy="1588"/>
          </a:xfrm>
          <a:prstGeom prst="straightConnector1">
            <a:avLst/>
          </a:prstGeom>
          <a:ln w="41275">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62" name="Rectangle 61"/>
          <p:cNvSpPr/>
          <p:nvPr/>
        </p:nvSpPr>
        <p:spPr>
          <a:xfrm>
            <a:off x="6929454" y="6500834"/>
            <a:ext cx="571504" cy="214314"/>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43" name="ZoneTexte 42"/>
          <p:cNvSpPr txBox="1"/>
          <p:nvPr/>
        </p:nvSpPr>
        <p:spPr>
          <a:xfrm>
            <a:off x="2285984" y="533580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sp>
        <p:nvSpPr>
          <p:cNvPr id="163" name="Rectangle 162"/>
          <p:cNvSpPr/>
          <p:nvPr/>
        </p:nvSpPr>
        <p:spPr>
          <a:xfrm>
            <a:off x="6929454" y="6215082"/>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143372" y="1142984"/>
            <a:ext cx="2000264" cy="71438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a:p>
        </p:txBody>
      </p:sp>
      <p:sp>
        <p:nvSpPr>
          <p:cNvPr id="11" name="Rectangle 10"/>
          <p:cNvSpPr/>
          <p:nvPr/>
        </p:nvSpPr>
        <p:spPr>
          <a:xfrm>
            <a:off x="4143342" y="1142984"/>
            <a:ext cx="2000264" cy="35719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smtClean="0"/>
          </a:p>
          <a:p>
            <a:pPr algn="ctr"/>
            <a:endParaRPr lang="fr-FR" b="1" dirty="0" smtClean="0"/>
          </a:p>
          <a:p>
            <a:pPr algn="ctr"/>
            <a:r>
              <a:rPr lang="fr-FR" b="1" dirty="0" err="1" smtClean="0"/>
              <a:t>Automatical</a:t>
            </a:r>
            <a:endParaRPr lang="fr-FR" b="1" dirty="0" smtClean="0"/>
          </a:p>
          <a:p>
            <a:pPr algn="ctr"/>
            <a:r>
              <a:rPr lang="fr-FR" b="1" dirty="0" smtClean="0"/>
              <a:t>Control</a:t>
            </a:r>
            <a:endParaRPr lang="fr-FR" b="1" dirty="0"/>
          </a:p>
        </p:txBody>
      </p:sp>
      <p:sp>
        <p:nvSpPr>
          <p:cNvPr id="2" name="Titre 1"/>
          <p:cNvSpPr>
            <a:spLocks noGrp="1"/>
          </p:cNvSpPr>
          <p:nvPr>
            <p:ph type="ctrTitle"/>
          </p:nvPr>
        </p:nvSpPr>
        <p:spPr/>
        <p:txBody>
          <a:bodyPr/>
          <a:lstStyle/>
          <a:p>
            <a:r>
              <a:rPr smtClean="0"/>
              <a:t>3. </a:t>
            </a:r>
            <a:r>
              <a:rPr lang="fr-FR" dirty="0" smtClean="0"/>
              <a:t>O</a:t>
            </a:r>
            <a:r>
              <a:rPr smtClean="0"/>
              <a:t>verall architecture (cont.)</a:t>
            </a:r>
            <a:endParaRPr lang="fr-FR" dirty="0"/>
          </a:p>
        </p:txBody>
      </p:sp>
      <p:sp>
        <p:nvSpPr>
          <p:cNvPr id="7" name="Rectangle 6"/>
          <p:cNvSpPr/>
          <p:nvPr/>
        </p:nvSpPr>
        <p:spPr>
          <a:xfrm>
            <a:off x="2143078" y="185736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System control</a:t>
            </a:r>
            <a:endParaRPr lang="fr-FR" b="1" dirty="0"/>
          </a:p>
        </p:txBody>
      </p:sp>
      <p:sp>
        <p:nvSpPr>
          <p:cNvPr id="10" name="Rectangle 9"/>
          <p:cNvSpPr/>
          <p:nvPr/>
        </p:nvSpPr>
        <p:spPr>
          <a:xfrm>
            <a:off x="2143078" y="257174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Subsystem</a:t>
            </a:r>
            <a:endParaRPr lang="fr-FR" b="1" dirty="0"/>
          </a:p>
        </p:txBody>
      </p:sp>
      <p:sp>
        <p:nvSpPr>
          <p:cNvPr id="12" name="Rectangle 11"/>
          <p:cNvSpPr/>
          <p:nvPr/>
        </p:nvSpPr>
        <p:spPr>
          <a:xfrm>
            <a:off x="2143078" y="328612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Device</a:t>
            </a:r>
            <a:r>
              <a:rPr lang="fr-FR" b="1" dirty="0" smtClean="0"/>
              <a:t> </a:t>
            </a:r>
            <a:r>
              <a:rPr lang="fr-FR" b="1" dirty="0" err="1" smtClean="0"/>
              <a:t>functions</a:t>
            </a:r>
            <a:endParaRPr lang="fr-FR" b="1" dirty="0"/>
          </a:p>
        </p:txBody>
      </p:sp>
      <p:sp>
        <p:nvSpPr>
          <p:cNvPr id="9" name="Rectangle 8"/>
          <p:cNvSpPr/>
          <p:nvPr/>
        </p:nvSpPr>
        <p:spPr>
          <a:xfrm>
            <a:off x="2143078" y="400050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Individual</a:t>
            </a:r>
            <a:r>
              <a:rPr lang="fr-FR" b="1" dirty="0" smtClean="0"/>
              <a:t> </a:t>
            </a:r>
            <a:r>
              <a:rPr lang="fr-FR" b="1" dirty="0" err="1" smtClean="0"/>
              <a:t>device</a:t>
            </a:r>
            <a:endParaRPr lang="fr-FR" b="1" dirty="0"/>
          </a:p>
        </p:txBody>
      </p:sp>
      <p:sp>
        <p:nvSpPr>
          <p:cNvPr id="5" name="Rectangle 4"/>
          <p:cNvSpPr/>
          <p:nvPr/>
        </p:nvSpPr>
        <p:spPr>
          <a:xfrm>
            <a:off x="2143108" y="1142984"/>
            <a:ext cx="2000264"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p>
        </p:txBody>
      </p:sp>
      <p:sp>
        <p:nvSpPr>
          <p:cNvPr id="13" name="Rectangle 12"/>
          <p:cNvSpPr/>
          <p:nvPr/>
        </p:nvSpPr>
        <p:spPr>
          <a:xfrm>
            <a:off x="1571604" y="5429265"/>
            <a:ext cx="4000528" cy="500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Fault</a:t>
            </a:r>
            <a:r>
              <a:rPr lang="fr-FR" b="1" dirty="0" smtClean="0"/>
              <a:t> </a:t>
            </a:r>
            <a:r>
              <a:rPr lang="fr-FR" b="1" dirty="0" err="1" smtClean="0"/>
              <a:t>filtering</a:t>
            </a:r>
            <a:r>
              <a:rPr lang="fr-FR" b="1" dirty="0" smtClean="0"/>
              <a:t> system</a:t>
            </a:r>
            <a:endParaRPr lang="fr-FR" b="1" dirty="0"/>
          </a:p>
        </p:txBody>
      </p:sp>
      <p:cxnSp>
        <p:nvCxnSpPr>
          <p:cNvPr id="23" name="Connecteur en angle 28"/>
          <p:cNvCxnSpPr>
            <a:stCxn id="13" idx="0"/>
            <a:endCxn id="42" idx="2"/>
          </p:cNvCxnSpPr>
          <p:nvPr/>
        </p:nvCxnSpPr>
        <p:spPr>
          <a:xfrm rot="16200000" flipV="1">
            <a:off x="1696613" y="3554009"/>
            <a:ext cx="1000133" cy="2750379"/>
          </a:xfrm>
          <a:prstGeom prst="bentConnector3">
            <a:avLst>
              <a:gd name="adj1" fmla="val 16897"/>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ZoneTexte 28"/>
          <p:cNvSpPr txBox="1"/>
          <p:nvPr/>
        </p:nvSpPr>
        <p:spPr>
          <a:xfrm>
            <a:off x="285720" y="528638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30" name="Connecteur en angle 28"/>
          <p:cNvCxnSpPr>
            <a:endCxn id="9" idx="2"/>
          </p:cNvCxnSpPr>
          <p:nvPr/>
        </p:nvCxnSpPr>
        <p:spPr>
          <a:xfrm>
            <a:off x="1357260" y="3607596"/>
            <a:ext cx="1785950" cy="1107289"/>
          </a:xfrm>
          <a:prstGeom prst="bentConnector4">
            <a:avLst>
              <a:gd name="adj1" fmla="val 12830"/>
              <a:gd name="adj2" fmla="val 131738"/>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ZoneTexte 34"/>
          <p:cNvSpPr txBox="1"/>
          <p:nvPr/>
        </p:nvSpPr>
        <p:spPr>
          <a:xfrm>
            <a:off x="2143078" y="478632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36" name="Connecteur en angle 28"/>
          <p:cNvCxnSpPr>
            <a:stCxn id="66" idx="0"/>
            <a:endCxn id="43" idx="2"/>
          </p:cNvCxnSpPr>
          <p:nvPr/>
        </p:nvCxnSpPr>
        <p:spPr>
          <a:xfrm rot="16200000" flipH="1">
            <a:off x="5444734" y="-158378"/>
            <a:ext cx="1143008" cy="3745733"/>
          </a:xfrm>
          <a:prstGeom prst="bentConnector5">
            <a:avLst>
              <a:gd name="adj1" fmla="val -10345"/>
              <a:gd name="adj2" fmla="val 67705"/>
              <a:gd name="adj3" fmla="val 137931"/>
            </a:avLst>
          </a:prstGeom>
          <a:ln>
            <a:tailEnd type="arrow"/>
          </a:ln>
        </p:spPr>
        <p:style>
          <a:lnRef idx="2">
            <a:schemeClr val="accent6"/>
          </a:lnRef>
          <a:fillRef idx="0">
            <a:schemeClr val="accent6"/>
          </a:fillRef>
          <a:effectRef idx="1">
            <a:schemeClr val="accent6"/>
          </a:effectRef>
          <a:fontRef idx="minor">
            <a:schemeClr val="tx1"/>
          </a:fontRef>
        </p:style>
      </p:cxnSp>
      <p:sp>
        <p:nvSpPr>
          <p:cNvPr id="40" name="ZoneTexte 39"/>
          <p:cNvSpPr txBox="1"/>
          <p:nvPr/>
        </p:nvSpPr>
        <p:spPr>
          <a:xfrm>
            <a:off x="6929392" y="271462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41" name="Connecteur en angle 28"/>
          <p:cNvCxnSpPr>
            <a:stCxn id="11" idx="3"/>
            <a:endCxn id="44" idx="1"/>
          </p:cNvCxnSpPr>
          <p:nvPr/>
        </p:nvCxnSpPr>
        <p:spPr>
          <a:xfrm>
            <a:off x="6143606" y="2928935"/>
            <a:ext cx="1143038" cy="1678792"/>
          </a:xfrm>
          <a:prstGeom prst="bentConnector3">
            <a:avLst>
              <a:gd name="adj1" fmla="val 6655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ZoneTexte 44"/>
          <p:cNvSpPr txBox="1"/>
          <p:nvPr/>
        </p:nvSpPr>
        <p:spPr>
          <a:xfrm>
            <a:off x="6929454" y="3643315"/>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46" name="Connecteur en angle 28"/>
          <p:cNvCxnSpPr>
            <a:endCxn id="43" idx="3"/>
          </p:cNvCxnSpPr>
          <p:nvPr/>
        </p:nvCxnSpPr>
        <p:spPr>
          <a:xfrm rot="5400000" flipH="1" flipV="1">
            <a:off x="6942551" y="3022994"/>
            <a:ext cx="2893240" cy="347666"/>
          </a:xfrm>
          <a:prstGeom prst="bentConnector4">
            <a:avLst>
              <a:gd name="adj1" fmla="val 1508"/>
              <a:gd name="adj2" fmla="val 19749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ZoneTexte 48"/>
          <p:cNvSpPr txBox="1"/>
          <p:nvPr/>
        </p:nvSpPr>
        <p:spPr>
          <a:xfrm>
            <a:off x="7858148" y="307181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51" name="Connecteur en angle 28"/>
          <p:cNvCxnSpPr>
            <a:stCxn id="66" idx="3"/>
            <a:endCxn id="62" idx="1"/>
          </p:cNvCxnSpPr>
          <p:nvPr/>
        </p:nvCxnSpPr>
        <p:spPr>
          <a:xfrm>
            <a:off x="6143636" y="1500174"/>
            <a:ext cx="1357322" cy="4464875"/>
          </a:xfrm>
          <a:prstGeom prst="bentConnector3">
            <a:avLst>
              <a:gd name="adj1" fmla="val 23285"/>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8" name="ZoneTexte 57"/>
          <p:cNvSpPr txBox="1"/>
          <p:nvPr/>
        </p:nvSpPr>
        <p:spPr>
          <a:xfrm>
            <a:off x="5357818" y="4786322"/>
            <a:ext cx="1071570"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p>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80" name="Ellipse 79"/>
          <p:cNvSpPr/>
          <p:nvPr/>
        </p:nvSpPr>
        <p:spPr>
          <a:xfrm>
            <a:off x="2143108" y="1142984"/>
            <a:ext cx="4000528" cy="3571900"/>
          </a:xfrm>
          <a:prstGeom prst="ellipse">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p:cNvSpPr txBox="1"/>
          <p:nvPr/>
        </p:nvSpPr>
        <p:spPr>
          <a:xfrm>
            <a:off x="142844" y="1428736"/>
            <a:ext cx="1785950" cy="584775"/>
          </a:xfrm>
          <a:prstGeom prst="rect">
            <a:avLst/>
          </a:prstGeom>
          <a:noFill/>
          <a:ln>
            <a:noFill/>
          </a:ln>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r>
              <a:rPr lang="fr-FR" sz="1600" kern="0" dirty="0" smtClean="0">
                <a:solidFill>
                  <a:schemeClr val="bg1">
                    <a:lumMod val="50000"/>
                  </a:schemeClr>
                </a:solidFill>
                <a:latin typeface="+mn-lt"/>
                <a:cs typeface="+mn-cs"/>
              </a:rPr>
              <a:t>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analyzer</a:t>
            </a: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 control</a:t>
            </a:r>
            <a:r>
              <a:rPr kumimoji="0" lang="fr-FR" sz="1600" i="0" u="none" strike="noStrike" kern="0" cap="none" spc="0" normalizeH="0" noProof="0" dirty="0" smtClean="0">
                <a:ln>
                  <a:noFill/>
                </a:ln>
                <a:solidFill>
                  <a:schemeClr val="bg1">
                    <a:lumMod val="50000"/>
                  </a:schemeClr>
                </a:solidFill>
                <a:uLnTx/>
                <a:uFillTx/>
                <a:latin typeface="+mn-lt"/>
                <a:ea typeface="+mn-ea"/>
                <a:cs typeface="+mn-cs"/>
              </a:rPr>
              <a:t> system</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p:txBody>
      </p:sp>
      <p:sp>
        <p:nvSpPr>
          <p:cNvPr id="83" name="ZoneTexte 82"/>
          <p:cNvSpPr txBox="1"/>
          <p:nvPr/>
        </p:nvSpPr>
        <p:spPr>
          <a:xfrm>
            <a:off x="142844" y="5929330"/>
            <a:ext cx="998991" cy="63402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detector</a:t>
            </a:r>
          </a:p>
        </p:txBody>
      </p:sp>
      <p:cxnSp>
        <p:nvCxnSpPr>
          <p:cNvPr id="85" name="Connecteur droit avec flèche 84"/>
          <p:cNvCxnSpPr>
            <a:stCxn id="82" idx="2"/>
            <a:endCxn id="80" idx="2"/>
          </p:cNvCxnSpPr>
          <p:nvPr/>
        </p:nvCxnSpPr>
        <p:spPr>
          <a:xfrm rot="16200000" flipH="1">
            <a:off x="1131752" y="1917577"/>
            <a:ext cx="915423" cy="1107289"/>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3" idx="3"/>
            <a:endCxn id="81" idx="2"/>
          </p:cNvCxnSpPr>
          <p:nvPr/>
        </p:nvCxnSpPr>
        <p:spPr>
          <a:xfrm flipV="1">
            <a:off x="1141835" y="5929330"/>
            <a:ext cx="429799" cy="31701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215206" y="1214422"/>
            <a:ext cx="1347798"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Information </a:t>
            </a:r>
            <a:r>
              <a:rPr lang="fr-FR" b="1" dirty="0" err="1" smtClean="0"/>
              <a:t>displayer</a:t>
            </a:r>
            <a:endParaRPr lang="fr-FR" b="1" dirty="0"/>
          </a:p>
        </p:txBody>
      </p:sp>
      <p:sp>
        <p:nvSpPr>
          <p:cNvPr id="44" name="Rectangle 43"/>
          <p:cNvSpPr/>
          <p:nvPr/>
        </p:nvSpPr>
        <p:spPr>
          <a:xfrm>
            <a:off x="7286644" y="407194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Report</a:t>
            </a:r>
            <a:endParaRPr lang="fr-FR" b="1" dirty="0"/>
          </a:p>
        </p:txBody>
      </p:sp>
      <p:sp>
        <p:nvSpPr>
          <p:cNvPr id="42" name="Rectangle 41"/>
          <p:cNvSpPr/>
          <p:nvPr/>
        </p:nvSpPr>
        <p:spPr>
          <a:xfrm>
            <a:off x="214282" y="335756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Data </a:t>
            </a:r>
            <a:r>
              <a:rPr lang="fr-FR" b="1" dirty="0" err="1" smtClean="0"/>
              <a:t>storage</a:t>
            </a:r>
            <a:r>
              <a:rPr lang="fr-FR" b="1" dirty="0" smtClean="0"/>
              <a:t> system</a:t>
            </a:r>
            <a:endParaRPr lang="fr-FR" b="1" dirty="0"/>
          </a:p>
        </p:txBody>
      </p:sp>
      <p:sp>
        <p:nvSpPr>
          <p:cNvPr id="62" name="Rectangle 61"/>
          <p:cNvSpPr/>
          <p:nvPr/>
        </p:nvSpPr>
        <p:spPr>
          <a:xfrm>
            <a:off x="7500958" y="5429264"/>
            <a:ext cx="1214414" cy="107157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err="1" smtClean="0"/>
              <a:t>Monitored</a:t>
            </a:r>
            <a:r>
              <a:rPr lang="fr-FR" b="1" dirty="0" smtClean="0"/>
              <a:t> system</a:t>
            </a:r>
            <a:endParaRPr lang="fr-FR" b="1" dirty="0"/>
          </a:p>
        </p:txBody>
      </p:sp>
      <p:sp>
        <p:nvSpPr>
          <p:cNvPr id="66" name="Rectangle 65"/>
          <p:cNvSpPr/>
          <p:nvPr/>
        </p:nvSpPr>
        <p:spPr>
          <a:xfrm>
            <a:off x="2143108" y="1142984"/>
            <a:ext cx="4000528" cy="714380"/>
          </a:xfrm>
          <a:prstGeom prst="rect">
            <a:avLst/>
          </a:prstGeom>
          <a:noFill/>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Manual</a:t>
            </a:r>
            <a:r>
              <a:rPr lang="fr-FR" b="1" dirty="0" smtClean="0"/>
              <a:t> FDIR</a:t>
            </a:r>
            <a:endParaRPr lang="fr-FR" b="1" dirty="0"/>
          </a:p>
        </p:txBody>
      </p:sp>
      <p:cxnSp>
        <p:nvCxnSpPr>
          <p:cNvPr id="94" name="Connecteur en angle 28"/>
          <p:cNvCxnSpPr>
            <a:stCxn id="62" idx="2"/>
            <a:endCxn id="81" idx="4"/>
          </p:cNvCxnSpPr>
          <p:nvPr/>
        </p:nvCxnSpPr>
        <p:spPr>
          <a:xfrm rot="5400000" flipH="1">
            <a:off x="5804313" y="4196982"/>
            <a:ext cx="71438" cy="4536267"/>
          </a:xfrm>
          <a:prstGeom prst="bentConnector3">
            <a:avLst>
              <a:gd name="adj1" fmla="val -319998"/>
            </a:avLst>
          </a:prstGeom>
          <a:ln>
            <a:tailEnd type="arrow"/>
          </a:ln>
        </p:spPr>
        <p:style>
          <a:lnRef idx="2">
            <a:schemeClr val="accent6"/>
          </a:lnRef>
          <a:fillRef idx="0">
            <a:schemeClr val="accent6"/>
          </a:fillRef>
          <a:effectRef idx="1">
            <a:schemeClr val="accent6"/>
          </a:effectRef>
          <a:fontRef idx="minor">
            <a:schemeClr val="tx1"/>
          </a:fontRef>
        </p:style>
      </p:cxnSp>
      <p:sp>
        <p:nvSpPr>
          <p:cNvPr id="98" name="ZoneTexte 97"/>
          <p:cNvSpPr txBox="1"/>
          <p:nvPr/>
        </p:nvSpPr>
        <p:spPr>
          <a:xfrm>
            <a:off x="5786446" y="6500834"/>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99" name="Connecteur en angle 28"/>
          <p:cNvCxnSpPr>
            <a:stCxn id="14" idx="3"/>
          </p:cNvCxnSpPr>
          <p:nvPr/>
        </p:nvCxnSpPr>
        <p:spPr>
          <a:xfrm>
            <a:off x="5572132" y="6179363"/>
            <a:ext cx="2000264" cy="35719"/>
          </a:xfrm>
          <a:prstGeom prst="bentConnector3">
            <a:avLst>
              <a:gd name="adj1" fmla="val -2019"/>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1" name="ZoneTexte 110"/>
          <p:cNvSpPr txBox="1"/>
          <p:nvPr/>
        </p:nvSpPr>
        <p:spPr>
          <a:xfrm>
            <a:off x="5715008" y="6215082"/>
            <a:ext cx="1785950" cy="307777"/>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14" name="Rectangle 13"/>
          <p:cNvSpPr/>
          <p:nvPr/>
        </p:nvSpPr>
        <p:spPr>
          <a:xfrm>
            <a:off x="1571604" y="5929330"/>
            <a:ext cx="40005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Monitored</a:t>
            </a:r>
            <a:r>
              <a:rPr lang="fr-FR" b="1" dirty="0" smtClean="0"/>
              <a:t> value </a:t>
            </a:r>
            <a:r>
              <a:rPr lang="fr-FR" b="1" dirty="0" err="1" smtClean="0"/>
              <a:t>checker</a:t>
            </a:r>
            <a:endParaRPr lang="fr-FR" b="1" dirty="0"/>
          </a:p>
        </p:txBody>
      </p:sp>
      <p:sp>
        <p:nvSpPr>
          <p:cNvPr id="81" name="Ellipse 80"/>
          <p:cNvSpPr/>
          <p:nvPr/>
        </p:nvSpPr>
        <p:spPr>
          <a:xfrm>
            <a:off x="1571634" y="5429264"/>
            <a:ext cx="4000528" cy="1000132"/>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7" name="Groupe 116"/>
          <p:cNvGrpSpPr/>
          <p:nvPr/>
        </p:nvGrpSpPr>
        <p:grpSpPr>
          <a:xfrm>
            <a:off x="9215470" y="2000240"/>
            <a:ext cx="2357454" cy="4857760"/>
            <a:chOff x="9215470" y="2000240"/>
            <a:chExt cx="2357454" cy="4857760"/>
          </a:xfrm>
        </p:grpSpPr>
        <p:sp>
          <p:nvSpPr>
            <p:cNvPr id="67" name="Rectangle 66"/>
            <p:cNvSpPr/>
            <p:nvPr/>
          </p:nvSpPr>
          <p:spPr>
            <a:xfrm>
              <a:off x="9215470" y="2000240"/>
              <a:ext cx="2143140" cy="4857760"/>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8" name="Connecteur en angle 28"/>
            <p:cNvCxnSpPr/>
            <p:nvPr/>
          </p:nvCxnSpPr>
          <p:spPr>
            <a:xfrm>
              <a:off x="9429784" y="6215082"/>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Connecteur en angle 28"/>
            <p:cNvCxnSpPr/>
            <p:nvPr/>
          </p:nvCxnSpPr>
          <p:spPr>
            <a:xfrm>
              <a:off x="9429784" y="6500834"/>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0" name="ZoneTexte 69"/>
            <p:cNvSpPr txBox="1"/>
            <p:nvPr/>
          </p:nvSpPr>
          <p:spPr>
            <a:xfrm>
              <a:off x="10072726" y="6072206"/>
              <a:ext cx="114297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71" name="ZoneTexte 70"/>
            <p:cNvSpPr txBox="1"/>
            <p:nvPr/>
          </p:nvSpPr>
          <p:spPr>
            <a:xfrm>
              <a:off x="10072726" y="6335933"/>
              <a:ext cx="1500198"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72" name="ZoneTexte 71"/>
            <p:cNvSpPr txBox="1"/>
            <p:nvPr/>
          </p:nvSpPr>
          <p:spPr>
            <a:xfrm>
              <a:off x="9779402" y="207167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15" name="Rectangle 114"/>
            <p:cNvSpPr/>
            <p:nvPr/>
          </p:nvSpPr>
          <p:spPr>
            <a:xfrm>
              <a:off x="9358346" y="2571744"/>
              <a:ext cx="1857388" cy="2214578"/>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smtClean="0"/>
            </a:p>
            <a:p>
              <a:pPr algn="ctr"/>
              <a:r>
                <a:rPr lang="fr-FR" b="1" dirty="0" smtClean="0"/>
                <a:t>FDIR </a:t>
              </a:r>
              <a:r>
                <a:rPr lang="fr-FR" b="1" dirty="0" err="1" smtClean="0"/>
                <a:t>systems</a:t>
              </a: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a:p>
          </p:txBody>
        </p:sp>
        <p:sp>
          <p:nvSpPr>
            <p:cNvPr id="116" name="Rectangle 115"/>
            <p:cNvSpPr/>
            <p:nvPr/>
          </p:nvSpPr>
          <p:spPr>
            <a:xfrm>
              <a:off x="9358346" y="5000636"/>
              <a:ext cx="1785950" cy="7143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err="1" smtClean="0"/>
                <a:t>Spacecraft</a:t>
              </a:r>
              <a:r>
                <a:rPr lang="fr-FR" sz="1600" dirty="0" smtClean="0"/>
                <a:t> </a:t>
              </a:r>
            </a:p>
            <a:p>
              <a:pPr algn="ctr"/>
              <a:r>
                <a:rPr lang="fr-FR" sz="1600" dirty="0" err="1" smtClean="0"/>
                <a:t>systems</a:t>
              </a:r>
              <a:endParaRPr lang="fr-FR" sz="1600" dirty="0"/>
            </a:p>
          </p:txBody>
        </p:sp>
        <p:sp>
          <p:nvSpPr>
            <p:cNvPr id="63" name="Rectangle 62"/>
            <p:cNvSpPr/>
            <p:nvPr/>
          </p:nvSpPr>
          <p:spPr>
            <a:xfrm>
              <a:off x="9501222" y="3214686"/>
              <a:ext cx="1571636"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err="1" smtClean="0"/>
                <a:t>Fault</a:t>
              </a:r>
              <a:r>
                <a:rPr lang="fr-FR" sz="1600" dirty="0" smtClean="0"/>
                <a:t> </a:t>
              </a:r>
              <a:r>
                <a:rPr lang="fr-FR" sz="1600" dirty="0" err="1" smtClean="0"/>
                <a:t>analyzer</a:t>
              </a:r>
              <a:r>
                <a:rPr lang="fr-FR" sz="1600" dirty="0" smtClean="0"/>
                <a:t> system</a:t>
              </a:r>
            </a:p>
            <a:p>
              <a:pPr algn="ctr"/>
              <a:r>
                <a:rPr lang="fr-FR" sz="1600" dirty="0" smtClean="0"/>
                <a:t>(5 </a:t>
              </a:r>
              <a:r>
                <a:rPr lang="fr-FR" sz="1600" dirty="0" err="1" smtClean="0"/>
                <a:t>layers</a:t>
              </a:r>
              <a:r>
                <a:rPr lang="fr-FR" sz="1600" dirty="0" smtClean="0"/>
                <a:t>)</a:t>
              </a:r>
              <a:endParaRPr lang="fr-FR" sz="1600" dirty="0" smtClean="0"/>
            </a:p>
          </p:txBody>
        </p:sp>
        <p:sp>
          <p:nvSpPr>
            <p:cNvPr id="64" name="Rectangle 63"/>
            <p:cNvSpPr/>
            <p:nvPr/>
          </p:nvSpPr>
          <p:spPr>
            <a:xfrm>
              <a:off x="9501254" y="4071942"/>
              <a:ext cx="1571604" cy="571504"/>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err="1" smtClean="0"/>
                <a:t>Fault</a:t>
              </a:r>
              <a:r>
                <a:rPr lang="fr-FR" sz="1600" dirty="0" smtClean="0"/>
                <a:t> detector system</a:t>
              </a:r>
              <a:endParaRPr lang="fr-FR"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3.33333E-6 L -0.23507 -3.33333E-6 " pathEditMode="relative" rAng="0" ptsTypes="AA">
                                      <p:cBhvr>
                                        <p:cTn id="6" dur="1000" fill="hold"/>
                                        <p:tgtEl>
                                          <p:spTgt spid="117"/>
                                        </p:tgtEl>
                                        <p:attrNameLst>
                                          <p:attrName>ppt_x</p:attrName>
                                          <p:attrName>ppt_y</p:attrName>
                                        </p:attrNameLst>
                                      </p:cBhvr>
                                      <p:rCtr x="-11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23298 -3.33333E-6 L 0.01702 -3.33333E-6 " pathEditMode="relative" rAng="0" ptsTypes="AA">
                                      <p:cBhvr>
                                        <p:cTn id="10" dur="1000" fill="hold"/>
                                        <p:tgtEl>
                                          <p:spTgt spid="117"/>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a:t>
            </a:r>
            <a:endParaRPr lang="en-US" dirty="0"/>
          </a:p>
        </p:txBody>
      </p:sp>
      <p:sp>
        <p:nvSpPr>
          <p:cNvPr id="3" name="Text Placeholder 2"/>
          <p:cNvSpPr>
            <a:spLocks noGrp="1"/>
          </p:cNvSpPr>
          <p:nvPr>
            <p:ph type="body" sz="quarter" idx="10"/>
          </p:nvPr>
        </p:nvSpPr>
        <p:spPr/>
        <p:txBody>
          <a:bodyPr/>
          <a:lstStyle/>
          <a:p>
            <a:r>
              <a:rPr lang="en-US" sz="2800" dirty="0" smtClean="0"/>
              <a:t>Event driven architecture</a:t>
            </a:r>
          </a:p>
          <a:p>
            <a:pPr lvl="1"/>
            <a:r>
              <a:rPr lang="en-US" sz="2400" dirty="0" smtClean="0"/>
              <a:t>Devices subscribe to sub-systems which in turn listen to events broadcasted by the devices.</a:t>
            </a:r>
          </a:p>
          <a:p>
            <a:pPr lvl="1"/>
            <a:r>
              <a:rPr lang="en-US" sz="2400" dirty="0" smtClean="0"/>
              <a:t>Such events can be for example “announce value” event</a:t>
            </a:r>
          </a:p>
          <a:p>
            <a:pPr lvl="1"/>
            <a:r>
              <a:rPr lang="en-US" sz="2400" dirty="0" smtClean="0"/>
              <a:t>Choice based on identified quality attributes</a:t>
            </a:r>
          </a:p>
          <a:p>
            <a:pPr lvl="2"/>
            <a:r>
              <a:rPr lang="en-US" sz="1800" dirty="0" smtClean="0"/>
              <a:t>Enables asynchronous processing</a:t>
            </a:r>
          </a:p>
          <a:p>
            <a:pPr lvl="2"/>
            <a:r>
              <a:rPr lang="en-US" sz="1800" dirty="0" smtClean="0"/>
              <a:t>High potential for resilience in case of failure</a:t>
            </a:r>
          </a:p>
          <a:p>
            <a:pPr lvl="2"/>
            <a:r>
              <a:rPr lang="en-US" sz="1800" dirty="0" smtClean="0"/>
              <a:t>Load can be balanced efficiently between systems</a:t>
            </a:r>
          </a:p>
          <a:p>
            <a:pPr lvl="1"/>
            <a:r>
              <a:rPr lang="en-US" sz="2400" dirty="0" smtClean="0"/>
              <a:t>Architectural approach follows logically from system architecture</a:t>
            </a:r>
          </a:p>
          <a:p>
            <a:pPr lvl="1"/>
            <a:endParaRPr lang="en-US" sz="1800" dirty="0" smtClean="0"/>
          </a:p>
          <a:p>
            <a:pPr lvl="2"/>
            <a:endParaRPr lang="en-US"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ATAM presentation</a:t>
            </a:r>
            <a:endParaRPr lang="en-US" dirty="0"/>
          </a:p>
        </p:txBody>
      </p:sp>
      <p:sp>
        <p:nvSpPr>
          <p:cNvPr id="3" name="Espace réservé du texte 2"/>
          <p:cNvSpPr>
            <a:spLocks noGrp="1"/>
          </p:cNvSpPr>
          <p:nvPr>
            <p:ph type="body" sz="quarter" idx="10"/>
          </p:nvPr>
        </p:nvSpPr>
        <p:spPr/>
        <p:txBody>
          <a:bodyPr/>
          <a:lstStyle/>
          <a:p>
            <a:r>
              <a:rPr b="1" i="1" smtClean="0"/>
              <a:t>Architecture Tradeoff Analysis Method</a:t>
            </a:r>
          </a:p>
          <a:p>
            <a:pPr>
              <a:buNone/>
            </a:pPr>
            <a:endParaRPr b="1" smtClean="0"/>
          </a:p>
          <a:p>
            <a:r>
              <a:rPr lang="en-US" dirty="0" smtClean="0"/>
              <a:t>Risk identification method to assess the consequences of architectural decisions in light of quality attribute requirements.</a:t>
            </a:r>
            <a:endParaRPr lang="en-US" b="1" dirty="0" smtClean="0"/>
          </a:p>
          <a:p>
            <a:r>
              <a:rPr lang="en-US" dirty="0" smtClean="0"/>
              <a:t>The ATAM can be done early in the software development life cycle.</a:t>
            </a:r>
            <a:endParaRPr smtClean="0"/>
          </a:p>
          <a:p>
            <a:r>
              <a:rPr lang="en-US" dirty="0" smtClean="0"/>
              <a:t>It can be done relatively inexpensively and quickly (because it is assessing architectural design artifacts).</a:t>
            </a:r>
            <a:endParaRPr smtClean="0"/>
          </a:p>
          <a:p>
            <a:r>
              <a:rPr lang="en-US" dirty="0" smtClean="0"/>
              <a:t>The ATAM produces analyses commensurate with the level of detail of the architectural specification.</a:t>
            </a:r>
            <a:endParaRPr smtClean="0"/>
          </a:p>
          <a:p>
            <a:endParaRPr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2576</TotalTime>
  <Words>2041</Words>
  <Application>Microsoft Macintosh PowerPoint</Application>
  <PresentationFormat>Affichage à l'écran (4:3)</PresentationFormat>
  <Paragraphs>413</Paragraphs>
  <Slides>31</Slides>
  <Notes>0</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Charte graphique_PA</vt:lpstr>
      <vt:lpstr>FDIR    Spacecraft fault protection system</vt:lpstr>
      <vt:lpstr>Table of Contents</vt:lpstr>
      <vt:lpstr>1. Business drivers - context</vt:lpstr>
      <vt:lpstr>1. Business Drivers - requirements</vt:lpstr>
      <vt:lpstr>2. Overall architecture </vt:lpstr>
      <vt:lpstr>3. Overall architecture (cont.)</vt:lpstr>
      <vt:lpstr>4. Architectural approach</vt:lpstr>
      <vt:lpstr>1. ATAM presentation</vt:lpstr>
      <vt:lpstr>Atam assessment steps</vt:lpstr>
      <vt:lpstr>5. Utility tree</vt:lpstr>
      <vt:lpstr>5. Utility Scenarios</vt:lpstr>
      <vt:lpstr>Diapositive 12</vt:lpstr>
      <vt:lpstr>Critical architectural decisions</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Control system &amp; fault analyzer</vt:lpstr>
      <vt:lpstr>Architecture :  FDIR SYSTEM representation</vt:lpstr>
      <vt:lpstr>Architecture :  code sample</vt:lpstr>
      <vt:lpstr>Diapositive 22</vt:lpstr>
      <vt:lpstr>Requirements compliance</vt:lpstr>
      <vt:lpstr>FDIR &amp; ADL Requirements compliance (cont.)</vt:lpstr>
      <vt:lpstr>Architectural design strengths</vt:lpstr>
      <vt:lpstr>Architectural design weaknesses</vt:lpstr>
      <vt:lpstr>Architectural design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373</cp:revision>
  <dcterms:created xsi:type="dcterms:W3CDTF">2009-11-18T20:32:39Z</dcterms:created>
  <dcterms:modified xsi:type="dcterms:W3CDTF">2009-12-09T12:24:36Z</dcterms:modified>
</cp:coreProperties>
</file>