
<file path=[Content_Types].xml><?xml version="1.0" encoding="utf-8"?>
<Types xmlns="http://schemas.openxmlformats.org/package/2006/content-types">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diagrams/quickStyle1.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diagrams/colors1.xml" ContentType="application/vnd.openxmlformats-officedocument.drawingml.diagramColors+xml"/>
  <Override PartName="/customXml/itemProps1.xml" ContentType="application/vnd.openxmlformats-officedocument.customXmlProperties+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diagrams/layout1.xml" ContentType="application/vnd.openxmlformats-officedocument.drawingml.diagramLayout+xml"/>
  <Override PartName="/ppt/theme/theme3.xml" ContentType="application/vnd.openxmlformats-officedocument.theme+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diagrams/data1.xml" ContentType="application/vnd.openxmlformats-officedocument.drawingml.diagramData+xml"/>
  <Default Extension="bin" ContentType="application/vnd.openxmlformats-officedocument.presentationml.printerSettings"/>
  <Default Extension="rels" ContentType="application/vnd.openxmlformats-package.relationships+xml"/>
  <Override PartName="/ppt/handoutMasters/handoutMaster1.xml" ContentType="application/vnd.openxmlformats-officedocument.presentationml.handoutMaster+xml"/>
  <Override PartName="/ppt/slides/slide6.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2"/>
  </p:sldMasterIdLst>
  <p:notesMasterIdLst>
    <p:notesMasterId r:id="rId10"/>
  </p:notesMasterIdLst>
  <p:handoutMasterIdLst>
    <p:handoutMasterId r:id="rId11"/>
  </p:handoutMasterIdLst>
  <p:sldIdLst>
    <p:sldId id="256" r:id="rId3"/>
    <p:sldId id="261" r:id="rId4"/>
    <p:sldId id="288" r:id="rId5"/>
    <p:sldId id="287" r:id="rId6"/>
    <p:sldId id="286" r:id="rId7"/>
    <p:sldId id="289" r:id="rId8"/>
    <p:sldId id="290" r:id="rId9"/>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0"/>
    </p:ext>
    <p:ext uri="{D31A062A-798A-4329-ABDD-BBA856620510}">
      <p14:defaultImageDpi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18760" autoAdjust="0"/>
    <p:restoredTop sz="93738" autoAdjust="0"/>
  </p:normalViewPr>
  <p:slideViewPr>
    <p:cSldViewPr>
      <p:cViewPr>
        <p:scale>
          <a:sx n="70" d="100"/>
          <a:sy n="70" d="100"/>
        </p:scale>
        <p:origin x="-144" y="-83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viewProps" Target="viewProps.xml"/><Relationship Id="rId4" Type="http://schemas.openxmlformats.org/officeDocument/2006/relationships/slide" Target="slides/slide2.xml"/><Relationship Id="rId7" Type="http://schemas.openxmlformats.org/officeDocument/2006/relationships/slide" Target="slides/slide5.xml"/><Relationship Id="rId1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6" Type="http://schemas.openxmlformats.org/officeDocument/2006/relationships/tableStyles" Target="tableStyles.xml"/><Relationship Id="rId8" Type="http://schemas.openxmlformats.org/officeDocument/2006/relationships/slide" Target="slides/slide6.xml"/><Relationship Id="rId13" Type="http://schemas.openxmlformats.org/officeDocument/2006/relationships/presProps" Target="presProps.xml"/><Relationship Id="rId1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2" Type="http://schemas.openxmlformats.org/officeDocument/2006/relationships/printerSettings" Target="printerSettings/printerSettings1.bin"/><Relationship Id="rId2" Type="http://schemas.openxmlformats.org/officeDocument/2006/relationships/slideMaster" Target="slideMasters/slideMaster1.xml"/><Relationship Id="rId9" Type="http://schemas.openxmlformats.org/officeDocument/2006/relationships/slide" Target="slides/slide7.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12/2/09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12/2/09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November 19th,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xmlns:p="http://schemas.openxmlformats.org/presentationml/2006/main" xmlns:r="http://schemas.openxmlformats.org/officeDocument/2006/relationships" xmlns:a="http://schemas.openxmlformats.org/drawingml/2006/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2071688"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86523" y="6643688"/>
            <a:ext cx="1298753"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November</a:t>
            </a:r>
            <a:r>
              <a:rPr lang="fr-FR" altLang="ko-KR" sz="1000" dirty="0" smtClean="0">
                <a:solidFill>
                  <a:srgbClr val="7F7F7F"/>
                </a:solidFill>
                <a:latin typeface="Calibri" pitchFamily="34" charset="0"/>
                <a:ea typeface="굴림" charset="-127"/>
              </a:rPr>
              <a:t> 19th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diagramQuickStyle" Target="../diagrams/quickStyle1.xml"/><Relationship Id="rId1" Type="http://schemas.openxmlformats.org/officeDocument/2006/relationships/slideLayout" Target="../slideLayouts/slideLayout3.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cs.cmu.edu/~acme/" TargetMode="External"/><Relationship Id="rId3" Type="http://schemas.openxmlformats.org/officeDocument/2006/relationships/hyperlink" Target="http://en.wikipedia.org/wiki/Architecture_description_langu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285750" y="6357938"/>
            <a:ext cx="5286375" cy="571500"/>
          </a:xfrm>
        </p:spPr>
        <p:txBody>
          <a:bodyPr/>
          <a:lstStyle/>
          <a:p>
            <a:pPr>
              <a:defRPr/>
            </a:pPr>
            <a:r>
              <a:rPr dirty="0" smtClean="0"/>
              <a:t>CS554 - Design for Software &amp;</a:t>
            </a:r>
            <a:r>
              <a:rPr dirty="0" err="1" smtClean="0"/>
              <a:t>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1643050"/>
            <a:ext cx="8501063" cy="4500594"/>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r>
              <a:rPr altLang="ko-KR" smtClean="0">
                <a:ea typeface="굴림" charset="-127"/>
              </a:rPr>
              <a:t>Utility tree &amp; prioritized scenarios</a:t>
            </a:r>
          </a:p>
          <a:p>
            <a:pPr lvl="1" eaLnBrk="1" hangingPunct="1">
              <a:buFont typeface="Calibri" pitchFamily="34" charset="0"/>
              <a:buAutoNum type="arabicPeriod"/>
            </a:pPr>
            <a:r>
              <a:rPr altLang="ko-KR" smtClean="0">
                <a:ea typeface="굴림" charset="-127"/>
              </a:rPr>
              <a:t>Architectural approach identification + global scheme</a:t>
            </a:r>
          </a:p>
          <a:p>
            <a:pPr lvl="1" eaLnBrk="1" hangingPunct="1">
              <a:buFont typeface="Calibri" pitchFamily="34" charset="0"/>
              <a:buAutoNum type="arabicPeriod"/>
            </a:pPr>
            <a:r>
              <a:rPr altLang="ko-KR" smtClean="0">
                <a:ea typeface="굴림" charset="-127"/>
              </a:rPr>
              <a:t>Architectural decisions (type and architecture)</a:t>
            </a:r>
          </a:p>
          <a:p>
            <a:pPr lvl="1" eaLnBrk="1" hangingPunct="1">
              <a:buFont typeface="Calibri" pitchFamily="34" charset="0"/>
              <a:buAutoNum type="arabicPeriod"/>
            </a:pPr>
            <a:r>
              <a:rPr altLang="ko-KR" smtClean="0">
                <a:ea typeface="굴림" charset="-127"/>
              </a:rPr>
              <a:t>Proposed FDIR architecture  throug ACMEStudio</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lvl="1" eaLnBrk="1" hangingPunct="1">
              <a:buFont typeface="Calibri" pitchFamily="34" charset="0"/>
              <a:buAutoNum type="arabicPeriod"/>
            </a:pPr>
            <a:r>
              <a:rPr altLang="ko-KR" smtClean="0">
                <a:ea typeface="굴림" charset="-127"/>
              </a:rPr>
              <a:t>Strenghs &amp; weaknesses of our architecture (about advantages &amp; disadvantage of choosen family </a:t>
            </a:r>
            <a:r>
              <a:rPr lang="fr-FR" altLang="ko-KR" dirty="0" smtClean="0">
                <a:ea typeface="굴림" charset="-127"/>
                <a:sym typeface="Wingdings" pitchFamily="2" charset="2"/>
              </a:rPr>
              <a:t> </a:t>
            </a:r>
            <a:r>
              <a:rPr lang="fr-FR" altLang="ko-KR" dirty="0" err="1" smtClean="0">
                <a:ea typeface="굴림" charset="-127"/>
                <a:sym typeface="Wingdings" pitchFamily="2" charset="2"/>
              </a:rPr>
              <a:t>key</a:t>
            </a:r>
            <a:r>
              <a:rPr lang="fr-FR" altLang="ko-KR" dirty="0" smtClean="0">
                <a:ea typeface="굴림" charset="-127"/>
                <a:sym typeface="Wingdings" pitchFamily="2" charset="2"/>
              </a:rPr>
              <a:t> </a:t>
            </a:r>
            <a:r>
              <a:rPr lang="fr-FR" altLang="ko-KR" dirty="0" err="1" smtClean="0">
                <a:ea typeface="굴림" charset="-127"/>
                <a:sym typeface="Wingdings" pitchFamily="2" charset="2"/>
              </a:rPr>
              <a:t>decisions</a:t>
            </a:r>
            <a:r>
              <a:rPr altLang="ko-KR" smtClean="0">
                <a:ea typeface="굴림" charset="-127"/>
              </a:rPr>
              <a:t>)</a:t>
            </a:r>
          </a:p>
          <a:p>
            <a:pPr lvl="1" eaLnBrk="1" hangingPunct="1">
              <a:buFont typeface="Calibri" pitchFamily="34" charset="0"/>
              <a:buAutoNum type="arabicPeriod"/>
            </a:pPr>
            <a:r>
              <a:rPr altLang="ko-KR" smtClean="0">
                <a:ea typeface="굴림" charset="-127"/>
              </a:rPr>
              <a:t>Quality attributes goal (utility tree &amp; scenarios)</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P</a:t>
            </a:r>
            <a:r>
              <a:rPr smtClean="0"/>
              <a:t>roject 2 progresses</a:t>
            </a:r>
            <a:endParaRPr lang="fr-FR" dirty="0"/>
          </a:p>
        </p:txBody>
      </p:sp>
      <p:sp>
        <p:nvSpPr>
          <p:cNvPr id="5" name="Espace réservé du texte 4"/>
          <p:cNvSpPr>
            <a:spLocks noGrp="1"/>
          </p:cNvSpPr>
          <p:nvPr>
            <p:ph type="body" sz="quarter" idx="10"/>
          </p:nvPr>
        </p:nvSpPr>
        <p:spPr/>
        <p:txBody>
          <a:bodyPr/>
          <a:lstStyle/>
          <a:p>
            <a:r>
              <a:rPr dirty="0" smtClean="0"/>
              <a:t>Describe &amp; design the architecture of a software system</a:t>
            </a:r>
          </a:p>
          <a:p>
            <a:pPr lvl="1"/>
            <a:r>
              <a:rPr dirty="0" smtClean="0"/>
              <a:t>Specify the system: FDIR fault protection system</a:t>
            </a:r>
          </a:p>
          <a:p>
            <a:pPr lvl="1"/>
            <a:r>
              <a:rPr dirty="0" smtClean="0"/>
              <a:t>Propose an architecture</a:t>
            </a:r>
          </a:p>
          <a:p>
            <a:pPr lvl="2"/>
            <a:r>
              <a:rPr dirty="0" smtClean="0"/>
              <a:t>Utility tree (ATAM)</a:t>
            </a:r>
          </a:p>
          <a:p>
            <a:pPr lvl="2"/>
            <a:r>
              <a:rPr dirty="0" smtClean="0"/>
              <a:t>Prioritized scenarios (ATAM)</a:t>
            </a:r>
          </a:p>
          <a:p>
            <a:pPr lvl="2"/>
            <a:r>
              <a:rPr dirty="0" smtClean="0"/>
              <a:t>Critical architectural decisions (compare the decisions with alternative  choices for those key decisions</a:t>
            </a:r>
          </a:p>
          <a:p>
            <a:pPr lvl="1"/>
            <a:r>
              <a:rPr dirty="0" smtClean="0"/>
              <a:t>Document and explain the architecture</a:t>
            </a:r>
          </a:p>
          <a:p>
            <a:pPr lvl="1"/>
            <a:r>
              <a:rPr dirty="0" smtClean="0"/>
              <a:t>Make an architecture analysis</a:t>
            </a:r>
          </a:p>
          <a:p>
            <a:pPr lvl="2"/>
            <a:r>
              <a:rPr dirty="0" smtClean="0"/>
              <a:t>Do we meet the quality attributes goals ? Do we satisfy the requirements as portrayed in the utility trees and scenarios</a:t>
            </a:r>
          </a:p>
          <a:p>
            <a:pPr lvl="2"/>
            <a:r>
              <a:rPr dirty="0" smtClean="0"/>
              <a:t>What are the strenghs and weaknesses of our architecture ? (ATAM)</a:t>
            </a:r>
          </a:p>
          <a:p>
            <a:pPr lvl="2"/>
            <a:r>
              <a:rPr dirty="0" smtClean="0"/>
              <a:t>Weaknesses of our system thru our archi</a:t>
            </a:r>
          </a:p>
          <a:p>
            <a:pPr lvl="2"/>
            <a:r>
              <a:rPr dirty="0" smtClean="0"/>
              <a:t>Compare 1 or 2 others archi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r>
              <a:rPr sz="1600" b="1" smtClean="0"/>
              <a:t>David S. Wile, </a:t>
            </a:r>
            <a:r>
              <a:rPr sz="1600" i="1" smtClean="0"/>
              <a:t>ACME: An Interchange Language for Architecture Representation</a:t>
            </a:r>
          </a:p>
          <a:p>
            <a:endParaRPr sz="1600" i="1" smtClean="0"/>
          </a:p>
          <a:p>
            <a:r>
              <a:rPr sz="1600" b="1" smtClean="0">
                <a:hlinkClick r:id="rId2"/>
              </a:rPr>
              <a:t>http://www.cs.cmu.edu/~acme</a:t>
            </a:r>
            <a:r>
              <a:rPr sz="1600" b="1" i="1" smtClean="0">
                <a:hlinkClick r:id="rId2"/>
              </a:rPr>
              <a:t>/</a:t>
            </a:r>
            <a:r>
              <a:rPr sz="1600" i="1" smtClean="0"/>
              <a:t>, ACME websites</a:t>
            </a:r>
          </a:p>
          <a:p>
            <a:endParaRPr sz="1600" i="1" smtClean="0"/>
          </a:p>
          <a:p>
            <a:r>
              <a:rPr sz="1600" b="1" smtClean="0">
                <a:hlinkClick r:id="rId3"/>
              </a:rPr>
              <a:t>http://en.wikipedia.org/wiki/Architecture_description_language</a:t>
            </a:r>
            <a:r>
              <a:rPr sz="1600" i="1" smtClean="0"/>
              <a:t>, ADL wikipedia page</a:t>
            </a:r>
          </a:p>
          <a:p>
            <a:endParaRPr sz="1600" i="1" smtClean="0"/>
          </a:p>
          <a:p>
            <a:r>
              <a:rPr lang="en-US" sz="1600" b="1" dirty="0" smtClean="0"/>
              <a:t>[KKC00] R. </a:t>
            </a:r>
            <a:r>
              <a:rPr lang="en-US" sz="1600" b="1" dirty="0" err="1" smtClean="0"/>
              <a:t>Kazman</a:t>
            </a:r>
            <a:r>
              <a:rPr lang="en-US" sz="1600" b="1" dirty="0" smtClean="0"/>
              <a:t>, M. Klein, P. Clements</a:t>
            </a:r>
            <a:r>
              <a:rPr lang="en-US" sz="1600" i="1" dirty="0" smtClean="0"/>
              <a:t>, ATAM: A Method for Architecture Evaluation, CMU/SEI-2000-TR-004, Software Engineering Institute, Carnegie Mellon University, 2000. </a:t>
            </a:r>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Strengths</a:t>
            </a:r>
            <a:endParaRPr lang="en-US" dirty="0"/>
          </a:p>
        </p:txBody>
      </p:sp>
      <p:sp>
        <p:nvSpPr>
          <p:cNvPr id="3" name="Text Placeholder 2"/>
          <p:cNvSpPr>
            <a:spLocks noGrp="1"/>
          </p:cNvSpPr>
          <p:nvPr>
            <p:ph type="body" sz="quarter" idx="10"/>
          </p:nvPr>
        </p:nvSpPr>
        <p:spPr/>
        <p:txBody>
          <a:bodyPr/>
          <a:lstStyle/>
          <a:p>
            <a:pPr>
              <a:buFont typeface="Arial"/>
              <a:buChar char="•"/>
            </a:pPr>
            <a:r>
              <a:rPr lang="en-US" dirty="0" smtClean="0"/>
              <a:t>Loosely coupled</a:t>
            </a:r>
          </a:p>
          <a:p>
            <a:pPr lvl="1">
              <a:buFont typeface="Arial"/>
              <a:buChar char="•"/>
            </a:pPr>
            <a:r>
              <a:rPr lang="en-US" dirty="0" smtClean="0"/>
              <a:t>Publishers and Subscribers need not know of each other’s existence</a:t>
            </a:r>
          </a:p>
          <a:p>
            <a:pPr lvl="1">
              <a:buFont typeface="Arial"/>
              <a:buChar char="•"/>
            </a:pPr>
            <a:r>
              <a:rPr lang="en-US" dirty="0" smtClean="0"/>
              <a:t>They can also ignore system topology</a:t>
            </a:r>
          </a:p>
          <a:p>
            <a:pPr lvl="1">
              <a:buFont typeface="Arial"/>
              <a:buChar char="•"/>
            </a:pPr>
            <a:r>
              <a:rPr lang="en-US" dirty="0" smtClean="0"/>
              <a:t>Decoupling doesn’t work only location wise, but also temporally</a:t>
            </a:r>
          </a:p>
          <a:p>
            <a:pPr lvl="2">
              <a:buFont typeface="Arial"/>
              <a:buChar char="•"/>
            </a:pPr>
            <a:r>
              <a:rPr lang="en-US" dirty="0" smtClean="0"/>
              <a:t>Taking publishers down allows subscriber work through backlog for example</a:t>
            </a:r>
          </a:p>
          <a:p>
            <a:pPr>
              <a:buFont typeface="Arial"/>
              <a:buChar char="•"/>
            </a:pPr>
            <a:r>
              <a:rPr lang="en-US" dirty="0" smtClean="0"/>
              <a:t>Scalable</a:t>
            </a:r>
          </a:p>
          <a:p>
            <a:pPr lvl="1">
              <a:buFont typeface="Arial"/>
              <a:buChar char="•"/>
            </a:pPr>
            <a:r>
              <a:rPr lang="en-US" dirty="0" smtClean="0"/>
              <a:t>Provides better scalability then client-server architecture in smaller installations</a:t>
            </a:r>
          </a:p>
          <a:p>
            <a:pPr lvl="2">
              <a:buFont typeface="Arial"/>
              <a:buChar char="•"/>
            </a:pPr>
            <a:r>
              <a:rPr lang="en-US" dirty="0" smtClean="0"/>
              <a:t>Parallel operation, message caching, tree-based or network-based routing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weaknesses</a:t>
            </a:r>
            <a:endParaRPr lang="en-US" dirty="0"/>
          </a:p>
        </p:txBody>
      </p:sp>
      <p:sp>
        <p:nvSpPr>
          <p:cNvPr id="3" name="Text Placeholder 2"/>
          <p:cNvSpPr>
            <a:spLocks noGrp="1"/>
          </p:cNvSpPr>
          <p:nvPr>
            <p:ph type="body" sz="quarter" idx="10"/>
          </p:nvPr>
        </p:nvSpPr>
        <p:spPr/>
        <p:txBody>
          <a:bodyPr/>
          <a:lstStyle/>
          <a:p>
            <a:pPr>
              <a:buFont typeface="Arial"/>
              <a:buChar char="•"/>
            </a:pPr>
            <a:r>
              <a:rPr lang="en-US" dirty="0" smtClean="0"/>
              <a:t>Disadvantages also stem from decoupling of publishers from subscribers</a:t>
            </a:r>
          </a:p>
          <a:p>
            <a:pPr lvl="1">
              <a:buFont typeface="Arial"/>
              <a:buChar char="•"/>
            </a:pPr>
            <a:r>
              <a:rPr lang="en-US" dirty="0" smtClean="0"/>
              <a:t>Stronger guarantees cannot be given that messages would always be delivered</a:t>
            </a:r>
          </a:p>
          <a:p>
            <a:pPr lvl="1">
              <a:buFont typeface="Arial"/>
              <a:buChar char="•"/>
            </a:pPr>
            <a:r>
              <a:rPr lang="en-US" dirty="0" smtClean="0"/>
              <a:t>Another problem can arise if publishers assume that subscribers are listening. For example if error messages are logged by the subscriber and the subscriber crashes message from the publishers will be lost</a:t>
            </a:r>
          </a:p>
          <a:p>
            <a:pPr>
              <a:buFont typeface="Arial"/>
              <a:buChar char="•"/>
            </a:pPr>
            <a:r>
              <a:rPr lang="en-US" dirty="0" smtClean="0"/>
              <a:t>The technology scales poorly when systems become extensively large</a:t>
            </a:r>
          </a:p>
          <a:p>
            <a:pPr lvl="1">
              <a:buFont typeface="Arial"/>
              <a:buChar char="•"/>
            </a:pPr>
            <a:r>
              <a:rPr lang="en-US" dirty="0" smtClean="0"/>
              <a:t>Could manifest in instabilities in throughput, or slowdowns</a:t>
            </a:r>
          </a:p>
          <a:p>
            <a:pPr>
              <a:buFont typeface="Arial"/>
              <a:buChar char="•"/>
            </a:pPr>
            <a:r>
              <a:rPr lang="en-US" dirty="0" smtClean="0"/>
              <a:t>In-band message broadcasting can lead to security problems</a:t>
            </a:r>
          </a:p>
          <a:p>
            <a:pPr lvl="1">
              <a:buFont typeface="Arial"/>
              <a:buChar char="•"/>
            </a:pPr>
            <a:r>
              <a:rPr lang="en-US" dirty="0" smtClean="0"/>
              <a:t>Brokers might be fooled into sending notifications to the wrong client leading to potential </a:t>
            </a:r>
            <a:r>
              <a:rPr lang="en-US" dirty="0" err="1" smtClean="0"/>
              <a:t>DoS</a:t>
            </a:r>
            <a:r>
              <a:rPr lang="en-US" dirty="0" smtClean="0"/>
              <a:t> attacks</a:t>
            </a:r>
          </a:p>
          <a:p>
            <a:pPr lvl="1">
              <a:buFont typeface="Arial"/>
              <a:buChar char="•"/>
            </a:pPr>
            <a:r>
              <a:rPr lang="en-US" dirty="0" smtClean="0"/>
              <a:t>Brokers could be overloaded as well</a:t>
            </a:r>
          </a:p>
          <a:p>
            <a:pPr lvl="1">
              <a:buFont typeface="Arial"/>
              <a:buChar char="•"/>
            </a:pPr>
            <a:r>
              <a:rPr lang="en-US" dirty="0" smtClean="0"/>
              <a:t>Subscriber might be able to receive data that is is not authorized to receive.</a:t>
            </a:r>
          </a:p>
          <a:p>
            <a:pPr lvl="1">
              <a:buFont typeface="Arial"/>
              <a:buChar char="•"/>
            </a:pPr>
            <a:r>
              <a:rPr lang="en-US" dirty="0" smtClean="0"/>
              <a:t>An unauthorized publisher may be able to introduce incorrect or damaging messages into the system</a:t>
            </a:r>
          </a:p>
        </p:txBody>
      </p:sp>
    </p:spTree>
  </p:cSld>
  <p:clrMapOvr>
    <a:masterClrMapping/>
  </p:clrMapOvr>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2193</TotalTime>
  <Words>546</Words>
  <Application>Microsoft Macintosh PowerPoint</Application>
  <PresentationFormat>On-screen Show (4:3)</PresentationFormat>
  <Paragraphs>87</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Charte graphique_PA</vt:lpstr>
      <vt:lpstr>FDIR    Spacecraft fault protection system</vt:lpstr>
      <vt:lpstr>Table of Contents</vt:lpstr>
      <vt:lpstr>Atam reminder</vt:lpstr>
      <vt:lpstr>Project 2 progresses</vt:lpstr>
      <vt:lpstr>references</vt:lpstr>
      <vt:lpstr>Strengths</vt:lpstr>
      <vt:lpstr>weaknesses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Mikko Ahvenniemi</cp:lastModifiedBy>
  <cp:revision>311</cp:revision>
  <dcterms:created xsi:type="dcterms:W3CDTF">2009-12-02T11:08:59Z</dcterms:created>
  <dcterms:modified xsi:type="dcterms:W3CDTF">2009-12-02T13:05:50Z</dcterms:modified>
</cp:coreProperties>
</file>