
<file path=[Content_Types].xml><?xml version="1.0" encoding="utf-8"?>
<Types xmlns="http://schemas.openxmlformats.org/package/2006/content-types"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png" ContentType="image/png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slides/slide2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256" r:id="rId3"/>
    <p:sldId id="261" r:id="rId4"/>
    <p:sldId id="344" r:id="rId5"/>
    <p:sldId id="345" r:id="rId6"/>
    <p:sldId id="351" r:id="rId7"/>
    <p:sldId id="352" r:id="rId8"/>
    <p:sldId id="343" r:id="rId9"/>
    <p:sldId id="335" r:id="rId10"/>
    <p:sldId id="347" r:id="rId11"/>
    <p:sldId id="348" r:id="rId12"/>
    <p:sldId id="358" r:id="rId13"/>
    <p:sldId id="359" r:id="rId14"/>
    <p:sldId id="360" r:id="rId15"/>
    <p:sldId id="349" r:id="rId16"/>
    <p:sldId id="336" r:id="rId17"/>
    <p:sldId id="346" r:id="rId18"/>
    <p:sldId id="334" r:id="rId19"/>
    <p:sldId id="357" r:id="rId20"/>
    <p:sldId id="337" r:id="rId21"/>
    <p:sldId id="353" r:id="rId22"/>
    <p:sldId id="354" r:id="rId23"/>
    <p:sldId id="355" r:id="rId24"/>
    <p:sldId id="356" r:id="rId25"/>
    <p:sldId id="350" r:id="rId26"/>
    <p:sldId id="286" r:id="rId27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44F00"/>
    <a:srgbClr val="FF6600"/>
  </p:clrMru>
  <p:extLst>
    <p:ext uri="{E76CE94A-603C-4142-B9EB-6D1370010A27}">
      <p14:discardImageEditData xmlns:a="http://schemas.openxmlformats.org/drawingml/2006/main" xmlns:r="http://schemas.openxmlformats.org/officeDocument/2006/relationships" xmlns:p="http://schemas.openxmlformats.org/presentationml/2006/main" xmlns:p14="http://schemas.microsoft.com/office/powerpoint/2007/7/12/main" xmlns="" xmlns:mv="urn:schemas-microsoft-com:mac:vml" xmlns:mc="http://schemas.openxmlformats.org/markup-compatibility/2006" val="0"/>
    </p:ext>
    <p:ext uri="{D31A062A-798A-4329-ABDD-BBA856620510}">
      <p14:defaultImageDpi xmlns:a="http://schemas.openxmlformats.org/drawingml/2006/main" xmlns:r="http://schemas.openxmlformats.org/officeDocument/2006/relationships" xmlns:p="http://schemas.openxmlformats.org/presentationml/2006/main" xmlns:p14="http://schemas.microsoft.com/office/powerpoint/2007/7/12/main" xmlns="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vertBarState="maximized">
    <p:restoredLeft sz="18760" autoAdjust="0"/>
    <p:restoredTop sz="93642" autoAdjust="0"/>
  </p:normalViewPr>
  <p:slideViewPr>
    <p:cSldViewPr>
      <p:cViewPr>
        <p:scale>
          <a:sx n="70" d="100"/>
          <a:sy n="70" d="100"/>
        </p:scale>
        <p:origin x="-736" y="-6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presProps" Target="presProps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" Type="http://schemas.openxmlformats.org/officeDocument/2006/relationships/customXml" Target="../customXml/item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0" Type="http://schemas.openxmlformats.org/officeDocument/2006/relationships/slide" Target="slides/slide8.xml"/><Relationship Id="rId32" Type="http://schemas.openxmlformats.org/officeDocument/2006/relationships/viewProps" Target="viewProps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9" Type="http://schemas.openxmlformats.org/officeDocument/2006/relationships/slide" Target="slides/slide7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7" Type="http://schemas.openxmlformats.org/officeDocument/2006/relationships/slide" Target="slides/slide25.xml"/><Relationship Id="rId14" Type="http://schemas.openxmlformats.org/officeDocument/2006/relationships/slide" Target="slides/slide12.xml"/><Relationship Id="rId23" Type="http://schemas.openxmlformats.org/officeDocument/2006/relationships/slide" Target="slides/slide21.xml"/><Relationship Id="rId4" Type="http://schemas.openxmlformats.org/officeDocument/2006/relationships/slide" Target="slides/slide2.xml"/><Relationship Id="rId28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30" Type="http://schemas.openxmlformats.org/officeDocument/2006/relationships/printerSettings" Target="printerSettings/printerSettings1.bin"/><Relationship Id="rId11" Type="http://schemas.openxmlformats.org/officeDocument/2006/relationships/slide" Target="slides/slide9.xml"/><Relationship Id="rId29" Type="http://schemas.openxmlformats.org/officeDocument/2006/relationships/handoutMaster" Target="handoutMasters/handoutMaster1.xml"/><Relationship Id="rId6" Type="http://schemas.openxmlformats.org/officeDocument/2006/relationships/slide" Target="slides/slide4.xml"/><Relationship Id="rId16" Type="http://schemas.openxmlformats.org/officeDocument/2006/relationships/slide" Target="slides/slide14.xml"/><Relationship Id="rId3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11/18/09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07/7/12/main" xmlns="" xmlns:mv="urn:schemas-microsoft-com:mac:vml" xmlns:mc="http://schemas.openxmlformats.org/markup-compatibility/2006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11/18/09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07/7/12/main" xmlns="" xmlns:mv="urn:schemas-microsoft-com:mac:vml" xmlns:mc="http://schemas.openxmlformats.org/markup-compatibility/2006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November 19th,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2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November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19th,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07/7/7/main" xmlns="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07/7/7/main" xmlns="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:a14="http://schemas.microsoft.com/office/drawing/2007/7/7/main" xmlns="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07/7/7/main" xmlns="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07/7/12/main" xmlns="" xmlns:mv="urn:schemas-microsoft-com:mac:vml" xmlns:mc="http://schemas.openxmlformats.org/markup-compatibility/2006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26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786523" y="6643688"/>
            <a:ext cx="129875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November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19th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acme/" TargetMode="External"/><Relationship Id="rId3" Type="http://schemas.openxmlformats.org/officeDocument/2006/relationships/hyperlink" Target="http://en.wikipedia.org/wiki/Architecture_description_langua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OP5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D:\Bureau\acme_web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90584">
            <a:off x="2835862" y="822744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/>
          <p:cNvSpPr/>
          <p:nvPr/>
        </p:nvSpPr>
        <p:spPr>
          <a:xfrm>
            <a:off x="8134344" y="3581400"/>
            <a:ext cx="857256" cy="5715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Role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3. ACME Description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Systems</a:t>
            </a:r>
          </a:p>
          <a:p>
            <a:pPr lvl="1"/>
            <a:r>
              <a:rPr lang="fr-FR" dirty="0" smtClean="0"/>
              <a:t>First ordered entity in ACME</a:t>
            </a:r>
          </a:p>
          <a:p>
            <a:pPr lvl="1"/>
            <a:r>
              <a:rPr dirty="0" smtClean="0"/>
              <a:t>Configuration of components &amp; connectors</a:t>
            </a:r>
          </a:p>
          <a:p>
            <a:pPr lvl="1">
              <a:buNone/>
            </a:pPr>
            <a:endParaRPr dirty="0" smtClean="0"/>
          </a:p>
          <a:p>
            <a:r>
              <a:rPr dirty="0" smtClean="0"/>
              <a:t>Role</a:t>
            </a:r>
          </a:p>
          <a:p>
            <a:pPr lvl="1"/>
            <a:r>
              <a:rPr dirty="0" smtClean="0"/>
              <a:t>Particularity of the connector</a:t>
            </a:r>
          </a:p>
          <a:p>
            <a:pPr lvl="1"/>
            <a:r>
              <a:rPr dirty="0" smtClean="0"/>
              <a:t>Describes how the connector links the components</a:t>
            </a:r>
            <a:endParaRPr lang="fr-FR" dirty="0" smtClean="0"/>
          </a:p>
          <a:p>
            <a:pPr lvl="2"/>
            <a:r>
              <a:rPr dirty="0" smtClean="0"/>
              <a:t> </a:t>
            </a:r>
            <a:r>
              <a:rPr lang="fr-FR" dirty="0" smtClean="0"/>
              <a:t>C</a:t>
            </a:r>
            <a:r>
              <a:rPr dirty="0" smtClean="0"/>
              <a:t>lient-server connector has 2 roles designated caller &amp; callee</a:t>
            </a:r>
            <a:endParaRPr lang="fr-FR" dirty="0" smtClean="0"/>
          </a:p>
          <a:p>
            <a:pPr lvl="2"/>
            <a:r>
              <a:rPr lang="fr-FR" dirty="0" smtClean="0"/>
              <a:t>Reading or </a:t>
            </a:r>
            <a:r>
              <a:rPr lang="fr-FR" dirty="0" err="1" smtClean="0"/>
              <a:t>writing</a:t>
            </a:r>
            <a:r>
              <a:rPr lang="fr-FR" dirty="0" smtClean="0"/>
              <a:t> pipe</a:t>
            </a:r>
          </a:p>
          <a:p>
            <a:r>
              <a:rPr dirty="0" smtClean="0"/>
              <a:t>Port</a:t>
            </a:r>
          </a:p>
          <a:p>
            <a:pPr lvl="1"/>
            <a:r>
              <a:rPr dirty="0" smtClean="0"/>
              <a:t>Anchorage point on the component</a:t>
            </a:r>
          </a:p>
          <a:p>
            <a:pPr lvl="1"/>
            <a:r>
              <a:rPr dirty="0" smtClean="0"/>
              <a:t>Describes input or ouptut of a component</a:t>
            </a:r>
          </a:p>
          <a:p>
            <a:pPr lvl="1"/>
            <a:r>
              <a:rPr dirty="0" smtClean="0"/>
              <a:t>Can be unique or multiple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276956" y="1252526"/>
            <a:ext cx="2714644" cy="164307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491270" y="1851926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7" name="Flèche droite 6"/>
          <p:cNvSpPr/>
          <p:nvPr/>
        </p:nvSpPr>
        <p:spPr>
          <a:xfrm>
            <a:off x="7205650" y="1919286"/>
            <a:ext cx="857256" cy="21431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Connector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8062906" y="1828800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9" name="ZoneTexte 8"/>
          <p:cNvSpPr txBox="1"/>
          <p:nvPr/>
        </p:nvSpPr>
        <p:spPr>
          <a:xfrm>
            <a:off x="7291406" y="1433498"/>
            <a:ext cx="72487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67552" y="5314944"/>
            <a:ext cx="1714512" cy="857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sz="1400" dirty="0" smtClean="0"/>
              <a:t>Component</a:t>
            </a:r>
            <a:endParaRPr lang="fr-FR" sz="1400" dirty="0"/>
          </a:p>
        </p:txBody>
      </p:sp>
      <p:sp>
        <p:nvSpPr>
          <p:cNvPr id="16" name="Ellipse 15"/>
          <p:cNvSpPr/>
          <p:nvPr/>
        </p:nvSpPr>
        <p:spPr>
          <a:xfrm>
            <a:off x="6781800" y="5457820"/>
            <a:ext cx="857256" cy="5715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Port</a:t>
            </a:r>
            <a:endParaRPr lang="fr-FR" dirty="0"/>
          </a:p>
        </p:txBody>
      </p:sp>
      <p:sp>
        <p:nvSpPr>
          <p:cNvPr id="17" name="Flèche droite 16"/>
          <p:cNvSpPr/>
          <p:nvPr/>
        </p:nvSpPr>
        <p:spPr>
          <a:xfrm>
            <a:off x="6919898" y="3724276"/>
            <a:ext cx="1357322" cy="357190"/>
          </a:xfrm>
          <a:prstGeom prst="rightArrow">
            <a:avLst>
              <a:gd name="adj1" fmla="val 64556"/>
              <a:gd name="adj2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Connector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ACME Description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Used to define component’s or connector’s behavior</a:t>
            </a:r>
          </a:p>
          <a:p>
            <a:pPr lvl="1"/>
            <a:r>
              <a:rPr lang="en-US" dirty="0" smtClean="0"/>
              <a:t>Provide a way to encoding information to be interpreted</a:t>
            </a:r>
          </a:p>
          <a:p>
            <a:pPr lvl="1"/>
            <a:r>
              <a:rPr lang="en-US" dirty="0" smtClean="0"/>
              <a:t>Defines information that are likely to change within the architecture</a:t>
            </a:r>
          </a:p>
          <a:p>
            <a:pPr lvl="1"/>
            <a:r>
              <a:rPr lang="en-US" dirty="0" smtClean="0"/>
              <a:t>Properties are transparent for ACME itself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Examples of ACME code and properties definitions</a:t>
            </a:r>
          </a:p>
          <a:p>
            <a:pPr lvl="1"/>
            <a:r>
              <a:rPr lang="en-US" dirty="0" smtClean="0"/>
              <a:t>Example of code describing a filter architecture and his behavior defined as a propriety to be read by a Java IDE for implementation.</a:t>
            </a:r>
            <a:r>
              <a:rPr lang="en-GB" dirty="0" smtClean="0"/>
              <a:t>	</a:t>
            </a:r>
          </a:p>
          <a:p>
            <a:pPr lvl="1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4800600"/>
            <a:ext cx="4876800" cy="16989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/>
              <a:t>Component TheFilter = {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/>
              <a:t>Port in;   Port out;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</a:rPr>
              <a:t>Property implementation :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</a:rPr>
              <a:t>String ="while (!</a:t>
            </a:r>
            <a:r>
              <a:rPr lang="en-US" dirty="0" err="1" smtClean="0">
                <a:solidFill>
                  <a:srgbClr val="FF0000"/>
                </a:solidFill>
              </a:rPr>
              <a:t>in.eof</a:t>
            </a:r>
            <a:r>
              <a:rPr lang="en-US" dirty="0" smtClean="0">
                <a:solidFill>
                  <a:srgbClr val="FF0000"/>
                </a:solidFill>
              </a:rPr>
              <a:t>) {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FF0000"/>
                </a:solidFill>
              </a:rPr>
              <a:t>in.read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 err="1" smtClean="0">
                <a:solidFill>
                  <a:srgbClr val="FF0000"/>
                </a:solidFill>
              </a:rPr>
              <a:t>in.read</a:t>
            </a:r>
            <a:r>
              <a:rPr lang="en-US" dirty="0" smtClean="0">
                <a:solidFill>
                  <a:srgbClr val="FF0000"/>
                </a:solidFill>
              </a:rPr>
              <a:t>; compute; </a:t>
            </a:r>
            <a:r>
              <a:rPr lang="en-US" dirty="0" err="1" smtClean="0">
                <a:solidFill>
                  <a:srgbClr val="FF0000"/>
                </a:solidFill>
              </a:rPr>
              <a:t>out.write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r>
              <a:rPr lang="en-US" dirty="0" smtClean="0"/>
              <a:t>";}</a:t>
            </a:r>
            <a:endParaRPr kumimoji="0" lang="en-GB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ACME Description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1" indent="354013">
              <a:buClr>
                <a:srgbClr val="DA7E18"/>
              </a:buClr>
            </a:pPr>
            <a:r>
              <a:rPr lang="en-US" dirty="0" smtClean="0"/>
              <a:t>Example of server component. The defined property represents a non-functional requirement. We want the server to respond in less than 15 ms.</a:t>
            </a:r>
            <a:r>
              <a:rPr lang="en-GB" dirty="0" smtClean="0"/>
              <a:t>	</a:t>
            </a:r>
          </a:p>
          <a:p>
            <a:pPr marL="0" lvl="1" indent="354013">
              <a:buClr>
                <a:srgbClr val="DA7E18"/>
              </a:buClr>
            </a:pPr>
            <a:endParaRPr lang="en-GB" dirty="0" smtClean="0"/>
          </a:p>
          <a:p>
            <a:pPr marL="0" lvl="1" indent="354013">
              <a:buClr>
                <a:srgbClr val="DA7E18"/>
              </a:buClr>
            </a:pPr>
            <a:endParaRPr lang="en-GB" dirty="0" smtClean="0"/>
          </a:p>
          <a:p>
            <a:pPr marL="0" lvl="1" indent="354013">
              <a:buClr>
                <a:srgbClr val="DA7E18"/>
              </a:buClr>
            </a:pPr>
            <a:endParaRPr lang="en-GB" dirty="0" smtClean="0"/>
          </a:p>
          <a:p>
            <a:pPr marL="0" lvl="1" indent="354013">
              <a:buClr>
                <a:srgbClr val="DA7E18"/>
              </a:buClr>
            </a:pPr>
            <a:endParaRPr lang="en-GB" dirty="0" smtClean="0"/>
          </a:p>
          <a:p>
            <a:pPr marL="0" lvl="1" indent="354013">
              <a:buClr>
                <a:srgbClr val="DA7E18"/>
              </a:buClr>
            </a:pPr>
            <a:endParaRPr lang="en-GB" dirty="0" smtClean="0"/>
          </a:p>
          <a:p>
            <a:pPr marL="0" lvl="1" indent="354013">
              <a:buClr>
                <a:srgbClr val="DA7E18"/>
              </a:buClr>
            </a:pPr>
            <a:r>
              <a:rPr lang="en-US" dirty="0" smtClean="0"/>
              <a:t>This last example shows us how to rely an architectural item in ACME to another ADL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2133600"/>
            <a:ext cx="4419600" cy="13665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/>
              <a:t>Component Server = { 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/>
              <a:t>Port requests; 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</a:rPr>
              <a:t>Property </a:t>
            </a:r>
            <a:r>
              <a:rPr lang="en-US" dirty="0" err="1" smtClean="0">
                <a:solidFill>
                  <a:srgbClr val="FF0000"/>
                </a:solidFill>
              </a:rPr>
              <a:t>responsetime</a:t>
            </a:r>
            <a:r>
              <a:rPr lang="en-US" dirty="0" smtClean="0">
                <a:solidFill>
                  <a:srgbClr val="FF0000"/>
                </a:solidFill>
              </a:rPr>
              <a:t> :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</a:rPr>
              <a:t>Float = 15.00 &lt;&lt; units="ms"&gt;&gt;</a:t>
            </a:r>
            <a:r>
              <a:rPr lang="en-US" dirty="0" smtClean="0"/>
              <a:t>;}</a:t>
            </a:r>
            <a:endParaRPr kumimoji="0" lang="en-GB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3600" y="4577072"/>
            <a:ext cx="4419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Component TheFilter =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Property external-type : "SomeADL::Filter";   </a:t>
            </a:r>
          </a:p>
          <a:p>
            <a:r>
              <a:rPr lang="en-US" dirty="0" smtClean="0"/>
              <a:t>Port in;   Port out;;}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ACME Description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A type is a ready-to-use structure prototype that can be use as an architectural template</a:t>
            </a:r>
          </a:p>
          <a:p>
            <a:pPr lvl="1"/>
            <a:r>
              <a:rPr lang="en-US" dirty="0" smtClean="0"/>
              <a:t>The architect is allowed to create his own types</a:t>
            </a:r>
          </a:p>
          <a:p>
            <a:pPr lvl="1"/>
            <a:r>
              <a:rPr lang="en-US" dirty="0" smtClean="0"/>
              <a:t>Types includes information that is not likely to change within the architecture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 of type definition</a:t>
            </a:r>
          </a:p>
          <a:p>
            <a:pPr lvl="1"/>
            <a:endParaRPr lang="en-US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4577072"/>
            <a:ext cx="44196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Component Type </a:t>
            </a:r>
            <a:r>
              <a:rPr lang="en-US" dirty="0" err="1" smtClean="0"/>
              <a:t>EventListenerT</a:t>
            </a:r>
            <a:r>
              <a:rPr lang="en-US" dirty="0" smtClean="0"/>
              <a:t> = { Property </a:t>
            </a:r>
            <a:r>
              <a:rPr lang="en-US" dirty="0" err="1" smtClean="0"/>
              <a:t>eventMap</a:t>
            </a:r>
            <a:r>
              <a:rPr lang="en-US" dirty="0" smtClean="0"/>
              <a:t>; Property implementation; };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4876800" y="4191000"/>
            <a:ext cx="3818943" cy="2311465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</p:spPr>
        <p:txBody>
          <a:bodyPr/>
          <a:lstStyle/>
          <a:p>
            <a:r>
              <a:rPr dirty="0" smtClean="0"/>
              <a:t>Representation</a:t>
            </a:r>
          </a:p>
          <a:p>
            <a:pPr lvl="1"/>
            <a:r>
              <a:rPr lang="en-US" dirty="0" smtClean="0"/>
              <a:t>Way to abstract complex system</a:t>
            </a:r>
            <a:endParaRPr lang="fr-FR" dirty="0" smtClean="0"/>
          </a:p>
          <a:p>
            <a:pPr lvl="1"/>
            <a:r>
              <a:rPr dirty="0" smtClean="0"/>
              <a:t>Lower level view of a component</a:t>
            </a:r>
          </a:p>
          <a:p>
            <a:pPr lvl="1"/>
            <a:r>
              <a:rPr dirty="0" smtClean="0"/>
              <a:t>Component contains &amp; represents a sub system</a:t>
            </a:r>
          </a:p>
        </p:txBody>
      </p:sp>
      <p:sp>
        <p:nvSpPr>
          <p:cNvPr id="12" name="Ellipse 11"/>
          <p:cNvSpPr/>
          <p:nvPr/>
        </p:nvSpPr>
        <p:spPr>
          <a:xfrm>
            <a:off x="457200" y="3032067"/>
            <a:ext cx="3929090" cy="237813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42952" y="4043370"/>
            <a:ext cx="1033971" cy="51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Component</a:t>
            </a:r>
            <a:endParaRPr lang="fr-FR" sz="1200" dirty="0"/>
          </a:p>
        </p:txBody>
      </p:sp>
      <p:sp>
        <p:nvSpPr>
          <p:cNvPr id="14" name="Flèche droite 13"/>
          <p:cNvSpPr/>
          <p:nvPr/>
        </p:nvSpPr>
        <p:spPr>
          <a:xfrm>
            <a:off x="1814522" y="4186246"/>
            <a:ext cx="1240765" cy="31019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Connector</a:t>
            </a:r>
            <a:endParaRPr lang="fr-FR" sz="1050" dirty="0"/>
          </a:p>
        </p:txBody>
      </p:sp>
      <p:sp>
        <p:nvSpPr>
          <p:cNvPr id="16" name="ZoneTexte 15"/>
          <p:cNvSpPr txBox="1"/>
          <p:nvPr/>
        </p:nvSpPr>
        <p:spPr>
          <a:xfrm>
            <a:off x="1885960" y="3400428"/>
            <a:ext cx="10491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72138" y="4938714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5" name="Flèche droite 24"/>
          <p:cNvSpPr/>
          <p:nvPr/>
        </p:nvSpPr>
        <p:spPr>
          <a:xfrm>
            <a:off x="6196158" y="4995804"/>
            <a:ext cx="723780" cy="18094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7" name="ZoneTexte 26"/>
          <p:cNvSpPr txBox="1"/>
          <p:nvPr/>
        </p:nvSpPr>
        <p:spPr>
          <a:xfrm>
            <a:off x="5886488" y="4543436"/>
            <a:ext cx="171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</a:t>
            </a:r>
            <a:r>
              <a:rPr lang="fr-FR" sz="1600" b="1" kern="0" baseline="0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system</a:t>
            </a:r>
            <a:endParaRPr kumimoji="0" lang="fr-FR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96138" y="4938714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30" name="Flèche droite 29"/>
          <p:cNvSpPr/>
          <p:nvPr/>
        </p:nvSpPr>
        <p:spPr>
          <a:xfrm rot="5400000">
            <a:off x="7197541" y="5432651"/>
            <a:ext cx="413588" cy="20679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0" dirty="0"/>
          </a:p>
        </p:txBody>
      </p:sp>
      <p:sp>
        <p:nvSpPr>
          <p:cNvPr id="29" name="Rectangle 28"/>
          <p:cNvSpPr/>
          <p:nvPr/>
        </p:nvSpPr>
        <p:spPr>
          <a:xfrm>
            <a:off x="7029496" y="5757882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28968" y="4043370"/>
            <a:ext cx="1033971" cy="51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Component</a:t>
            </a:r>
            <a:endParaRPr lang="fr-FR" sz="1200" dirty="0"/>
          </a:p>
        </p:txBody>
      </p:sp>
      <p:cxnSp>
        <p:nvCxnSpPr>
          <p:cNvPr id="18" name="Connecteur droit avec flèche 17"/>
          <p:cNvCxnSpPr>
            <a:stCxn id="31" idx="2"/>
            <a:endCxn id="23" idx="3"/>
          </p:cNvCxnSpPr>
          <p:nvPr/>
        </p:nvCxnSpPr>
        <p:spPr>
          <a:xfrm rot="10800000">
            <a:off x="4062940" y="4301863"/>
            <a:ext cx="813861" cy="104487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method allows a translation mechanism…</a:t>
            </a:r>
          </a:p>
          <a:p>
            <a:pPr lvl="1"/>
            <a:r>
              <a:rPr lang="en-US" dirty="0" smtClean="0"/>
              <a:t>… using properties</a:t>
            </a:r>
          </a:p>
          <a:p>
            <a:pPr lvl="2"/>
            <a:r>
              <a:rPr lang="en-US" dirty="0" smtClean="0"/>
              <a:t>Runtime semantics</a:t>
            </a:r>
          </a:p>
          <a:p>
            <a:pPr lvl="2"/>
            <a:r>
              <a:rPr lang="en-US" dirty="0" smtClean="0"/>
              <a:t>Data type for communication between components</a:t>
            </a:r>
          </a:p>
          <a:p>
            <a:pPr lvl="2"/>
            <a:r>
              <a:rPr lang="en-US" dirty="0" smtClean="0"/>
              <a:t>Protocols of interaction</a:t>
            </a:r>
          </a:p>
          <a:p>
            <a:pPr lvl="1"/>
            <a:r>
              <a:rPr lang="en-US" dirty="0" smtClean="0"/>
              <a:t>… allowing other tools to interpret the architecture</a:t>
            </a:r>
          </a:p>
          <a:p>
            <a:pPr lvl="2"/>
            <a:r>
              <a:rPr lang="en-US" dirty="0" smtClean="0"/>
              <a:t>ADL's (Wright, </a:t>
            </a:r>
            <a:r>
              <a:rPr lang="en-US" dirty="0" err="1" smtClean="0"/>
              <a:t>Unicon</a:t>
            </a:r>
            <a:r>
              <a:rPr lang="en-US" dirty="0" smtClean="0"/>
              <a:t>, etc.)</a:t>
            </a:r>
          </a:p>
          <a:p>
            <a:pPr lvl="2"/>
            <a:r>
              <a:rPr lang="en-US" dirty="0" smtClean="0"/>
              <a:t>Development environments </a:t>
            </a:r>
          </a:p>
          <a:p>
            <a:pPr lvl="2"/>
            <a:r>
              <a:rPr lang="en-US" dirty="0" smtClean="0"/>
              <a:t>Analysis or checker tools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Type structuring allows the architect to create templates to be</a:t>
            </a:r>
          </a:p>
          <a:p>
            <a:pPr lvl="1"/>
            <a:r>
              <a:rPr lang="en-US" dirty="0" smtClean="0"/>
              <a:t>Used within a project </a:t>
            </a:r>
          </a:p>
          <a:p>
            <a:pPr lvl="2"/>
            <a:r>
              <a:rPr lang="en-US" dirty="0" smtClean="0"/>
              <a:t>from one client/one server to multiple clients/multiple servers architecture</a:t>
            </a:r>
          </a:p>
          <a:p>
            <a:pPr lvl="1"/>
            <a:r>
              <a:rPr lang="en-US" dirty="0" smtClean="0"/>
              <a:t>Reused in other projects involving the same kind of structure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Illustration of </a:t>
            </a:r>
            <a:r>
              <a:rPr lang="en-US" b="1" dirty="0" smtClean="0"/>
              <a:t>representation</a:t>
            </a:r>
            <a:r>
              <a:rPr lang="en-US" dirty="0" smtClean="0"/>
              <a:t> and </a:t>
            </a:r>
            <a:r>
              <a:rPr lang="en-US" b="1" dirty="0" smtClean="0"/>
              <a:t>properties</a:t>
            </a:r>
            <a:r>
              <a:rPr lang="en-US" dirty="0" smtClean="0"/>
              <a:t> of a component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D:\Bureau\RepresentationsAndProperties.png"/>
          <p:cNvPicPr>
            <a:picLocks noChangeAspect="1" noChangeArrowheads="1"/>
          </p:cNvPicPr>
          <p:nvPr/>
        </p:nvPicPr>
        <p:blipFill>
          <a:blip r:embed="rId2"/>
          <a:srcRect t="5847" b="6450"/>
          <a:stretch>
            <a:fillRect/>
          </a:stretch>
        </p:blipFill>
        <p:spPr bwMode="auto">
          <a:xfrm>
            <a:off x="500034" y="1857364"/>
            <a:ext cx="8286808" cy="4661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3. A</a:t>
            </a:r>
            <a:r>
              <a:rPr smtClean="0"/>
              <a:t>cme language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Language is based on </a:t>
            </a:r>
          </a:p>
          <a:p>
            <a:pPr lvl="1"/>
            <a:r>
              <a:rPr dirty="0" smtClean="0"/>
              <a:t>First order predicate logic </a:t>
            </a:r>
          </a:p>
          <a:p>
            <a:pPr lvl="1"/>
            <a:r>
              <a:rPr dirty="0" smtClean="0"/>
              <a:t>Rules checking if architectural model is well formed</a:t>
            </a:r>
          </a:p>
          <a:p>
            <a:endParaRPr dirty="0" smtClean="0"/>
          </a:p>
          <a:p>
            <a:r>
              <a:rPr dirty="0" smtClean="0"/>
              <a:t>Rules can be defined</a:t>
            </a:r>
          </a:p>
          <a:p>
            <a:pPr lvl="1"/>
            <a:r>
              <a:rPr dirty="0" smtClean="0"/>
              <a:t>By the style designer</a:t>
            </a:r>
          </a:p>
          <a:p>
            <a:pPr lvl="1"/>
            <a:r>
              <a:rPr dirty="0" smtClean="0"/>
              <a:t>By ourself</a:t>
            </a:r>
          </a:p>
          <a:p>
            <a:pPr lvl="1"/>
            <a:endParaRPr dirty="0" smtClean="0"/>
          </a:p>
          <a:p>
            <a:r>
              <a:rPr dirty="0" smtClean="0"/>
              <a:t>2 types of rules</a:t>
            </a:r>
          </a:p>
          <a:p>
            <a:pPr lvl="1"/>
            <a:r>
              <a:rPr dirty="0" smtClean="0"/>
              <a:t>Invariant : violations of which are errors</a:t>
            </a:r>
          </a:p>
          <a:p>
            <a:pPr lvl="1"/>
            <a:r>
              <a:rPr dirty="0" smtClean="0"/>
              <a:t>Heuristics : violations of which leads to warnings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ADLs COMPARISON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tool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Eclipse</a:t>
            </a:r>
            <a:r>
              <a:rPr lang="en-US" dirty="0" smtClean="0"/>
              <a:t> plug-in software : </a:t>
            </a:r>
            <a:r>
              <a:rPr lang="en-US" b="1" i="1" dirty="0" err="1" smtClean="0"/>
              <a:t>AcmeStudio</a:t>
            </a:r>
            <a:endParaRPr lang="en-US" b="1" i="1" dirty="0" smtClean="0"/>
          </a:p>
          <a:p>
            <a:endParaRPr lang="en-US" sz="1600" dirty="0" smtClean="0"/>
          </a:p>
          <a:p>
            <a:r>
              <a:rPr lang="en-US" b="1" i="1" dirty="0" err="1" smtClean="0"/>
              <a:t>AcmeStudio</a:t>
            </a:r>
            <a:endParaRPr lang="en-US" b="1" i="1" dirty="0" smtClean="0"/>
          </a:p>
          <a:p>
            <a:pPr lvl="1"/>
            <a:r>
              <a:rPr smtClean="0"/>
              <a:t>Graphical interface</a:t>
            </a:r>
          </a:p>
          <a:p>
            <a:pPr lvl="1"/>
            <a:r>
              <a:rPr smtClean="0"/>
              <a:t>Architecture drawing</a:t>
            </a:r>
          </a:p>
          <a:p>
            <a:pPr lvl="1"/>
            <a:r>
              <a:rPr smtClean="0"/>
              <a:t>Design analyze</a:t>
            </a:r>
          </a:p>
          <a:p>
            <a:pPr lvl="1"/>
            <a:r>
              <a:rPr smtClean="0"/>
              <a:t>Language description (development)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Create or edit families</a:t>
            </a:r>
          </a:p>
          <a:p>
            <a:pPr lvl="1"/>
            <a:r>
              <a:rPr lang="en-US" dirty="0" smtClean="0"/>
              <a:t>Edit visualization</a:t>
            </a:r>
          </a:p>
          <a:p>
            <a:pPr lvl="1"/>
            <a:r>
              <a:rPr lang="en-US" dirty="0" smtClean="0"/>
              <a:t>Edit and check rules</a:t>
            </a:r>
          </a:p>
          <a:p>
            <a:pPr lvl="1"/>
            <a:r>
              <a:rPr lang="en-US" dirty="0" smtClean="0"/>
              <a:t>Edit properties</a:t>
            </a:r>
          </a:p>
          <a:p>
            <a:pPr lvl="1"/>
            <a:r>
              <a:rPr lang="en-US" dirty="0" smtClean="0"/>
              <a:t>Etc…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Why do we use ADLs ?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ADL investigation &amp; choice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ACME presentation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None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  <p:pic>
        <p:nvPicPr>
          <p:cNvPr id="4" name="Picture 2" descr="D:\Bureau\acme_web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0584">
            <a:off x="5698870" y="4727410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3437"/>
          <a:stretch>
            <a:fillRect/>
          </a:stretch>
        </p:blipFill>
        <p:spPr bwMode="auto">
          <a:xfrm>
            <a:off x="71406" y="1000108"/>
            <a:ext cx="9001156" cy="5432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3749"/>
          <a:stretch>
            <a:fillRect/>
          </a:stretch>
        </p:blipFill>
        <p:spPr bwMode="auto">
          <a:xfrm>
            <a:off x="142876" y="1071546"/>
            <a:ext cx="8929718" cy="5371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4516"/>
          <a:stretch>
            <a:fillRect/>
          </a:stretch>
        </p:blipFill>
        <p:spPr bwMode="auto">
          <a:xfrm>
            <a:off x="142844" y="1142983"/>
            <a:ext cx="8858312" cy="52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4269"/>
          <a:stretch>
            <a:fillRect/>
          </a:stretch>
        </p:blipFill>
        <p:spPr bwMode="auto">
          <a:xfrm>
            <a:off x="142844" y="1158020"/>
            <a:ext cx="8929718" cy="534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4786314" y="428604"/>
            <a:ext cx="4000528" cy="1000132"/>
          </a:xfrm>
          <a:prstGeom prst="wedgeRoundRectCallout">
            <a:avLst>
              <a:gd name="adj1" fmla="val -40425"/>
              <a:gd name="adj2" fmla="val 73928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err="1" smtClean="0">
                <a:solidFill>
                  <a:schemeClr val="accent6"/>
                </a:solidFill>
              </a:rPr>
              <a:t>Thank</a:t>
            </a:r>
            <a:r>
              <a:rPr lang="fr-FR" sz="2400" b="1" i="1" dirty="0" smtClean="0">
                <a:solidFill>
                  <a:schemeClr val="accent6"/>
                </a:solidFill>
              </a:rPr>
              <a:t> </a:t>
            </a:r>
            <a:r>
              <a:rPr lang="fr-FR" sz="2400" b="1" i="1" dirty="0" err="1" smtClean="0">
                <a:solidFill>
                  <a:schemeClr val="accent6"/>
                </a:solidFill>
              </a:rPr>
              <a:t>you</a:t>
            </a:r>
            <a:r>
              <a:rPr lang="fr-FR" sz="2400" b="1" i="1" dirty="0" smtClean="0">
                <a:solidFill>
                  <a:schemeClr val="accent6"/>
                </a:solidFill>
              </a:rPr>
              <a:t> for attention !</a:t>
            </a:r>
            <a:endParaRPr lang="fr-FR" sz="2400" b="1" i="1" dirty="0">
              <a:solidFill>
                <a:schemeClr val="accent6"/>
              </a:solidFill>
            </a:endParaRP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acm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4"/>
              </a:clrFrom>
              <a:clrTo>
                <a:srgbClr val="FEFEF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857232"/>
            <a:ext cx="2071702" cy="350709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1600" b="1" smtClean="0"/>
              <a:t>David S. Wile, </a:t>
            </a:r>
            <a:r>
              <a:rPr sz="1600" i="1" smtClean="0"/>
              <a:t>ACME: An Interchange Language for Architecture Representation</a:t>
            </a:r>
          </a:p>
          <a:p>
            <a:endParaRPr sz="1600" i="1" smtClean="0"/>
          </a:p>
          <a:p>
            <a:r>
              <a:rPr sz="1600" b="1" smtClean="0">
                <a:hlinkClick r:id="rId2"/>
              </a:rPr>
              <a:t>http://www.cs.cmu.edu/~acme</a:t>
            </a:r>
            <a:r>
              <a:rPr sz="1600" b="1" i="1" smtClean="0">
                <a:hlinkClick r:id="rId2"/>
              </a:rPr>
              <a:t>/</a:t>
            </a:r>
            <a:r>
              <a:rPr sz="1600" i="1" smtClean="0"/>
              <a:t>, ACME websites</a:t>
            </a:r>
          </a:p>
          <a:p>
            <a:endParaRPr sz="1600" i="1" smtClean="0"/>
          </a:p>
          <a:p>
            <a:r>
              <a:rPr sz="1600" b="1" smtClean="0">
                <a:hlinkClick r:id="rId3"/>
              </a:rPr>
              <a:t>http://en.wikipedia.org/wiki/Architecture_description_language</a:t>
            </a:r>
            <a:r>
              <a:rPr sz="1600" i="1" smtClean="0"/>
              <a:t>, ADL wikipedia page</a:t>
            </a:r>
          </a:p>
          <a:p>
            <a:endParaRPr sz="1600" i="1" smtClean="0"/>
          </a:p>
          <a:p>
            <a:r>
              <a:rPr lang="en-US" sz="1600" b="1" dirty="0" smtClean="0"/>
              <a:t>[KKC00] R. </a:t>
            </a:r>
            <a:r>
              <a:rPr lang="en-US" sz="1600" b="1" dirty="0" err="1" smtClean="0"/>
              <a:t>Kazman</a:t>
            </a:r>
            <a:r>
              <a:rPr lang="en-US" sz="1600" b="1" dirty="0" smtClean="0"/>
              <a:t>, M. Klein, P. Clements</a:t>
            </a:r>
            <a:r>
              <a:rPr lang="en-US" sz="1600" i="1" dirty="0" smtClean="0"/>
              <a:t>, ATAM: A Method for Architecture Evaluation, CMU/SEI-2000-TR-004, Software Engineering Institute, Carnegie Mellon University, 2000. </a:t>
            </a:r>
            <a:endParaRPr lang="en-US" altLang="ko-KR" sz="1600" i="1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Necessity of using standardized architectural representation</a:t>
            </a:r>
          </a:p>
          <a:p>
            <a:pPr lvl="1"/>
            <a:r>
              <a:rPr lang="en-US" dirty="0" smtClean="0"/>
              <a:t> ADLs bring standards for architecture description, just as what </a:t>
            </a:r>
          </a:p>
          <a:p>
            <a:pPr lvl="2"/>
            <a:r>
              <a:rPr lang="en-US" dirty="0" smtClean="0"/>
              <a:t>UML do for design</a:t>
            </a:r>
          </a:p>
          <a:p>
            <a:pPr lvl="2"/>
            <a:r>
              <a:rPr lang="en-US" dirty="0" smtClean="0"/>
              <a:t>Entity-relationship model do for database</a:t>
            </a:r>
          </a:p>
          <a:p>
            <a:pPr lvl="1"/>
            <a:r>
              <a:rPr lang="en-US" dirty="0" smtClean="0"/>
              <a:t>Using architectural styles for the structure</a:t>
            </a:r>
          </a:p>
          <a:p>
            <a:pPr lvl="2"/>
            <a:r>
              <a:rPr lang="en-US" dirty="0" smtClean="0"/>
              <a:t>Pipe and filters</a:t>
            </a:r>
          </a:p>
          <a:p>
            <a:pPr lvl="2"/>
            <a:r>
              <a:rPr lang="en-US" dirty="0" smtClean="0"/>
              <a:t>Client/Server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Using formal language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Makes the architecture universally understandable</a:t>
            </a:r>
          </a:p>
          <a:p>
            <a:pPr lvl="2"/>
            <a:r>
              <a:rPr lang="en-US" dirty="0" smtClean="0"/>
              <a:t>Designers</a:t>
            </a:r>
          </a:p>
          <a:p>
            <a:pPr lvl="2"/>
            <a:r>
              <a:rPr lang="en-US" dirty="0" smtClean="0"/>
              <a:t>Programmers</a:t>
            </a:r>
          </a:p>
          <a:p>
            <a:pPr lvl="2"/>
            <a:r>
              <a:rPr lang="en-US" dirty="0" smtClean="0"/>
              <a:t>Stakeholders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00034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43174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07/7/12/main" xmlns:mv="urn:schemas-microsoft-com:mac:vml" xmlns:mc="http://schemas.openxmlformats.org/markup-compatibility/2006" val="37072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ADLs bring the tools for architecture evolution and reusability</a:t>
            </a:r>
          </a:p>
          <a:p>
            <a:endParaRPr lang="en-US" dirty="0" smtClean="0"/>
          </a:p>
          <a:p>
            <a:r>
              <a:rPr lang="en-US" dirty="0" smtClean="0"/>
              <a:t>Makes the architecture assessable using external tools or methods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643174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</a:t>
            </a:r>
            <a:r>
              <a:rPr lang="en-GB" dirty="0" err="1" smtClean="0"/>
              <a:t>choicE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Comparison between several available </a:t>
            </a:r>
            <a:r>
              <a:rPr lang="en-GB" dirty="0" err="1" smtClean="0"/>
              <a:t>ADLs</a:t>
            </a:r>
            <a:endParaRPr lang="en-GB" dirty="0" smtClean="0"/>
          </a:p>
          <a:p>
            <a:pPr lvl="1"/>
            <a:r>
              <a:rPr lang="en-GB" dirty="0" smtClean="0"/>
              <a:t>Abacus :</a:t>
            </a:r>
          </a:p>
          <a:p>
            <a:pPr lvl="2"/>
            <a:r>
              <a:rPr lang="en-GB" dirty="0" smtClean="0"/>
              <a:t>No</a:t>
            </a:r>
            <a:r>
              <a:rPr lang="en-US" dirty="0" smtClean="0"/>
              <a:t>t well furnished (movies, tutorials,…) but not a lot of papers</a:t>
            </a:r>
          </a:p>
          <a:p>
            <a:pPr lvl="2"/>
            <a:r>
              <a:rPr lang="en-US" dirty="0" smtClean="0"/>
              <a:t>For professional &amp; enterprises</a:t>
            </a:r>
          </a:p>
          <a:p>
            <a:pPr lvl="2"/>
            <a:r>
              <a:rPr lang="en-US" dirty="0" smtClean="0"/>
              <a:t>Software : 30 day trial</a:t>
            </a:r>
            <a:endParaRPr lang="en-GB" dirty="0" smtClean="0"/>
          </a:p>
          <a:p>
            <a:pPr lvl="1"/>
            <a:r>
              <a:rPr lang="en-GB" dirty="0" err="1" smtClean="0"/>
              <a:t>Rapide</a:t>
            </a:r>
            <a:r>
              <a:rPr lang="en-GB" dirty="0" smtClean="0"/>
              <a:t> : </a:t>
            </a:r>
          </a:p>
          <a:p>
            <a:pPr lvl="2"/>
            <a:r>
              <a:rPr lang="en-US" dirty="0" smtClean="0"/>
              <a:t>Best furnished  papers</a:t>
            </a:r>
          </a:p>
          <a:p>
            <a:pPr lvl="2"/>
            <a:r>
              <a:rPr lang="en-US" dirty="0" smtClean="0"/>
              <a:t>Best example furniture</a:t>
            </a:r>
          </a:p>
          <a:p>
            <a:pPr lvl="2"/>
            <a:r>
              <a:rPr lang="en-US" dirty="0" smtClean="0"/>
              <a:t>Software on Linux &amp; Solaris : free BUT NOT ACCESSIBLE</a:t>
            </a:r>
            <a:endParaRPr lang="en-GB" dirty="0" smtClean="0"/>
          </a:p>
          <a:p>
            <a:pPr lvl="1"/>
            <a:r>
              <a:rPr lang="en-GB" dirty="0" smtClean="0"/>
              <a:t>Wright</a:t>
            </a:r>
          </a:p>
          <a:p>
            <a:pPr lvl="2"/>
            <a:r>
              <a:rPr lang="en-US" dirty="0" smtClean="0"/>
              <a:t>Not too much documents</a:t>
            </a:r>
          </a:p>
          <a:p>
            <a:pPr lvl="2"/>
            <a:r>
              <a:rPr lang="en-US" dirty="0" smtClean="0"/>
              <a:t>Well furnished on Internet</a:t>
            </a:r>
          </a:p>
          <a:p>
            <a:pPr lvl="2"/>
            <a:r>
              <a:rPr lang="en-US" dirty="0" smtClean="0"/>
              <a:t>No software</a:t>
            </a:r>
            <a:endParaRPr lang="en-GB" dirty="0" smtClean="0"/>
          </a:p>
          <a:p>
            <a:pPr lvl="1"/>
            <a:r>
              <a:rPr lang="en-GB" dirty="0" err="1" smtClean="0"/>
              <a:t>Unicon</a:t>
            </a:r>
            <a:endParaRPr lang="en-GB" dirty="0" smtClean="0"/>
          </a:p>
          <a:p>
            <a:pPr lvl="2"/>
            <a:r>
              <a:rPr lang="en-GB" dirty="0" smtClean="0"/>
              <a:t>Furnished</a:t>
            </a:r>
          </a:p>
          <a:p>
            <a:pPr lvl="2"/>
            <a:r>
              <a:rPr lang="en-GB" dirty="0" smtClean="0"/>
              <a:t>Software not available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14612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b="1" u="sng" kern="0" dirty="0" smtClean="0">
                <a:latin typeface="+mn-lt"/>
                <a:cs typeface="+mn-cs"/>
              </a:rPr>
              <a:t>ADL </a:t>
            </a:r>
            <a:r>
              <a:rPr lang="fr-FR" sz="1200" b="1" u="sng" kern="0" dirty="0" err="1" smtClean="0">
                <a:latin typeface="+mn-lt"/>
                <a:cs typeface="+mn-cs"/>
              </a:rPr>
              <a:t>Choice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choice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Well known</a:t>
            </a:r>
          </a:p>
          <a:p>
            <a:r>
              <a:rPr lang="en-GB" dirty="0" smtClean="0"/>
              <a:t>A lot of documentation </a:t>
            </a:r>
          </a:p>
          <a:p>
            <a:pPr lvl="1"/>
            <a:r>
              <a:rPr lang="en-GB" dirty="0" smtClean="0"/>
              <a:t>Website</a:t>
            </a:r>
          </a:p>
          <a:p>
            <a:pPr lvl="1"/>
            <a:r>
              <a:rPr lang="en-GB" dirty="0" smtClean="0"/>
              <a:t>HTML large documentation</a:t>
            </a:r>
          </a:p>
          <a:p>
            <a:pPr lvl="1"/>
            <a:r>
              <a:rPr lang="en-GB" dirty="0" smtClean="0"/>
              <a:t>Tutorials available</a:t>
            </a:r>
          </a:p>
          <a:p>
            <a:r>
              <a:rPr lang="en-GB" dirty="0" smtClean="0"/>
              <a:t>Complete and well-made software as an Eclipse plug-in</a:t>
            </a:r>
          </a:p>
          <a:p>
            <a:r>
              <a:rPr lang="en-GB" dirty="0" smtClean="0"/>
              <a:t>Free software available on every platforms</a:t>
            </a:r>
          </a:p>
          <a:p>
            <a:r>
              <a:rPr lang="en-GB" dirty="0" smtClean="0"/>
              <a:t>Developed in the same university as ATAM method – </a:t>
            </a:r>
            <a:r>
              <a:rPr lang="en-GB" i="1" dirty="0" smtClean="0"/>
              <a:t>Carneggie Melon University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</a:t>
            </a:r>
            <a:r>
              <a:rPr lang="en-GB" sz="2800" b="1" i="1" kern="0" dirty="0" smtClean="0">
                <a:solidFill>
                  <a:schemeClr val="accent4">
                    <a:shade val="50000"/>
                  </a:schemeClr>
                </a:solidFill>
                <a:latin typeface="+mn-lt"/>
                <a:cs typeface="+mn-cs"/>
              </a:rPr>
              <a:t>have chosen</a:t>
            </a: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ACME !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14612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b="1" u="sng" kern="0" dirty="0" smtClean="0">
                <a:latin typeface="+mn-lt"/>
                <a:cs typeface="+mn-cs"/>
              </a:rPr>
              <a:t>ADL </a:t>
            </a:r>
            <a:r>
              <a:rPr lang="fr-FR" sz="1200" b="1" u="sng" kern="0" dirty="0" err="1" smtClean="0">
                <a:latin typeface="+mn-lt"/>
                <a:cs typeface="+mn-cs"/>
              </a:rPr>
              <a:t>Choice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pic>
        <p:nvPicPr>
          <p:cNvPr id="9" name="Picture 2" descr="D:\Bureau\acme_web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0584">
            <a:off x="6256030" y="2266618"/>
            <a:ext cx="2226999" cy="849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What is acme ?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Acme created in 1995 by Carnegie Mellon University</a:t>
            </a:r>
          </a:p>
          <a:p>
            <a:r>
              <a:rPr lang="en-US" sz="2800" dirty="0" smtClean="0"/>
              <a:t>The original goal was to provide a common language that could be used to support the interchange of architectural descriptions between a variety of architectural design tools.</a:t>
            </a:r>
          </a:p>
          <a:p>
            <a:r>
              <a:rPr lang="en-US" sz="2800" dirty="0" smtClean="0"/>
              <a:t>Provide a generic, extensible infrastructure for describing, representing, generating, and analyzing software architecture language description.</a:t>
            </a:r>
          </a:p>
          <a:p>
            <a:r>
              <a:rPr lang="en-US" sz="2800" dirty="0" smtClean="0"/>
              <a:t>Provide descriptions that are easy to understand for everyone</a:t>
            </a:r>
          </a:p>
          <a:p>
            <a:endParaRPr lang="en-US" sz="28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describes a whole system thanks to</a:t>
            </a:r>
          </a:p>
          <a:p>
            <a:pPr lvl="1"/>
            <a:r>
              <a:rPr lang="en-US" dirty="0" smtClean="0"/>
              <a:t>Library of 7 architectural elements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Ports</a:t>
            </a:r>
          </a:p>
          <a:p>
            <a:pPr lvl="2"/>
            <a:r>
              <a:rPr lang="en-US" dirty="0" smtClean="0"/>
              <a:t>Roles</a:t>
            </a:r>
          </a:p>
          <a:p>
            <a:pPr lvl="2"/>
            <a:r>
              <a:rPr lang="en-US" dirty="0" smtClean="0"/>
              <a:t>Representations</a:t>
            </a:r>
          </a:p>
          <a:p>
            <a:pPr lvl="2"/>
            <a:r>
              <a:rPr lang="en-US" dirty="0" smtClean="0"/>
              <a:t>Representation maps</a:t>
            </a:r>
          </a:p>
          <a:p>
            <a:pPr lvl="1"/>
            <a:r>
              <a:rPr smtClean="0"/>
              <a:t>Architectural families</a:t>
            </a:r>
          </a:p>
          <a:p>
            <a:pPr lvl="2"/>
            <a:r>
              <a:rPr smtClean="0"/>
              <a:t>Tiered</a:t>
            </a:r>
          </a:p>
          <a:p>
            <a:pPr lvl="2"/>
            <a:r>
              <a:rPr smtClean="0"/>
              <a:t>Pipe &amp; filters</a:t>
            </a:r>
          </a:p>
          <a:p>
            <a:pPr lvl="2"/>
            <a:r>
              <a:rPr smtClean="0"/>
              <a:t>Client &amp; servers</a:t>
            </a:r>
          </a:p>
          <a:p>
            <a:pPr lvl="2"/>
            <a:r>
              <a:rPr smtClean="0"/>
              <a:t>Pub-Sub</a:t>
            </a:r>
          </a:p>
          <a:p>
            <a:pPr lvl="2"/>
            <a:r>
              <a:rPr smtClean="0"/>
              <a:t>Shared data</a:t>
            </a:r>
          </a:p>
          <a:p>
            <a:pPr lvl="2"/>
            <a:r>
              <a:rPr lang="fr-FR" dirty="0" smtClean="0"/>
              <a:t>T</a:t>
            </a:r>
            <a:r>
              <a:rPr smtClean="0"/>
              <a:t>hree-tiered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pic>
        <p:nvPicPr>
          <p:cNvPr id="8" name="Picture 2" descr="D:\Bureau\ElementsOfAnAcmeDescripti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887" b="8908"/>
          <a:stretch>
            <a:fillRect/>
          </a:stretch>
        </p:blipFill>
        <p:spPr bwMode="auto">
          <a:xfrm>
            <a:off x="3048000" y="2057400"/>
            <a:ext cx="5776783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Component</a:t>
            </a:r>
          </a:p>
          <a:p>
            <a:pPr lvl="1"/>
            <a:r>
              <a:rPr lang="fr-FR" dirty="0" smtClean="0"/>
              <a:t>P</a:t>
            </a:r>
            <a:r>
              <a:rPr dirty="0" smtClean="0"/>
              <a:t>rimary computational elements &amp; data stores</a:t>
            </a:r>
          </a:p>
          <a:p>
            <a:pPr lvl="2"/>
            <a:r>
              <a:rPr dirty="0" smtClean="0"/>
              <a:t>Filter</a:t>
            </a:r>
          </a:p>
          <a:p>
            <a:pPr lvl="2"/>
            <a:r>
              <a:rPr dirty="0" smtClean="0"/>
              <a:t>Object</a:t>
            </a:r>
          </a:p>
          <a:p>
            <a:pPr lvl="2"/>
            <a:r>
              <a:rPr dirty="0" smtClean="0"/>
              <a:t>Client/Server</a:t>
            </a:r>
          </a:p>
          <a:p>
            <a:pPr lvl="2"/>
            <a:r>
              <a:rPr dirty="0" smtClean="0"/>
              <a:t>Database</a:t>
            </a:r>
          </a:p>
          <a:p>
            <a:pPr lvl="2"/>
            <a:r>
              <a:rPr dirty="0" smtClean="0"/>
              <a:t>Black board</a:t>
            </a:r>
          </a:p>
          <a:p>
            <a:pPr>
              <a:buNone/>
            </a:pPr>
            <a:endParaRPr dirty="0" smtClean="0"/>
          </a:p>
          <a:p>
            <a:r>
              <a:rPr dirty="0" smtClean="0"/>
              <a:t>Connectors</a:t>
            </a:r>
          </a:p>
          <a:p>
            <a:pPr lvl="1"/>
            <a:r>
              <a:rPr dirty="0" smtClean="0"/>
              <a:t>Interaction among components</a:t>
            </a:r>
            <a:endParaRPr lang="fr-FR" dirty="0" smtClean="0"/>
          </a:p>
          <a:p>
            <a:pPr lvl="2"/>
            <a:r>
              <a:rPr lang="en-US" dirty="0" smtClean="0"/>
              <a:t>connector embodying HTTP protocol within a client/server architecture</a:t>
            </a:r>
          </a:p>
          <a:p>
            <a:pPr lvl="2"/>
            <a:r>
              <a:rPr lang="en-US" dirty="0" smtClean="0"/>
              <a:t>data flow channel in a pipe/filter architecture</a:t>
            </a:r>
          </a:p>
          <a:p>
            <a:pPr lvl="2"/>
            <a:endParaRPr dirty="0" smtClean="0"/>
          </a:p>
          <a:p>
            <a:pPr lvl="1"/>
            <a:r>
              <a:rPr dirty="0" smtClean="0"/>
              <a:t>Communication &amp; coordination among components</a:t>
            </a:r>
            <a:endParaRPr lang="fr-FR" dirty="0" smtClean="0"/>
          </a:p>
          <a:p>
            <a:pPr lvl="2"/>
            <a:r>
              <a:rPr lang="en-US" dirty="0" smtClean="0"/>
              <a:t>asynchronous communication channel such as event bus</a:t>
            </a:r>
            <a:endParaRPr dirty="0" smtClean="0"/>
          </a:p>
        </p:txBody>
      </p:sp>
      <p:sp>
        <p:nvSpPr>
          <p:cNvPr id="6" name="Rectangle 5"/>
          <p:cNvSpPr/>
          <p:nvPr/>
        </p:nvSpPr>
        <p:spPr>
          <a:xfrm>
            <a:off x="6929454" y="2281230"/>
            <a:ext cx="1857388" cy="1071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Component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6929454" y="5224458"/>
            <a:ext cx="1785950" cy="64294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Connector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1371</Words>
  <Application>Microsoft Macintosh PowerPoint</Application>
  <PresentationFormat>On-screen Show (4:3)</PresentationFormat>
  <Paragraphs>316</Paragraphs>
  <Slides>25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Charte graphique_PA</vt:lpstr>
      <vt:lpstr>ACME    A powerful ADL</vt:lpstr>
      <vt:lpstr>Table of Contents</vt:lpstr>
      <vt:lpstr>1. Why do we use ADLS ?</vt:lpstr>
      <vt:lpstr>1. Why do we use ADLS ?(cont.)</vt:lpstr>
      <vt:lpstr>2. ADL investigation and choicE</vt:lpstr>
      <vt:lpstr>2. ADL investigation and choice (cont.)</vt:lpstr>
      <vt:lpstr>3. What is acme ?</vt:lpstr>
      <vt:lpstr>3. Acme description</vt:lpstr>
      <vt:lpstr>3. Acme description</vt:lpstr>
      <vt:lpstr>3. ACME Description (cont.)</vt:lpstr>
      <vt:lpstr>3. ACME Description (cont.)</vt:lpstr>
      <vt:lpstr>3. ACME Description (cont.)</vt:lpstr>
      <vt:lpstr>3. ACME Description (cont.)</vt:lpstr>
      <vt:lpstr>3. ACME particularities</vt:lpstr>
      <vt:lpstr>3. ACME particularities (cont.)</vt:lpstr>
      <vt:lpstr>3. ACME particularities (cont.)</vt:lpstr>
      <vt:lpstr>3. Acme language</vt:lpstr>
      <vt:lpstr>3. ADLs COMPARISON</vt:lpstr>
      <vt:lpstr>3. Acme tool</vt:lpstr>
      <vt:lpstr>3. ACMESTUDIO</vt:lpstr>
      <vt:lpstr>3. ACMESTUDIO (cont.)</vt:lpstr>
      <vt:lpstr>3. ACMESTUDIO (cont.)</vt:lpstr>
      <vt:lpstr>3. ACMESTUDIO (cont.)</vt:lpstr>
      <vt:lpstr>ACME    A powerful ADL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Julien Colin</cp:lastModifiedBy>
  <cp:revision>272</cp:revision>
  <dcterms:created xsi:type="dcterms:W3CDTF">2009-11-18T20:25:07Z</dcterms:created>
  <dcterms:modified xsi:type="dcterms:W3CDTF">2009-11-18T20:25:20Z</dcterms:modified>
</cp:coreProperties>
</file>