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1" r:id="rId3"/>
    <p:sldId id="288" r:id="rId4"/>
    <p:sldId id="305" r:id="rId5"/>
    <p:sldId id="306" r:id="rId6"/>
    <p:sldId id="307" r:id="rId7"/>
    <p:sldId id="291" r:id="rId8"/>
    <p:sldId id="292" r:id="rId9"/>
    <p:sldId id="301" r:id="rId10"/>
    <p:sldId id="293" r:id="rId11"/>
    <p:sldId id="297" r:id="rId12"/>
    <p:sldId id="298" r:id="rId13"/>
    <p:sldId id="299" r:id="rId14"/>
    <p:sldId id="300" r:id="rId15"/>
    <p:sldId id="294" r:id="rId16"/>
    <p:sldId id="302" r:id="rId17"/>
    <p:sldId id="295" r:id="rId18"/>
    <p:sldId id="303" r:id="rId19"/>
    <p:sldId id="296" r:id="rId20"/>
    <p:sldId id="304" r:id="rId21"/>
    <p:sldId id="308" r:id="rId22"/>
    <p:sldId id="286" r:id="rId23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760" autoAdjust="0"/>
    <p:restoredTop sz="94500" autoAdjust="0"/>
  </p:normalViewPr>
  <p:slideViewPr>
    <p:cSldViewPr>
      <p:cViewPr>
        <p:scale>
          <a:sx n="75" d="100"/>
          <a:sy n="75" d="100"/>
        </p:scale>
        <p:origin x="-10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41BDF-F555-49C4-949A-F4B3401BC4D0}" type="doc">
      <dgm:prSet loTypeId="urn:microsoft.com/office/officeart/2005/8/layout/process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F0C55B-2DAE-452A-97F2-CA603A292CCB}">
      <dgm:prSet phldrT="[Texte]"/>
      <dgm:spPr/>
      <dgm:t>
        <a:bodyPr/>
        <a:lstStyle/>
        <a:p>
          <a:r>
            <a:rPr lang="en-US" dirty="0" err="1" smtClean="0"/>
            <a:t>Analyse</a:t>
          </a:r>
          <a:r>
            <a:rPr lang="en-US" dirty="0" smtClean="0"/>
            <a:t> &amp; locate the fault</a:t>
          </a:r>
          <a:endParaRPr lang="en-US" dirty="0"/>
        </a:p>
      </dgm:t>
    </dgm:pt>
    <dgm:pt modelId="{A2388441-92F6-492F-8575-67AB83144280}" type="parTrans" cxnId="{C79D77F2-575B-40B9-961B-35EB3DAB6C1D}">
      <dgm:prSet/>
      <dgm:spPr/>
      <dgm:t>
        <a:bodyPr/>
        <a:lstStyle/>
        <a:p>
          <a:endParaRPr lang="en-US"/>
        </a:p>
      </dgm:t>
    </dgm:pt>
    <dgm:pt modelId="{14560A57-F221-4CF0-A963-4D4CBCFCDD45}" type="sibTrans" cxnId="{C79D77F2-575B-40B9-961B-35EB3DAB6C1D}">
      <dgm:prSet/>
      <dgm:spPr/>
      <dgm:t>
        <a:bodyPr/>
        <a:lstStyle/>
        <a:p>
          <a:endParaRPr lang="en-US"/>
        </a:p>
      </dgm:t>
    </dgm:pt>
    <dgm:pt modelId="{906B3650-993A-4076-AD93-728BD960EED6}">
      <dgm:prSet phldrT="[Texte]"/>
      <dgm:spPr/>
      <dgm:t>
        <a:bodyPr/>
        <a:lstStyle/>
        <a:p>
          <a:r>
            <a:rPr lang="en-US" dirty="0" smtClean="0"/>
            <a:t>2 solutions </a:t>
          </a:r>
          <a:endParaRPr lang="en-US" dirty="0"/>
        </a:p>
      </dgm:t>
    </dgm:pt>
    <dgm:pt modelId="{DA9A216E-AE3F-4C79-A67F-6261FD0CC9F1}" type="parTrans" cxnId="{9C745C3D-4923-4A83-82E3-9DA1B679B99B}">
      <dgm:prSet/>
      <dgm:spPr/>
      <dgm:t>
        <a:bodyPr/>
        <a:lstStyle/>
        <a:p>
          <a:endParaRPr lang="en-US"/>
        </a:p>
      </dgm:t>
    </dgm:pt>
    <dgm:pt modelId="{74D05EE6-87B5-4B2E-857B-9540764BCFBC}" type="sibTrans" cxnId="{9C745C3D-4923-4A83-82E3-9DA1B679B99B}">
      <dgm:prSet/>
      <dgm:spPr/>
      <dgm:t>
        <a:bodyPr/>
        <a:lstStyle/>
        <a:p>
          <a:endParaRPr lang="en-US"/>
        </a:p>
      </dgm:t>
    </dgm:pt>
    <dgm:pt modelId="{A58D618A-EE2A-44F5-9EAB-40C24EA22F1C}">
      <dgm:prSet phldrT="[Texte]"/>
      <dgm:spPr/>
      <dgm:t>
        <a:bodyPr/>
        <a:lstStyle/>
        <a:p>
          <a:r>
            <a:rPr lang="en-US" dirty="0" smtClean="0"/>
            <a:t>Recover the data by doing a backup</a:t>
          </a:r>
          <a:endParaRPr lang="en-US" dirty="0"/>
        </a:p>
      </dgm:t>
    </dgm:pt>
    <dgm:pt modelId="{BDCB71FE-4B99-4A1D-BEB4-26641FCC63A5}" type="parTrans" cxnId="{4FB3AF0A-B921-4775-9811-1AC59E216352}">
      <dgm:prSet/>
      <dgm:spPr/>
      <dgm:t>
        <a:bodyPr/>
        <a:lstStyle/>
        <a:p>
          <a:endParaRPr lang="en-US"/>
        </a:p>
      </dgm:t>
    </dgm:pt>
    <dgm:pt modelId="{21E0D9F1-C093-48A1-A456-D75244C29F30}" type="sibTrans" cxnId="{4FB3AF0A-B921-4775-9811-1AC59E216352}">
      <dgm:prSet/>
      <dgm:spPr/>
      <dgm:t>
        <a:bodyPr/>
        <a:lstStyle/>
        <a:p>
          <a:endParaRPr lang="en-US"/>
        </a:p>
      </dgm:t>
    </dgm:pt>
    <dgm:pt modelId="{F3210F56-076D-40D7-BB91-DE4022BAA611}">
      <dgm:prSet phldrT="[Texte]"/>
      <dgm:spPr/>
      <dgm:t>
        <a:bodyPr/>
        <a:lstStyle/>
        <a:p>
          <a:r>
            <a:rPr lang="en-US" dirty="0" smtClean="0">
              <a:sym typeface="Wingdings" pitchFamily="2" charset="2"/>
            </a:rPr>
            <a:t>R</a:t>
          </a:r>
          <a:r>
            <a:rPr lang="en-US" dirty="0" smtClean="0"/>
            <a:t>estart the bugging software</a:t>
          </a:r>
          <a:endParaRPr lang="en-US" dirty="0"/>
        </a:p>
      </dgm:t>
    </dgm:pt>
    <dgm:pt modelId="{7B6A79F5-7ABB-4531-87D1-D340ECFC3D1C}" type="parTrans" cxnId="{47FA5127-8071-40C4-BF74-D6FFF13B2D00}">
      <dgm:prSet/>
      <dgm:spPr/>
      <dgm:t>
        <a:bodyPr/>
        <a:lstStyle/>
        <a:p>
          <a:endParaRPr lang="en-US"/>
        </a:p>
      </dgm:t>
    </dgm:pt>
    <dgm:pt modelId="{0F2414A9-364C-4D3F-A80F-3380A5908BF9}" type="sibTrans" cxnId="{47FA5127-8071-40C4-BF74-D6FFF13B2D00}">
      <dgm:prSet/>
      <dgm:spPr/>
      <dgm:t>
        <a:bodyPr/>
        <a:lstStyle/>
        <a:p>
          <a:endParaRPr lang="en-US"/>
        </a:p>
      </dgm:t>
    </dgm:pt>
    <dgm:pt modelId="{FEE5324E-722C-4BA6-9F1F-FAD28A892D5E}" type="pres">
      <dgm:prSet presAssocID="{0B041BDF-F555-49C4-949A-F4B3401BC4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08F25F-9CA9-4156-98B9-5099ED5536D3}" type="pres">
      <dgm:prSet presAssocID="{906B3650-993A-4076-AD93-728BD960EED6}" presName="boxAndChildren" presStyleCnt="0"/>
      <dgm:spPr/>
      <dgm:t>
        <a:bodyPr/>
        <a:lstStyle/>
        <a:p>
          <a:endParaRPr lang="fr-FR"/>
        </a:p>
      </dgm:t>
    </dgm:pt>
    <dgm:pt modelId="{114839CB-AF05-4493-AD13-1A35654E75E4}" type="pres">
      <dgm:prSet presAssocID="{906B3650-993A-4076-AD93-728BD960EED6}" presName="parentTextBox" presStyleLbl="node1" presStyleIdx="0" presStyleCnt="2"/>
      <dgm:spPr/>
      <dgm:t>
        <a:bodyPr/>
        <a:lstStyle/>
        <a:p>
          <a:endParaRPr lang="fr-FR"/>
        </a:p>
      </dgm:t>
    </dgm:pt>
    <dgm:pt modelId="{74C25262-37EA-4ACC-A4E2-D759358B9F64}" type="pres">
      <dgm:prSet presAssocID="{906B3650-993A-4076-AD93-728BD960EED6}" presName="entireBox" presStyleLbl="node1" presStyleIdx="0" presStyleCnt="2"/>
      <dgm:spPr/>
      <dgm:t>
        <a:bodyPr/>
        <a:lstStyle/>
        <a:p>
          <a:endParaRPr lang="fr-FR"/>
        </a:p>
      </dgm:t>
    </dgm:pt>
    <dgm:pt modelId="{F97FAAB5-4565-4115-A7F9-2622D5B7153E}" type="pres">
      <dgm:prSet presAssocID="{906B3650-993A-4076-AD93-728BD960EED6}" presName="descendantBox" presStyleCnt="0"/>
      <dgm:spPr/>
      <dgm:t>
        <a:bodyPr/>
        <a:lstStyle/>
        <a:p>
          <a:endParaRPr lang="fr-FR"/>
        </a:p>
      </dgm:t>
    </dgm:pt>
    <dgm:pt modelId="{0C5D2EA3-C068-4ED7-9D33-7B517F4BCFC3}" type="pres">
      <dgm:prSet presAssocID="{A58D618A-EE2A-44F5-9EAB-40C24EA22F1C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A261E1-D7B1-42A4-8F72-E36E406FE1F5}" type="pres">
      <dgm:prSet presAssocID="{F3210F56-076D-40D7-BB91-DE4022BAA611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1D0D88-B0E9-4D74-B3D2-8715C4B3A120}" type="pres">
      <dgm:prSet presAssocID="{14560A57-F221-4CF0-A963-4D4CBCFCDD45}" presName="sp" presStyleCnt="0"/>
      <dgm:spPr/>
      <dgm:t>
        <a:bodyPr/>
        <a:lstStyle/>
        <a:p>
          <a:endParaRPr lang="fr-FR"/>
        </a:p>
      </dgm:t>
    </dgm:pt>
    <dgm:pt modelId="{0F056DEA-604D-4AE8-AB11-5F077CEF8ABF}" type="pres">
      <dgm:prSet presAssocID="{86F0C55B-2DAE-452A-97F2-CA603A292CCB}" presName="arrowAndChildren" presStyleCnt="0"/>
      <dgm:spPr/>
      <dgm:t>
        <a:bodyPr/>
        <a:lstStyle/>
        <a:p>
          <a:endParaRPr lang="fr-FR"/>
        </a:p>
      </dgm:t>
    </dgm:pt>
    <dgm:pt modelId="{12FC69B3-7651-4145-BA9B-B4DBC8BCD7D0}" type="pres">
      <dgm:prSet presAssocID="{86F0C55B-2DAE-452A-97F2-CA603A292CCB}" presName="parentTextArrow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47FA5127-8071-40C4-BF74-D6FFF13B2D00}" srcId="{906B3650-993A-4076-AD93-728BD960EED6}" destId="{F3210F56-076D-40D7-BB91-DE4022BAA611}" srcOrd="1" destOrd="0" parTransId="{7B6A79F5-7ABB-4531-87D1-D340ECFC3D1C}" sibTransId="{0F2414A9-364C-4D3F-A80F-3380A5908BF9}"/>
    <dgm:cxn modelId="{6A8F3E52-9AAB-45C8-B68E-ECD661DB6698}" type="presOf" srcId="{86F0C55B-2DAE-452A-97F2-CA603A292CCB}" destId="{12FC69B3-7651-4145-BA9B-B4DBC8BCD7D0}" srcOrd="0" destOrd="0" presId="urn:microsoft.com/office/officeart/2005/8/layout/process4"/>
    <dgm:cxn modelId="{4FB3AF0A-B921-4775-9811-1AC59E216352}" srcId="{906B3650-993A-4076-AD93-728BD960EED6}" destId="{A58D618A-EE2A-44F5-9EAB-40C24EA22F1C}" srcOrd="0" destOrd="0" parTransId="{BDCB71FE-4B99-4A1D-BEB4-26641FCC63A5}" sibTransId="{21E0D9F1-C093-48A1-A456-D75244C29F30}"/>
    <dgm:cxn modelId="{C5043F0E-28DE-499A-985F-6DE386194E80}" type="presOf" srcId="{0B041BDF-F555-49C4-949A-F4B3401BC4D0}" destId="{FEE5324E-722C-4BA6-9F1F-FAD28A892D5E}" srcOrd="0" destOrd="0" presId="urn:microsoft.com/office/officeart/2005/8/layout/process4"/>
    <dgm:cxn modelId="{1890F033-3554-475F-BE00-62844AE7F8AE}" type="presOf" srcId="{906B3650-993A-4076-AD93-728BD960EED6}" destId="{114839CB-AF05-4493-AD13-1A35654E75E4}" srcOrd="0" destOrd="0" presId="urn:microsoft.com/office/officeart/2005/8/layout/process4"/>
    <dgm:cxn modelId="{C79D77F2-575B-40B9-961B-35EB3DAB6C1D}" srcId="{0B041BDF-F555-49C4-949A-F4B3401BC4D0}" destId="{86F0C55B-2DAE-452A-97F2-CA603A292CCB}" srcOrd="0" destOrd="0" parTransId="{A2388441-92F6-492F-8575-67AB83144280}" sibTransId="{14560A57-F221-4CF0-A963-4D4CBCFCDD45}"/>
    <dgm:cxn modelId="{A7B85641-45A4-4E62-8BB4-A70735A3E500}" type="presOf" srcId="{906B3650-993A-4076-AD93-728BD960EED6}" destId="{74C25262-37EA-4ACC-A4E2-D759358B9F64}" srcOrd="1" destOrd="0" presId="urn:microsoft.com/office/officeart/2005/8/layout/process4"/>
    <dgm:cxn modelId="{84EA3CED-07A1-4FD3-ACF0-28E7B3A457AD}" type="presOf" srcId="{A58D618A-EE2A-44F5-9EAB-40C24EA22F1C}" destId="{0C5D2EA3-C068-4ED7-9D33-7B517F4BCFC3}" srcOrd="0" destOrd="0" presId="urn:microsoft.com/office/officeart/2005/8/layout/process4"/>
    <dgm:cxn modelId="{9C745C3D-4923-4A83-82E3-9DA1B679B99B}" srcId="{0B041BDF-F555-49C4-949A-F4B3401BC4D0}" destId="{906B3650-993A-4076-AD93-728BD960EED6}" srcOrd="1" destOrd="0" parTransId="{DA9A216E-AE3F-4C79-A67F-6261FD0CC9F1}" sibTransId="{74D05EE6-87B5-4B2E-857B-9540764BCFBC}"/>
    <dgm:cxn modelId="{1DDB4C9A-82A5-4960-B9A4-6BB52DD7CA32}" type="presOf" srcId="{F3210F56-076D-40D7-BB91-DE4022BAA611}" destId="{86A261E1-D7B1-42A4-8F72-E36E406FE1F5}" srcOrd="0" destOrd="0" presId="urn:microsoft.com/office/officeart/2005/8/layout/process4"/>
    <dgm:cxn modelId="{76EE3551-7218-4037-84CD-841CA79A5BB9}" type="presParOf" srcId="{FEE5324E-722C-4BA6-9F1F-FAD28A892D5E}" destId="{0408F25F-9CA9-4156-98B9-5099ED5536D3}" srcOrd="0" destOrd="0" presId="urn:microsoft.com/office/officeart/2005/8/layout/process4"/>
    <dgm:cxn modelId="{00204D3A-D602-41BF-9E38-DA857DC4EECB}" type="presParOf" srcId="{0408F25F-9CA9-4156-98B9-5099ED5536D3}" destId="{114839CB-AF05-4493-AD13-1A35654E75E4}" srcOrd="0" destOrd="0" presId="urn:microsoft.com/office/officeart/2005/8/layout/process4"/>
    <dgm:cxn modelId="{D5BD8F7F-9911-4834-9A21-18BB7145A819}" type="presParOf" srcId="{0408F25F-9CA9-4156-98B9-5099ED5536D3}" destId="{74C25262-37EA-4ACC-A4E2-D759358B9F64}" srcOrd="1" destOrd="0" presId="urn:microsoft.com/office/officeart/2005/8/layout/process4"/>
    <dgm:cxn modelId="{36D65023-A4BD-4F2A-8F5D-FA2A3DF84F1E}" type="presParOf" srcId="{0408F25F-9CA9-4156-98B9-5099ED5536D3}" destId="{F97FAAB5-4565-4115-A7F9-2622D5B7153E}" srcOrd="2" destOrd="0" presId="urn:microsoft.com/office/officeart/2005/8/layout/process4"/>
    <dgm:cxn modelId="{6CFE38DF-C55E-48C9-A7D9-4630951C5E6B}" type="presParOf" srcId="{F97FAAB5-4565-4115-A7F9-2622D5B7153E}" destId="{0C5D2EA3-C068-4ED7-9D33-7B517F4BCFC3}" srcOrd="0" destOrd="0" presId="urn:microsoft.com/office/officeart/2005/8/layout/process4"/>
    <dgm:cxn modelId="{E51E9BFF-0A5C-4D0E-BCF2-E80EEEE7C2BA}" type="presParOf" srcId="{F97FAAB5-4565-4115-A7F9-2622D5B7153E}" destId="{86A261E1-D7B1-42A4-8F72-E36E406FE1F5}" srcOrd="1" destOrd="0" presId="urn:microsoft.com/office/officeart/2005/8/layout/process4"/>
    <dgm:cxn modelId="{D7E7B529-CD16-4754-9B88-B033783CDA49}" type="presParOf" srcId="{FEE5324E-722C-4BA6-9F1F-FAD28A892D5E}" destId="{3B1D0D88-B0E9-4D74-B3D2-8715C4B3A120}" srcOrd="1" destOrd="0" presId="urn:microsoft.com/office/officeart/2005/8/layout/process4"/>
    <dgm:cxn modelId="{87655966-A441-433C-8DDE-5600071FE0CF}" type="presParOf" srcId="{FEE5324E-722C-4BA6-9F1F-FAD28A892D5E}" destId="{0F056DEA-604D-4AE8-AB11-5F077CEF8ABF}" srcOrd="2" destOrd="0" presId="urn:microsoft.com/office/officeart/2005/8/layout/process4"/>
    <dgm:cxn modelId="{DFF57072-70F7-4ED0-B662-3C616B4C7BE9}" type="presParOf" srcId="{0F056DEA-604D-4AE8-AB11-5F077CEF8ABF}" destId="{12FC69B3-7651-4145-BA9B-B4DBC8BCD7D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2BE6D8-A218-4421-A3CE-B2F85B94B4E7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231F3B-3DE8-4CBB-8203-D7C8263F2F23}">
      <dgm:prSet phldrT="[Texte]"/>
      <dgm:spPr/>
      <dgm:t>
        <a:bodyPr/>
        <a:lstStyle/>
        <a:p>
          <a:r>
            <a:rPr lang="en-US" dirty="0" smtClean="0"/>
            <a:t>Isolate the problem</a:t>
          </a:r>
          <a:endParaRPr lang="en-US" dirty="0"/>
        </a:p>
      </dgm:t>
    </dgm:pt>
    <dgm:pt modelId="{E0986AC5-2BE9-4F25-82C2-51236DBFA2E3}" type="parTrans" cxnId="{531EA820-B5FB-44E9-A582-27F4967C64A8}">
      <dgm:prSet/>
      <dgm:spPr/>
      <dgm:t>
        <a:bodyPr/>
        <a:lstStyle/>
        <a:p>
          <a:endParaRPr lang="en-US"/>
        </a:p>
      </dgm:t>
    </dgm:pt>
    <dgm:pt modelId="{B07DEC88-651B-4233-A65B-86E26EEDD3C8}" type="sibTrans" cxnId="{531EA820-B5FB-44E9-A582-27F4967C64A8}">
      <dgm:prSet/>
      <dgm:spPr/>
      <dgm:t>
        <a:bodyPr/>
        <a:lstStyle/>
        <a:p>
          <a:endParaRPr lang="en-US"/>
        </a:p>
      </dgm:t>
    </dgm:pt>
    <dgm:pt modelId="{39C22F25-4218-4A8E-A93F-5171E403E9CA}">
      <dgm:prSet phldrT="[Texte]" custT="1"/>
      <dgm:spPr/>
      <dgm:t>
        <a:bodyPr/>
        <a:lstStyle/>
        <a:p>
          <a:r>
            <a:rPr lang="en-US" sz="3600" dirty="0" smtClean="0"/>
            <a:t>Unmanned</a:t>
          </a:r>
          <a:r>
            <a:rPr lang="en-US" sz="3000" dirty="0" smtClean="0"/>
            <a:t> </a:t>
          </a:r>
          <a:r>
            <a:rPr lang="en-US" sz="3600" dirty="0" smtClean="0"/>
            <a:t>spacecraft</a:t>
          </a:r>
          <a:r>
            <a:rPr lang="en-US" sz="3000" dirty="0" smtClean="0"/>
            <a:t> :</a:t>
          </a:r>
        </a:p>
        <a:p>
          <a:r>
            <a:rPr lang="en-US" sz="2800" dirty="0" smtClean="0"/>
            <a:t>Shutdown all non-critical functions</a:t>
          </a:r>
          <a:endParaRPr lang="en-US" sz="2800" dirty="0"/>
        </a:p>
      </dgm:t>
    </dgm:pt>
    <dgm:pt modelId="{63048967-9A29-4A37-AAED-8D72BBFFE833}" type="parTrans" cxnId="{93F757DB-EE8D-41A1-9989-5995CFF0EAB4}">
      <dgm:prSet/>
      <dgm:spPr/>
      <dgm:t>
        <a:bodyPr/>
        <a:lstStyle/>
        <a:p>
          <a:endParaRPr lang="en-US"/>
        </a:p>
      </dgm:t>
    </dgm:pt>
    <dgm:pt modelId="{D72E33F6-930A-4B86-9BC1-A87AB1272097}" type="sibTrans" cxnId="{93F757DB-EE8D-41A1-9989-5995CFF0EAB4}">
      <dgm:prSet/>
      <dgm:spPr/>
      <dgm:t>
        <a:bodyPr/>
        <a:lstStyle/>
        <a:p>
          <a:endParaRPr lang="en-US"/>
        </a:p>
      </dgm:t>
    </dgm:pt>
    <dgm:pt modelId="{48CDC3FB-5BF2-4EA6-B246-85AEE5B190AB}">
      <dgm:prSet phldrT="[Texte]" custT="1"/>
      <dgm:spPr/>
      <dgm:t>
        <a:bodyPr/>
        <a:lstStyle/>
        <a:p>
          <a:r>
            <a:rPr lang="en-US" sz="3700" dirty="0" smtClean="0"/>
            <a:t>Manned spacecraft:</a:t>
          </a:r>
        </a:p>
        <a:p>
          <a:r>
            <a:rPr lang="en-US" sz="2800" dirty="0" smtClean="0"/>
            <a:t>Crew Intervention</a:t>
          </a:r>
          <a:endParaRPr lang="en-US" sz="2800" dirty="0"/>
        </a:p>
      </dgm:t>
    </dgm:pt>
    <dgm:pt modelId="{5A2C4D2A-B521-4596-9B62-08C9A6C90F7D}" type="parTrans" cxnId="{A964EA7D-4972-4E26-89BA-C194141A1D93}">
      <dgm:prSet/>
      <dgm:spPr/>
      <dgm:t>
        <a:bodyPr/>
        <a:lstStyle/>
        <a:p>
          <a:endParaRPr lang="en-US"/>
        </a:p>
      </dgm:t>
    </dgm:pt>
    <dgm:pt modelId="{B0D8742F-F546-46A5-9753-CBA423F60304}" type="sibTrans" cxnId="{A964EA7D-4972-4E26-89BA-C194141A1D93}">
      <dgm:prSet/>
      <dgm:spPr/>
      <dgm:t>
        <a:bodyPr/>
        <a:lstStyle/>
        <a:p>
          <a:endParaRPr lang="en-US"/>
        </a:p>
      </dgm:t>
    </dgm:pt>
    <dgm:pt modelId="{9A293147-43CD-46DB-A77D-40EA22DD6C1E}" type="pres">
      <dgm:prSet presAssocID="{D82BE6D8-A218-4421-A3CE-B2F85B94B4E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B3023A0-CB0A-4DE6-A1D1-46F2CC76DE91}" type="pres">
      <dgm:prSet presAssocID="{04231F3B-3DE8-4CBB-8203-D7C8263F2F23}" presName="roof" presStyleLbl="dkBgShp" presStyleIdx="0" presStyleCnt="2"/>
      <dgm:spPr/>
      <dgm:t>
        <a:bodyPr/>
        <a:lstStyle/>
        <a:p>
          <a:endParaRPr lang="fr-FR"/>
        </a:p>
      </dgm:t>
    </dgm:pt>
    <dgm:pt modelId="{2B938236-E8FE-44B8-A08A-3F2C6625F89C}" type="pres">
      <dgm:prSet presAssocID="{04231F3B-3DE8-4CBB-8203-D7C8263F2F23}" presName="pillars" presStyleCnt="0"/>
      <dgm:spPr/>
      <dgm:t>
        <a:bodyPr/>
        <a:lstStyle/>
        <a:p>
          <a:endParaRPr lang="fr-FR"/>
        </a:p>
      </dgm:t>
    </dgm:pt>
    <dgm:pt modelId="{938F7449-952D-45F5-BF63-858FECDDEE02}" type="pres">
      <dgm:prSet presAssocID="{04231F3B-3DE8-4CBB-8203-D7C8263F2F23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73AEF-A790-487B-A9F0-94E2574F0DF7}" type="pres">
      <dgm:prSet presAssocID="{48CDC3FB-5BF2-4EA6-B246-85AEE5B190A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30C39-4539-4852-A162-8FDCDDAD60D6}" type="pres">
      <dgm:prSet presAssocID="{04231F3B-3DE8-4CBB-8203-D7C8263F2F23}" presName="base" presStyleLbl="dkBgShp" presStyleIdx="1" presStyleCnt="2"/>
      <dgm:spPr/>
      <dgm:t>
        <a:bodyPr/>
        <a:lstStyle/>
        <a:p>
          <a:endParaRPr lang="fr-FR"/>
        </a:p>
      </dgm:t>
    </dgm:pt>
  </dgm:ptLst>
  <dgm:cxnLst>
    <dgm:cxn modelId="{93F757DB-EE8D-41A1-9989-5995CFF0EAB4}" srcId="{04231F3B-3DE8-4CBB-8203-D7C8263F2F23}" destId="{39C22F25-4218-4A8E-A93F-5171E403E9CA}" srcOrd="0" destOrd="0" parTransId="{63048967-9A29-4A37-AAED-8D72BBFFE833}" sibTransId="{D72E33F6-930A-4B86-9BC1-A87AB1272097}"/>
    <dgm:cxn modelId="{61DECF7C-A427-4BED-B528-9C9E42E374EA}" type="presOf" srcId="{48CDC3FB-5BF2-4EA6-B246-85AEE5B190AB}" destId="{13273AEF-A790-487B-A9F0-94E2574F0DF7}" srcOrd="0" destOrd="0" presId="urn:microsoft.com/office/officeart/2005/8/layout/hList3"/>
    <dgm:cxn modelId="{038A87A2-D1D7-43BB-B162-A4C21BF06E84}" type="presOf" srcId="{39C22F25-4218-4A8E-A93F-5171E403E9CA}" destId="{938F7449-952D-45F5-BF63-858FECDDEE02}" srcOrd="0" destOrd="0" presId="urn:microsoft.com/office/officeart/2005/8/layout/hList3"/>
    <dgm:cxn modelId="{531EA820-B5FB-44E9-A582-27F4967C64A8}" srcId="{D82BE6D8-A218-4421-A3CE-B2F85B94B4E7}" destId="{04231F3B-3DE8-4CBB-8203-D7C8263F2F23}" srcOrd="0" destOrd="0" parTransId="{E0986AC5-2BE9-4F25-82C2-51236DBFA2E3}" sibTransId="{B07DEC88-651B-4233-A65B-86E26EEDD3C8}"/>
    <dgm:cxn modelId="{A964EA7D-4972-4E26-89BA-C194141A1D93}" srcId="{04231F3B-3DE8-4CBB-8203-D7C8263F2F23}" destId="{48CDC3FB-5BF2-4EA6-B246-85AEE5B190AB}" srcOrd="1" destOrd="0" parTransId="{5A2C4D2A-B521-4596-9B62-08C9A6C90F7D}" sibTransId="{B0D8742F-F546-46A5-9753-CBA423F60304}"/>
    <dgm:cxn modelId="{FDA76729-005B-4827-A4F8-521AB5E6AB61}" type="presOf" srcId="{D82BE6D8-A218-4421-A3CE-B2F85B94B4E7}" destId="{9A293147-43CD-46DB-A77D-40EA22DD6C1E}" srcOrd="0" destOrd="0" presId="urn:microsoft.com/office/officeart/2005/8/layout/hList3"/>
    <dgm:cxn modelId="{1DB1D50D-771D-4C1D-A695-0432C5F8CE6F}" type="presOf" srcId="{04231F3B-3DE8-4CBB-8203-D7C8263F2F23}" destId="{0B3023A0-CB0A-4DE6-A1D1-46F2CC76DE91}" srcOrd="0" destOrd="0" presId="urn:microsoft.com/office/officeart/2005/8/layout/hList3"/>
    <dgm:cxn modelId="{0F52C9BF-023B-4E63-929C-E009EE917F1F}" type="presParOf" srcId="{9A293147-43CD-46DB-A77D-40EA22DD6C1E}" destId="{0B3023A0-CB0A-4DE6-A1D1-46F2CC76DE91}" srcOrd="0" destOrd="0" presId="urn:microsoft.com/office/officeart/2005/8/layout/hList3"/>
    <dgm:cxn modelId="{A544EBD4-D7E0-4674-B038-BD985F3A24B6}" type="presParOf" srcId="{9A293147-43CD-46DB-A77D-40EA22DD6C1E}" destId="{2B938236-E8FE-44B8-A08A-3F2C6625F89C}" srcOrd="1" destOrd="0" presId="urn:microsoft.com/office/officeart/2005/8/layout/hList3"/>
    <dgm:cxn modelId="{B8A09017-A8F3-4434-A500-7152348A7B23}" type="presParOf" srcId="{2B938236-E8FE-44B8-A08A-3F2C6625F89C}" destId="{938F7449-952D-45F5-BF63-858FECDDEE02}" srcOrd="0" destOrd="0" presId="urn:microsoft.com/office/officeart/2005/8/layout/hList3"/>
    <dgm:cxn modelId="{595D394D-BAF6-4045-B2D8-224232B5D425}" type="presParOf" srcId="{2B938236-E8FE-44B8-A08A-3F2C6625F89C}" destId="{13273AEF-A790-487B-A9F0-94E2574F0DF7}" srcOrd="1" destOrd="0" presId="urn:microsoft.com/office/officeart/2005/8/layout/hList3"/>
    <dgm:cxn modelId="{6F7E507F-4D54-416A-9A65-24B797938A17}" type="presParOf" srcId="{9A293147-43CD-46DB-A77D-40EA22DD6C1E}" destId="{0CF30C39-4539-4852-A162-8FDCDDAD60D6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C25262-37EA-4ACC-A4E2-D759358B9F64}">
      <dsp:nvSpPr>
        <dsp:cNvPr id="0" name=""/>
        <dsp:cNvSpPr/>
      </dsp:nvSpPr>
      <dsp:spPr>
        <a:xfrm>
          <a:off x="0" y="2452839"/>
          <a:ext cx="6096000" cy="16093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 solutions </a:t>
          </a:r>
          <a:endParaRPr lang="en-US" sz="3000" kern="1200" dirty="0"/>
        </a:p>
      </dsp:txBody>
      <dsp:txXfrm>
        <a:off x="0" y="2452839"/>
        <a:ext cx="6096000" cy="869037"/>
      </dsp:txXfrm>
    </dsp:sp>
    <dsp:sp modelId="{0C5D2EA3-C068-4ED7-9D33-7B517F4BCFC3}">
      <dsp:nvSpPr>
        <dsp:cNvPr id="0" name=""/>
        <dsp:cNvSpPr/>
      </dsp:nvSpPr>
      <dsp:spPr>
        <a:xfrm>
          <a:off x="0" y="3289689"/>
          <a:ext cx="3047999" cy="7402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Recover the data by doing a backup</a:t>
          </a:r>
          <a:endParaRPr lang="en-US" sz="2400" kern="1200" dirty="0"/>
        </a:p>
      </dsp:txBody>
      <dsp:txXfrm>
        <a:off x="0" y="3289689"/>
        <a:ext cx="3047999" cy="740290"/>
      </dsp:txXfrm>
    </dsp:sp>
    <dsp:sp modelId="{86A261E1-D7B1-42A4-8F72-E36E406FE1F5}">
      <dsp:nvSpPr>
        <dsp:cNvPr id="0" name=""/>
        <dsp:cNvSpPr/>
      </dsp:nvSpPr>
      <dsp:spPr>
        <a:xfrm>
          <a:off x="3048000" y="3289689"/>
          <a:ext cx="3047999" cy="7402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ym typeface="Wingdings" pitchFamily="2" charset="2"/>
            </a:rPr>
            <a:t>R</a:t>
          </a:r>
          <a:r>
            <a:rPr lang="en-US" sz="2400" kern="1200" dirty="0" smtClean="0"/>
            <a:t>estart the bugging software</a:t>
          </a:r>
          <a:endParaRPr lang="en-US" sz="2400" kern="1200" dirty="0"/>
        </a:p>
      </dsp:txBody>
      <dsp:txXfrm>
        <a:off x="3048000" y="3289689"/>
        <a:ext cx="3047999" cy="740290"/>
      </dsp:txXfrm>
    </dsp:sp>
    <dsp:sp modelId="{12FC69B3-7651-4145-BA9B-B4DBC8BCD7D0}">
      <dsp:nvSpPr>
        <dsp:cNvPr id="0" name=""/>
        <dsp:cNvSpPr/>
      </dsp:nvSpPr>
      <dsp:spPr>
        <a:xfrm rot="10800000">
          <a:off x="0" y="1832"/>
          <a:ext cx="6096000" cy="247514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Analyse</a:t>
          </a:r>
          <a:r>
            <a:rPr lang="en-US" sz="3000" kern="1200" dirty="0" smtClean="0"/>
            <a:t> &amp; locate the fault</a:t>
          </a:r>
          <a:endParaRPr lang="en-US" sz="3000" kern="1200" dirty="0"/>
        </a:p>
      </dsp:txBody>
      <dsp:txXfrm rot="10800000">
        <a:off x="0" y="1832"/>
        <a:ext cx="6096000" cy="247514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3023A0-CB0A-4DE6-A1D1-46F2CC76DE91}">
      <dsp:nvSpPr>
        <dsp:cNvPr id="0" name=""/>
        <dsp:cNvSpPr/>
      </dsp:nvSpPr>
      <dsp:spPr>
        <a:xfrm>
          <a:off x="0" y="0"/>
          <a:ext cx="6096000" cy="12192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Isolate the problem</a:t>
          </a:r>
          <a:endParaRPr lang="en-US" sz="5600" kern="1200" dirty="0"/>
        </a:p>
      </dsp:txBody>
      <dsp:txXfrm>
        <a:off x="0" y="0"/>
        <a:ext cx="6096000" cy="1219200"/>
      </dsp:txXfrm>
    </dsp:sp>
    <dsp:sp modelId="{938F7449-952D-45F5-BF63-858FECDDEE02}">
      <dsp:nvSpPr>
        <dsp:cNvPr id="0" name=""/>
        <dsp:cNvSpPr/>
      </dsp:nvSpPr>
      <dsp:spPr>
        <a:xfrm>
          <a:off x="0" y="1219200"/>
          <a:ext cx="3047999" cy="25603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Unmanned</a:t>
          </a:r>
          <a:r>
            <a:rPr lang="en-US" sz="3000" kern="1200" dirty="0" smtClean="0"/>
            <a:t> </a:t>
          </a:r>
          <a:r>
            <a:rPr lang="en-US" sz="3600" kern="1200" dirty="0" smtClean="0"/>
            <a:t>spacecraft</a:t>
          </a:r>
          <a:r>
            <a:rPr lang="en-US" sz="3000" kern="1200" dirty="0" smtClean="0"/>
            <a:t> :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Shutdown all non-critical functions</a:t>
          </a:r>
          <a:endParaRPr lang="en-US" sz="2800" kern="1200" dirty="0"/>
        </a:p>
      </dsp:txBody>
      <dsp:txXfrm>
        <a:off x="0" y="1219200"/>
        <a:ext cx="3047999" cy="2560320"/>
      </dsp:txXfrm>
    </dsp:sp>
    <dsp:sp modelId="{13273AEF-A790-487B-A9F0-94E2574F0DF7}">
      <dsp:nvSpPr>
        <dsp:cNvPr id="0" name=""/>
        <dsp:cNvSpPr/>
      </dsp:nvSpPr>
      <dsp:spPr>
        <a:xfrm>
          <a:off x="3048000" y="1219200"/>
          <a:ext cx="3047999" cy="25603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Manned spacecraft:</a:t>
          </a:r>
        </a:p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Crew Intervention</a:t>
          </a:r>
          <a:endParaRPr lang="en-US" sz="2800" kern="1200" dirty="0"/>
        </a:p>
      </dsp:txBody>
      <dsp:txXfrm>
        <a:off x="3048000" y="1219200"/>
        <a:ext cx="3047999" cy="2560320"/>
      </dsp:txXfrm>
    </dsp:sp>
    <dsp:sp modelId="{0CF30C39-4539-4852-A162-8FDCDDAD60D6}">
      <dsp:nvSpPr>
        <dsp:cNvPr id="0" name=""/>
        <dsp:cNvSpPr/>
      </dsp:nvSpPr>
      <dsp:spPr>
        <a:xfrm>
          <a:off x="0" y="3779520"/>
          <a:ext cx="6096000" cy="28448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30/09/2009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30/09/2009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1st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1, Part 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21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7962843" y="6643688"/>
            <a:ext cx="112242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Ocotber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</a:t>
            </a:r>
            <a:r>
              <a:rPr lang="fr-FR" i="1" dirty="0" smtClean="0"/>
              <a:t>2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Use case DIAGRAM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  <p:pic>
        <p:nvPicPr>
          <p:cNvPr id="5122" name="Picture 2" descr="D:\Bureau\UseCase Diagram0.png"/>
          <p:cNvPicPr>
            <a:picLocks noChangeAspect="1" noChangeArrowheads="1"/>
          </p:cNvPicPr>
          <p:nvPr/>
        </p:nvPicPr>
        <p:blipFill>
          <a:blip r:embed="rId2" cstate="print"/>
          <a:srcRect l="16611" t="15335" r="1993" b="5204"/>
          <a:stretch>
            <a:fillRect/>
          </a:stretch>
        </p:blipFill>
        <p:spPr bwMode="auto">
          <a:xfrm>
            <a:off x="357158" y="1285860"/>
            <a:ext cx="8572560" cy="49860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Use-case model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CASES Descriptions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38"/>
            <a:ext cx="8643938" cy="5357812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Shutdown one part of the system:</a:t>
            </a:r>
          </a:p>
          <a:p>
            <a:pPr lvl="1">
              <a:defRPr/>
            </a:pPr>
            <a:r>
              <a:rPr lang="en-US" sz="2800" dirty="0" smtClean="0"/>
              <a:t>Context of use : a part of the system is failed, we want to shutdown it</a:t>
            </a:r>
          </a:p>
          <a:p>
            <a:pPr lvl="1">
              <a:defRPr/>
            </a:pPr>
            <a:r>
              <a:rPr sz="2800" smtClean="0"/>
              <a:t>Actors : Crew / Flight control</a:t>
            </a:r>
          </a:p>
          <a:p>
            <a:pPr lvl="1">
              <a:defRPr/>
            </a:pPr>
            <a:r>
              <a:rPr sz="2800" smtClean="0"/>
              <a:t>Pre-condition: none</a:t>
            </a:r>
          </a:p>
          <a:p>
            <a:pPr lvl="1">
              <a:defRPr/>
            </a:pPr>
            <a:r>
              <a:rPr sz="2800" smtClean="0"/>
              <a:t>Post-condition: the part of the system is shutdown</a:t>
            </a:r>
          </a:p>
          <a:p>
            <a:pPr lvl="1">
              <a:defRPr/>
            </a:pPr>
            <a:r>
              <a:rPr sz="2800" smtClean="0"/>
              <a:t>Guaranty in case of success : any actions could not be done to this part</a:t>
            </a:r>
          </a:p>
          <a:p>
            <a:pPr lvl="1">
              <a:defRPr/>
            </a:pPr>
            <a:r>
              <a:rPr sz="2800" smtClean="0"/>
              <a:t>Guaranty in case of failure : the system turns on</a:t>
            </a:r>
          </a:p>
          <a:p>
            <a:pPr lvl="1">
              <a:buFont typeface="Wingdings" pitchFamily="2" charset="2"/>
              <a:buNone/>
              <a:defRPr/>
            </a:pPr>
            <a:endParaRPr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Use-case model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CASES Descriptions 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38"/>
            <a:ext cx="8643938" cy="5357812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Restart one part of the system:</a:t>
            </a:r>
          </a:p>
          <a:p>
            <a:pPr lvl="1">
              <a:defRPr/>
            </a:pPr>
            <a:r>
              <a:rPr lang="en-US" sz="2800" dirty="0" smtClean="0"/>
              <a:t>Context of use : a part of the system is shutdown, we want to restart it</a:t>
            </a:r>
          </a:p>
          <a:p>
            <a:pPr lvl="1">
              <a:defRPr/>
            </a:pPr>
            <a:r>
              <a:rPr sz="2800" smtClean="0"/>
              <a:t>Actors : Crew / Flight control</a:t>
            </a:r>
          </a:p>
          <a:p>
            <a:pPr lvl="1">
              <a:defRPr/>
            </a:pPr>
            <a:r>
              <a:rPr sz="2800" smtClean="0"/>
              <a:t>Pre-condition: the part is shutdown</a:t>
            </a:r>
          </a:p>
          <a:p>
            <a:pPr lvl="1">
              <a:defRPr/>
            </a:pPr>
            <a:r>
              <a:rPr sz="2800" smtClean="0"/>
              <a:t>Post-condition: the part is switched on</a:t>
            </a:r>
          </a:p>
          <a:p>
            <a:pPr lvl="1">
              <a:defRPr/>
            </a:pPr>
            <a:r>
              <a:rPr sz="2800" smtClean="0"/>
              <a:t>Guaranty in case of success : Any action could be done after reboot</a:t>
            </a:r>
          </a:p>
          <a:p>
            <a:pPr lvl="1">
              <a:defRPr/>
            </a:pPr>
            <a:r>
              <a:rPr sz="2800" smtClean="0"/>
              <a:t>Guaranty in case of failure : the system is off yet</a:t>
            </a:r>
          </a:p>
          <a:p>
            <a:pPr lvl="1">
              <a:buFont typeface="Wingdings" pitchFamily="2" charset="2"/>
              <a:buNone/>
              <a:defRPr/>
            </a:pPr>
            <a:endParaRPr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Use-case model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CASES Descriptions 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38"/>
            <a:ext cx="8643938" cy="5357812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Switch to backup system:</a:t>
            </a:r>
          </a:p>
          <a:p>
            <a:pPr lvl="1">
              <a:defRPr/>
            </a:pPr>
            <a:r>
              <a:rPr lang="en-US" sz="2800" dirty="0" smtClean="0"/>
              <a:t>Context of use : the current system is corrupted</a:t>
            </a:r>
          </a:p>
          <a:p>
            <a:pPr lvl="1">
              <a:defRPr/>
            </a:pPr>
            <a:r>
              <a:rPr sz="2800" smtClean="0"/>
              <a:t>Actors : Crew / Flight control</a:t>
            </a:r>
          </a:p>
          <a:p>
            <a:pPr lvl="1">
              <a:defRPr/>
            </a:pPr>
            <a:r>
              <a:rPr sz="2800" smtClean="0"/>
              <a:t>Pre-condition: none</a:t>
            </a:r>
          </a:p>
          <a:p>
            <a:pPr lvl="1">
              <a:defRPr/>
            </a:pPr>
            <a:r>
              <a:rPr sz="2800" smtClean="0"/>
              <a:t>Post-condition: the faulty system is switched to a spare system</a:t>
            </a:r>
          </a:p>
          <a:p>
            <a:pPr lvl="1">
              <a:defRPr/>
            </a:pPr>
            <a:r>
              <a:rPr sz="2800" smtClean="0"/>
              <a:t>Guaranty in case of success : the system is not corrupted yet</a:t>
            </a:r>
          </a:p>
          <a:p>
            <a:pPr lvl="1">
              <a:defRPr/>
            </a:pPr>
            <a:r>
              <a:rPr sz="2800" smtClean="0"/>
              <a:t>Guaranty in case of failure : none</a:t>
            </a:r>
          </a:p>
          <a:p>
            <a:pPr lvl="1">
              <a:buFont typeface="Wingdings" pitchFamily="2" charset="2"/>
              <a:buNone/>
              <a:defRPr/>
            </a:pPr>
            <a:endParaRPr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Use-case model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CASES Descriptions 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38"/>
            <a:ext cx="8643938" cy="5357812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Find information about a part of the system:</a:t>
            </a:r>
          </a:p>
          <a:p>
            <a:pPr lvl="1">
              <a:defRPr/>
            </a:pPr>
            <a:r>
              <a:rPr lang="en-US" sz="2800" dirty="0" smtClean="0"/>
              <a:t>Context of use : the crew wants to know some information about a part of the system</a:t>
            </a:r>
          </a:p>
          <a:p>
            <a:pPr lvl="1">
              <a:defRPr/>
            </a:pPr>
            <a:r>
              <a:rPr sz="2800" smtClean="0"/>
              <a:t>Actors : Crew / Flight control</a:t>
            </a:r>
          </a:p>
          <a:p>
            <a:pPr lvl="1">
              <a:defRPr/>
            </a:pPr>
            <a:r>
              <a:rPr sz="2800" smtClean="0"/>
              <a:t>Pre-condition: none</a:t>
            </a:r>
          </a:p>
          <a:p>
            <a:pPr lvl="1">
              <a:defRPr/>
            </a:pPr>
            <a:r>
              <a:rPr sz="2800" smtClean="0"/>
              <a:t>Post-condition: the crew receives the information</a:t>
            </a:r>
          </a:p>
          <a:p>
            <a:pPr lvl="1">
              <a:defRPr/>
            </a:pPr>
            <a:r>
              <a:rPr sz="2800" smtClean="0"/>
              <a:t>Guaranty in case of success : we have the information</a:t>
            </a:r>
          </a:p>
          <a:p>
            <a:pPr lvl="1">
              <a:defRPr/>
            </a:pPr>
            <a:r>
              <a:rPr sz="2800" smtClean="0"/>
              <a:t>Guaranty in case of failure :  we don't have the information</a:t>
            </a:r>
          </a:p>
          <a:p>
            <a:pPr lvl="1">
              <a:buFont typeface="Wingdings" pitchFamily="2" charset="2"/>
              <a:buNone/>
              <a:defRPr/>
            </a:pPr>
            <a:endParaRPr smtClean="0"/>
          </a:p>
          <a:p>
            <a:pPr>
              <a:defRPr/>
            </a:pP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Use-case model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Sequence diagram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Fault recovering</a:t>
            </a:r>
            <a:endParaRPr lang="fr-FR" dirty="0"/>
          </a:p>
        </p:txBody>
      </p:sp>
      <p:pic>
        <p:nvPicPr>
          <p:cNvPr id="1026" name="Picture 2" descr="D:\Bureau\1.Sequence Diagram - Fault recov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785926"/>
            <a:ext cx="6286501" cy="476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Use-case model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85784" y="0"/>
            <a:ext cx="971556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D:\Bureau\1.Sequence Diagram - Fault recov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71438"/>
            <a:ext cx="8675401" cy="6572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Sequence diagram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Safing response in case of hazardous condition</a:t>
            </a:r>
            <a:endParaRPr lang="fr-FR" dirty="0"/>
          </a:p>
        </p:txBody>
      </p:sp>
      <p:pic>
        <p:nvPicPr>
          <p:cNvPr id="2050" name="Picture 2" descr="D:\Bureau\2.Sequence Diagram - Safing response in case of hazardous condi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785926"/>
            <a:ext cx="5853996" cy="4626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Use-case model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85784" y="0"/>
            <a:ext cx="971556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D:\Bureau\2.Sequence Diagram - Safing response in case of hazardous condi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246" y="0"/>
            <a:ext cx="867747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Sequence diagram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Critical failure</a:t>
            </a:r>
            <a:endParaRPr lang="fr-FR" dirty="0"/>
          </a:p>
        </p:txBody>
      </p:sp>
      <p:pic>
        <p:nvPicPr>
          <p:cNvPr id="3075" name="Picture 3" descr="D:\Bureau\3.Sequence Diagram - Critical fail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785926"/>
            <a:ext cx="7275647" cy="46742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Use-case model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Requirements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Context diagram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diagram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frames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85784" y="0"/>
            <a:ext cx="971556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D:\Bureau\3.Sequence Diagram - Critical fail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428604"/>
            <a:ext cx="9229354" cy="5929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1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Steve Easterbrook, and et al., “Experiences Using Lightweight Formal Methods for Requirements Modeling,” IEEE Transactions on Software Engineering, Vol. 24, No. 1, January 1998. </a:t>
            </a:r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Background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Fault</a:t>
            </a:r>
          </a:p>
          <a:p>
            <a:pPr lvl="1"/>
            <a:r>
              <a:rPr lang="en-US" dirty="0" smtClean="0"/>
              <a:t>Detected when monitored values are out-of-tolerance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Fault protection system (FDIR)</a:t>
            </a:r>
          </a:p>
          <a:p>
            <a:pPr lvl="1"/>
            <a:r>
              <a:rPr lang="en-US" dirty="0" smtClean="0"/>
              <a:t>Act when the spacecraft is going through an error or a fault</a:t>
            </a:r>
          </a:p>
          <a:p>
            <a:pPr lvl="1"/>
            <a:r>
              <a:rPr lang="en-US" dirty="0" smtClean="0"/>
              <a:t>FDIR is a layered system. If a lower layer cannot resolve an issue it’s forwarded to an upper layer. If the Issue cannot be resolved by the system. It’s escalated to manual control.</a:t>
            </a:r>
          </a:p>
          <a:p>
            <a:pPr lvl="1"/>
            <a:r>
              <a:rPr lang="en-US" dirty="0" smtClean="0"/>
              <a:t>Automatic system</a:t>
            </a:r>
          </a:p>
          <a:p>
            <a:endParaRPr lang="en-US" dirty="0" smtClean="0"/>
          </a:p>
          <a:p>
            <a:r>
              <a:rPr lang="en-US" dirty="0" smtClean="0"/>
              <a:t>Spaceship crew and flight control can manually control the system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Background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Use-case model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Requirements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 i="1" u="sng" smtClean="0"/>
              <a:t>Global Requirements :</a:t>
            </a:r>
          </a:p>
          <a:p>
            <a:pPr lvl="1">
              <a:buNone/>
            </a:pPr>
            <a:endParaRPr smtClean="0"/>
          </a:p>
          <a:p>
            <a:pPr lvl="1"/>
            <a:r>
              <a:rPr sz="2800" smtClean="0"/>
              <a:t>Guarantee the completion of any time critical activities of the spaceship</a:t>
            </a:r>
          </a:p>
          <a:p>
            <a:pPr lvl="1"/>
            <a:r>
              <a:rPr lang="en-US" sz="2800" dirty="0" smtClean="0"/>
              <a:t>Keep the control of the spacecraft with safety, </a:t>
            </a:r>
            <a:r>
              <a:rPr lang="en-US" sz="2800" dirty="0" err="1" smtClean="0"/>
              <a:t>observability</a:t>
            </a:r>
            <a:r>
              <a:rPr lang="en-US" sz="2800" dirty="0" smtClean="0"/>
              <a:t> &amp; </a:t>
            </a:r>
            <a:r>
              <a:rPr lang="en-US" sz="2800" dirty="0" err="1" smtClean="0"/>
              <a:t>commandability</a:t>
            </a:r>
            <a:endParaRPr lang="en-US" sz="2800" dirty="0" smtClean="0"/>
          </a:p>
          <a:p>
            <a:pPr lvl="1"/>
            <a:endParaRPr lang="en-US" sz="2800" dirty="0" err="1" smtClean="0"/>
          </a:p>
        </p:txBody>
      </p:sp>
      <p:sp>
        <p:nvSpPr>
          <p:cNvPr id="6" name="ZoneTexte 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Functionnal</a:t>
            </a:r>
            <a:r>
              <a:rPr lang="fr-FR" sz="1200" b="1" u="sng" kern="0" dirty="0" smtClean="0">
                <a:latin typeface="+mn-lt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requirements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Use-case model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Requirements</a:t>
            </a:r>
            <a:r>
              <a:rPr lang="fr-FR" dirty="0" smtClean="0"/>
              <a:t>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i="1" u="sng" dirty="0" smtClean="0"/>
              <a:t>Fault Recovery :</a:t>
            </a:r>
          </a:p>
        </p:txBody>
      </p:sp>
      <p:graphicFrame>
        <p:nvGraphicFramePr>
          <p:cNvPr id="5" name="Diagramme 4"/>
          <p:cNvGraphicFramePr/>
          <p:nvPr/>
        </p:nvGraphicFramePr>
        <p:xfrm>
          <a:off x="1571604" y="20716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Functionnal</a:t>
            </a:r>
            <a:r>
              <a:rPr lang="fr-FR" sz="1200" b="1" u="sng" kern="0" dirty="0" smtClean="0">
                <a:latin typeface="+mn-lt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requirements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Use-case model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ReQUIREMENTS</a:t>
            </a:r>
            <a:r>
              <a:rPr lang="fr-FR" dirty="0" smtClean="0"/>
              <a:t>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i="1" u="sng" dirty="0" err="1" smtClean="0"/>
              <a:t>Safing</a:t>
            </a:r>
            <a:r>
              <a:rPr lang="en-US" sz="3200" i="1" u="sng" dirty="0" smtClean="0"/>
              <a:t> response in the case of hazardous conditions :</a:t>
            </a:r>
          </a:p>
          <a:p>
            <a:pPr>
              <a:buFont typeface="Wingdings" pitchFamily="2" charset="2"/>
              <a:buChar char="v"/>
            </a:pPr>
            <a:endParaRPr lang="en-US" sz="3200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1571604" y="24288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Functionnal</a:t>
            </a:r>
            <a:r>
              <a:rPr lang="fr-FR" sz="1200" b="1" u="sng" kern="0" dirty="0" smtClean="0">
                <a:latin typeface="+mn-lt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requirements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Use-case model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Testability</a:t>
            </a:r>
          </a:p>
          <a:p>
            <a:pPr lvl="1"/>
            <a:r>
              <a:rPr lang="en-US" sz="2400" dirty="0" smtClean="0"/>
              <a:t>The system and its parts have to be able to be tested through inspections, simulations and analyses before on-board installation </a:t>
            </a:r>
          </a:p>
          <a:p>
            <a:r>
              <a:rPr lang="en-US" sz="2800" dirty="0" smtClean="0"/>
              <a:t>Reliability</a:t>
            </a:r>
          </a:p>
          <a:p>
            <a:pPr lvl="1"/>
            <a:r>
              <a:rPr lang="en-US" sz="2400" dirty="0" smtClean="0"/>
              <a:t>The system must be reliable in all operating conditions. System failure could lead to loss of human life.</a:t>
            </a:r>
          </a:p>
          <a:p>
            <a:r>
              <a:rPr lang="en-US" sz="2800" dirty="0" smtClean="0"/>
              <a:t>Availability</a:t>
            </a:r>
          </a:p>
          <a:p>
            <a:pPr lvl="1"/>
            <a:r>
              <a:rPr lang="en-US" sz="2400" dirty="0" smtClean="0"/>
              <a:t>The system must not lock or stall when processing data. It must work asynchronously.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-32" y="-24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-24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-24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Non-</a:t>
            </a:r>
            <a:r>
              <a:rPr lang="fr-FR" sz="1200" b="1" u="sng" kern="0" dirty="0" err="1" smtClean="0">
                <a:latin typeface="+mn-lt"/>
                <a:cs typeface="+mn-cs"/>
              </a:rPr>
              <a:t>functionnal</a:t>
            </a:r>
            <a:r>
              <a:rPr lang="fr-FR" sz="1200" b="1" u="sng" kern="0" dirty="0" smtClean="0">
                <a:latin typeface="+mn-lt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requirements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-24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Use-case model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Resilience</a:t>
            </a:r>
          </a:p>
          <a:p>
            <a:pPr lvl="1"/>
            <a:r>
              <a:rPr lang="en-US" sz="2400" dirty="0" smtClean="0"/>
              <a:t>The system must be able to maintain an acceptable level of service in spite failures in parts of the FDRI system.</a:t>
            </a:r>
          </a:p>
          <a:p>
            <a:r>
              <a:rPr lang="en-US" sz="2800" dirty="0" smtClean="0"/>
              <a:t>Response time</a:t>
            </a:r>
          </a:p>
          <a:p>
            <a:pPr lvl="1"/>
            <a:r>
              <a:rPr lang="en-US" sz="2400" dirty="0" smtClean="0"/>
              <a:t>The system must respond in timely manner so that problematic systems can be shut down before any damage is done.</a:t>
            </a:r>
          </a:p>
          <a:p>
            <a:r>
              <a:rPr lang="en-US" sz="2800" dirty="0" smtClean="0"/>
              <a:t>Documentation</a:t>
            </a:r>
          </a:p>
          <a:p>
            <a:pPr lvl="1"/>
            <a:r>
              <a:rPr lang="en-US" sz="2400" dirty="0" smtClean="0"/>
              <a:t>Technical and software documentation has to be accurate so that the spacecraft crew and flight control know how to administer the system and perform actions </a:t>
            </a:r>
            <a:r>
              <a:rPr lang="en-US" sz="2400" smtClean="0"/>
              <a:t>through it.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Non-</a:t>
            </a:r>
            <a:r>
              <a:rPr lang="fr-FR" sz="1200" b="1" u="sng" kern="0" dirty="0" err="1" smtClean="0">
                <a:latin typeface="+mn-lt"/>
                <a:cs typeface="+mn-cs"/>
              </a:rPr>
              <a:t>functionnal</a:t>
            </a:r>
            <a:r>
              <a:rPr lang="fr-FR" sz="1200" b="1" u="sng" kern="0" dirty="0" smtClean="0">
                <a:latin typeface="+mn-lt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requirements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Use-case model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diagram </a:t>
            </a:r>
            <a:r>
              <a:rPr lang="en-US" dirty="0" err="1" smtClean="0"/>
              <a:t>explaNATIONS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Most of the time FDRI works automatically. However, spaceship crew and flight control can manually control the system.</a:t>
            </a:r>
          </a:p>
          <a:p>
            <a:endParaRPr lang="en-US" sz="2800" dirty="0" smtClean="0"/>
          </a:p>
          <a:p>
            <a:r>
              <a:rPr lang="en-US" sz="2800" dirty="0" smtClean="0"/>
              <a:t>These interactions are represented in the following use case diagram.</a:t>
            </a:r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Background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Non-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functionnal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Use-case model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831</Words>
  <Application>Microsoft Office PowerPoint</Application>
  <PresentationFormat>Affichage à l'écran (4:3)</PresentationFormat>
  <Paragraphs>169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Charte graphique_PA</vt:lpstr>
      <vt:lpstr>FDIR    Spacecraft fault protection system</vt:lpstr>
      <vt:lpstr>Table of ContentS</vt:lpstr>
      <vt:lpstr>Background</vt:lpstr>
      <vt:lpstr>Requirements</vt:lpstr>
      <vt:lpstr>Requirements (cont.)</vt:lpstr>
      <vt:lpstr>ReQUIREMENTS (cont.)</vt:lpstr>
      <vt:lpstr>NON-Functional REQUIREMENTS</vt:lpstr>
      <vt:lpstr>Non-functional requirements</vt:lpstr>
      <vt:lpstr>Use case diagram explaNATIONS</vt:lpstr>
      <vt:lpstr>Use case DIAGRAM</vt:lpstr>
      <vt:lpstr>Use CASES Descriptions</vt:lpstr>
      <vt:lpstr>Use CASES Descriptions (cont.)</vt:lpstr>
      <vt:lpstr>Use CASES Descriptions (cont.)</vt:lpstr>
      <vt:lpstr>Use CASES Descriptions (cont.)</vt:lpstr>
      <vt:lpstr>Sequence diagram</vt:lpstr>
      <vt:lpstr>Diapositive 16</vt:lpstr>
      <vt:lpstr>Sequence diagram (cont.)</vt:lpstr>
      <vt:lpstr>Diapositive 18</vt:lpstr>
      <vt:lpstr>Sequence diagram (cont.)</vt:lpstr>
      <vt:lpstr>Diapositive 20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30</cp:revision>
  <dcterms:created xsi:type="dcterms:W3CDTF">2009-09-23T16:56:23Z</dcterms:created>
  <dcterms:modified xsi:type="dcterms:W3CDTF">2009-09-30T09:38:15Z</dcterms:modified>
</cp:coreProperties>
</file>