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tags/tag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33"/>
  </p:notesMasterIdLst>
  <p:sldIdLst>
    <p:sldId id="263" r:id="rId2"/>
    <p:sldId id="364" r:id="rId3"/>
    <p:sldId id="344" r:id="rId4"/>
    <p:sldId id="373" r:id="rId5"/>
    <p:sldId id="374" r:id="rId6"/>
    <p:sldId id="365" r:id="rId7"/>
    <p:sldId id="348" r:id="rId8"/>
    <p:sldId id="349" r:id="rId9"/>
    <p:sldId id="350" r:id="rId10"/>
    <p:sldId id="376" r:id="rId11"/>
    <p:sldId id="377" r:id="rId12"/>
    <p:sldId id="378" r:id="rId13"/>
    <p:sldId id="379" r:id="rId14"/>
    <p:sldId id="380" r:id="rId15"/>
    <p:sldId id="381" r:id="rId16"/>
    <p:sldId id="382" r:id="rId17"/>
    <p:sldId id="383" r:id="rId18"/>
    <p:sldId id="384" r:id="rId19"/>
    <p:sldId id="341" r:id="rId20"/>
    <p:sldId id="276" r:id="rId21"/>
    <p:sldId id="352" r:id="rId22"/>
    <p:sldId id="353" r:id="rId23"/>
    <p:sldId id="354" r:id="rId24"/>
    <p:sldId id="355" r:id="rId25"/>
    <p:sldId id="356" r:id="rId26"/>
    <p:sldId id="357" r:id="rId27"/>
    <p:sldId id="372" r:id="rId28"/>
    <p:sldId id="367" r:id="rId29"/>
    <p:sldId id="368" r:id="rId30"/>
    <p:sldId id="369" r:id="rId31"/>
    <p:sldId id="272" r:id="rId32"/>
  </p:sldIdLst>
  <p:sldSz cx="9144000" cy="6858000" type="screen4x3"/>
  <p:notesSz cx="6797675" cy="9874250"/>
  <p:custDataLst>
    <p:tags r:id="rId34"/>
  </p:custDataLst>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1" hangingPunct="1">
      <a:defRPr kern="1200">
        <a:solidFill>
          <a:schemeClr val="tx1"/>
        </a:solidFill>
        <a:latin typeface="Times New Roman" pitchFamily="18" charset="0"/>
        <a:ea typeface="+mn-ea"/>
        <a:cs typeface="+mn-cs"/>
      </a:defRPr>
    </a:lvl6pPr>
    <a:lvl7pPr marL="2743200" algn="l" defTabSz="914400" rtl="0" eaLnBrk="1" latinLnBrk="1" hangingPunct="1">
      <a:defRPr kern="1200">
        <a:solidFill>
          <a:schemeClr val="tx1"/>
        </a:solidFill>
        <a:latin typeface="Times New Roman" pitchFamily="18" charset="0"/>
        <a:ea typeface="+mn-ea"/>
        <a:cs typeface="+mn-cs"/>
      </a:defRPr>
    </a:lvl7pPr>
    <a:lvl8pPr marL="3200400" algn="l" defTabSz="914400" rtl="0" eaLnBrk="1" latinLnBrk="1" hangingPunct="1">
      <a:defRPr kern="1200">
        <a:solidFill>
          <a:schemeClr val="tx1"/>
        </a:solidFill>
        <a:latin typeface="Times New Roman" pitchFamily="18" charset="0"/>
        <a:ea typeface="+mn-ea"/>
        <a:cs typeface="+mn-cs"/>
      </a:defRPr>
    </a:lvl8pPr>
    <a:lvl9pPr marL="3657600" algn="l" defTabSz="914400" rtl="0" eaLnBrk="1" latinLnBrk="1"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a:srgbClr val="000000"/>
    <a:srgbClr val="99CC00"/>
    <a:srgbClr val="00CC99"/>
  </p:clrMru>
</p:presentationPr>
</file>

<file path=ppt/tableStyles.xml><?xml version="1.0" encoding="utf-8"?>
<a:tblStyleLst xmlns:a="http://schemas.openxmlformats.org/drawingml/2006/main" def="{5C22544A-7EE6-4342-B048-85BDC9FD1C3A}">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269D01E-BC32-4049-B463-5C60D7B0CCD2}" styleName="테마 스타일 2 - 강조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테마 스타일 2 - 강조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테마 스타일 2 - 강조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테마 스타일 2 - 강조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테마 스타일 2 - 강조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22" autoAdjust="0"/>
  </p:normalViewPr>
  <p:slideViewPr>
    <p:cSldViewPr>
      <p:cViewPr>
        <p:scale>
          <a:sx n="100" d="100"/>
          <a:sy n="100" d="100"/>
        </p:scale>
        <p:origin x="-1308" y="-2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fld id="{60B89B37-9CD1-489B-BDFB-793697B15D68}" type="datetimeFigureOut">
              <a:rPr lang="ko-KR" altLang="en-US" smtClean="0"/>
              <a:t>2009-12-10</a:t>
            </a:fld>
            <a:endParaRPr lang="ko-KR" altLang="en-US"/>
          </a:p>
        </p:txBody>
      </p:sp>
      <p:sp>
        <p:nvSpPr>
          <p:cNvPr id="4" name="슬라이드 이미지 개체 틀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450" y="4691063"/>
            <a:ext cx="5438775" cy="4443412"/>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9688" y="9378950"/>
            <a:ext cx="2946400" cy="493713"/>
          </a:xfrm>
          <a:prstGeom prst="rect">
            <a:avLst/>
          </a:prstGeom>
        </p:spPr>
        <p:txBody>
          <a:bodyPr vert="horz" lIns="91440" tIns="45720" rIns="91440" bIns="45720" rtlCol="0" anchor="b"/>
          <a:lstStyle>
            <a:lvl1pPr algn="r">
              <a:defRPr sz="1200"/>
            </a:lvl1pPr>
          </a:lstStyle>
          <a:p>
            <a:fld id="{53B2728A-404C-42A4-88B6-8E6218F7681A}" type="slidenum">
              <a:rPr lang="ko-KR" altLang="en-US" smtClean="0"/>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17411" name="슬라이드 노트 개체 틀 2"/>
          <p:cNvSpPr>
            <a:spLocks noGrp="1"/>
          </p:cNvSpPr>
          <p:nvPr>
            <p:ph type="body" idx="1"/>
          </p:nvPr>
        </p:nvSpPr>
        <p:spPr bwMode="auto">
          <a:noFill/>
        </p:spPr>
        <p:txBody>
          <a:bodyPr/>
          <a:lstStyle/>
          <a:p>
            <a:pPr eaLnBrk="1" hangingPunct="1"/>
            <a:endParaRPr lang="en-US" altLang="ko-KR" smtClean="0"/>
          </a:p>
        </p:txBody>
      </p:sp>
      <p:sp>
        <p:nvSpPr>
          <p:cNvPr id="17412" name="슬라이드 번호 개체 틀 3"/>
          <p:cNvSpPr>
            <a:spLocks noGrp="1"/>
          </p:cNvSpPr>
          <p:nvPr>
            <p:ph type="sldNum" sz="quarter" idx="5"/>
          </p:nvPr>
        </p:nvSpPr>
        <p:spPr bwMode="auto">
          <a:noFill/>
          <a:ln>
            <a:miter lim="800000"/>
            <a:headEnd/>
            <a:tailEnd/>
          </a:ln>
        </p:spPr>
        <p:txBody>
          <a:bodyPr/>
          <a:lstStyle/>
          <a:p>
            <a:fld id="{016FFBA7-3C5F-4255-8042-00B5BB04131E}" type="slidenum">
              <a:rPr lang="ko-KR" altLang="en-US" smtClean="0"/>
              <a:pPr/>
              <a:t>4</a:t>
            </a:fld>
            <a:endParaRPr lang="ko-KR"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18435" name="슬라이드 노트 개체 틀 2"/>
          <p:cNvSpPr>
            <a:spLocks noGrp="1"/>
          </p:cNvSpPr>
          <p:nvPr>
            <p:ph type="body" idx="1"/>
          </p:nvPr>
        </p:nvSpPr>
        <p:spPr bwMode="auto">
          <a:noFill/>
        </p:spPr>
        <p:txBody>
          <a:bodyPr/>
          <a:lstStyle/>
          <a:p>
            <a:pPr eaLnBrk="1" hangingPunct="1"/>
            <a:endParaRPr lang="en-US" altLang="ko-KR" smtClean="0"/>
          </a:p>
        </p:txBody>
      </p:sp>
      <p:sp>
        <p:nvSpPr>
          <p:cNvPr id="18436" name="슬라이드 번호 개체 틀 3"/>
          <p:cNvSpPr>
            <a:spLocks noGrp="1"/>
          </p:cNvSpPr>
          <p:nvPr>
            <p:ph type="sldNum" sz="quarter" idx="5"/>
          </p:nvPr>
        </p:nvSpPr>
        <p:spPr bwMode="auto">
          <a:noFill/>
          <a:ln>
            <a:miter lim="800000"/>
            <a:headEnd/>
            <a:tailEnd/>
          </a:ln>
        </p:spPr>
        <p:txBody>
          <a:bodyPr/>
          <a:lstStyle/>
          <a:p>
            <a:fld id="{5F07A242-74E9-488C-979F-41F6846DE20B}" type="slidenum">
              <a:rPr lang="ko-KR" altLang="en-US" smtClean="0"/>
              <a:pPr/>
              <a:t>5</a:t>
            </a:fld>
            <a:endParaRPr lang="ko-KR"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53B2728A-404C-42A4-88B6-8E6218F7681A}" type="slidenum">
              <a:rPr lang="ko-KR" altLang="en-US" smtClean="0"/>
              <a:t>27</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bwMode="gray">
      <p:bgPr>
        <a:solidFill>
          <a:schemeClr val="bg1"/>
        </a:solidFill>
        <a:effectLst/>
      </p:bgPr>
    </p:bg>
    <p:spTree>
      <p:nvGrpSpPr>
        <p:cNvPr id="1" name=""/>
        <p:cNvGrpSpPr/>
        <p:nvPr/>
      </p:nvGrpSpPr>
      <p:grpSpPr>
        <a:xfrm>
          <a:off x="0" y="0"/>
          <a:ext cx="0" cy="0"/>
          <a:chOff x="0" y="0"/>
          <a:chExt cx="0" cy="0"/>
        </a:xfrm>
      </p:grpSpPr>
      <p:pic>
        <p:nvPicPr>
          <p:cNvPr id="13343" name="Picture 31" descr="new"/>
          <p:cNvPicPr>
            <a:picLocks noChangeAspect="1" noChangeArrowheads="1"/>
          </p:cNvPicPr>
          <p:nvPr/>
        </p:nvPicPr>
        <p:blipFill>
          <a:blip r:embed="rId2" cstate="print"/>
          <a:srcRect l="36774" t="7408" r="4112" b="6209"/>
          <a:stretch>
            <a:fillRect/>
          </a:stretch>
        </p:blipFill>
        <p:spPr bwMode="auto">
          <a:xfrm>
            <a:off x="0" y="-12700"/>
            <a:ext cx="9144000" cy="3716338"/>
          </a:xfrm>
          <a:prstGeom prst="rect">
            <a:avLst/>
          </a:prstGeom>
          <a:noFill/>
        </p:spPr>
      </p:pic>
      <p:sp>
        <p:nvSpPr>
          <p:cNvPr id="13344" name="Rectangle 32"/>
          <p:cNvSpPr>
            <a:spLocks noChangeArrowheads="1"/>
          </p:cNvSpPr>
          <p:nvPr/>
        </p:nvSpPr>
        <p:spPr bwMode="gray">
          <a:xfrm>
            <a:off x="0" y="3141663"/>
            <a:ext cx="9144000" cy="720725"/>
          </a:xfrm>
          <a:prstGeom prst="rect">
            <a:avLst/>
          </a:prstGeom>
          <a:solidFill>
            <a:schemeClr val="tx1"/>
          </a:solidFill>
          <a:ln w="9525">
            <a:solidFill>
              <a:schemeClr val="tx1"/>
            </a:solidFill>
            <a:miter lim="800000"/>
            <a:headEnd/>
            <a:tailEnd/>
          </a:ln>
          <a:effectLst/>
        </p:spPr>
        <p:txBody>
          <a:bodyPr wrap="none" anchor="ctr"/>
          <a:lstStyle/>
          <a:p>
            <a:endParaRPr lang="ko-KR" altLang="en-US"/>
          </a:p>
        </p:txBody>
      </p:sp>
      <p:sp>
        <p:nvSpPr>
          <p:cNvPr id="13345" name="Rectangle 33"/>
          <p:cNvSpPr>
            <a:spLocks noChangeArrowheads="1"/>
          </p:cNvSpPr>
          <p:nvPr/>
        </p:nvSpPr>
        <p:spPr bwMode="invGray">
          <a:xfrm>
            <a:off x="0" y="3284538"/>
            <a:ext cx="1619250" cy="3600450"/>
          </a:xfrm>
          <a:prstGeom prst="rect">
            <a:avLst/>
          </a:prstGeom>
          <a:solidFill>
            <a:schemeClr val="accent1"/>
          </a:solidFill>
          <a:ln w="9525">
            <a:noFill/>
            <a:miter lim="800000"/>
            <a:headEnd/>
            <a:tailEnd/>
          </a:ln>
          <a:effectLst/>
        </p:spPr>
        <p:txBody>
          <a:bodyPr wrap="none" anchor="ctr"/>
          <a:lstStyle/>
          <a:p>
            <a:endParaRPr lang="ko-KR" altLang="en-US"/>
          </a:p>
        </p:txBody>
      </p:sp>
      <p:grpSp>
        <p:nvGrpSpPr>
          <p:cNvPr id="13346" name="Group 34"/>
          <p:cNvGrpSpPr>
            <a:grpSpLocks/>
          </p:cNvGrpSpPr>
          <p:nvPr/>
        </p:nvGrpSpPr>
        <p:grpSpPr bwMode="auto">
          <a:xfrm>
            <a:off x="404813" y="3505200"/>
            <a:ext cx="433387" cy="614363"/>
            <a:chOff x="207" y="134"/>
            <a:chExt cx="273" cy="387"/>
          </a:xfrm>
        </p:grpSpPr>
        <p:sp>
          <p:nvSpPr>
            <p:cNvPr id="13347" name="Oval 35"/>
            <p:cNvSpPr>
              <a:spLocks noChangeArrowheads="1"/>
            </p:cNvSpPr>
            <p:nvPr userDrawn="1"/>
          </p:nvSpPr>
          <p:spPr bwMode="white">
            <a:xfrm>
              <a:off x="209" y="134"/>
              <a:ext cx="91" cy="91"/>
            </a:xfrm>
            <a:prstGeom prst="ellipse">
              <a:avLst/>
            </a:prstGeom>
            <a:solidFill>
              <a:srgbClr val="99CC00"/>
            </a:solidFill>
            <a:ln w="9525">
              <a:noFill/>
              <a:round/>
              <a:headEnd/>
              <a:tailEnd/>
            </a:ln>
            <a:effectLst/>
          </p:spPr>
          <p:txBody>
            <a:bodyPr wrap="none" anchor="ctr"/>
            <a:lstStyle/>
            <a:p>
              <a:endParaRPr lang="ko-KR" altLang="en-US"/>
            </a:p>
          </p:txBody>
        </p:sp>
        <p:sp>
          <p:nvSpPr>
            <p:cNvPr id="13348" name="Oval 36"/>
            <p:cNvSpPr>
              <a:spLocks noChangeArrowheads="1"/>
            </p:cNvSpPr>
            <p:nvPr userDrawn="1"/>
          </p:nvSpPr>
          <p:spPr bwMode="white">
            <a:xfrm flipH="1">
              <a:off x="295" y="210"/>
              <a:ext cx="90" cy="91"/>
            </a:xfrm>
            <a:prstGeom prst="ellipse">
              <a:avLst/>
            </a:prstGeom>
            <a:solidFill>
              <a:srgbClr val="99CC00"/>
            </a:solidFill>
            <a:ln w="9525">
              <a:noFill/>
              <a:round/>
              <a:headEnd/>
              <a:tailEnd/>
            </a:ln>
            <a:effectLst/>
          </p:spPr>
          <p:txBody>
            <a:bodyPr wrap="none" anchor="ctr"/>
            <a:lstStyle/>
            <a:p>
              <a:endParaRPr lang="ko-KR" altLang="en-US"/>
            </a:p>
          </p:txBody>
        </p:sp>
        <p:sp>
          <p:nvSpPr>
            <p:cNvPr id="13349" name="Oval 37"/>
            <p:cNvSpPr>
              <a:spLocks noChangeArrowheads="1"/>
            </p:cNvSpPr>
            <p:nvPr userDrawn="1"/>
          </p:nvSpPr>
          <p:spPr bwMode="white">
            <a:xfrm>
              <a:off x="389" y="279"/>
              <a:ext cx="91" cy="91"/>
            </a:xfrm>
            <a:prstGeom prst="ellipse">
              <a:avLst/>
            </a:prstGeom>
            <a:solidFill>
              <a:srgbClr val="99CC00"/>
            </a:solidFill>
            <a:ln w="9525">
              <a:noFill/>
              <a:round/>
              <a:headEnd/>
              <a:tailEnd/>
            </a:ln>
            <a:effectLst/>
          </p:spPr>
          <p:txBody>
            <a:bodyPr wrap="none" anchor="ctr"/>
            <a:lstStyle/>
            <a:p>
              <a:endParaRPr lang="ko-KR" altLang="en-US"/>
            </a:p>
          </p:txBody>
        </p:sp>
        <p:sp>
          <p:nvSpPr>
            <p:cNvPr id="13350" name="Oval 38"/>
            <p:cNvSpPr>
              <a:spLocks noChangeArrowheads="1"/>
            </p:cNvSpPr>
            <p:nvPr userDrawn="1"/>
          </p:nvSpPr>
          <p:spPr bwMode="white">
            <a:xfrm>
              <a:off x="295" y="346"/>
              <a:ext cx="91" cy="91"/>
            </a:xfrm>
            <a:prstGeom prst="ellipse">
              <a:avLst/>
            </a:prstGeom>
            <a:solidFill>
              <a:srgbClr val="99CC00"/>
            </a:solidFill>
            <a:ln w="9525">
              <a:noFill/>
              <a:round/>
              <a:headEnd/>
              <a:tailEnd/>
            </a:ln>
            <a:effectLst/>
          </p:spPr>
          <p:txBody>
            <a:bodyPr wrap="none" anchor="ctr"/>
            <a:lstStyle/>
            <a:p>
              <a:endParaRPr lang="ko-KR" altLang="en-US"/>
            </a:p>
          </p:txBody>
        </p:sp>
        <p:sp>
          <p:nvSpPr>
            <p:cNvPr id="13351" name="Oval 39"/>
            <p:cNvSpPr>
              <a:spLocks noChangeArrowheads="1"/>
            </p:cNvSpPr>
            <p:nvPr userDrawn="1"/>
          </p:nvSpPr>
          <p:spPr bwMode="white">
            <a:xfrm>
              <a:off x="207" y="430"/>
              <a:ext cx="91" cy="91"/>
            </a:xfrm>
            <a:prstGeom prst="ellipse">
              <a:avLst/>
            </a:prstGeom>
            <a:solidFill>
              <a:srgbClr val="99CC00"/>
            </a:solidFill>
            <a:ln w="9525">
              <a:noFill/>
              <a:round/>
              <a:headEnd/>
              <a:tailEnd/>
            </a:ln>
            <a:effectLst/>
          </p:spPr>
          <p:txBody>
            <a:bodyPr wrap="none" anchor="ctr"/>
            <a:lstStyle/>
            <a:p>
              <a:endParaRPr lang="ko-KR" altLang="en-US"/>
            </a:p>
          </p:txBody>
        </p:sp>
      </p:grpSp>
      <p:grpSp>
        <p:nvGrpSpPr>
          <p:cNvPr id="13352" name="Group 40"/>
          <p:cNvGrpSpPr>
            <a:grpSpLocks/>
          </p:cNvGrpSpPr>
          <p:nvPr/>
        </p:nvGrpSpPr>
        <p:grpSpPr bwMode="auto">
          <a:xfrm>
            <a:off x="827088" y="3500438"/>
            <a:ext cx="431800" cy="614362"/>
            <a:chOff x="207" y="134"/>
            <a:chExt cx="273" cy="387"/>
          </a:xfrm>
        </p:grpSpPr>
        <p:sp>
          <p:nvSpPr>
            <p:cNvPr id="13353" name="Oval 41"/>
            <p:cNvSpPr>
              <a:spLocks noChangeArrowheads="1"/>
            </p:cNvSpPr>
            <p:nvPr userDrawn="1"/>
          </p:nvSpPr>
          <p:spPr bwMode="white">
            <a:xfrm>
              <a:off x="209" y="134"/>
              <a:ext cx="91" cy="91"/>
            </a:xfrm>
            <a:prstGeom prst="ellipse">
              <a:avLst/>
            </a:prstGeom>
            <a:solidFill>
              <a:schemeClr val="bg1"/>
            </a:solidFill>
            <a:ln w="9525">
              <a:noFill/>
              <a:round/>
              <a:headEnd/>
              <a:tailEnd/>
            </a:ln>
            <a:effectLst/>
          </p:spPr>
          <p:txBody>
            <a:bodyPr wrap="none" anchor="ctr"/>
            <a:lstStyle/>
            <a:p>
              <a:endParaRPr lang="ko-KR" altLang="en-US"/>
            </a:p>
          </p:txBody>
        </p:sp>
        <p:sp>
          <p:nvSpPr>
            <p:cNvPr id="13354" name="Oval 42"/>
            <p:cNvSpPr>
              <a:spLocks noChangeArrowheads="1"/>
            </p:cNvSpPr>
            <p:nvPr userDrawn="1"/>
          </p:nvSpPr>
          <p:spPr bwMode="white">
            <a:xfrm flipH="1">
              <a:off x="295" y="210"/>
              <a:ext cx="90" cy="91"/>
            </a:xfrm>
            <a:prstGeom prst="ellipse">
              <a:avLst/>
            </a:prstGeom>
            <a:solidFill>
              <a:schemeClr val="bg1"/>
            </a:solidFill>
            <a:ln w="9525">
              <a:noFill/>
              <a:round/>
              <a:headEnd/>
              <a:tailEnd/>
            </a:ln>
            <a:effectLst/>
          </p:spPr>
          <p:txBody>
            <a:bodyPr wrap="none" anchor="ctr"/>
            <a:lstStyle/>
            <a:p>
              <a:endParaRPr lang="ko-KR" altLang="en-US"/>
            </a:p>
          </p:txBody>
        </p:sp>
        <p:sp>
          <p:nvSpPr>
            <p:cNvPr id="13355" name="Oval 43"/>
            <p:cNvSpPr>
              <a:spLocks noChangeArrowheads="1"/>
            </p:cNvSpPr>
            <p:nvPr userDrawn="1"/>
          </p:nvSpPr>
          <p:spPr bwMode="white">
            <a:xfrm>
              <a:off x="389" y="279"/>
              <a:ext cx="91" cy="91"/>
            </a:xfrm>
            <a:prstGeom prst="ellipse">
              <a:avLst/>
            </a:prstGeom>
            <a:solidFill>
              <a:schemeClr val="bg1"/>
            </a:solidFill>
            <a:ln w="9525">
              <a:noFill/>
              <a:round/>
              <a:headEnd/>
              <a:tailEnd/>
            </a:ln>
            <a:effectLst/>
          </p:spPr>
          <p:txBody>
            <a:bodyPr wrap="none" anchor="ctr"/>
            <a:lstStyle/>
            <a:p>
              <a:endParaRPr lang="ko-KR" altLang="en-US"/>
            </a:p>
          </p:txBody>
        </p:sp>
        <p:sp>
          <p:nvSpPr>
            <p:cNvPr id="13356" name="Oval 44"/>
            <p:cNvSpPr>
              <a:spLocks noChangeArrowheads="1"/>
            </p:cNvSpPr>
            <p:nvPr userDrawn="1"/>
          </p:nvSpPr>
          <p:spPr bwMode="white">
            <a:xfrm>
              <a:off x="295" y="346"/>
              <a:ext cx="91" cy="91"/>
            </a:xfrm>
            <a:prstGeom prst="ellipse">
              <a:avLst/>
            </a:prstGeom>
            <a:solidFill>
              <a:schemeClr val="bg1"/>
            </a:solidFill>
            <a:ln w="9525">
              <a:noFill/>
              <a:round/>
              <a:headEnd/>
              <a:tailEnd/>
            </a:ln>
            <a:effectLst/>
          </p:spPr>
          <p:txBody>
            <a:bodyPr wrap="none" anchor="ctr"/>
            <a:lstStyle/>
            <a:p>
              <a:endParaRPr lang="ko-KR" altLang="en-US"/>
            </a:p>
          </p:txBody>
        </p:sp>
        <p:sp>
          <p:nvSpPr>
            <p:cNvPr id="13357" name="Oval 45"/>
            <p:cNvSpPr>
              <a:spLocks noChangeArrowheads="1"/>
            </p:cNvSpPr>
            <p:nvPr userDrawn="1"/>
          </p:nvSpPr>
          <p:spPr bwMode="white">
            <a:xfrm>
              <a:off x="207" y="430"/>
              <a:ext cx="91" cy="91"/>
            </a:xfrm>
            <a:prstGeom prst="ellipse">
              <a:avLst/>
            </a:prstGeom>
            <a:solidFill>
              <a:schemeClr val="bg1"/>
            </a:solidFill>
            <a:ln w="9525">
              <a:noFill/>
              <a:round/>
              <a:headEnd/>
              <a:tailEnd/>
            </a:ln>
            <a:effectLst/>
          </p:spPr>
          <p:txBody>
            <a:bodyPr wrap="none" anchor="ctr"/>
            <a:lstStyle/>
            <a:p>
              <a:endParaRPr lang="ko-KR" altLang="en-US"/>
            </a:p>
          </p:txBody>
        </p:sp>
      </p:grpSp>
      <p:sp>
        <p:nvSpPr>
          <p:cNvPr id="13333" name="Rectangle 21"/>
          <p:cNvSpPr>
            <a:spLocks noGrp="1" noChangeArrowheads="1"/>
          </p:cNvSpPr>
          <p:nvPr>
            <p:ph type="ctrTitle" sz="quarter"/>
          </p:nvPr>
        </p:nvSpPr>
        <p:spPr>
          <a:xfrm>
            <a:off x="1835150" y="3141663"/>
            <a:ext cx="7308850" cy="719137"/>
          </a:xfrm>
        </p:spPr>
        <p:txBody>
          <a:bodyPr/>
          <a:lstStyle>
            <a:lvl1pPr>
              <a:defRPr sz="4800"/>
            </a:lvl1pPr>
          </a:lstStyle>
          <a:p>
            <a:r>
              <a:rPr lang="ko-KR" altLang="en-US" smtClean="0"/>
              <a:t>마스터 제목 스타일 편집</a:t>
            </a:r>
            <a:endParaRPr lang="en-US" altLang="ko-KR"/>
          </a:p>
        </p:txBody>
      </p:sp>
      <p:sp>
        <p:nvSpPr>
          <p:cNvPr id="13334" name="Rectangle 22"/>
          <p:cNvSpPr>
            <a:spLocks noGrp="1" noChangeArrowheads="1"/>
          </p:cNvSpPr>
          <p:nvPr>
            <p:ph type="subTitle" sz="quarter" idx="1"/>
          </p:nvPr>
        </p:nvSpPr>
        <p:spPr>
          <a:xfrm>
            <a:off x="2124075" y="4868863"/>
            <a:ext cx="6400800" cy="533400"/>
          </a:xfrm>
        </p:spPr>
        <p:txBody>
          <a:bodyPr/>
          <a:lstStyle>
            <a:lvl1pPr marL="0" indent="0" algn="ctr">
              <a:buFont typeface="Wingdings" pitchFamily="2" charset="2"/>
              <a:buNone/>
              <a:defRPr sz="2400">
                <a:solidFill>
                  <a:schemeClr val="tx1"/>
                </a:solidFill>
              </a:defRPr>
            </a:lvl1pPr>
          </a:lstStyle>
          <a:p>
            <a:r>
              <a:rPr lang="ko-KR" altLang="en-US" smtClean="0"/>
              <a:t>마스터 부제목 스타일 편집</a:t>
            </a:r>
            <a:endParaRPr lang="en-US" altLang="ko-K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346"/>
                                        </p:tgtEl>
                                        <p:attrNameLst>
                                          <p:attrName>style.visibility</p:attrName>
                                        </p:attrNameLst>
                                      </p:cBhvr>
                                      <p:to>
                                        <p:strVal val="visible"/>
                                      </p:to>
                                    </p:set>
                                    <p:animEffect transition="in" filter="wipe(left)">
                                      <p:cBhvr>
                                        <p:cTn id="7" dur="500"/>
                                        <p:tgtEl>
                                          <p:spTgt spid="133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352"/>
                                        </p:tgtEl>
                                        <p:attrNameLst>
                                          <p:attrName>style.visibility</p:attrName>
                                        </p:attrNameLst>
                                      </p:cBhvr>
                                      <p:to>
                                        <p:strVal val="visible"/>
                                      </p:to>
                                    </p:set>
                                    <p:animEffect transition="in" filter="wipe(left)">
                                      <p:cBhvr>
                                        <p:cTn id="11" dur="500"/>
                                        <p:tgtEl>
                                          <p:spTgt spid="13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바닥글 개체 틀 3"/>
          <p:cNvSpPr>
            <a:spLocks noGrp="1"/>
          </p:cNvSpPr>
          <p:nvPr>
            <p:ph type="ftr" sz="quarter" idx="10"/>
          </p:nvPr>
        </p:nvSpPr>
        <p:spPr/>
        <p:txBody>
          <a:bodyPr/>
          <a:lstStyle>
            <a:lvl1pPr>
              <a:defRPr/>
            </a:lvl1pPr>
          </a:lstStyle>
          <a:p>
            <a:r>
              <a:rPr lang="en-US" altLang="ko-KR"/>
              <a:t>Company Logo</a:t>
            </a:r>
          </a:p>
        </p:txBody>
      </p:sp>
      <p:sp>
        <p:nvSpPr>
          <p:cNvPr id="5" name="슬라이드 번호 개체 틀 4"/>
          <p:cNvSpPr>
            <a:spLocks noGrp="1"/>
          </p:cNvSpPr>
          <p:nvPr>
            <p:ph type="sldNum" sz="quarter" idx="11"/>
          </p:nvPr>
        </p:nvSpPr>
        <p:spPr/>
        <p:txBody>
          <a:bodyPr/>
          <a:lstStyle>
            <a:lvl1pPr>
              <a:defRPr/>
            </a:lvl1pPr>
          </a:lstStyle>
          <a:p>
            <a:fld id="{263862F7-F4DB-4252-A1C0-8527B2023519}" type="slidenum">
              <a:rPr lang="ko-KR" altLang="en-US"/>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86550" y="188913"/>
            <a:ext cx="2000250" cy="626427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84213" y="188913"/>
            <a:ext cx="5849937" cy="626427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바닥글 개체 틀 3"/>
          <p:cNvSpPr>
            <a:spLocks noGrp="1"/>
          </p:cNvSpPr>
          <p:nvPr>
            <p:ph type="ftr" sz="quarter" idx="10"/>
          </p:nvPr>
        </p:nvSpPr>
        <p:spPr/>
        <p:txBody>
          <a:bodyPr/>
          <a:lstStyle>
            <a:lvl1pPr>
              <a:defRPr/>
            </a:lvl1pPr>
          </a:lstStyle>
          <a:p>
            <a:r>
              <a:rPr lang="en-US" altLang="ko-KR"/>
              <a:t>Company Logo</a:t>
            </a:r>
          </a:p>
        </p:txBody>
      </p:sp>
      <p:sp>
        <p:nvSpPr>
          <p:cNvPr id="5" name="슬라이드 번호 개체 틀 4"/>
          <p:cNvSpPr>
            <a:spLocks noGrp="1"/>
          </p:cNvSpPr>
          <p:nvPr>
            <p:ph type="sldNum" sz="quarter" idx="11"/>
          </p:nvPr>
        </p:nvSpPr>
        <p:spPr/>
        <p:txBody>
          <a:bodyPr/>
          <a:lstStyle>
            <a:lvl1pPr>
              <a:defRPr/>
            </a:lvl1pPr>
          </a:lstStyle>
          <a:p>
            <a:fld id="{4FA88B71-A3AA-4A86-AC46-B0B56BE9AE37}" type="slidenum">
              <a:rPr lang="ko-KR" altLang="en-US"/>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1116013" y="188913"/>
            <a:ext cx="6840537" cy="6096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684213" y="1268413"/>
            <a:ext cx="8002587" cy="5184775"/>
          </a:xfrm>
        </p:spPr>
        <p:txBody>
          <a:bodyPr/>
          <a:lstStyle/>
          <a:p>
            <a:r>
              <a:rPr lang="ko-KR" altLang="en-US" smtClean="0"/>
              <a:t>표를 추가하려면 아이콘을 클릭하십시오</a:t>
            </a:r>
            <a:endParaRPr lang="ko-KR" altLang="en-US"/>
          </a:p>
        </p:txBody>
      </p:sp>
      <p:sp>
        <p:nvSpPr>
          <p:cNvPr id="4" name="바닥글 개체 틀 3"/>
          <p:cNvSpPr>
            <a:spLocks noGrp="1"/>
          </p:cNvSpPr>
          <p:nvPr>
            <p:ph type="ftr" sz="quarter" idx="10"/>
          </p:nvPr>
        </p:nvSpPr>
        <p:spPr>
          <a:xfrm>
            <a:off x="5943600" y="6477000"/>
            <a:ext cx="2895600" cy="304800"/>
          </a:xfrm>
        </p:spPr>
        <p:txBody>
          <a:bodyPr/>
          <a:lstStyle>
            <a:lvl1pPr>
              <a:defRPr/>
            </a:lvl1pPr>
          </a:lstStyle>
          <a:p>
            <a:r>
              <a:rPr lang="en-US" altLang="ko-KR"/>
              <a:t>Company Logo</a:t>
            </a:r>
          </a:p>
        </p:txBody>
      </p:sp>
      <p:sp>
        <p:nvSpPr>
          <p:cNvPr id="5" name="슬라이드 번호 개체 틀 4"/>
          <p:cNvSpPr>
            <a:spLocks noGrp="1"/>
          </p:cNvSpPr>
          <p:nvPr>
            <p:ph type="sldNum" sz="quarter" idx="11"/>
          </p:nvPr>
        </p:nvSpPr>
        <p:spPr>
          <a:xfrm>
            <a:off x="684213" y="6477000"/>
            <a:ext cx="719137" cy="304800"/>
          </a:xfrm>
        </p:spPr>
        <p:txBody>
          <a:bodyPr/>
          <a:lstStyle>
            <a:lvl1pPr>
              <a:defRPr/>
            </a:lvl1pPr>
          </a:lstStyle>
          <a:p>
            <a:fld id="{A4E550E3-7A6B-42E0-8F8C-8A3A4A0C660C}" type="slidenum">
              <a:rPr lang="ko-KR" altLang="en-US"/>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제목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1116013" y="188913"/>
            <a:ext cx="6840537" cy="609600"/>
          </a:xfrm>
        </p:spPr>
        <p:txBody>
          <a:bodyPr/>
          <a:lstStyle/>
          <a:p>
            <a:r>
              <a:rPr lang="ko-KR" altLang="en-US" smtClean="0"/>
              <a:t>마스터 제목 스타일 편집</a:t>
            </a:r>
            <a:endParaRPr lang="ko-KR" altLang="en-US"/>
          </a:p>
        </p:txBody>
      </p:sp>
      <p:sp>
        <p:nvSpPr>
          <p:cNvPr id="3" name="차트 개체 틀 2"/>
          <p:cNvSpPr>
            <a:spLocks noGrp="1"/>
          </p:cNvSpPr>
          <p:nvPr>
            <p:ph type="chart" idx="1"/>
          </p:nvPr>
        </p:nvSpPr>
        <p:spPr>
          <a:xfrm>
            <a:off x="684213" y="1268413"/>
            <a:ext cx="8002587" cy="5184775"/>
          </a:xfrm>
        </p:spPr>
        <p:txBody>
          <a:bodyPr/>
          <a:lstStyle/>
          <a:p>
            <a:r>
              <a:rPr lang="ko-KR" altLang="en-US" smtClean="0"/>
              <a:t>차트를 추가하려면 아이콘을 클릭하십시오</a:t>
            </a:r>
            <a:endParaRPr lang="ko-KR" altLang="en-US"/>
          </a:p>
        </p:txBody>
      </p:sp>
      <p:sp>
        <p:nvSpPr>
          <p:cNvPr id="4" name="바닥글 개체 틀 3"/>
          <p:cNvSpPr>
            <a:spLocks noGrp="1"/>
          </p:cNvSpPr>
          <p:nvPr>
            <p:ph type="ftr" sz="quarter" idx="10"/>
          </p:nvPr>
        </p:nvSpPr>
        <p:spPr>
          <a:xfrm>
            <a:off x="5943600" y="6477000"/>
            <a:ext cx="2895600" cy="304800"/>
          </a:xfrm>
        </p:spPr>
        <p:txBody>
          <a:bodyPr/>
          <a:lstStyle>
            <a:lvl1pPr>
              <a:defRPr/>
            </a:lvl1pPr>
          </a:lstStyle>
          <a:p>
            <a:r>
              <a:rPr lang="en-US" altLang="ko-KR"/>
              <a:t>Company Logo</a:t>
            </a:r>
          </a:p>
        </p:txBody>
      </p:sp>
      <p:sp>
        <p:nvSpPr>
          <p:cNvPr id="5" name="슬라이드 번호 개체 틀 4"/>
          <p:cNvSpPr>
            <a:spLocks noGrp="1"/>
          </p:cNvSpPr>
          <p:nvPr>
            <p:ph type="sldNum" sz="quarter" idx="11"/>
          </p:nvPr>
        </p:nvSpPr>
        <p:spPr>
          <a:xfrm>
            <a:off x="684213" y="6477000"/>
            <a:ext cx="719137" cy="304800"/>
          </a:xfrm>
        </p:spPr>
        <p:txBody>
          <a:bodyPr/>
          <a:lstStyle>
            <a:lvl1pPr>
              <a:defRPr/>
            </a:lvl1pPr>
          </a:lstStyle>
          <a:p>
            <a:fld id="{3C5803C7-1565-435B-AA57-D2FA0F06BBDE}" type="slidenum">
              <a:rPr lang="ko-KR" altLang="en-US"/>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바닥글 개체 틀 3"/>
          <p:cNvSpPr>
            <a:spLocks noGrp="1"/>
          </p:cNvSpPr>
          <p:nvPr>
            <p:ph type="ftr" sz="quarter" idx="10"/>
          </p:nvPr>
        </p:nvSpPr>
        <p:spPr/>
        <p:txBody>
          <a:bodyPr/>
          <a:lstStyle>
            <a:lvl1pPr>
              <a:defRPr/>
            </a:lvl1pPr>
          </a:lstStyle>
          <a:p>
            <a:r>
              <a:rPr lang="en-US" altLang="ko-KR"/>
              <a:t>Company Logo</a:t>
            </a:r>
          </a:p>
        </p:txBody>
      </p:sp>
      <p:sp>
        <p:nvSpPr>
          <p:cNvPr id="5" name="슬라이드 번호 개체 틀 4"/>
          <p:cNvSpPr>
            <a:spLocks noGrp="1"/>
          </p:cNvSpPr>
          <p:nvPr>
            <p:ph type="sldNum" sz="quarter" idx="11"/>
          </p:nvPr>
        </p:nvSpPr>
        <p:spPr/>
        <p:txBody>
          <a:bodyPr/>
          <a:lstStyle>
            <a:lvl1pPr>
              <a:defRPr/>
            </a:lvl1pPr>
          </a:lstStyle>
          <a:p>
            <a:fld id="{55483A57-B607-4FA8-94CC-33A720706BE3}" type="slidenum">
              <a:rPr lang="ko-KR" altLang="en-US"/>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바닥글 개체 틀 3"/>
          <p:cNvSpPr>
            <a:spLocks noGrp="1"/>
          </p:cNvSpPr>
          <p:nvPr>
            <p:ph type="ftr" sz="quarter" idx="10"/>
          </p:nvPr>
        </p:nvSpPr>
        <p:spPr/>
        <p:txBody>
          <a:bodyPr/>
          <a:lstStyle>
            <a:lvl1pPr>
              <a:defRPr/>
            </a:lvl1pPr>
          </a:lstStyle>
          <a:p>
            <a:r>
              <a:rPr lang="en-US" altLang="ko-KR"/>
              <a:t>Company Logo</a:t>
            </a:r>
          </a:p>
        </p:txBody>
      </p:sp>
      <p:sp>
        <p:nvSpPr>
          <p:cNvPr id="5" name="슬라이드 번호 개체 틀 4"/>
          <p:cNvSpPr>
            <a:spLocks noGrp="1"/>
          </p:cNvSpPr>
          <p:nvPr>
            <p:ph type="sldNum" sz="quarter" idx="11"/>
          </p:nvPr>
        </p:nvSpPr>
        <p:spPr/>
        <p:txBody>
          <a:bodyPr/>
          <a:lstStyle>
            <a:lvl1pPr>
              <a:defRPr/>
            </a:lvl1pPr>
          </a:lstStyle>
          <a:p>
            <a:fld id="{AA4F1BCB-F633-47A0-A9F7-13F5B603A3A1}" type="slidenum">
              <a:rPr lang="ko-KR" altLang="en-US"/>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84213" y="1268413"/>
            <a:ext cx="39243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760913" y="1268413"/>
            <a:ext cx="3925887"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바닥글 개체 틀 4"/>
          <p:cNvSpPr>
            <a:spLocks noGrp="1"/>
          </p:cNvSpPr>
          <p:nvPr>
            <p:ph type="ftr" sz="quarter" idx="10"/>
          </p:nvPr>
        </p:nvSpPr>
        <p:spPr/>
        <p:txBody>
          <a:bodyPr/>
          <a:lstStyle>
            <a:lvl1pPr>
              <a:defRPr/>
            </a:lvl1pPr>
          </a:lstStyle>
          <a:p>
            <a:r>
              <a:rPr lang="en-US" altLang="ko-KR"/>
              <a:t>Company Logo</a:t>
            </a:r>
          </a:p>
        </p:txBody>
      </p:sp>
      <p:sp>
        <p:nvSpPr>
          <p:cNvPr id="6" name="슬라이드 번호 개체 틀 5"/>
          <p:cNvSpPr>
            <a:spLocks noGrp="1"/>
          </p:cNvSpPr>
          <p:nvPr>
            <p:ph type="sldNum" sz="quarter" idx="11"/>
          </p:nvPr>
        </p:nvSpPr>
        <p:spPr/>
        <p:txBody>
          <a:bodyPr/>
          <a:lstStyle>
            <a:lvl1pPr>
              <a:defRPr/>
            </a:lvl1pPr>
          </a:lstStyle>
          <a:p>
            <a:fld id="{EAA6B09A-8852-4FF2-B23A-29D70D881327}" type="slidenum">
              <a:rPr lang="ko-KR" altLang="en-US"/>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바닥글 개체 틀 6"/>
          <p:cNvSpPr>
            <a:spLocks noGrp="1"/>
          </p:cNvSpPr>
          <p:nvPr>
            <p:ph type="ftr" sz="quarter" idx="10"/>
          </p:nvPr>
        </p:nvSpPr>
        <p:spPr/>
        <p:txBody>
          <a:bodyPr/>
          <a:lstStyle>
            <a:lvl1pPr>
              <a:defRPr/>
            </a:lvl1pPr>
          </a:lstStyle>
          <a:p>
            <a:r>
              <a:rPr lang="en-US" altLang="ko-KR"/>
              <a:t>Company Logo</a:t>
            </a:r>
          </a:p>
        </p:txBody>
      </p:sp>
      <p:sp>
        <p:nvSpPr>
          <p:cNvPr id="8" name="슬라이드 번호 개체 틀 7"/>
          <p:cNvSpPr>
            <a:spLocks noGrp="1"/>
          </p:cNvSpPr>
          <p:nvPr>
            <p:ph type="sldNum" sz="quarter" idx="11"/>
          </p:nvPr>
        </p:nvSpPr>
        <p:spPr/>
        <p:txBody>
          <a:bodyPr/>
          <a:lstStyle>
            <a:lvl1pPr>
              <a:defRPr/>
            </a:lvl1pPr>
          </a:lstStyle>
          <a:p>
            <a:fld id="{9A9E38E4-92B1-4519-9F6C-6C1A85CFBBA9}" type="slidenum">
              <a:rPr lang="ko-KR" altLang="en-US"/>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바닥글 개체 틀 2"/>
          <p:cNvSpPr>
            <a:spLocks noGrp="1"/>
          </p:cNvSpPr>
          <p:nvPr>
            <p:ph type="ftr" sz="quarter" idx="10"/>
          </p:nvPr>
        </p:nvSpPr>
        <p:spPr/>
        <p:txBody>
          <a:bodyPr/>
          <a:lstStyle>
            <a:lvl1pPr>
              <a:defRPr/>
            </a:lvl1pPr>
          </a:lstStyle>
          <a:p>
            <a:r>
              <a:rPr lang="en-US" altLang="ko-KR"/>
              <a:t>Company Logo</a:t>
            </a:r>
          </a:p>
        </p:txBody>
      </p:sp>
      <p:sp>
        <p:nvSpPr>
          <p:cNvPr id="4" name="슬라이드 번호 개체 틀 3"/>
          <p:cNvSpPr>
            <a:spLocks noGrp="1"/>
          </p:cNvSpPr>
          <p:nvPr>
            <p:ph type="sldNum" sz="quarter" idx="11"/>
          </p:nvPr>
        </p:nvSpPr>
        <p:spPr/>
        <p:txBody>
          <a:bodyPr/>
          <a:lstStyle>
            <a:lvl1pPr>
              <a:defRPr/>
            </a:lvl1pPr>
          </a:lstStyle>
          <a:p>
            <a:fld id="{EAA31A99-E21E-40C6-8586-1EF6F3628696}" type="slidenum">
              <a:rPr lang="ko-KR" altLang="en-US"/>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바닥글 개체 틀 1"/>
          <p:cNvSpPr>
            <a:spLocks noGrp="1"/>
          </p:cNvSpPr>
          <p:nvPr>
            <p:ph type="ftr" sz="quarter" idx="10"/>
          </p:nvPr>
        </p:nvSpPr>
        <p:spPr/>
        <p:txBody>
          <a:bodyPr/>
          <a:lstStyle>
            <a:lvl1pPr>
              <a:defRPr/>
            </a:lvl1pPr>
          </a:lstStyle>
          <a:p>
            <a:r>
              <a:rPr lang="en-US" altLang="ko-KR"/>
              <a:t>Company Logo</a:t>
            </a:r>
          </a:p>
        </p:txBody>
      </p:sp>
      <p:sp>
        <p:nvSpPr>
          <p:cNvPr id="3" name="슬라이드 번호 개체 틀 2"/>
          <p:cNvSpPr>
            <a:spLocks noGrp="1"/>
          </p:cNvSpPr>
          <p:nvPr>
            <p:ph type="sldNum" sz="quarter" idx="11"/>
          </p:nvPr>
        </p:nvSpPr>
        <p:spPr/>
        <p:txBody>
          <a:bodyPr/>
          <a:lstStyle>
            <a:lvl1pPr>
              <a:defRPr/>
            </a:lvl1pPr>
          </a:lstStyle>
          <a:p>
            <a:fld id="{B1B9DE7E-C33A-45EA-BC30-6630CFE54E3C}" type="slidenum">
              <a:rPr lang="ko-KR" altLang="en-US"/>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바닥글 개체 틀 4"/>
          <p:cNvSpPr>
            <a:spLocks noGrp="1"/>
          </p:cNvSpPr>
          <p:nvPr>
            <p:ph type="ftr" sz="quarter" idx="10"/>
          </p:nvPr>
        </p:nvSpPr>
        <p:spPr/>
        <p:txBody>
          <a:bodyPr/>
          <a:lstStyle>
            <a:lvl1pPr>
              <a:defRPr/>
            </a:lvl1pPr>
          </a:lstStyle>
          <a:p>
            <a:r>
              <a:rPr lang="en-US" altLang="ko-KR"/>
              <a:t>Company Logo</a:t>
            </a:r>
          </a:p>
        </p:txBody>
      </p:sp>
      <p:sp>
        <p:nvSpPr>
          <p:cNvPr id="6" name="슬라이드 번호 개체 틀 5"/>
          <p:cNvSpPr>
            <a:spLocks noGrp="1"/>
          </p:cNvSpPr>
          <p:nvPr>
            <p:ph type="sldNum" sz="quarter" idx="11"/>
          </p:nvPr>
        </p:nvSpPr>
        <p:spPr/>
        <p:txBody>
          <a:bodyPr/>
          <a:lstStyle>
            <a:lvl1pPr>
              <a:defRPr/>
            </a:lvl1pPr>
          </a:lstStyle>
          <a:p>
            <a:fld id="{BD1D2B1D-AFD9-4186-906A-7A9CCF995D5B}" type="slidenum">
              <a:rPr lang="ko-KR" altLang="en-US"/>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바닥글 개체 틀 4"/>
          <p:cNvSpPr>
            <a:spLocks noGrp="1"/>
          </p:cNvSpPr>
          <p:nvPr>
            <p:ph type="ftr" sz="quarter" idx="10"/>
          </p:nvPr>
        </p:nvSpPr>
        <p:spPr/>
        <p:txBody>
          <a:bodyPr/>
          <a:lstStyle>
            <a:lvl1pPr>
              <a:defRPr/>
            </a:lvl1pPr>
          </a:lstStyle>
          <a:p>
            <a:r>
              <a:rPr lang="en-US" altLang="ko-KR"/>
              <a:t>Company Logo</a:t>
            </a:r>
          </a:p>
        </p:txBody>
      </p:sp>
      <p:sp>
        <p:nvSpPr>
          <p:cNvPr id="6" name="슬라이드 번호 개체 틀 5"/>
          <p:cNvSpPr>
            <a:spLocks noGrp="1"/>
          </p:cNvSpPr>
          <p:nvPr>
            <p:ph type="sldNum" sz="quarter" idx="11"/>
          </p:nvPr>
        </p:nvSpPr>
        <p:spPr/>
        <p:txBody>
          <a:bodyPr/>
          <a:lstStyle>
            <a:lvl1pPr>
              <a:defRPr/>
            </a:lvl1pPr>
          </a:lstStyle>
          <a:p>
            <a:fld id="{39150008-CCE5-462B-9DD7-BBB0D297066A}" type="slidenum">
              <a:rPr lang="ko-KR" altLang="en-US"/>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321" name="Object 33"/>
          <p:cNvGraphicFramePr>
            <a:graphicFrameLocks noChangeAspect="1"/>
          </p:cNvGraphicFramePr>
          <p:nvPr/>
        </p:nvGraphicFramePr>
        <p:xfrm>
          <a:off x="0" y="0"/>
          <a:ext cx="9144000" cy="909638"/>
        </p:xfrm>
        <a:graphic>
          <a:graphicData uri="http://schemas.openxmlformats.org/presentationml/2006/ole">
            <p:oleObj spid="_x0000_s12321" name="Image" r:id="rId16" imgW="8038095" imgH="812412" progId="">
              <p:embed/>
            </p:oleObj>
          </a:graphicData>
        </a:graphic>
      </p:graphicFrame>
      <p:sp>
        <p:nvSpPr>
          <p:cNvPr id="12323" name="Rectangle 35"/>
          <p:cNvSpPr>
            <a:spLocks noChangeArrowheads="1"/>
          </p:cNvSpPr>
          <p:nvPr/>
        </p:nvSpPr>
        <p:spPr bwMode="ltGray">
          <a:xfrm>
            <a:off x="250825" y="1052513"/>
            <a:ext cx="504825" cy="431800"/>
          </a:xfrm>
          <a:prstGeom prst="rect">
            <a:avLst/>
          </a:prstGeom>
          <a:solidFill>
            <a:schemeClr val="accent1"/>
          </a:solidFill>
          <a:ln w="9525">
            <a:noFill/>
            <a:miter lim="800000"/>
            <a:headEnd/>
            <a:tailEnd/>
          </a:ln>
          <a:effectLst/>
        </p:spPr>
        <p:txBody>
          <a:bodyPr wrap="none" anchor="ctr"/>
          <a:lstStyle/>
          <a:p>
            <a:endParaRPr lang="ko-KR" altLang="en-US"/>
          </a:p>
        </p:txBody>
      </p:sp>
      <p:sp>
        <p:nvSpPr>
          <p:cNvPr id="12324" name="Rectangle 36"/>
          <p:cNvSpPr>
            <a:spLocks noChangeArrowheads="1"/>
          </p:cNvSpPr>
          <p:nvPr/>
        </p:nvSpPr>
        <p:spPr bwMode="black">
          <a:xfrm>
            <a:off x="0" y="836613"/>
            <a:ext cx="9144000" cy="73025"/>
          </a:xfrm>
          <a:prstGeom prst="rect">
            <a:avLst/>
          </a:prstGeom>
          <a:solidFill>
            <a:schemeClr val="tx1"/>
          </a:solidFill>
          <a:ln w="9525">
            <a:solidFill>
              <a:schemeClr val="tx1"/>
            </a:solidFill>
            <a:miter lim="800000"/>
            <a:headEnd/>
            <a:tailEnd/>
          </a:ln>
          <a:effectLst/>
        </p:spPr>
        <p:txBody>
          <a:bodyPr wrap="none" anchor="ctr"/>
          <a:lstStyle/>
          <a:p>
            <a:endParaRPr lang="ko-KR" altLang="en-US"/>
          </a:p>
        </p:txBody>
      </p:sp>
      <p:grpSp>
        <p:nvGrpSpPr>
          <p:cNvPr id="12325" name="Group 37"/>
          <p:cNvGrpSpPr>
            <a:grpSpLocks/>
          </p:cNvGrpSpPr>
          <p:nvPr/>
        </p:nvGrpSpPr>
        <p:grpSpPr bwMode="auto">
          <a:xfrm>
            <a:off x="184150" y="111125"/>
            <a:ext cx="433388" cy="614363"/>
            <a:chOff x="207" y="134"/>
            <a:chExt cx="273" cy="387"/>
          </a:xfrm>
        </p:grpSpPr>
        <p:sp>
          <p:nvSpPr>
            <p:cNvPr id="12326" name="Oval 38"/>
            <p:cNvSpPr>
              <a:spLocks noChangeArrowheads="1"/>
            </p:cNvSpPr>
            <p:nvPr userDrawn="1"/>
          </p:nvSpPr>
          <p:spPr bwMode="white">
            <a:xfrm>
              <a:off x="209" y="134"/>
              <a:ext cx="91" cy="91"/>
            </a:xfrm>
            <a:prstGeom prst="ellipse">
              <a:avLst/>
            </a:prstGeom>
            <a:solidFill>
              <a:schemeClr val="bg1"/>
            </a:solidFill>
            <a:ln w="9525">
              <a:noFill/>
              <a:round/>
              <a:headEnd/>
              <a:tailEnd/>
            </a:ln>
            <a:effectLst/>
          </p:spPr>
          <p:txBody>
            <a:bodyPr wrap="none" anchor="ctr"/>
            <a:lstStyle/>
            <a:p>
              <a:endParaRPr lang="ko-KR" altLang="en-US"/>
            </a:p>
          </p:txBody>
        </p:sp>
        <p:sp>
          <p:nvSpPr>
            <p:cNvPr id="12327" name="Oval 39"/>
            <p:cNvSpPr>
              <a:spLocks noChangeArrowheads="1"/>
            </p:cNvSpPr>
            <p:nvPr userDrawn="1"/>
          </p:nvSpPr>
          <p:spPr bwMode="white">
            <a:xfrm flipH="1">
              <a:off x="295" y="210"/>
              <a:ext cx="90" cy="91"/>
            </a:xfrm>
            <a:prstGeom prst="ellipse">
              <a:avLst/>
            </a:prstGeom>
            <a:solidFill>
              <a:schemeClr val="bg1"/>
            </a:solidFill>
            <a:ln w="9525">
              <a:noFill/>
              <a:round/>
              <a:headEnd/>
              <a:tailEnd/>
            </a:ln>
            <a:effectLst/>
          </p:spPr>
          <p:txBody>
            <a:bodyPr wrap="none" anchor="ctr"/>
            <a:lstStyle/>
            <a:p>
              <a:endParaRPr lang="ko-KR" altLang="en-US"/>
            </a:p>
          </p:txBody>
        </p:sp>
        <p:sp>
          <p:nvSpPr>
            <p:cNvPr id="12328" name="Oval 40"/>
            <p:cNvSpPr>
              <a:spLocks noChangeArrowheads="1"/>
            </p:cNvSpPr>
            <p:nvPr userDrawn="1"/>
          </p:nvSpPr>
          <p:spPr bwMode="white">
            <a:xfrm>
              <a:off x="389" y="279"/>
              <a:ext cx="91" cy="91"/>
            </a:xfrm>
            <a:prstGeom prst="ellipse">
              <a:avLst/>
            </a:prstGeom>
            <a:solidFill>
              <a:schemeClr val="bg1"/>
            </a:solidFill>
            <a:ln w="9525">
              <a:noFill/>
              <a:round/>
              <a:headEnd/>
              <a:tailEnd/>
            </a:ln>
            <a:effectLst/>
          </p:spPr>
          <p:txBody>
            <a:bodyPr wrap="none" anchor="ctr"/>
            <a:lstStyle/>
            <a:p>
              <a:endParaRPr lang="ko-KR" altLang="en-US"/>
            </a:p>
          </p:txBody>
        </p:sp>
        <p:sp>
          <p:nvSpPr>
            <p:cNvPr id="12329" name="Oval 41"/>
            <p:cNvSpPr>
              <a:spLocks noChangeArrowheads="1"/>
            </p:cNvSpPr>
            <p:nvPr userDrawn="1"/>
          </p:nvSpPr>
          <p:spPr bwMode="white">
            <a:xfrm>
              <a:off x="295" y="346"/>
              <a:ext cx="91" cy="91"/>
            </a:xfrm>
            <a:prstGeom prst="ellipse">
              <a:avLst/>
            </a:prstGeom>
            <a:solidFill>
              <a:schemeClr val="bg1"/>
            </a:solidFill>
            <a:ln w="9525">
              <a:noFill/>
              <a:round/>
              <a:headEnd/>
              <a:tailEnd/>
            </a:ln>
            <a:effectLst/>
          </p:spPr>
          <p:txBody>
            <a:bodyPr wrap="none" anchor="ctr"/>
            <a:lstStyle/>
            <a:p>
              <a:endParaRPr lang="ko-KR" altLang="en-US"/>
            </a:p>
          </p:txBody>
        </p:sp>
        <p:sp>
          <p:nvSpPr>
            <p:cNvPr id="12330" name="Oval 42"/>
            <p:cNvSpPr>
              <a:spLocks noChangeArrowheads="1"/>
            </p:cNvSpPr>
            <p:nvPr userDrawn="1"/>
          </p:nvSpPr>
          <p:spPr bwMode="white">
            <a:xfrm>
              <a:off x="207" y="430"/>
              <a:ext cx="91" cy="91"/>
            </a:xfrm>
            <a:prstGeom prst="ellipse">
              <a:avLst/>
            </a:prstGeom>
            <a:solidFill>
              <a:schemeClr val="bg1"/>
            </a:solidFill>
            <a:ln w="9525">
              <a:noFill/>
              <a:round/>
              <a:headEnd/>
              <a:tailEnd/>
            </a:ln>
            <a:effectLst/>
          </p:spPr>
          <p:txBody>
            <a:bodyPr wrap="none" anchor="ctr"/>
            <a:lstStyle/>
            <a:p>
              <a:endParaRPr lang="ko-KR" altLang="en-US"/>
            </a:p>
          </p:txBody>
        </p:sp>
      </p:grpSp>
      <p:grpSp>
        <p:nvGrpSpPr>
          <p:cNvPr id="12331" name="Group 43"/>
          <p:cNvGrpSpPr>
            <a:grpSpLocks/>
          </p:cNvGrpSpPr>
          <p:nvPr/>
        </p:nvGrpSpPr>
        <p:grpSpPr bwMode="auto">
          <a:xfrm>
            <a:off x="606425" y="106363"/>
            <a:ext cx="431800" cy="614362"/>
            <a:chOff x="207" y="134"/>
            <a:chExt cx="273" cy="387"/>
          </a:xfrm>
        </p:grpSpPr>
        <p:sp>
          <p:nvSpPr>
            <p:cNvPr id="12332" name="Oval 44"/>
            <p:cNvSpPr>
              <a:spLocks noChangeArrowheads="1"/>
            </p:cNvSpPr>
            <p:nvPr userDrawn="1"/>
          </p:nvSpPr>
          <p:spPr bwMode="white">
            <a:xfrm>
              <a:off x="209" y="134"/>
              <a:ext cx="91" cy="91"/>
            </a:xfrm>
            <a:prstGeom prst="ellipse">
              <a:avLst/>
            </a:prstGeom>
            <a:solidFill>
              <a:schemeClr val="bg1"/>
            </a:solidFill>
            <a:ln w="9525">
              <a:noFill/>
              <a:round/>
              <a:headEnd/>
              <a:tailEnd/>
            </a:ln>
            <a:effectLst/>
          </p:spPr>
          <p:txBody>
            <a:bodyPr wrap="none" anchor="ctr"/>
            <a:lstStyle/>
            <a:p>
              <a:endParaRPr lang="ko-KR" altLang="en-US"/>
            </a:p>
          </p:txBody>
        </p:sp>
        <p:sp>
          <p:nvSpPr>
            <p:cNvPr id="12333" name="Oval 45"/>
            <p:cNvSpPr>
              <a:spLocks noChangeArrowheads="1"/>
            </p:cNvSpPr>
            <p:nvPr userDrawn="1"/>
          </p:nvSpPr>
          <p:spPr bwMode="white">
            <a:xfrm flipH="1">
              <a:off x="295" y="210"/>
              <a:ext cx="90" cy="91"/>
            </a:xfrm>
            <a:prstGeom prst="ellipse">
              <a:avLst/>
            </a:prstGeom>
            <a:solidFill>
              <a:schemeClr val="bg1"/>
            </a:solidFill>
            <a:ln w="9525">
              <a:noFill/>
              <a:round/>
              <a:headEnd/>
              <a:tailEnd/>
            </a:ln>
            <a:effectLst/>
          </p:spPr>
          <p:txBody>
            <a:bodyPr wrap="none" anchor="ctr"/>
            <a:lstStyle/>
            <a:p>
              <a:endParaRPr lang="ko-KR" altLang="en-US"/>
            </a:p>
          </p:txBody>
        </p:sp>
        <p:sp>
          <p:nvSpPr>
            <p:cNvPr id="12334" name="Oval 46"/>
            <p:cNvSpPr>
              <a:spLocks noChangeArrowheads="1"/>
            </p:cNvSpPr>
            <p:nvPr userDrawn="1"/>
          </p:nvSpPr>
          <p:spPr bwMode="white">
            <a:xfrm>
              <a:off x="389" y="279"/>
              <a:ext cx="91" cy="91"/>
            </a:xfrm>
            <a:prstGeom prst="ellipse">
              <a:avLst/>
            </a:prstGeom>
            <a:solidFill>
              <a:schemeClr val="bg1"/>
            </a:solidFill>
            <a:ln w="9525">
              <a:noFill/>
              <a:round/>
              <a:headEnd/>
              <a:tailEnd/>
            </a:ln>
            <a:effectLst/>
          </p:spPr>
          <p:txBody>
            <a:bodyPr wrap="none" anchor="ctr"/>
            <a:lstStyle/>
            <a:p>
              <a:endParaRPr lang="ko-KR" altLang="en-US"/>
            </a:p>
          </p:txBody>
        </p:sp>
        <p:sp>
          <p:nvSpPr>
            <p:cNvPr id="12335" name="Oval 47"/>
            <p:cNvSpPr>
              <a:spLocks noChangeArrowheads="1"/>
            </p:cNvSpPr>
            <p:nvPr userDrawn="1"/>
          </p:nvSpPr>
          <p:spPr bwMode="white">
            <a:xfrm>
              <a:off x="295" y="346"/>
              <a:ext cx="91" cy="91"/>
            </a:xfrm>
            <a:prstGeom prst="ellipse">
              <a:avLst/>
            </a:prstGeom>
            <a:solidFill>
              <a:schemeClr val="bg1"/>
            </a:solidFill>
            <a:ln w="9525">
              <a:noFill/>
              <a:round/>
              <a:headEnd/>
              <a:tailEnd/>
            </a:ln>
            <a:effectLst/>
          </p:spPr>
          <p:txBody>
            <a:bodyPr wrap="none" anchor="ctr"/>
            <a:lstStyle/>
            <a:p>
              <a:endParaRPr lang="ko-KR" altLang="en-US"/>
            </a:p>
          </p:txBody>
        </p:sp>
        <p:sp>
          <p:nvSpPr>
            <p:cNvPr id="12336" name="Oval 48"/>
            <p:cNvSpPr>
              <a:spLocks noChangeArrowheads="1"/>
            </p:cNvSpPr>
            <p:nvPr userDrawn="1"/>
          </p:nvSpPr>
          <p:spPr bwMode="white">
            <a:xfrm>
              <a:off x="207" y="430"/>
              <a:ext cx="91" cy="91"/>
            </a:xfrm>
            <a:prstGeom prst="ellipse">
              <a:avLst/>
            </a:prstGeom>
            <a:solidFill>
              <a:schemeClr val="bg1"/>
            </a:solidFill>
            <a:ln w="9525">
              <a:noFill/>
              <a:round/>
              <a:headEnd/>
              <a:tailEnd/>
            </a:ln>
            <a:effectLst/>
          </p:spPr>
          <p:txBody>
            <a:bodyPr wrap="none" anchor="ctr"/>
            <a:lstStyle/>
            <a:p>
              <a:endParaRPr lang="ko-KR" altLang="en-US"/>
            </a:p>
          </p:txBody>
        </p:sp>
      </p:grpSp>
      <p:sp>
        <p:nvSpPr>
          <p:cNvPr id="12337" name="Rectangle 49"/>
          <p:cNvSpPr>
            <a:spLocks noChangeArrowheads="1"/>
          </p:cNvSpPr>
          <p:nvPr/>
        </p:nvSpPr>
        <p:spPr bwMode="auto">
          <a:xfrm>
            <a:off x="5795963" y="908050"/>
            <a:ext cx="3124200" cy="217488"/>
          </a:xfrm>
          <a:prstGeom prst="rect">
            <a:avLst/>
          </a:prstGeom>
          <a:noFill/>
          <a:ln w="9525">
            <a:noFill/>
            <a:miter lim="800000"/>
            <a:headEnd/>
            <a:tailEnd/>
          </a:ln>
          <a:effectLst/>
        </p:spPr>
        <p:txBody>
          <a:bodyPr anchor="b"/>
          <a:lstStyle/>
          <a:p>
            <a:pPr algn="r" eaLnBrk="1" latinLnBrk="1" hangingPunct="1"/>
            <a:r>
              <a:rPr lang="en-US" altLang="ko-KR" sz="1200" b="1">
                <a:solidFill>
                  <a:schemeClr val="bg1"/>
                </a:solidFill>
                <a:latin typeface="굴림" pitchFamily="50" charset="-127"/>
                <a:ea typeface="굴림" pitchFamily="50" charset="-127"/>
              </a:rPr>
              <a:t>www.themegallery.com</a:t>
            </a:r>
          </a:p>
        </p:txBody>
      </p:sp>
      <p:sp>
        <p:nvSpPr>
          <p:cNvPr id="12310" name="Rectangle 22"/>
          <p:cNvSpPr>
            <a:spLocks noGrp="1" noChangeArrowheads="1"/>
          </p:cNvSpPr>
          <p:nvPr>
            <p:ph type="body" idx="1"/>
          </p:nvPr>
        </p:nvSpPr>
        <p:spPr bwMode="auto">
          <a:xfrm>
            <a:off x="684213" y="1268413"/>
            <a:ext cx="8002587" cy="518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ltLang="ko-KR" smtClean="0"/>
          </a:p>
        </p:txBody>
      </p:sp>
      <p:sp>
        <p:nvSpPr>
          <p:cNvPr id="12312" name="Rectangle 24"/>
          <p:cNvSpPr>
            <a:spLocks noGrp="1" noChangeArrowheads="1"/>
          </p:cNvSpPr>
          <p:nvPr>
            <p:ph type="ftr" sz="quarter" idx="3"/>
          </p:nvPr>
        </p:nvSpPr>
        <p:spPr bwMode="auto">
          <a:xfrm>
            <a:off x="5943600" y="64770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ffectLst>
                  <a:outerShdw blurRad="38100" dist="38100" dir="2700000" algn="tl">
                    <a:srgbClr val="C0C0C0"/>
                  </a:outerShdw>
                </a:effectLst>
                <a:latin typeface="Verdana" pitchFamily="34" charset="0"/>
                <a:ea typeface="굴림" pitchFamily="50" charset="-127"/>
              </a:defRPr>
            </a:lvl1pPr>
          </a:lstStyle>
          <a:p>
            <a:r>
              <a:rPr lang="en-US" altLang="ko-KR"/>
              <a:t>Company Logo</a:t>
            </a:r>
          </a:p>
        </p:txBody>
      </p:sp>
      <p:sp>
        <p:nvSpPr>
          <p:cNvPr id="12313" name="Rectangle 25"/>
          <p:cNvSpPr>
            <a:spLocks noGrp="1" noChangeArrowheads="1"/>
          </p:cNvSpPr>
          <p:nvPr>
            <p:ph type="sldNum" sz="quarter" idx="4"/>
          </p:nvPr>
        </p:nvSpPr>
        <p:spPr bwMode="auto">
          <a:xfrm>
            <a:off x="684213" y="6477000"/>
            <a:ext cx="719137"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C0C0C0"/>
                  </a:outerShdw>
                </a:effectLst>
                <a:latin typeface="Verdana" pitchFamily="34" charset="0"/>
                <a:ea typeface="굴림" pitchFamily="50" charset="-127"/>
              </a:defRPr>
            </a:lvl1pPr>
          </a:lstStyle>
          <a:p>
            <a:fld id="{E2B864E7-DA13-451E-B679-F12D15E7AFC0}" type="slidenum">
              <a:rPr lang="ko-KR" altLang="en-US"/>
              <a:pPr/>
              <a:t>‹#›</a:t>
            </a:fld>
            <a:endParaRPr lang="en-US" altLang="ko-KR"/>
          </a:p>
        </p:txBody>
      </p:sp>
      <p:grpSp>
        <p:nvGrpSpPr>
          <p:cNvPr id="12342" name="Group 54"/>
          <p:cNvGrpSpPr>
            <a:grpSpLocks/>
          </p:cNvGrpSpPr>
          <p:nvPr/>
        </p:nvGrpSpPr>
        <p:grpSpPr bwMode="auto">
          <a:xfrm>
            <a:off x="0" y="908050"/>
            <a:ext cx="9144000" cy="5975350"/>
            <a:chOff x="0" y="572"/>
            <a:chExt cx="5760" cy="3764"/>
          </a:xfrm>
        </p:grpSpPr>
        <p:sp>
          <p:nvSpPr>
            <p:cNvPr id="12322" name="Rectangle 34"/>
            <p:cNvSpPr>
              <a:spLocks noChangeArrowheads="1"/>
            </p:cNvSpPr>
            <p:nvPr userDrawn="1"/>
          </p:nvSpPr>
          <p:spPr bwMode="ltGray">
            <a:xfrm>
              <a:off x="2" y="572"/>
              <a:ext cx="5758" cy="146"/>
            </a:xfrm>
            <a:prstGeom prst="rect">
              <a:avLst/>
            </a:prstGeom>
            <a:solidFill>
              <a:schemeClr val="accent1"/>
            </a:solidFill>
            <a:ln w="9525">
              <a:noFill/>
              <a:miter lim="800000"/>
              <a:headEnd/>
              <a:tailEnd/>
            </a:ln>
            <a:effectLst/>
          </p:spPr>
          <p:txBody>
            <a:bodyPr wrap="none" anchor="ctr"/>
            <a:lstStyle/>
            <a:p>
              <a:endParaRPr lang="ko-KR" altLang="en-US"/>
            </a:p>
          </p:txBody>
        </p:sp>
        <p:sp>
          <p:nvSpPr>
            <p:cNvPr id="12339" name="Rectangle 51"/>
            <p:cNvSpPr>
              <a:spLocks noChangeArrowheads="1"/>
            </p:cNvSpPr>
            <p:nvPr userDrawn="1"/>
          </p:nvSpPr>
          <p:spPr bwMode="ltGray">
            <a:xfrm>
              <a:off x="0" y="577"/>
              <a:ext cx="249" cy="3759"/>
            </a:xfrm>
            <a:prstGeom prst="rect">
              <a:avLst/>
            </a:prstGeom>
            <a:solidFill>
              <a:schemeClr val="accent1"/>
            </a:solidFill>
            <a:ln w="9525">
              <a:noFill/>
              <a:miter lim="800000"/>
              <a:headEnd/>
              <a:tailEnd/>
            </a:ln>
            <a:effectLst/>
          </p:spPr>
          <p:txBody>
            <a:bodyPr wrap="none" anchor="ctr"/>
            <a:lstStyle/>
            <a:p>
              <a:endParaRPr lang="ko-KR" altLang="en-US"/>
            </a:p>
          </p:txBody>
        </p:sp>
        <p:sp>
          <p:nvSpPr>
            <p:cNvPr id="12340" name="Oval 52"/>
            <p:cNvSpPr>
              <a:spLocks noChangeArrowheads="1"/>
            </p:cNvSpPr>
            <p:nvPr userDrawn="1"/>
          </p:nvSpPr>
          <p:spPr bwMode="ltGray">
            <a:xfrm>
              <a:off x="249" y="716"/>
              <a:ext cx="453" cy="453"/>
            </a:xfrm>
            <a:prstGeom prst="ellipse">
              <a:avLst/>
            </a:prstGeom>
            <a:solidFill>
              <a:schemeClr val="bg1"/>
            </a:solidFill>
            <a:ln w="9525">
              <a:noFill/>
              <a:round/>
              <a:headEnd/>
              <a:tailEnd/>
            </a:ln>
            <a:effectLst/>
          </p:spPr>
          <p:txBody>
            <a:bodyPr wrap="none" anchor="ctr"/>
            <a:lstStyle/>
            <a:p>
              <a:endParaRPr lang="ko-KR" altLang="en-US"/>
            </a:p>
          </p:txBody>
        </p:sp>
      </p:grpSp>
      <p:sp>
        <p:nvSpPr>
          <p:cNvPr id="12309" name="Rectangle 21"/>
          <p:cNvSpPr>
            <a:spLocks noGrp="1" noChangeArrowheads="1"/>
          </p:cNvSpPr>
          <p:nvPr>
            <p:ph type="title"/>
          </p:nvPr>
        </p:nvSpPr>
        <p:spPr bwMode="white">
          <a:xfrm>
            <a:off x="1116013" y="188913"/>
            <a:ext cx="6840537"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endParaRPr lang="en-US" altLang="ko-KR" smtClean="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325"/>
                                        </p:tgtEl>
                                        <p:attrNameLst>
                                          <p:attrName>style.visibility</p:attrName>
                                        </p:attrNameLst>
                                      </p:cBhvr>
                                      <p:to>
                                        <p:strVal val="visible"/>
                                      </p:to>
                                    </p:set>
                                    <p:animEffect transition="in" filter="wipe(left)">
                                      <p:cBhvr>
                                        <p:cTn id="7" dur="500"/>
                                        <p:tgtEl>
                                          <p:spTgt spid="123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331"/>
                                        </p:tgtEl>
                                        <p:attrNameLst>
                                          <p:attrName>style.visibility</p:attrName>
                                        </p:attrNameLst>
                                      </p:cBhvr>
                                      <p:to>
                                        <p:strVal val="visible"/>
                                      </p:to>
                                    </p:set>
                                    <p:animEffect transition="in" filter="wipe(left)">
                                      <p:cBhvr>
                                        <p:cTn id="11" dur="500"/>
                                        <p:tgtEl>
                                          <p:spTgt spid="12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txStyles>
    <p:titleStyle>
      <a:lvl1pPr algn="ctr" rtl="0" eaLnBrk="1" fontAlgn="base" latinLnBrk="1" hangingPunct="1">
        <a:spcBef>
          <a:spcPct val="0"/>
        </a:spcBef>
        <a:spcAft>
          <a:spcPct val="0"/>
        </a:spcAft>
        <a:defRPr sz="4000" b="1">
          <a:solidFill>
            <a:schemeClr val="bg1"/>
          </a:solidFill>
          <a:latin typeface="+mj-lt"/>
          <a:ea typeface="+mj-ea"/>
          <a:cs typeface="+mj-cs"/>
        </a:defRPr>
      </a:lvl1pPr>
      <a:lvl2pPr algn="ctr" rtl="0" eaLnBrk="1" fontAlgn="base" latinLnBrk="1" hangingPunct="1">
        <a:spcBef>
          <a:spcPct val="0"/>
        </a:spcBef>
        <a:spcAft>
          <a:spcPct val="0"/>
        </a:spcAft>
        <a:defRPr sz="4000" b="1">
          <a:solidFill>
            <a:schemeClr val="bg1"/>
          </a:solidFill>
          <a:latin typeface="Arial" charset="0"/>
        </a:defRPr>
      </a:lvl2pPr>
      <a:lvl3pPr algn="ctr" rtl="0" eaLnBrk="1" fontAlgn="base" latinLnBrk="1" hangingPunct="1">
        <a:spcBef>
          <a:spcPct val="0"/>
        </a:spcBef>
        <a:spcAft>
          <a:spcPct val="0"/>
        </a:spcAft>
        <a:defRPr sz="4000" b="1">
          <a:solidFill>
            <a:schemeClr val="bg1"/>
          </a:solidFill>
          <a:latin typeface="Arial" charset="0"/>
        </a:defRPr>
      </a:lvl3pPr>
      <a:lvl4pPr algn="ctr" rtl="0" eaLnBrk="1" fontAlgn="base" latinLnBrk="1" hangingPunct="1">
        <a:spcBef>
          <a:spcPct val="0"/>
        </a:spcBef>
        <a:spcAft>
          <a:spcPct val="0"/>
        </a:spcAft>
        <a:defRPr sz="4000" b="1">
          <a:solidFill>
            <a:schemeClr val="bg1"/>
          </a:solidFill>
          <a:latin typeface="Arial" charset="0"/>
        </a:defRPr>
      </a:lvl4pPr>
      <a:lvl5pPr algn="ctr" rtl="0" eaLnBrk="1" fontAlgn="base" latinLnBrk="1" hangingPunct="1">
        <a:spcBef>
          <a:spcPct val="0"/>
        </a:spcBef>
        <a:spcAft>
          <a:spcPct val="0"/>
        </a:spcAft>
        <a:defRPr sz="4000" b="1">
          <a:solidFill>
            <a:schemeClr val="bg1"/>
          </a:solidFill>
          <a:latin typeface="Arial" charset="0"/>
        </a:defRPr>
      </a:lvl5pPr>
      <a:lvl6pPr marL="457200" algn="ctr" rtl="0" eaLnBrk="1" fontAlgn="base" latinLnBrk="1" hangingPunct="1">
        <a:spcBef>
          <a:spcPct val="0"/>
        </a:spcBef>
        <a:spcAft>
          <a:spcPct val="0"/>
        </a:spcAft>
        <a:defRPr sz="4000" b="1">
          <a:solidFill>
            <a:schemeClr val="bg1"/>
          </a:solidFill>
          <a:latin typeface="Arial" charset="0"/>
        </a:defRPr>
      </a:lvl6pPr>
      <a:lvl7pPr marL="914400" algn="ctr" rtl="0" eaLnBrk="1" fontAlgn="base" latinLnBrk="1" hangingPunct="1">
        <a:spcBef>
          <a:spcPct val="0"/>
        </a:spcBef>
        <a:spcAft>
          <a:spcPct val="0"/>
        </a:spcAft>
        <a:defRPr sz="4000" b="1">
          <a:solidFill>
            <a:schemeClr val="bg1"/>
          </a:solidFill>
          <a:latin typeface="Arial" charset="0"/>
        </a:defRPr>
      </a:lvl7pPr>
      <a:lvl8pPr marL="1371600" algn="ctr" rtl="0" eaLnBrk="1" fontAlgn="base" latinLnBrk="1" hangingPunct="1">
        <a:spcBef>
          <a:spcPct val="0"/>
        </a:spcBef>
        <a:spcAft>
          <a:spcPct val="0"/>
        </a:spcAft>
        <a:defRPr sz="4000" b="1">
          <a:solidFill>
            <a:schemeClr val="bg1"/>
          </a:solidFill>
          <a:latin typeface="Arial" charset="0"/>
        </a:defRPr>
      </a:lvl8pPr>
      <a:lvl9pPr marL="1828800" algn="ctr" rtl="0" eaLnBrk="1" fontAlgn="base" latinLnBrk="1" hangingPunct="1">
        <a:spcBef>
          <a:spcPct val="0"/>
        </a:spcBef>
        <a:spcAft>
          <a:spcPct val="0"/>
        </a:spcAft>
        <a:defRPr sz="4000" b="1">
          <a:solidFill>
            <a:schemeClr val="bg1"/>
          </a:solidFill>
          <a:latin typeface="Arial" charset="0"/>
        </a:defRPr>
      </a:lvl9pPr>
    </p:titleStyle>
    <p:bodyStyle>
      <a:lvl1pPr marL="342900" indent="-342900" algn="l" rtl="0" eaLnBrk="1" fontAlgn="base" latinLnBrk="1" hangingPunct="1">
        <a:spcBef>
          <a:spcPct val="20000"/>
        </a:spcBef>
        <a:spcAft>
          <a:spcPct val="0"/>
        </a:spcAft>
        <a:buClr>
          <a:schemeClr val="accent1"/>
        </a:buClr>
        <a:buFont typeface="Wingdings" pitchFamily="2" charset="2"/>
        <a:buChar char="v"/>
        <a:defRPr sz="2800" b="1">
          <a:solidFill>
            <a:schemeClr val="accent1"/>
          </a:solidFill>
          <a:latin typeface="+mn-lt"/>
          <a:ea typeface="+mn-ea"/>
          <a:cs typeface="+mn-cs"/>
        </a:defRPr>
      </a:lvl1pPr>
      <a:lvl2pPr marL="742950" indent="-285750" algn="l" rtl="0" eaLnBrk="1" fontAlgn="base" latinLnBrk="1" hangingPunct="1">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1" fontAlgn="base" latinLnBrk="1" hangingPunct="1">
        <a:spcBef>
          <a:spcPct val="20000"/>
        </a:spcBef>
        <a:spcAft>
          <a:spcPct val="0"/>
        </a:spcAft>
        <a:buClr>
          <a:schemeClr val="tx1"/>
        </a:buClr>
        <a:buSzPct val="60000"/>
        <a:buFont typeface="Wingdings" pitchFamily="2" charset="2"/>
        <a:buChar char="n"/>
        <a:defRPr sz="2400">
          <a:solidFill>
            <a:schemeClr val="tx1"/>
          </a:solidFill>
          <a:latin typeface="+mn-lt"/>
        </a:defRPr>
      </a:lvl3pPr>
      <a:lvl4pPr marL="1600200" indent="-228600" algn="l" rtl="0" eaLnBrk="1" fontAlgn="base" latinLnBrk="1"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latinLnBrk="1" hangingPunct="1">
        <a:spcBef>
          <a:spcPct val="20000"/>
        </a:spcBef>
        <a:spcAft>
          <a:spcPct val="0"/>
        </a:spcAft>
        <a:buClr>
          <a:schemeClr val="tx1"/>
        </a:buClr>
        <a:buSzPct val="60000"/>
        <a:buFont typeface="Wingdings" pitchFamily="2" charset="2"/>
        <a:buChar char="n"/>
        <a:defRPr sz="2000">
          <a:solidFill>
            <a:schemeClr val="tx1"/>
          </a:solidFill>
          <a:latin typeface="+mn-lt"/>
        </a:defRPr>
      </a:lvl5pPr>
      <a:lvl6pPr marL="2514600" indent="-228600" algn="l" rtl="0" eaLnBrk="1" fontAlgn="base" latinLnBrk="1" hangingPunct="1">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1800" indent="-228600" algn="l" rtl="0" eaLnBrk="1" fontAlgn="base" latinLnBrk="1" hangingPunct="1">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29000" indent="-228600" algn="l" rtl="0" eaLnBrk="1" fontAlgn="base" latinLnBrk="1" hangingPunct="1">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6200" indent="-228600" algn="l" rtl="0" eaLnBrk="1" fontAlgn="base" latinLnBrk="1" hangingPunct="1">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a:xfrm>
            <a:off x="1835150" y="3143248"/>
            <a:ext cx="7308850" cy="719137"/>
          </a:xfrm>
        </p:spPr>
        <p:txBody>
          <a:bodyPr/>
          <a:lstStyle/>
          <a:p>
            <a:r>
              <a:rPr lang="en-US" altLang="ko-KR" sz="4400" dirty="0" smtClean="0">
                <a:ea typeface="굴림" pitchFamily="50" charset="-127"/>
              </a:rPr>
              <a:t>Final Presentation</a:t>
            </a:r>
            <a:endParaRPr lang="ko-KR" altLang="en-US" sz="4400" dirty="0">
              <a:ea typeface="굴림" pitchFamily="50" charset="-127"/>
            </a:endParaRPr>
          </a:p>
        </p:txBody>
      </p:sp>
      <p:sp>
        <p:nvSpPr>
          <p:cNvPr id="34821" name="Rectangle 5"/>
          <p:cNvSpPr>
            <a:spLocks noGrp="1" noChangeArrowheads="1"/>
          </p:cNvSpPr>
          <p:nvPr>
            <p:ph type="subTitle" idx="1"/>
          </p:nvPr>
        </p:nvSpPr>
        <p:spPr>
          <a:xfrm>
            <a:off x="2124074" y="4500570"/>
            <a:ext cx="6519892" cy="2071702"/>
          </a:xfrm>
        </p:spPr>
        <p:txBody>
          <a:bodyPr/>
          <a:lstStyle/>
          <a:p>
            <a:r>
              <a:rPr lang="en-US" altLang="ko-KR" sz="1600" dirty="0" smtClean="0">
                <a:ea typeface="굴림" pitchFamily="50" charset="-127"/>
              </a:rPr>
              <a:t>[CS554] Designs for Software and Systems</a:t>
            </a:r>
            <a:endParaRPr lang="en-US" altLang="ko-KR" dirty="0" smtClean="0">
              <a:ea typeface="굴림" pitchFamily="50" charset="-127"/>
            </a:endParaRPr>
          </a:p>
          <a:p>
            <a:r>
              <a:rPr lang="en-US" altLang="ko-KR" dirty="0" smtClean="0">
                <a:solidFill>
                  <a:srgbClr val="FF0000"/>
                </a:solidFill>
                <a:ea typeface="굴림" pitchFamily="50" charset="-127"/>
              </a:rPr>
              <a:t>Supreme Design</a:t>
            </a:r>
          </a:p>
          <a:p>
            <a:r>
              <a:rPr lang="en-US" altLang="ko-KR" sz="1800" dirty="0">
                <a:ea typeface="굴림" pitchFamily="50" charset="-127"/>
              </a:rPr>
              <a:t>Khalil </a:t>
            </a:r>
            <a:r>
              <a:rPr lang="en-US" altLang="ko-KR" sz="1800" dirty="0" err="1">
                <a:ea typeface="굴림" pitchFamily="50" charset="-127"/>
              </a:rPr>
              <a:t>Mezyaoui</a:t>
            </a:r>
            <a:r>
              <a:rPr lang="en-US" altLang="ko-KR" sz="1800" dirty="0">
                <a:ea typeface="굴림" pitchFamily="50" charset="-127"/>
              </a:rPr>
              <a:t> , Jun Ho Yi</a:t>
            </a:r>
          </a:p>
          <a:p>
            <a:r>
              <a:rPr lang="en-US" altLang="ko-KR" sz="1800" dirty="0" err="1">
                <a:ea typeface="굴림" pitchFamily="50" charset="-127"/>
              </a:rPr>
              <a:t>Jongmin</a:t>
            </a:r>
            <a:r>
              <a:rPr lang="en-US" altLang="ko-KR" sz="1800" dirty="0">
                <a:ea typeface="굴림" pitchFamily="50" charset="-127"/>
              </a:rPr>
              <a:t> Lee, </a:t>
            </a:r>
            <a:r>
              <a:rPr lang="en-US" altLang="ko-KR" sz="1800" dirty="0" err="1">
                <a:ea typeface="굴림" pitchFamily="50" charset="-127"/>
              </a:rPr>
              <a:t>Taeju</a:t>
            </a:r>
            <a:r>
              <a:rPr lang="en-US" altLang="ko-KR" sz="1800" dirty="0">
                <a:ea typeface="굴림" pitchFamily="50" charset="-127"/>
              </a:rPr>
              <a:t> Park</a:t>
            </a:r>
            <a:endParaRPr lang="en-US" altLang="ko-KR" dirty="0">
              <a:ea typeface="굴림" pitchFamily="50" charset="-127"/>
            </a:endParaRPr>
          </a:p>
          <a:p>
            <a:endParaRPr lang="ko-KR" altLang="en-US" dirty="0">
              <a:ea typeface="굴림" pitchFamily="50" charset="-127"/>
            </a:endParaRPr>
          </a:p>
        </p:txBody>
      </p:sp>
      <p:pic>
        <p:nvPicPr>
          <p:cNvPr id="4" name="그림 5" descr="KAIST_뒷배경 흰색.gif"/>
          <p:cNvPicPr>
            <a:picLocks noChangeAspect="1"/>
          </p:cNvPicPr>
          <p:nvPr/>
        </p:nvPicPr>
        <p:blipFill>
          <a:blip r:embed="rId3" cstate="print"/>
          <a:srcRect/>
          <a:stretch>
            <a:fillRect/>
          </a:stretch>
        </p:blipFill>
        <p:spPr bwMode="auto">
          <a:xfrm>
            <a:off x="7994574" y="6500834"/>
            <a:ext cx="1077987" cy="285752"/>
          </a:xfrm>
          <a:prstGeom prst="rect">
            <a:avLst/>
          </a:prstGeom>
          <a:noFill/>
          <a:ln w="9525">
            <a:noFill/>
            <a:miter lim="800000"/>
            <a:headEnd/>
            <a:tailEnd/>
          </a:ln>
        </p:spPr>
      </p:pic>
      <p:grpSp>
        <p:nvGrpSpPr>
          <p:cNvPr id="5" name="그룹 78"/>
          <p:cNvGrpSpPr/>
          <p:nvPr/>
        </p:nvGrpSpPr>
        <p:grpSpPr>
          <a:xfrm>
            <a:off x="4714876" y="6072206"/>
            <a:ext cx="3247825" cy="669514"/>
            <a:chOff x="5857884" y="6072206"/>
            <a:chExt cx="3247825" cy="669514"/>
          </a:xfrm>
        </p:grpSpPr>
        <p:sp>
          <p:nvSpPr>
            <p:cNvPr id="6" name="직사각형 5"/>
            <p:cNvSpPr/>
            <p:nvPr/>
          </p:nvSpPr>
          <p:spPr>
            <a:xfrm>
              <a:off x="5857884" y="6341610"/>
              <a:ext cx="2489784" cy="40011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ko-KR" sz="2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Supreme Design</a:t>
              </a:r>
              <a:endParaRPr lang="en-US" altLang="ko-KR" sz="2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7" name="Picture 3" descr="C:\Users\Leie\AppData\Local\Microsoft\Windows\Temporary Internet Files\Content.IE5\RM89YOM0\MCj04244660000[1].wmf"/>
            <p:cNvPicPr>
              <a:picLocks noChangeAspect="1" noChangeArrowheads="1"/>
            </p:cNvPicPr>
            <p:nvPr/>
          </p:nvPicPr>
          <p:blipFill>
            <a:blip r:embed="rId4" cstate="print"/>
            <a:srcRect/>
            <a:stretch>
              <a:fillRect/>
            </a:stretch>
          </p:blipFill>
          <p:spPr bwMode="auto">
            <a:xfrm>
              <a:off x="8358214" y="6072206"/>
              <a:ext cx="747495" cy="642942"/>
            </a:xfrm>
            <a:prstGeom prst="rect">
              <a:avLst/>
            </a:prstGeom>
            <a:noFill/>
          </p:spPr>
        </p:pic>
      </p:gr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subTitle" idx="1"/>
          </p:nvPr>
        </p:nvSpPr>
        <p:spPr bwMode="gray">
          <a:xfrm>
            <a:off x="1835150" y="3284538"/>
            <a:ext cx="6400800" cy="533400"/>
          </a:xfrm>
        </p:spPr>
        <p:txBody>
          <a:bodyPr/>
          <a:lstStyle/>
          <a:p>
            <a:r>
              <a:rPr lang="en-US" altLang="ko-KR" dirty="0" smtClean="0">
                <a:solidFill>
                  <a:schemeClr val="bg1"/>
                </a:solidFill>
                <a:ea typeface="굴림" pitchFamily="50" charset="-127"/>
              </a:rPr>
              <a:t>Analysis of Architecture : </a:t>
            </a:r>
            <a:r>
              <a:rPr lang="en-US" altLang="ko-KR" dirty="0" smtClean="0">
                <a:solidFill>
                  <a:schemeClr val="bg1"/>
                </a:solidFill>
                <a:ea typeface="굴림" pitchFamily="50" charset="-127"/>
              </a:rPr>
              <a:t>Overall System</a:t>
            </a:r>
            <a:endParaRPr lang="en-US" altLang="ko-KR" dirty="0">
              <a:solidFill>
                <a:schemeClr val="bg1"/>
              </a:solidFill>
              <a:ea typeface="굴림" pitchFamily="50" charset="-127"/>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5" descr="KAIST_뒷배경 흰색.gif"/>
          <p:cNvPicPr>
            <a:picLocks noChangeAspect="1"/>
          </p:cNvPicPr>
          <p:nvPr/>
        </p:nvPicPr>
        <p:blipFill>
          <a:blip r:embed="rId3" cstate="print"/>
          <a:srcRect/>
          <a:stretch>
            <a:fillRect/>
          </a:stretch>
        </p:blipFill>
        <p:spPr bwMode="auto">
          <a:xfrm>
            <a:off x="7994574" y="6500834"/>
            <a:ext cx="1077987" cy="285752"/>
          </a:xfrm>
          <a:prstGeom prst="rect">
            <a:avLst/>
          </a:prstGeom>
          <a:noFill/>
          <a:ln w="9525">
            <a:noFill/>
            <a:miter lim="800000"/>
            <a:headEnd/>
            <a:tailEnd/>
          </a:ln>
        </p:spPr>
      </p:pic>
      <p:sp>
        <p:nvSpPr>
          <p:cNvPr id="8" name="Rectangle 2"/>
          <p:cNvSpPr>
            <a:spLocks noGrp="1" noChangeArrowheads="1"/>
          </p:cNvSpPr>
          <p:nvPr>
            <p:ph type="title"/>
          </p:nvPr>
        </p:nvSpPr>
        <p:spPr>
          <a:xfrm>
            <a:off x="1116013" y="188913"/>
            <a:ext cx="6840537" cy="609600"/>
          </a:xfrm>
        </p:spPr>
        <p:txBody>
          <a:bodyPr/>
          <a:lstStyle/>
          <a:p>
            <a:r>
              <a:rPr lang="en-US" altLang="ko-KR" dirty="0" smtClean="0">
                <a:ea typeface="굴림" pitchFamily="50" charset="-127"/>
              </a:rPr>
              <a:t>Analysis of Architectures</a:t>
            </a:r>
            <a:endParaRPr lang="en-US" altLang="ko-KR" dirty="0">
              <a:ea typeface="굴림" pitchFamily="50" charset="-127"/>
            </a:endParaRPr>
          </a:p>
        </p:txBody>
      </p:sp>
      <p:sp>
        <p:nvSpPr>
          <p:cNvPr id="6" name="내용 개체 틀 5"/>
          <p:cNvSpPr>
            <a:spLocks noGrp="1"/>
          </p:cNvSpPr>
          <p:nvPr>
            <p:ph idx="1"/>
          </p:nvPr>
        </p:nvSpPr>
        <p:spPr/>
        <p:txBody>
          <a:bodyPr/>
          <a:lstStyle/>
          <a:p>
            <a:r>
              <a:rPr lang="en-US" altLang="ko-KR" dirty="0" smtClean="0"/>
              <a:t>Efficiency</a:t>
            </a:r>
            <a:endParaRPr lang="ko-KR" altLang="en-US" dirty="0"/>
          </a:p>
        </p:txBody>
      </p:sp>
      <p:graphicFrame>
        <p:nvGraphicFramePr>
          <p:cNvPr id="7" name="표 6"/>
          <p:cNvGraphicFramePr>
            <a:graphicFrameLocks noGrp="1"/>
          </p:cNvGraphicFramePr>
          <p:nvPr/>
        </p:nvGraphicFramePr>
        <p:xfrm>
          <a:off x="857224" y="1857364"/>
          <a:ext cx="7858180" cy="1557821"/>
        </p:xfrm>
        <a:graphic>
          <a:graphicData uri="http://schemas.openxmlformats.org/drawingml/2006/table">
            <a:tbl>
              <a:tblPr/>
              <a:tblGrid>
                <a:gridCol w="1541137"/>
                <a:gridCol w="6317043"/>
              </a:tblGrid>
              <a:tr h="452441">
                <a:tc>
                  <a:txBody>
                    <a:bodyPr/>
                    <a:lstStyle/>
                    <a:p>
                      <a:pPr algn="just" latinLnBrk="1">
                        <a:spcAft>
                          <a:spcPts val="0"/>
                        </a:spcAft>
                      </a:pPr>
                      <a:r>
                        <a:rPr lang="en-US" sz="1400" kern="100" dirty="0">
                          <a:latin typeface="Times New Roman"/>
                          <a:ea typeface="맑은 고딕"/>
                          <a:cs typeface="Times New Roman"/>
                        </a:rPr>
                        <a:t>Scenario E1.1</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0">
                          <a:solidFill>
                            <a:srgbClr val="000000"/>
                          </a:solidFill>
                          <a:latin typeface="Times New Roman"/>
                          <a:ea typeface="맑은 고딕"/>
                          <a:cs typeface="Times New Roman"/>
                        </a:rPr>
                        <a:t>If space craft sends parameters, then the FPS should respond to space craft within specific time. (Ex : 1sec)</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just" latinLnBrk="1">
                        <a:spcAft>
                          <a:spcPts val="0"/>
                        </a:spcAft>
                      </a:pPr>
                      <a:r>
                        <a:rPr lang="en-US" sz="1400" kern="100">
                          <a:latin typeface="Times New Roman"/>
                          <a:ea typeface="맑은 고딕"/>
                          <a:cs typeface="Times New Roman"/>
                        </a:rPr>
                        <a:t>Attribute</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Efficiency</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just" latinLnBrk="1">
                        <a:spcAft>
                          <a:spcPts val="0"/>
                        </a:spcAft>
                      </a:pPr>
                      <a:r>
                        <a:rPr lang="en-US" sz="1400" kern="100">
                          <a:latin typeface="Times New Roman"/>
                          <a:ea typeface="맑은 고딕"/>
                          <a:cs typeface="Times New Roman"/>
                        </a:rPr>
                        <a:t>Environment</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Normal Operation</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just" latinLnBrk="1">
                        <a:spcAft>
                          <a:spcPts val="0"/>
                        </a:spcAft>
                      </a:pPr>
                      <a:r>
                        <a:rPr lang="en-US" sz="1400" kern="100">
                          <a:latin typeface="Times New Roman"/>
                          <a:ea typeface="맑은 고딕"/>
                          <a:cs typeface="Times New Roman"/>
                        </a:rPr>
                        <a:t>Stimulus</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Receive out of range parameters</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just" latinLnBrk="1">
                        <a:spcAft>
                          <a:spcPts val="0"/>
                        </a:spcAft>
                      </a:pPr>
                      <a:r>
                        <a:rPr lang="en-US" sz="1400" kern="100">
                          <a:latin typeface="Times New Roman"/>
                          <a:ea typeface="맑은 고딕"/>
                          <a:cs typeface="Times New Roman"/>
                        </a:rPr>
                        <a:t>Response</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dirty="0">
                          <a:latin typeface="Times New Roman"/>
                          <a:ea typeface="맑은 고딕"/>
                          <a:cs typeface="Times New Roman"/>
                        </a:rPr>
                        <a:t>The FDIR detects faults. The FPS informs the fact to space craft within specific time. </a:t>
                      </a:r>
                      <a:endParaRPr lang="en-US" sz="1400" kern="100" dirty="0" smtClean="0">
                        <a:latin typeface="Times New Roman"/>
                        <a:ea typeface="맑은 고딕"/>
                        <a:cs typeface="Times New Roman"/>
                      </a:endParaRPr>
                    </a:p>
                    <a:p>
                      <a:pPr algn="just" latinLnBrk="1">
                        <a:spcAft>
                          <a:spcPts val="0"/>
                        </a:spcAft>
                      </a:pPr>
                      <a:r>
                        <a:rPr lang="en-US" sz="1400" kern="100" dirty="0" smtClean="0">
                          <a:latin typeface="Times New Roman"/>
                          <a:ea typeface="맑은 고딕"/>
                          <a:cs typeface="Times New Roman"/>
                        </a:rPr>
                        <a:t>(</a:t>
                      </a:r>
                      <a:r>
                        <a:rPr lang="en-US" sz="1400" kern="100" dirty="0">
                          <a:latin typeface="Times New Roman"/>
                          <a:ea typeface="맑은 고딕"/>
                          <a:cs typeface="Times New Roman"/>
                        </a:rPr>
                        <a:t>Ex : 1sec)</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표 10"/>
          <p:cNvGraphicFramePr>
            <a:graphicFrameLocks noGrp="1"/>
          </p:cNvGraphicFramePr>
          <p:nvPr/>
        </p:nvGraphicFramePr>
        <p:xfrm>
          <a:off x="857224" y="3714752"/>
          <a:ext cx="7858180" cy="642942"/>
        </p:xfrm>
        <a:graphic>
          <a:graphicData uri="http://schemas.openxmlformats.org/drawingml/2006/table">
            <a:tbl>
              <a:tblPr>
                <a:tableStyleId>{3C2FFA5D-87B4-456A-9821-1D502468CF0F}</a:tableStyleId>
              </a:tblPr>
              <a:tblGrid>
                <a:gridCol w="2990266"/>
                <a:gridCol w="1622070"/>
                <a:gridCol w="1622922"/>
                <a:gridCol w="1622922"/>
              </a:tblGrid>
              <a:tr h="214314">
                <a:tc>
                  <a:txBody>
                    <a:bodyPr/>
                    <a:lstStyle/>
                    <a:p>
                      <a:pPr algn="ctr" latinLnBrk="1">
                        <a:spcAft>
                          <a:spcPts val="0"/>
                        </a:spcAft>
                      </a:pPr>
                      <a:r>
                        <a:rPr lang="en-US" sz="1400" kern="100" dirty="0">
                          <a:latin typeface="+mn-ea"/>
                          <a:ea typeface="+mn-ea"/>
                          <a:cs typeface="Times New Roman"/>
                        </a:rPr>
                        <a:t>Architectural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Risk</a:t>
                      </a:r>
                      <a:endParaRPr lang="ko-KR" sz="1400" kern="10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Sensitivity</a:t>
                      </a:r>
                      <a:endParaRPr lang="ko-KR" sz="1400" kern="10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Trade off</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Client-server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R7</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S1</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T2</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Peer-to-Peer style</a:t>
                      </a:r>
                      <a:endParaRPr lang="ko-KR" sz="1400" kern="100" dirty="0">
                        <a:latin typeface="+mn-ea"/>
                        <a:ea typeface="+mn-ea"/>
                        <a:cs typeface="Times New Roman"/>
                      </a:endParaRPr>
                    </a:p>
                  </a:txBody>
                  <a:tcPr marL="68580" marR="68580" marT="0" marB="0"/>
                </a:tc>
                <a:tc>
                  <a:txBody>
                    <a:bodyPr/>
                    <a:lstStyle/>
                    <a:p>
                      <a:pPr algn="ctr" latinLnBrk="1">
                        <a:spcAft>
                          <a:spcPts val="0"/>
                        </a:spcAft>
                      </a:pPr>
                      <a:endParaRPr lang="en-US" sz="1400" kern="10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S2</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T3</a:t>
                      </a:r>
                      <a:endParaRPr lang="ko-KR" sz="1400" kern="100" dirty="0">
                        <a:latin typeface="+mn-ea"/>
                        <a:ea typeface="+mn-ea"/>
                        <a:cs typeface="Times New Roman"/>
                      </a:endParaRPr>
                    </a:p>
                  </a:txBody>
                  <a:tcPr marL="68580" marR="68580" marT="0" marB="0"/>
                </a:tc>
              </a:tr>
            </a:tbl>
          </a:graphicData>
        </a:graphic>
      </p:graphicFrame>
      <p:sp>
        <p:nvSpPr>
          <p:cNvPr id="12" name="모서리가 둥근 직사각형 11"/>
          <p:cNvSpPr/>
          <p:nvPr/>
        </p:nvSpPr>
        <p:spPr bwMode="auto">
          <a:xfrm>
            <a:off x="857224" y="4714884"/>
            <a:ext cx="7929618" cy="1143008"/>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dirty="0" smtClean="0">
              <a:ln>
                <a:noFill/>
              </a:ln>
              <a:solidFill>
                <a:schemeClr val="tx1"/>
              </a:solidFill>
              <a:effectLst/>
              <a:latin typeface="Times New Roman" pitchFamily="18" charset="0"/>
            </a:endParaRPr>
          </a:p>
        </p:txBody>
      </p:sp>
      <p:sp>
        <p:nvSpPr>
          <p:cNvPr id="13" name="TextBox 12"/>
          <p:cNvSpPr txBox="1"/>
          <p:nvPr/>
        </p:nvSpPr>
        <p:spPr>
          <a:xfrm>
            <a:off x="1000100" y="4911408"/>
            <a:ext cx="7572428" cy="1015663"/>
          </a:xfrm>
          <a:prstGeom prst="rect">
            <a:avLst/>
          </a:prstGeom>
          <a:noFill/>
        </p:spPr>
        <p:txBody>
          <a:bodyPr wrap="square" rtlCol="0">
            <a:spAutoFit/>
          </a:bodyPr>
          <a:lstStyle/>
          <a:p>
            <a:pPr marL="342900" indent="-342900" latinLnBrk="1"/>
            <a:r>
              <a:rPr lang="en-US" altLang="ko-KR" sz="1400" b="1" dirty="0" smtClean="0">
                <a:solidFill>
                  <a:srgbClr val="FFFF00"/>
                </a:solidFill>
                <a:latin typeface="Mangal" pitchFamily="18" charset="0"/>
                <a:ea typeface="HY나무L" pitchFamily="18" charset="-127"/>
                <a:cs typeface="Mangal" pitchFamily="18" charset="0"/>
              </a:rPr>
              <a:t>R1</a:t>
            </a:r>
            <a:r>
              <a:rPr lang="en-US" altLang="ko-KR" sz="1400" dirty="0" smtClean="0">
                <a:solidFill>
                  <a:schemeClr val="bg1"/>
                </a:solidFill>
                <a:latin typeface="Mangal" pitchFamily="18" charset="0"/>
                <a:ea typeface="HY나무L" pitchFamily="18" charset="-127"/>
                <a:cs typeface="Mangal" pitchFamily="18" charset="0"/>
              </a:rPr>
              <a:t> : Server may be overloaded by requests of many clients. In this case, response time will be delayed.</a:t>
            </a:r>
          </a:p>
          <a:p>
            <a:pPr marL="342900" indent="-342900" latinLnBrk="1"/>
            <a:endParaRPr lang="ko-KR" altLang="ko-KR" sz="1400" dirty="0" smtClean="0">
              <a:solidFill>
                <a:schemeClr val="bg1"/>
              </a:solidFill>
              <a:latin typeface="Mangal" pitchFamily="18" charset="0"/>
              <a:ea typeface="HY나무L" pitchFamily="18" charset="-127"/>
              <a:cs typeface="Mangal" pitchFamily="18" charset="0"/>
            </a:endParaRPr>
          </a:p>
          <a:p>
            <a:endParaRPr lang="ko-KR" altLang="en-US" dirty="0">
              <a:latin typeface="Mangal" pitchFamily="18" charset="0"/>
              <a:cs typeface="Mangal" pitchFamily="18" charset="0"/>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5" descr="KAIST_뒷배경 흰색.gif"/>
          <p:cNvPicPr>
            <a:picLocks noChangeAspect="1"/>
          </p:cNvPicPr>
          <p:nvPr/>
        </p:nvPicPr>
        <p:blipFill>
          <a:blip r:embed="rId3" cstate="print"/>
          <a:srcRect/>
          <a:stretch>
            <a:fillRect/>
          </a:stretch>
        </p:blipFill>
        <p:spPr bwMode="auto">
          <a:xfrm>
            <a:off x="7994574" y="6500834"/>
            <a:ext cx="1077987" cy="285752"/>
          </a:xfrm>
          <a:prstGeom prst="rect">
            <a:avLst/>
          </a:prstGeom>
          <a:noFill/>
          <a:ln w="9525">
            <a:noFill/>
            <a:miter lim="800000"/>
            <a:headEnd/>
            <a:tailEnd/>
          </a:ln>
        </p:spPr>
      </p:pic>
      <p:sp>
        <p:nvSpPr>
          <p:cNvPr id="8" name="Rectangle 2"/>
          <p:cNvSpPr>
            <a:spLocks noGrp="1" noChangeArrowheads="1"/>
          </p:cNvSpPr>
          <p:nvPr>
            <p:ph type="title"/>
          </p:nvPr>
        </p:nvSpPr>
        <p:spPr>
          <a:xfrm>
            <a:off x="1116013" y="188913"/>
            <a:ext cx="6840537" cy="609600"/>
          </a:xfrm>
        </p:spPr>
        <p:txBody>
          <a:bodyPr/>
          <a:lstStyle/>
          <a:p>
            <a:r>
              <a:rPr lang="en-US" altLang="ko-KR" dirty="0" smtClean="0">
                <a:ea typeface="굴림" pitchFamily="50" charset="-127"/>
              </a:rPr>
              <a:t>Analysis of Architectures</a:t>
            </a:r>
            <a:endParaRPr lang="en-US" altLang="ko-KR" dirty="0">
              <a:ea typeface="굴림" pitchFamily="50" charset="-127"/>
            </a:endParaRPr>
          </a:p>
        </p:txBody>
      </p:sp>
      <p:sp>
        <p:nvSpPr>
          <p:cNvPr id="6" name="내용 개체 틀 5"/>
          <p:cNvSpPr>
            <a:spLocks noGrp="1"/>
          </p:cNvSpPr>
          <p:nvPr>
            <p:ph idx="1"/>
          </p:nvPr>
        </p:nvSpPr>
        <p:spPr/>
        <p:txBody>
          <a:bodyPr/>
          <a:lstStyle/>
          <a:p>
            <a:r>
              <a:rPr lang="en-US" altLang="ko-KR" dirty="0" smtClean="0"/>
              <a:t>Efficiency</a:t>
            </a:r>
            <a:endParaRPr lang="ko-KR" altLang="en-US" dirty="0"/>
          </a:p>
        </p:txBody>
      </p:sp>
      <p:graphicFrame>
        <p:nvGraphicFramePr>
          <p:cNvPr id="7" name="표 6"/>
          <p:cNvGraphicFramePr>
            <a:graphicFrameLocks noGrp="1"/>
          </p:cNvGraphicFramePr>
          <p:nvPr/>
        </p:nvGraphicFramePr>
        <p:xfrm>
          <a:off x="857224" y="1857364"/>
          <a:ext cx="7858180" cy="1557821"/>
        </p:xfrm>
        <a:graphic>
          <a:graphicData uri="http://schemas.openxmlformats.org/drawingml/2006/table">
            <a:tbl>
              <a:tblPr/>
              <a:tblGrid>
                <a:gridCol w="1541137"/>
                <a:gridCol w="6317043"/>
              </a:tblGrid>
              <a:tr h="452441">
                <a:tc>
                  <a:txBody>
                    <a:bodyPr/>
                    <a:lstStyle/>
                    <a:p>
                      <a:pPr algn="just" latinLnBrk="1">
                        <a:spcAft>
                          <a:spcPts val="0"/>
                        </a:spcAft>
                      </a:pPr>
                      <a:r>
                        <a:rPr lang="en-US" sz="1400" kern="100" dirty="0">
                          <a:latin typeface="Times New Roman"/>
                          <a:ea typeface="맑은 고딕"/>
                          <a:cs typeface="Times New Roman"/>
                        </a:rPr>
                        <a:t>Scenario E1.1</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0">
                          <a:solidFill>
                            <a:srgbClr val="000000"/>
                          </a:solidFill>
                          <a:latin typeface="Times New Roman"/>
                          <a:ea typeface="맑은 고딕"/>
                          <a:cs typeface="Times New Roman"/>
                        </a:rPr>
                        <a:t>If space craft sends parameters, then the FPS should respond to space craft within specific time. (Ex : 1sec)</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just" latinLnBrk="1">
                        <a:spcAft>
                          <a:spcPts val="0"/>
                        </a:spcAft>
                      </a:pPr>
                      <a:r>
                        <a:rPr lang="en-US" sz="1400" kern="100">
                          <a:latin typeface="Times New Roman"/>
                          <a:ea typeface="맑은 고딕"/>
                          <a:cs typeface="Times New Roman"/>
                        </a:rPr>
                        <a:t>Attribute</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Efficiency</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just" latinLnBrk="1">
                        <a:spcAft>
                          <a:spcPts val="0"/>
                        </a:spcAft>
                      </a:pPr>
                      <a:r>
                        <a:rPr lang="en-US" sz="1400" kern="100">
                          <a:latin typeface="Times New Roman"/>
                          <a:ea typeface="맑은 고딕"/>
                          <a:cs typeface="Times New Roman"/>
                        </a:rPr>
                        <a:t>Environment</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Normal Operation</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just" latinLnBrk="1">
                        <a:spcAft>
                          <a:spcPts val="0"/>
                        </a:spcAft>
                      </a:pPr>
                      <a:r>
                        <a:rPr lang="en-US" sz="1400" kern="100">
                          <a:latin typeface="Times New Roman"/>
                          <a:ea typeface="맑은 고딕"/>
                          <a:cs typeface="Times New Roman"/>
                        </a:rPr>
                        <a:t>Stimulus</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Receive out of range parameters</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just" latinLnBrk="1">
                        <a:spcAft>
                          <a:spcPts val="0"/>
                        </a:spcAft>
                      </a:pPr>
                      <a:r>
                        <a:rPr lang="en-US" sz="1400" kern="100">
                          <a:latin typeface="Times New Roman"/>
                          <a:ea typeface="맑은 고딕"/>
                          <a:cs typeface="Times New Roman"/>
                        </a:rPr>
                        <a:t>Response</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dirty="0">
                          <a:latin typeface="Times New Roman"/>
                          <a:ea typeface="맑은 고딕"/>
                          <a:cs typeface="Times New Roman"/>
                        </a:rPr>
                        <a:t>The FDIR detects faults. The FPS informs the fact to space craft within specific time. </a:t>
                      </a:r>
                      <a:endParaRPr lang="en-US" sz="1400" kern="100" dirty="0" smtClean="0">
                        <a:latin typeface="Times New Roman"/>
                        <a:ea typeface="맑은 고딕"/>
                        <a:cs typeface="Times New Roman"/>
                      </a:endParaRPr>
                    </a:p>
                    <a:p>
                      <a:pPr algn="just" latinLnBrk="1">
                        <a:spcAft>
                          <a:spcPts val="0"/>
                        </a:spcAft>
                      </a:pPr>
                      <a:r>
                        <a:rPr lang="en-US" sz="1400" kern="100" dirty="0" smtClean="0">
                          <a:latin typeface="Times New Roman"/>
                          <a:ea typeface="맑은 고딕"/>
                          <a:cs typeface="Times New Roman"/>
                        </a:rPr>
                        <a:t>(</a:t>
                      </a:r>
                      <a:r>
                        <a:rPr lang="en-US" sz="1400" kern="100" dirty="0">
                          <a:latin typeface="Times New Roman"/>
                          <a:ea typeface="맑은 고딕"/>
                          <a:cs typeface="Times New Roman"/>
                        </a:rPr>
                        <a:t>Ex : 1sec)</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표 10"/>
          <p:cNvGraphicFramePr>
            <a:graphicFrameLocks noGrp="1"/>
          </p:cNvGraphicFramePr>
          <p:nvPr/>
        </p:nvGraphicFramePr>
        <p:xfrm>
          <a:off x="857224" y="3714752"/>
          <a:ext cx="7858180" cy="642942"/>
        </p:xfrm>
        <a:graphic>
          <a:graphicData uri="http://schemas.openxmlformats.org/drawingml/2006/table">
            <a:tbl>
              <a:tblPr>
                <a:tableStyleId>{3C2FFA5D-87B4-456A-9821-1D502468CF0F}</a:tableStyleId>
              </a:tblPr>
              <a:tblGrid>
                <a:gridCol w="2990266"/>
                <a:gridCol w="1622070"/>
                <a:gridCol w="1622922"/>
                <a:gridCol w="1622922"/>
              </a:tblGrid>
              <a:tr h="214314">
                <a:tc>
                  <a:txBody>
                    <a:bodyPr/>
                    <a:lstStyle/>
                    <a:p>
                      <a:pPr algn="ctr" latinLnBrk="1">
                        <a:spcAft>
                          <a:spcPts val="0"/>
                        </a:spcAft>
                      </a:pPr>
                      <a:r>
                        <a:rPr lang="en-US" sz="1400" kern="100" dirty="0">
                          <a:latin typeface="+mn-ea"/>
                          <a:ea typeface="+mn-ea"/>
                          <a:cs typeface="Times New Roman"/>
                        </a:rPr>
                        <a:t>Architectural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Risk</a:t>
                      </a:r>
                      <a:endParaRPr lang="ko-KR" sz="1400" kern="10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Sensitivity</a:t>
                      </a:r>
                      <a:endParaRPr lang="ko-KR" sz="1400" kern="10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Trade off</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Client-server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R7</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S1</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T2</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Peer-to-Peer style</a:t>
                      </a:r>
                      <a:endParaRPr lang="ko-KR" sz="1400" kern="100" dirty="0">
                        <a:latin typeface="+mn-ea"/>
                        <a:ea typeface="+mn-ea"/>
                        <a:cs typeface="Times New Roman"/>
                      </a:endParaRPr>
                    </a:p>
                  </a:txBody>
                  <a:tcPr marL="68580" marR="68580" marT="0" marB="0"/>
                </a:tc>
                <a:tc>
                  <a:txBody>
                    <a:bodyPr/>
                    <a:lstStyle/>
                    <a:p>
                      <a:pPr algn="ctr" latinLnBrk="1">
                        <a:spcAft>
                          <a:spcPts val="0"/>
                        </a:spcAft>
                      </a:pPr>
                      <a:endParaRPr lang="en-US" sz="1400" kern="10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S2</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T3</a:t>
                      </a:r>
                      <a:endParaRPr lang="ko-KR" sz="1400" kern="100" dirty="0">
                        <a:latin typeface="+mn-ea"/>
                        <a:ea typeface="+mn-ea"/>
                        <a:cs typeface="Times New Roman"/>
                      </a:endParaRPr>
                    </a:p>
                  </a:txBody>
                  <a:tcPr marL="68580" marR="68580" marT="0" marB="0"/>
                </a:tc>
              </a:tr>
            </a:tbl>
          </a:graphicData>
        </a:graphic>
      </p:graphicFrame>
      <p:sp>
        <p:nvSpPr>
          <p:cNvPr id="12" name="모서리가 둥근 직사각형 11"/>
          <p:cNvSpPr/>
          <p:nvPr/>
        </p:nvSpPr>
        <p:spPr bwMode="auto">
          <a:xfrm>
            <a:off x="857224" y="4714884"/>
            <a:ext cx="7929618" cy="157163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dirty="0" smtClean="0">
              <a:ln>
                <a:noFill/>
              </a:ln>
              <a:solidFill>
                <a:schemeClr val="tx1"/>
              </a:solidFill>
              <a:effectLst/>
              <a:latin typeface="Times New Roman" pitchFamily="18" charset="0"/>
            </a:endParaRPr>
          </a:p>
        </p:txBody>
      </p:sp>
      <p:sp>
        <p:nvSpPr>
          <p:cNvPr id="13" name="TextBox 12"/>
          <p:cNvSpPr txBox="1"/>
          <p:nvPr/>
        </p:nvSpPr>
        <p:spPr>
          <a:xfrm>
            <a:off x="1000100" y="4911408"/>
            <a:ext cx="7572428" cy="1446550"/>
          </a:xfrm>
          <a:prstGeom prst="rect">
            <a:avLst/>
          </a:prstGeom>
          <a:noFill/>
        </p:spPr>
        <p:txBody>
          <a:bodyPr wrap="square" rtlCol="0">
            <a:spAutoFit/>
          </a:bodyPr>
          <a:lstStyle/>
          <a:p>
            <a:pPr marL="342900" lvl="0" indent="-342900" latinLnBrk="1"/>
            <a:r>
              <a:rPr lang="en-US" altLang="ko-KR" sz="1400" b="1" dirty="0" smtClean="0">
                <a:solidFill>
                  <a:srgbClr val="FFFF00"/>
                </a:solidFill>
                <a:latin typeface="Mangal" pitchFamily="18" charset="0"/>
                <a:ea typeface="HY나무L" pitchFamily="18" charset="-127"/>
                <a:cs typeface="Mangal" pitchFamily="18" charset="0"/>
              </a:rPr>
              <a:t>S1</a:t>
            </a:r>
            <a:r>
              <a:rPr lang="en-US" altLang="ko-KR" sz="1400" dirty="0" smtClean="0">
                <a:solidFill>
                  <a:schemeClr val="bg1"/>
                </a:solidFill>
                <a:latin typeface="Mangal" pitchFamily="18" charset="0"/>
                <a:ea typeface="HY나무L" pitchFamily="18" charset="-127"/>
                <a:cs typeface="Mangal" pitchFamily="18" charset="0"/>
              </a:rPr>
              <a:t> : Since server-client model is centralized model, it means that all communication should pass server at least once. It may take long time.</a:t>
            </a:r>
          </a:p>
          <a:p>
            <a:pPr marL="34290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lvl="0" indent="-342900" latinLnBrk="1"/>
            <a:r>
              <a:rPr lang="en-US" altLang="ko-KR" sz="1400" b="1" dirty="0" smtClean="0">
                <a:solidFill>
                  <a:srgbClr val="FFFF00"/>
                </a:solidFill>
                <a:latin typeface="Mangal" pitchFamily="18" charset="0"/>
                <a:ea typeface="HY나무L" pitchFamily="18" charset="-127"/>
                <a:cs typeface="Mangal" pitchFamily="18" charset="0"/>
              </a:rPr>
              <a:t>S2</a:t>
            </a:r>
            <a:r>
              <a:rPr lang="en-US" altLang="ko-KR" sz="1400" dirty="0" smtClean="0">
                <a:solidFill>
                  <a:schemeClr val="bg1"/>
                </a:solidFill>
                <a:latin typeface="Mangal" pitchFamily="18" charset="0"/>
                <a:ea typeface="HY나무L" pitchFamily="18" charset="-127"/>
                <a:cs typeface="Mangal" pitchFamily="18" charset="0"/>
              </a:rPr>
              <a:t> : Since peer-to-peer communication is done directly between peers. So, we can expect that the communication latency is short. </a:t>
            </a:r>
          </a:p>
          <a:p>
            <a:pPr marL="342900" lvl="0" indent="-342900" latinLnBrk="1"/>
            <a:endParaRPr lang="ko-KR" altLang="en-US" dirty="0">
              <a:latin typeface="Mangal" pitchFamily="18" charset="0"/>
              <a:cs typeface="Mangal" pitchFamily="18" charset="0"/>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5" descr="KAIST_뒷배경 흰색.gif"/>
          <p:cNvPicPr>
            <a:picLocks noChangeAspect="1"/>
          </p:cNvPicPr>
          <p:nvPr/>
        </p:nvPicPr>
        <p:blipFill>
          <a:blip r:embed="rId3" cstate="print"/>
          <a:srcRect/>
          <a:stretch>
            <a:fillRect/>
          </a:stretch>
        </p:blipFill>
        <p:spPr bwMode="auto">
          <a:xfrm>
            <a:off x="7994574" y="6500834"/>
            <a:ext cx="1077987" cy="285752"/>
          </a:xfrm>
          <a:prstGeom prst="rect">
            <a:avLst/>
          </a:prstGeom>
          <a:noFill/>
          <a:ln w="9525">
            <a:noFill/>
            <a:miter lim="800000"/>
            <a:headEnd/>
            <a:tailEnd/>
          </a:ln>
        </p:spPr>
      </p:pic>
      <p:sp>
        <p:nvSpPr>
          <p:cNvPr id="8" name="Rectangle 2"/>
          <p:cNvSpPr>
            <a:spLocks noGrp="1" noChangeArrowheads="1"/>
          </p:cNvSpPr>
          <p:nvPr>
            <p:ph type="title"/>
          </p:nvPr>
        </p:nvSpPr>
        <p:spPr>
          <a:xfrm>
            <a:off x="1116013" y="188913"/>
            <a:ext cx="6840537" cy="609600"/>
          </a:xfrm>
        </p:spPr>
        <p:txBody>
          <a:bodyPr/>
          <a:lstStyle/>
          <a:p>
            <a:r>
              <a:rPr lang="en-US" altLang="ko-KR" dirty="0" smtClean="0">
                <a:ea typeface="굴림" pitchFamily="50" charset="-127"/>
              </a:rPr>
              <a:t>Analysis of Architectures</a:t>
            </a:r>
            <a:endParaRPr lang="en-US" altLang="ko-KR" dirty="0">
              <a:ea typeface="굴림" pitchFamily="50" charset="-127"/>
            </a:endParaRPr>
          </a:p>
        </p:txBody>
      </p:sp>
      <p:sp>
        <p:nvSpPr>
          <p:cNvPr id="6" name="내용 개체 틀 5"/>
          <p:cNvSpPr>
            <a:spLocks noGrp="1"/>
          </p:cNvSpPr>
          <p:nvPr>
            <p:ph idx="1"/>
          </p:nvPr>
        </p:nvSpPr>
        <p:spPr/>
        <p:txBody>
          <a:bodyPr/>
          <a:lstStyle/>
          <a:p>
            <a:r>
              <a:rPr lang="en-US" altLang="ko-KR" dirty="0" smtClean="0"/>
              <a:t>Efficiency</a:t>
            </a:r>
            <a:endParaRPr lang="ko-KR" altLang="en-US" dirty="0"/>
          </a:p>
        </p:txBody>
      </p:sp>
      <p:graphicFrame>
        <p:nvGraphicFramePr>
          <p:cNvPr id="7" name="표 6"/>
          <p:cNvGraphicFramePr>
            <a:graphicFrameLocks noGrp="1"/>
          </p:cNvGraphicFramePr>
          <p:nvPr/>
        </p:nvGraphicFramePr>
        <p:xfrm>
          <a:off x="857224" y="1857364"/>
          <a:ext cx="7858180" cy="1557821"/>
        </p:xfrm>
        <a:graphic>
          <a:graphicData uri="http://schemas.openxmlformats.org/drawingml/2006/table">
            <a:tbl>
              <a:tblPr/>
              <a:tblGrid>
                <a:gridCol w="1541137"/>
                <a:gridCol w="6317043"/>
              </a:tblGrid>
              <a:tr h="452441">
                <a:tc>
                  <a:txBody>
                    <a:bodyPr/>
                    <a:lstStyle/>
                    <a:p>
                      <a:pPr algn="just" latinLnBrk="1">
                        <a:spcAft>
                          <a:spcPts val="0"/>
                        </a:spcAft>
                      </a:pPr>
                      <a:r>
                        <a:rPr lang="en-US" sz="1400" kern="100" dirty="0">
                          <a:latin typeface="Times New Roman"/>
                          <a:ea typeface="맑은 고딕"/>
                          <a:cs typeface="Times New Roman"/>
                        </a:rPr>
                        <a:t>Scenario E1.1</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0" dirty="0">
                          <a:solidFill>
                            <a:srgbClr val="000000"/>
                          </a:solidFill>
                          <a:latin typeface="Times New Roman"/>
                          <a:ea typeface="맑은 고딕"/>
                          <a:cs typeface="Times New Roman"/>
                        </a:rPr>
                        <a:t>If space craft sends parameters, then the FPS should respond to space craft within specific time. (Ex : 1sec)</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just" latinLnBrk="1">
                        <a:spcAft>
                          <a:spcPts val="0"/>
                        </a:spcAft>
                      </a:pPr>
                      <a:r>
                        <a:rPr lang="en-US" sz="1400" kern="100">
                          <a:latin typeface="Times New Roman"/>
                          <a:ea typeface="맑은 고딕"/>
                          <a:cs typeface="Times New Roman"/>
                        </a:rPr>
                        <a:t>Attribute</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Efficiency</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just" latinLnBrk="1">
                        <a:spcAft>
                          <a:spcPts val="0"/>
                        </a:spcAft>
                      </a:pPr>
                      <a:r>
                        <a:rPr lang="en-US" sz="1400" kern="100">
                          <a:latin typeface="Times New Roman"/>
                          <a:ea typeface="맑은 고딕"/>
                          <a:cs typeface="Times New Roman"/>
                        </a:rPr>
                        <a:t>Environment</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Normal Operation</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just" latinLnBrk="1">
                        <a:spcAft>
                          <a:spcPts val="0"/>
                        </a:spcAft>
                      </a:pPr>
                      <a:r>
                        <a:rPr lang="en-US" sz="1400" kern="100">
                          <a:latin typeface="Times New Roman"/>
                          <a:ea typeface="맑은 고딕"/>
                          <a:cs typeface="Times New Roman"/>
                        </a:rPr>
                        <a:t>Stimulus</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Receive out of range parameters</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just" latinLnBrk="1">
                        <a:spcAft>
                          <a:spcPts val="0"/>
                        </a:spcAft>
                      </a:pPr>
                      <a:r>
                        <a:rPr lang="en-US" sz="1400" kern="100">
                          <a:latin typeface="Times New Roman"/>
                          <a:ea typeface="맑은 고딕"/>
                          <a:cs typeface="Times New Roman"/>
                        </a:rPr>
                        <a:t>Response</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dirty="0">
                          <a:latin typeface="Times New Roman"/>
                          <a:ea typeface="맑은 고딕"/>
                          <a:cs typeface="Times New Roman"/>
                        </a:rPr>
                        <a:t>The FDIR detects faults. The FPS informs the fact to space craft within specific time. </a:t>
                      </a:r>
                      <a:endParaRPr lang="en-US" sz="1400" kern="100" dirty="0" smtClean="0">
                        <a:latin typeface="Times New Roman"/>
                        <a:ea typeface="맑은 고딕"/>
                        <a:cs typeface="Times New Roman"/>
                      </a:endParaRPr>
                    </a:p>
                    <a:p>
                      <a:pPr algn="just" latinLnBrk="1">
                        <a:spcAft>
                          <a:spcPts val="0"/>
                        </a:spcAft>
                      </a:pPr>
                      <a:r>
                        <a:rPr lang="en-US" sz="1400" kern="100" dirty="0" smtClean="0">
                          <a:latin typeface="Times New Roman"/>
                          <a:ea typeface="맑은 고딕"/>
                          <a:cs typeface="Times New Roman"/>
                        </a:rPr>
                        <a:t>(</a:t>
                      </a:r>
                      <a:r>
                        <a:rPr lang="en-US" sz="1400" kern="100" dirty="0">
                          <a:latin typeface="Times New Roman"/>
                          <a:ea typeface="맑은 고딕"/>
                          <a:cs typeface="Times New Roman"/>
                        </a:rPr>
                        <a:t>Ex : 1sec)</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표 10"/>
          <p:cNvGraphicFramePr>
            <a:graphicFrameLocks noGrp="1"/>
          </p:cNvGraphicFramePr>
          <p:nvPr/>
        </p:nvGraphicFramePr>
        <p:xfrm>
          <a:off x="857224" y="3571876"/>
          <a:ext cx="7858180" cy="642942"/>
        </p:xfrm>
        <a:graphic>
          <a:graphicData uri="http://schemas.openxmlformats.org/drawingml/2006/table">
            <a:tbl>
              <a:tblPr>
                <a:tableStyleId>{3C2FFA5D-87B4-456A-9821-1D502468CF0F}</a:tableStyleId>
              </a:tblPr>
              <a:tblGrid>
                <a:gridCol w="2990266"/>
                <a:gridCol w="1622070"/>
                <a:gridCol w="1622922"/>
                <a:gridCol w="1622922"/>
              </a:tblGrid>
              <a:tr h="214314">
                <a:tc>
                  <a:txBody>
                    <a:bodyPr/>
                    <a:lstStyle/>
                    <a:p>
                      <a:pPr algn="ctr" latinLnBrk="1">
                        <a:spcAft>
                          <a:spcPts val="0"/>
                        </a:spcAft>
                      </a:pPr>
                      <a:r>
                        <a:rPr lang="en-US" sz="1400" kern="100" dirty="0">
                          <a:latin typeface="+mn-ea"/>
                          <a:ea typeface="+mn-ea"/>
                          <a:cs typeface="Times New Roman"/>
                        </a:rPr>
                        <a:t>Architectural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Risk</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Sensitivity</a:t>
                      </a:r>
                      <a:endParaRPr lang="ko-KR" sz="1400" kern="10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Trade off</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Client-server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R7</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S1</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T2</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Peer-to-Peer style</a:t>
                      </a:r>
                      <a:endParaRPr lang="ko-KR" sz="1400" kern="100" dirty="0">
                        <a:latin typeface="+mn-ea"/>
                        <a:ea typeface="+mn-ea"/>
                        <a:cs typeface="Times New Roman"/>
                      </a:endParaRPr>
                    </a:p>
                  </a:txBody>
                  <a:tcPr marL="68580" marR="68580" marT="0" marB="0"/>
                </a:tc>
                <a:tc>
                  <a:txBody>
                    <a:bodyPr/>
                    <a:lstStyle/>
                    <a:p>
                      <a:pPr algn="ctr" latinLnBrk="1">
                        <a:spcAft>
                          <a:spcPts val="0"/>
                        </a:spcAft>
                      </a:pPr>
                      <a:endParaRPr lang="en-US" sz="1400" kern="10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S2</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T3</a:t>
                      </a:r>
                      <a:endParaRPr lang="ko-KR" sz="1400" kern="100" dirty="0">
                        <a:latin typeface="+mn-ea"/>
                        <a:ea typeface="+mn-ea"/>
                        <a:cs typeface="Times New Roman"/>
                      </a:endParaRPr>
                    </a:p>
                  </a:txBody>
                  <a:tcPr marL="68580" marR="68580" marT="0" marB="0"/>
                </a:tc>
              </a:tr>
            </a:tbl>
          </a:graphicData>
        </a:graphic>
      </p:graphicFrame>
      <p:sp>
        <p:nvSpPr>
          <p:cNvPr id="12" name="모서리가 둥근 직사각형 11"/>
          <p:cNvSpPr/>
          <p:nvPr/>
        </p:nvSpPr>
        <p:spPr bwMode="auto">
          <a:xfrm>
            <a:off x="857224" y="4286256"/>
            <a:ext cx="7929618" cy="2286016"/>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dirty="0" smtClean="0">
              <a:ln>
                <a:noFill/>
              </a:ln>
              <a:solidFill>
                <a:schemeClr val="tx1"/>
              </a:solidFill>
              <a:effectLst/>
              <a:latin typeface="Times New Roman" pitchFamily="18" charset="0"/>
            </a:endParaRPr>
          </a:p>
        </p:txBody>
      </p:sp>
      <p:sp>
        <p:nvSpPr>
          <p:cNvPr id="13" name="TextBox 12"/>
          <p:cNvSpPr txBox="1"/>
          <p:nvPr/>
        </p:nvSpPr>
        <p:spPr>
          <a:xfrm>
            <a:off x="1000100" y="4333127"/>
            <a:ext cx="7572428" cy="2246769"/>
          </a:xfrm>
          <a:prstGeom prst="rect">
            <a:avLst/>
          </a:prstGeom>
          <a:noFill/>
        </p:spPr>
        <p:txBody>
          <a:bodyPr wrap="square" rtlCol="0">
            <a:spAutoFit/>
          </a:bodyPr>
          <a:lstStyle/>
          <a:p>
            <a:pPr marL="342900" indent="-342900" latinLnBrk="1"/>
            <a:r>
              <a:rPr lang="en-US" altLang="ko-KR" sz="1400" b="1" dirty="0" smtClean="0">
                <a:solidFill>
                  <a:srgbClr val="FFFF00"/>
                </a:solidFill>
                <a:latin typeface="Mangal" pitchFamily="18" charset="0"/>
                <a:ea typeface="HY나무L" pitchFamily="18" charset="-127"/>
                <a:cs typeface="Mangal" pitchFamily="18" charset="0"/>
              </a:rPr>
              <a:t>T2 </a:t>
            </a:r>
            <a:r>
              <a:rPr lang="en-US" altLang="ko-KR" sz="1400" dirty="0" smtClean="0">
                <a:solidFill>
                  <a:schemeClr val="bg1"/>
                </a:solidFill>
                <a:latin typeface="Mangal" pitchFamily="18" charset="0"/>
                <a:ea typeface="HY나무L" pitchFamily="18" charset="-127"/>
                <a:cs typeface="Mangal" pitchFamily="18" charset="0"/>
              </a:rPr>
              <a:t>: Efficiency(-), Portability(-) </a:t>
            </a:r>
            <a:r>
              <a:rPr lang="en-US" altLang="ko-KR" sz="1400" dirty="0" err="1" smtClean="0">
                <a:solidFill>
                  <a:schemeClr val="bg1"/>
                </a:solidFill>
                <a:latin typeface="Mangal" pitchFamily="18" charset="0"/>
                <a:ea typeface="HY나무L" pitchFamily="18" charset="-127"/>
                <a:cs typeface="Mangal" pitchFamily="18" charset="0"/>
              </a:rPr>
              <a:t>vs</a:t>
            </a:r>
            <a:r>
              <a:rPr lang="en-US" altLang="ko-KR" sz="1400" dirty="0" smtClean="0">
                <a:solidFill>
                  <a:schemeClr val="bg1"/>
                </a:solidFill>
                <a:latin typeface="Mangal" pitchFamily="18" charset="0"/>
                <a:ea typeface="HY나무L" pitchFamily="18" charset="-127"/>
                <a:cs typeface="Mangal" pitchFamily="18" charset="0"/>
              </a:rPr>
              <a:t> Security(+) : Client-style is not good at efficiency quality attribute because as mentioned S1. However, using server-client model increases security quality attribute because server can authenticate and authorize all clients’ request. </a:t>
            </a:r>
          </a:p>
          <a:p>
            <a:pPr marL="34290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indent="-342900" latinLnBrk="1"/>
            <a:r>
              <a:rPr lang="en-US" altLang="ko-KR" sz="1400" b="1" dirty="0" smtClean="0">
                <a:solidFill>
                  <a:srgbClr val="FFFF00"/>
                </a:solidFill>
                <a:latin typeface="Mangal" pitchFamily="18" charset="0"/>
                <a:ea typeface="HY나무L" pitchFamily="18" charset="-127"/>
                <a:cs typeface="Mangal" pitchFamily="18" charset="0"/>
              </a:rPr>
              <a:t>T3</a:t>
            </a:r>
            <a:r>
              <a:rPr lang="en-US" altLang="ko-KR" sz="1400" dirty="0" smtClean="0">
                <a:solidFill>
                  <a:schemeClr val="bg1"/>
                </a:solidFill>
                <a:latin typeface="Mangal" pitchFamily="18" charset="0"/>
                <a:ea typeface="HY나무L" pitchFamily="18" charset="-127"/>
                <a:cs typeface="Mangal" pitchFamily="18" charset="0"/>
              </a:rPr>
              <a:t> : Efficiency(+), Portability(+) </a:t>
            </a:r>
            <a:r>
              <a:rPr lang="en-US" altLang="ko-KR" sz="1400" dirty="0" err="1" smtClean="0">
                <a:solidFill>
                  <a:schemeClr val="bg1"/>
                </a:solidFill>
                <a:latin typeface="Mangal" pitchFamily="18" charset="0"/>
                <a:ea typeface="HY나무L" pitchFamily="18" charset="-127"/>
                <a:cs typeface="Mangal" pitchFamily="18" charset="0"/>
              </a:rPr>
              <a:t>vs</a:t>
            </a:r>
            <a:r>
              <a:rPr lang="en-US" altLang="ko-KR" sz="1400" dirty="0" smtClean="0">
                <a:solidFill>
                  <a:schemeClr val="bg1"/>
                </a:solidFill>
                <a:latin typeface="Mangal" pitchFamily="18" charset="0"/>
                <a:ea typeface="HY나무L" pitchFamily="18" charset="-127"/>
                <a:cs typeface="Mangal" pitchFamily="18" charset="0"/>
              </a:rPr>
              <a:t> Security(-) : Peer-to-peer model is good at efficiency quality attribute as mentioned S2. It also increases portability because if one peer is disconnected by problem, it can’t affect transaction between other peers. However, it decreases security because it need to manage separated authentication for each communication.</a:t>
            </a:r>
            <a:endParaRPr lang="ko-KR" altLang="en-US" dirty="0">
              <a:latin typeface="Mangal" pitchFamily="18" charset="0"/>
              <a:cs typeface="Mangal" pitchFamily="18" charset="0"/>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5" descr="KAIST_뒷배경 흰색.gif"/>
          <p:cNvPicPr>
            <a:picLocks noChangeAspect="1"/>
          </p:cNvPicPr>
          <p:nvPr/>
        </p:nvPicPr>
        <p:blipFill>
          <a:blip r:embed="rId3" cstate="print"/>
          <a:srcRect/>
          <a:stretch>
            <a:fillRect/>
          </a:stretch>
        </p:blipFill>
        <p:spPr bwMode="auto">
          <a:xfrm>
            <a:off x="7994574" y="6500834"/>
            <a:ext cx="1077987" cy="285752"/>
          </a:xfrm>
          <a:prstGeom prst="rect">
            <a:avLst/>
          </a:prstGeom>
          <a:noFill/>
          <a:ln w="9525">
            <a:noFill/>
            <a:miter lim="800000"/>
            <a:headEnd/>
            <a:tailEnd/>
          </a:ln>
        </p:spPr>
      </p:pic>
      <p:sp>
        <p:nvSpPr>
          <p:cNvPr id="8" name="Rectangle 2"/>
          <p:cNvSpPr>
            <a:spLocks noGrp="1" noChangeArrowheads="1"/>
          </p:cNvSpPr>
          <p:nvPr>
            <p:ph type="title"/>
          </p:nvPr>
        </p:nvSpPr>
        <p:spPr>
          <a:xfrm>
            <a:off x="1116013" y="188913"/>
            <a:ext cx="6840537" cy="609600"/>
          </a:xfrm>
        </p:spPr>
        <p:txBody>
          <a:bodyPr/>
          <a:lstStyle/>
          <a:p>
            <a:r>
              <a:rPr lang="en-US" altLang="ko-KR" dirty="0" smtClean="0">
                <a:ea typeface="굴림" pitchFamily="50" charset="-127"/>
              </a:rPr>
              <a:t>Analysis of Architectures</a:t>
            </a:r>
            <a:endParaRPr lang="en-US" altLang="ko-KR" dirty="0">
              <a:ea typeface="굴림" pitchFamily="50" charset="-127"/>
            </a:endParaRPr>
          </a:p>
        </p:txBody>
      </p:sp>
      <p:sp>
        <p:nvSpPr>
          <p:cNvPr id="6" name="내용 개체 틀 5"/>
          <p:cNvSpPr>
            <a:spLocks noGrp="1"/>
          </p:cNvSpPr>
          <p:nvPr>
            <p:ph idx="1"/>
          </p:nvPr>
        </p:nvSpPr>
        <p:spPr/>
        <p:txBody>
          <a:bodyPr/>
          <a:lstStyle/>
          <a:p>
            <a:r>
              <a:rPr lang="en-US" altLang="ko-KR" dirty="0" smtClean="0"/>
              <a:t>Efficiency</a:t>
            </a:r>
            <a:endParaRPr lang="ko-KR" altLang="en-US" dirty="0"/>
          </a:p>
        </p:txBody>
      </p:sp>
      <p:graphicFrame>
        <p:nvGraphicFramePr>
          <p:cNvPr id="7" name="표 6"/>
          <p:cNvGraphicFramePr>
            <a:graphicFrameLocks noGrp="1"/>
          </p:cNvGraphicFramePr>
          <p:nvPr/>
        </p:nvGraphicFramePr>
        <p:xfrm>
          <a:off x="857224" y="1857364"/>
          <a:ext cx="7858180" cy="1557821"/>
        </p:xfrm>
        <a:graphic>
          <a:graphicData uri="http://schemas.openxmlformats.org/drawingml/2006/table">
            <a:tbl>
              <a:tblPr/>
              <a:tblGrid>
                <a:gridCol w="1541137"/>
                <a:gridCol w="6317043"/>
              </a:tblGrid>
              <a:tr h="452441">
                <a:tc>
                  <a:txBody>
                    <a:bodyPr/>
                    <a:lstStyle/>
                    <a:p>
                      <a:pPr algn="just" latinLnBrk="1">
                        <a:spcAft>
                          <a:spcPts val="0"/>
                        </a:spcAft>
                      </a:pPr>
                      <a:r>
                        <a:rPr lang="en-US" sz="1400" kern="100" dirty="0">
                          <a:latin typeface="Times New Roman"/>
                          <a:ea typeface="맑은 고딕"/>
                          <a:cs typeface="Times New Roman"/>
                        </a:rPr>
                        <a:t>Scenario E1.1</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0">
                          <a:solidFill>
                            <a:srgbClr val="000000"/>
                          </a:solidFill>
                          <a:latin typeface="Times New Roman"/>
                          <a:ea typeface="맑은 고딕"/>
                          <a:cs typeface="Times New Roman"/>
                        </a:rPr>
                        <a:t>If space craft sends parameters, then the FPS should respond to space craft within specific time. (Ex : 1sec)</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just" latinLnBrk="1">
                        <a:spcAft>
                          <a:spcPts val="0"/>
                        </a:spcAft>
                      </a:pPr>
                      <a:r>
                        <a:rPr lang="en-US" sz="1400" kern="100">
                          <a:latin typeface="Times New Roman"/>
                          <a:ea typeface="맑은 고딕"/>
                          <a:cs typeface="Times New Roman"/>
                        </a:rPr>
                        <a:t>Attribute</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Efficiency</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just" latinLnBrk="1">
                        <a:spcAft>
                          <a:spcPts val="0"/>
                        </a:spcAft>
                      </a:pPr>
                      <a:r>
                        <a:rPr lang="en-US" sz="1400" kern="100">
                          <a:latin typeface="Times New Roman"/>
                          <a:ea typeface="맑은 고딕"/>
                          <a:cs typeface="Times New Roman"/>
                        </a:rPr>
                        <a:t>Environment</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Normal Operation</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just" latinLnBrk="1">
                        <a:spcAft>
                          <a:spcPts val="0"/>
                        </a:spcAft>
                      </a:pPr>
                      <a:r>
                        <a:rPr lang="en-US" sz="1400" kern="100">
                          <a:latin typeface="Times New Roman"/>
                          <a:ea typeface="맑은 고딕"/>
                          <a:cs typeface="Times New Roman"/>
                        </a:rPr>
                        <a:t>Stimulus</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Receive out of range parameters</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just" latinLnBrk="1">
                        <a:spcAft>
                          <a:spcPts val="0"/>
                        </a:spcAft>
                      </a:pPr>
                      <a:r>
                        <a:rPr lang="en-US" sz="1400" kern="100">
                          <a:latin typeface="Times New Roman"/>
                          <a:ea typeface="맑은 고딕"/>
                          <a:cs typeface="Times New Roman"/>
                        </a:rPr>
                        <a:t>Response</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dirty="0">
                          <a:latin typeface="Times New Roman"/>
                          <a:ea typeface="맑은 고딕"/>
                          <a:cs typeface="Times New Roman"/>
                        </a:rPr>
                        <a:t>The FDIR detects faults. The FPS informs the fact to space craft within specific time. </a:t>
                      </a:r>
                      <a:endParaRPr lang="en-US" sz="1400" kern="100" dirty="0" smtClean="0">
                        <a:latin typeface="Times New Roman"/>
                        <a:ea typeface="맑은 고딕"/>
                        <a:cs typeface="Times New Roman"/>
                      </a:endParaRPr>
                    </a:p>
                    <a:p>
                      <a:pPr algn="just" latinLnBrk="1">
                        <a:spcAft>
                          <a:spcPts val="0"/>
                        </a:spcAft>
                      </a:pPr>
                      <a:r>
                        <a:rPr lang="en-US" sz="1400" kern="100" dirty="0" smtClean="0">
                          <a:latin typeface="Times New Roman"/>
                          <a:ea typeface="맑은 고딕"/>
                          <a:cs typeface="Times New Roman"/>
                        </a:rPr>
                        <a:t>(</a:t>
                      </a:r>
                      <a:r>
                        <a:rPr lang="en-US" sz="1400" kern="100" dirty="0">
                          <a:latin typeface="Times New Roman"/>
                          <a:ea typeface="맑은 고딕"/>
                          <a:cs typeface="Times New Roman"/>
                        </a:rPr>
                        <a:t>Ex : 1sec)</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표 10"/>
          <p:cNvGraphicFramePr>
            <a:graphicFrameLocks noGrp="1"/>
          </p:cNvGraphicFramePr>
          <p:nvPr/>
        </p:nvGraphicFramePr>
        <p:xfrm>
          <a:off x="857224" y="3714752"/>
          <a:ext cx="7858180" cy="642942"/>
        </p:xfrm>
        <a:graphic>
          <a:graphicData uri="http://schemas.openxmlformats.org/drawingml/2006/table">
            <a:tbl>
              <a:tblPr>
                <a:tableStyleId>{3C2FFA5D-87B4-456A-9821-1D502468CF0F}</a:tableStyleId>
              </a:tblPr>
              <a:tblGrid>
                <a:gridCol w="2990266"/>
                <a:gridCol w="1622070"/>
                <a:gridCol w="1622922"/>
                <a:gridCol w="1622922"/>
              </a:tblGrid>
              <a:tr h="214314">
                <a:tc>
                  <a:txBody>
                    <a:bodyPr/>
                    <a:lstStyle/>
                    <a:p>
                      <a:pPr algn="ctr" latinLnBrk="1">
                        <a:spcAft>
                          <a:spcPts val="0"/>
                        </a:spcAft>
                      </a:pPr>
                      <a:r>
                        <a:rPr lang="en-US" sz="1400" kern="100" dirty="0">
                          <a:latin typeface="+mn-ea"/>
                          <a:ea typeface="+mn-ea"/>
                          <a:cs typeface="Times New Roman"/>
                        </a:rPr>
                        <a:t>Architectural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Risk</a:t>
                      </a:r>
                      <a:endParaRPr lang="ko-KR" sz="1400" kern="10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Sensitivity</a:t>
                      </a:r>
                      <a:endParaRPr lang="ko-KR" sz="1400" kern="10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Trade off</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Client-server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R7</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S1</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T2</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Peer-to-Peer style</a:t>
                      </a:r>
                      <a:endParaRPr lang="ko-KR" sz="1400" kern="100" dirty="0">
                        <a:latin typeface="+mn-ea"/>
                        <a:ea typeface="+mn-ea"/>
                        <a:cs typeface="Times New Roman"/>
                      </a:endParaRPr>
                    </a:p>
                  </a:txBody>
                  <a:tcPr marL="68580" marR="68580" marT="0" marB="0"/>
                </a:tc>
                <a:tc>
                  <a:txBody>
                    <a:bodyPr/>
                    <a:lstStyle/>
                    <a:p>
                      <a:pPr algn="ctr" latinLnBrk="1">
                        <a:spcAft>
                          <a:spcPts val="0"/>
                        </a:spcAft>
                      </a:pPr>
                      <a:endParaRPr lang="en-US" sz="1400" kern="10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S2</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T3</a:t>
                      </a:r>
                      <a:endParaRPr lang="ko-KR" sz="1400" kern="100" dirty="0">
                        <a:latin typeface="+mn-ea"/>
                        <a:ea typeface="+mn-ea"/>
                        <a:cs typeface="Times New Roman"/>
                      </a:endParaRPr>
                    </a:p>
                  </a:txBody>
                  <a:tcPr marL="68580" marR="68580" marT="0" marB="0"/>
                </a:tc>
              </a:tr>
            </a:tbl>
          </a:graphicData>
        </a:graphic>
      </p:graphicFrame>
      <p:sp>
        <p:nvSpPr>
          <p:cNvPr id="12" name="모서리가 둥근 직사각형 11"/>
          <p:cNvSpPr/>
          <p:nvPr/>
        </p:nvSpPr>
        <p:spPr bwMode="auto">
          <a:xfrm>
            <a:off x="857224" y="4572008"/>
            <a:ext cx="7929618" cy="171451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dirty="0" smtClean="0">
              <a:ln>
                <a:noFill/>
              </a:ln>
              <a:solidFill>
                <a:schemeClr val="tx1"/>
              </a:solidFill>
              <a:effectLst/>
              <a:latin typeface="Times New Roman" pitchFamily="18" charset="0"/>
            </a:endParaRPr>
          </a:p>
        </p:txBody>
      </p:sp>
      <p:sp>
        <p:nvSpPr>
          <p:cNvPr id="9" name="TextBox 8"/>
          <p:cNvSpPr txBox="1"/>
          <p:nvPr/>
        </p:nvSpPr>
        <p:spPr>
          <a:xfrm>
            <a:off x="1000100" y="4643446"/>
            <a:ext cx="7572428" cy="1815882"/>
          </a:xfrm>
          <a:prstGeom prst="rect">
            <a:avLst/>
          </a:prstGeom>
          <a:noFill/>
        </p:spPr>
        <p:txBody>
          <a:bodyPr wrap="square" rtlCol="0">
            <a:spAutoFit/>
          </a:bodyPr>
          <a:lstStyle/>
          <a:p>
            <a:pPr marL="342900" indent="-342900" latinLnBrk="1"/>
            <a:r>
              <a:rPr lang="en-US" altLang="ko-KR" sz="1400" b="1" u="sng" dirty="0" smtClean="0">
                <a:solidFill>
                  <a:schemeClr val="bg1"/>
                </a:solidFill>
                <a:latin typeface="Mangal" pitchFamily="18" charset="0"/>
                <a:ea typeface="HY나무L" pitchFamily="18" charset="-127"/>
                <a:cs typeface="Mangal" pitchFamily="18" charset="0"/>
              </a:rPr>
              <a:t>Reasoning</a:t>
            </a:r>
          </a:p>
          <a:p>
            <a:pPr marL="34290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indent="-342900" latinLnBrk="1">
              <a:buFont typeface="Wingdings" pitchFamily="2" charset="2"/>
              <a:buChar char="§"/>
            </a:pPr>
            <a:r>
              <a:rPr lang="en-US" altLang="ko-KR" sz="1400" dirty="0" smtClean="0">
                <a:solidFill>
                  <a:schemeClr val="bg1"/>
                </a:solidFill>
                <a:latin typeface="Mangal" pitchFamily="18" charset="0"/>
                <a:ea typeface="HY나무L" pitchFamily="18" charset="-127"/>
                <a:cs typeface="Mangal" pitchFamily="18" charset="0"/>
              </a:rPr>
              <a:t>Client-server architectural style is bad candidate in terms of efficiency because of S1, R7.</a:t>
            </a:r>
          </a:p>
          <a:p>
            <a:pPr marL="342900" indent="-342900" latinLnBrk="1">
              <a:buFont typeface="Wingdings" pitchFamily="2" charset="2"/>
              <a:buChar char="§"/>
            </a:pPr>
            <a:endParaRPr lang="en-US" altLang="ko-KR" sz="1400" dirty="0" smtClean="0">
              <a:solidFill>
                <a:schemeClr val="bg1"/>
              </a:solidFill>
              <a:latin typeface="Mangal" pitchFamily="18" charset="0"/>
              <a:ea typeface="HY나무L" pitchFamily="18" charset="-127"/>
              <a:cs typeface="Mangal" pitchFamily="18" charset="0"/>
            </a:endParaRPr>
          </a:p>
          <a:p>
            <a:pPr marL="342900" indent="-342900" latinLnBrk="1">
              <a:buFont typeface="Wingdings" pitchFamily="2" charset="2"/>
              <a:buChar char="§"/>
            </a:pPr>
            <a:r>
              <a:rPr lang="en-US" altLang="ko-KR" sz="1400" dirty="0" smtClean="0">
                <a:solidFill>
                  <a:schemeClr val="bg1"/>
                </a:solidFill>
                <a:latin typeface="Mangal" pitchFamily="18" charset="0"/>
                <a:ea typeface="HY나무L" pitchFamily="18" charset="-127"/>
                <a:cs typeface="Mangal" pitchFamily="18" charset="0"/>
              </a:rPr>
              <a:t>Peer-to-peer architectural style is good candidate in terms of efficiency because of S2.</a:t>
            </a:r>
          </a:p>
          <a:p>
            <a:pPr marL="342900" indent="-342900" latinLnBrk="1">
              <a:buFont typeface="Wingdings" pitchFamily="2" charset="2"/>
              <a:buChar char="§"/>
            </a:pPr>
            <a:endParaRPr lang="en-US" altLang="ko-KR" sz="1400" dirty="0" smtClean="0">
              <a:solidFill>
                <a:schemeClr val="bg1"/>
              </a:solidFill>
              <a:latin typeface="Mangal" pitchFamily="18" charset="0"/>
              <a:ea typeface="HY나무L" pitchFamily="18" charset="-127"/>
              <a:cs typeface="Mangal" pitchFamily="18" charset="0"/>
            </a:endParaRP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5" descr="KAIST_뒷배경 흰색.gif"/>
          <p:cNvPicPr>
            <a:picLocks noChangeAspect="1"/>
          </p:cNvPicPr>
          <p:nvPr/>
        </p:nvPicPr>
        <p:blipFill>
          <a:blip r:embed="rId3" cstate="print"/>
          <a:srcRect/>
          <a:stretch>
            <a:fillRect/>
          </a:stretch>
        </p:blipFill>
        <p:spPr bwMode="auto">
          <a:xfrm>
            <a:off x="7994574" y="6500834"/>
            <a:ext cx="1077987" cy="285752"/>
          </a:xfrm>
          <a:prstGeom prst="rect">
            <a:avLst/>
          </a:prstGeom>
          <a:noFill/>
          <a:ln w="9525">
            <a:noFill/>
            <a:miter lim="800000"/>
            <a:headEnd/>
            <a:tailEnd/>
          </a:ln>
        </p:spPr>
      </p:pic>
      <p:sp>
        <p:nvSpPr>
          <p:cNvPr id="8" name="Rectangle 2"/>
          <p:cNvSpPr>
            <a:spLocks noGrp="1" noChangeArrowheads="1"/>
          </p:cNvSpPr>
          <p:nvPr>
            <p:ph type="title"/>
          </p:nvPr>
        </p:nvSpPr>
        <p:spPr>
          <a:xfrm>
            <a:off x="1116013" y="188913"/>
            <a:ext cx="6840537" cy="609600"/>
          </a:xfrm>
        </p:spPr>
        <p:txBody>
          <a:bodyPr/>
          <a:lstStyle/>
          <a:p>
            <a:r>
              <a:rPr lang="en-US" altLang="ko-KR" dirty="0" smtClean="0">
                <a:ea typeface="굴림" pitchFamily="50" charset="-127"/>
              </a:rPr>
              <a:t>Analysis of Architectures</a:t>
            </a:r>
            <a:endParaRPr lang="en-US" altLang="ko-KR" dirty="0">
              <a:ea typeface="굴림" pitchFamily="50" charset="-127"/>
            </a:endParaRPr>
          </a:p>
        </p:txBody>
      </p:sp>
      <p:sp>
        <p:nvSpPr>
          <p:cNvPr id="6" name="내용 개체 틀 5"/>
          <p:cNvSpPr>
            <a:spLocks noGrp="1"/>
          </p:cNvSpPr>
          <p:nvPr>
            <p:ph idx="1"/>
          </p:nvPr>
        </p:nvSpPr>
        <p:spPr/>
        <p:txBody>
          <a:bodyPr/>
          <a:lstStyle/>
          <a:p>
            <a:r>
              <a:rPr lang="en-US" altLang="ko-KR" dirty="0" smtClean="0"/>
              <a:t>Security</a:t>
            </a:r>
            <a:endParaRPr lang="ko-KR" altLang="en-US" dirty="0"/>
          </a:p>
        </p:txBody>
      </p:sp>
      <p:graphicFrame>
        <p:nvGraphicFramePr>
          <p:cNvPr id="7" name="표 6"/>
          <p:cNvGraphicFramePr>
            <a:graphicFrameLocks noGrp="1"/>
          </p:cNvGraphicFramePr>
          <p:nvPr/>
        </p:nvGraphicFramePr>
        <p:xfrm>
          <a:off x="857224" y="1857364"/>
          <a:ext cx="7858180" cy="1357321"/>
        </p:xfrm>
        <a:graphic>
          <a:graphicData uri="http://schemas.openxmlformats.org/drawingml/2006/table">
            <a:tbl>
              <a:tblPr/>
              <a:tblGrid>
                <a:gridCol w="1541137"/>
                <a:gridCol w="6317043"/>
              </a:tblGrid>
              <a:tr h="452441">
                <a:tc>
                  <a:txBody>
                    <a:bodyPr/>
                    <a:lstStyle/>
                    <a:p>
                      <a:pPr algn="ctr" latinLnBrk="1">
                        <a:spcAft>
                          <a:spcPts val="0"/>
                        </a:spcAft>
                      </a:pPr>
                      <a:r>
                        <a:rPr lang="en-US" sz="1400" kern="100" dirty="0">
                          <a:latin typeface="Times New Roman"/>
                          <a:ea typeface="맑은 고딕"/>
                          <a:cs typeface="Times New Roman"/>
                        </a:rPr>
                        <a:t>Scenario S2.2</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200" dirty="0">
                          <a:solidFill>
                            <a:srgbClr val="000000"/>
                          </a:solidFill>
                          <a:latin typeface="Times New Roman"/>
                          <a:ea typeface="맑은 고딕"/>
                          <a:cs typeface="Times New Roman"/>
                        </a:rPr>
                        <a:t>S2.2 : Communication messages between base station (Earth) and space craft are encrypted/decrypted before sending messages.</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Attribute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Security</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Environment</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Normal Operation</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Stimulus</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Sending message between base station and space craft</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Response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dirty="0">
                          <a:latin typeface="Times New Roman"/>
                          <a:ea typeface="맑은 고딕"/>
                          <a:cs typeface="Times New Roman"/>
                        </a:rPr>
                        <a:t>Messages become encrypted or decrypted.</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표 10"/>
          <p:cNvGraphicFramePr>
            <a:graphicFrameLocks noGrp="1"/>
          </p:cNvGraphicFramePr>
          <p:nvPr/>
        </p:nvGraphicFramePr>
        <p:xfrm>
          <a:off x="857224" y="3429000"/>
          <a:ext cx="7858180" cy="642942"/>
        </p:xfrm>
        <a:graphic>
          <a:graphicData uri="http://schemas.openxmlformats.org/drawingml/2006/table">
            <a:tbl>
              <a:tblPr>
                <a:tableStyleId>{3C2FFA5D-87B4-456A-9821-1D502468CF0F}</a:tableStyleId>
              </a:tblPr>
              <a:tblGrid>
                <a:gridCol w="2990266"/>
                <a:gridCol w="1622070"/>
                <a:gridCol w="1622922"/>
                <a:gridCol w="1622922"/>
              </a:tblGrid>
              <a:tr h="214314">
                <a:tc>
                  <a:txBody>
                    <a:bodyPr/>
                    <a:lstStyle/>
                    <a:p>
                      <a:pPr algn="ctr" latinLnBrk="1">
                        <a:spcAft>
                          <a:spcPts val="0"/>
                        </a:spcAft>
                      </a:pPr>
                      <a:r>
                        <a:rPr lang="en-US" sz="1400" kern="100" dirty="0">
                          <a:latin typeface="+mn-ea"/>
                          <a:ea typeface="+mn-ea"/>
                          <a:cs typeface="Times New Roman"/>
                        </a:rPr>
                        <a:t>Architectural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Risk</a:t>
                      </a:r>
                      <a:endParaRPr lang="ko-KR" sz="1400" kern="10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Sensitivity</a:t>
                      </a:r>
                      <a:endParaRPr lang="ko-KR" sz="1400" kern="10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Trade off</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Client-server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R7</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smtClean="0">
                          <a:latin typeface="+mn-ea"/>
                          <a:ea typeface="+mn-ea"/>
                          <a:cs typeface="Times New Roman"/>
                        </a:rPr>
                        <a:t>S3</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smtClean="0">
                          <a:latin typeface="+mn-ea"/>
                          <a:ea typeface="+mn-ea"/>
                          <a:cs typeface="Times New Roman"/>
                        </a:rPr>
                        <a:t>T4</a:t>
                      </a:r>
                      <a:endParaRPr lang="ko-KR" sz="1400" kern="100" dirty="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Peer-to-Peer style</a:t>
                      </a:r>
                      <a:endParaRPr lang="ko-KR" sz="1400" kern="100" dirty="0">
                        <a:latin typeface="+mn-ea"/>
                        <a:ea typeface="+mn-ea"/>
                        <a:cs typeface="Times New Roman"/>
                      </a:endParaRPr>
                    </a:p>
                  </a:txBody>
                  <a:tcPr marL="68580" marR="68580" marT="0" marB="0"/>
                </a:tc>
                <a:tc>
                  <a:txBody>
                    <a:bodyPr/>
                    <a:lstStyle/>
                    <a:p>
                      <a:pPr algn="ctr" latinLnBrk="1">
                        <a:spcAft>
                          <a:spcPts val="0"/>
                        </a:spcAft>
                      </a:pPr>
                      <a:endParaRPr lang="en-US" sz="1400" kern="100">
                        <a:latin typeface="+mn-ea"/>
                        <a:ea typeface="+mn-ea"/>
                        <a:cs typeface="Times New Roman"/>
                      </a:endParaRPr>
                    </a:p>
                  </a:txBody>
                  <a:tcPr marL="68580" marR="68580" marT="0" marB="0"/>
                </a:tc>
                <a:tc>
                  <a:txBody>
                    <a:bodyPr/>
                    <a:lstStyle/>
                    <a:p>
                      <a:pPr algn="ctr" latinLnBrk="1">
                        <a:spcAft>
                          <a:spcPts val="0"/>
                        </a:spcAft>
                      </a:pPr>
                      <a:r>
                        <a:rPr lang="en-US" sz="1400" kern="100" dirty="0" smtClean="0">
                          <a:latin typeface="+mn-ea"/>
                          <a:ea typeface="+mn-ea"/>
                          <a:cs typeface="Times New Roman"/>
                        </a:rPr>
                        <a:t>S4</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smtClean="0">
                          <a:latin typeface="+mn-ea"/>
                          <a:ea typeface="+mn-ea"/>
                          <a:cs typeface="Times New Roman"/>
                        </a:rPr>
                        <a:t>T5</a:t>
                      </a:r>
                      <a:endParaRPr lang="ko-KR" sz="1400" kern="100" dirty="0">
                        <a:latin typeface="+mn-ea"/>
                        <a:ea typeface="+mn-ea"/>
                        <a:cs typeface="Times New Roman"/>
                      </a:endParaRPr>
                    </a:p>
                  </a:txBody>
                  <a:tcPr marL="68580" marR="68580" marT="0" marB="0"/>
                </a:tc>
              </a:tr>
            </a:tbl>
          </a:graphicData>
        </a:graphic>
      </p:graphicFrame>
      <p:sp>
        <p:nvSpPr>
          <p:cNvPr id="12" name="모서리가 둥근 직사각형 11"/>
          <p:cNvSpPr/>
          <p:nvPr/>
        </p:nvSpPr>
        <p:spPr bwMode="auto">
          <a:xfrm>
            <a:off x="857224" y="4357694"/>
            <a:ext cx="7929618" cy="1857388"/>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dirty="0" smtClean="0">
              <a:ln>
                <a:noFill/>
              </a:ln>
              <a:solidFill>
                <a:schemeClr val="tx1"/>
              </a:solidFill>
              <a:effectLst/>
              <a:latin typeface="Times New Roman" pitchFamily="18" charset="0"/>
            </a:endParaRPr>
          </a:p>
        </p:txBody>
      </p:sp>
      <p:sp>
        <p:nvSpPr>
          <p:cNvPr id="13" name="TextBox 12"/>
          <p:cNvSpPr txBox="1"/>
          <p:nvPr/>
        </p:nvSpPr>
        <p:spPr>
          <a:xfrm>
            <a:off x="1000100" y="4554218"/>
            <a:ext cx="7572428" cy="1877437"/>
          </a:xfrm>
          <a:prstGeom prst="rect">
            <a:avLst/>
          </a:prstGeom>
          <a:noFill/>
        </p:spPr>
        <p:txBody>
          <a:bodyPr wrap="square" rtlCol="0">
            <a:spAutoFit/>
          </a:bodyPr>
          <a:lstStyle/>
          <a:p>
            <a:pPr marL="342900" indent="-342900" latinLnBrk="1"/>
            <a:r>
              <a:rPr lang="en-US" altLang="ko-KR" sz="1400" b="1" dirty="0" smtClean="0">
                <a:solidFill>
                  <a:srgbClr val="FFFF00"/>
                </a:solidFill>
                <a:latin typeface="Mangal" pitchFamily="18" charset="0"/>
                <a:ea typeface="HY나무L" pitchFamily="18" charset="-127"/>
                <a:cs typeface="Mangal" pitchFamily="18" charset="0"/>
              </a:rPr>
              <a:t>S3</a:t>
            </a:r>
            <a:r>
              <a:rPr lang="en-US" altLang="ko-KR" sz="1400" dirty="0" smtClean="0">
                <a:solidFill>
                  <a:schemeClr val="bg1"/>
                </a:solidFill>
                <a:latin typeface="Mangal" pitchFamily="18" charset="0"/>
                <a:ea typeface="HY나무L" pitchFamily="18" charset="-127"/>
                <a:cs typeface="Mangal" pitchFamily="18" charset="0"/>
              </a:rPr>
              <a:t> : In client-server model, server can handle messages between terminals. So, it can find illegal message and abolish it. It hence security of system.</a:t>
            </a:r>
          </a:p>
          <a:p>
            <a:pPr marL="34290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indent="-342900" latinLnBrk="1"/>
            <a:r>
              <a:rPr lang="en-US" altLang="ko-KR" sz="1400" b="1" dirty="0" smtClean="0">
                <a:solidFill>
                  <a:srgbClr val="FFFF00"/>
                </a:solidFill>
                <a:latin typeface="Mangal" pitchFamily="18" charset="0"/>
                <a:ea typeface="HY나무L" pitchFamily="18" charset="-127"/>
                <a:cs typeface="Mangal" pitchFamily="18" charset="0"/>
              </a:rPr>
              <a:t>S4</a:t>
            </a:r>
            <a:r>
              <a:rPr lang="en-US" altLang="ko-KR" sz="1400" dirty="0" smtClean="0">
                <a:solidFill>
                  <a:schemeClr val="bg1"/>
                </a:solidFill>
                <a:latin typeface="Mangal" pitchFamily="18" charset="0"/>
                <a:ea typeface="HY나무L" pitchFamily="18" charset="-127"/>
                <a:cs typeface="Mangal" pitchFamily="18" charset="0"/>
              </a:rPr>
              <a:t> : Since peer-to-peer communication is done directly between peers. Detecting illegal message like hacking transaction is hard and blocking it is also difficult. So, there is possibility that it makes significant problem.</a:t>
            </a:r>
          </a:p>
          <a:p>
            <a:pPr marL="34290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lvl="0" indent="-342900" latinLnBrk="1"/>
            <a:endParaRPr lang="ko-KR" altLang="en-US" dirty="0">
              <a:latin typeface="Mangal" pitchFamily="18" charset="0"/>
              <a:cs typeface="Mangal" pitchFamily="18" charset="0"/>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5" descr="KAIST_뒷배경 흰색.gif"/>
          <p:cNvPicPr>
            <a:picLocks noChangeAspect="1"/>
          </p:cNvPicPr>
          <p:nvPr/>
        </p:nvPicPr>
        <p:blipFill>
          <a:blip r:embed="rId3" cstate="print"/>
          <a:srcRect/>
          <a:stretch>
            <a:fillRect/>
          </a:stretch>
        </p:blipFill>
        <p:spPr bwMode="auto">
          <a:xfrm>
            <a:off x="7994574" y="6500834"/>
            <a:ext cx="1077987" cy="285752"/>
          </a:xfrm>
          <a:prstGeom prst="rect">
            <a:avLst/>
          </a:prstGeom>
          <a:noFill/>
          <a:ln w="9525">
            <a:noFill/>
            <a:miter lim="800000"/>
            <a:headEnd/>
            <a:tailEnd/>
          </a:ln>
        </p:spPr>
      </p:pic>
      <p:sp>
        <p:nvSpPr>
          <p:cNvPr id="8" name="Rectangle 2"/>
          <p:cNvSpPr>
            <a:spLocks noGrp="1" noChangeArrowheads="1"/>
          </p:cNvSpPr>
          <p:nvPr>
            <p:ph type="title"/>
          </p:nvPr>
        </p:nvSpPr>
        <p:spPr>
          <a:xfrm>
            <a:off x="1116013" y="188913"/>
            <a:ext cx="6840537" cy="609600"/>
          </a:xfrm>
        </p:spPr>
        <p:txBody>
          <a:bodyPr/>
          <a:lstStyle/>
          <a:p>
            <a:r>
              <a:rPr lang="en-US" altLang="ko-KR" dirty="0" smtClean="0">
                <a:ea typeface="굴림" pitchFamily="50" charset="-127"/>
              </a:rPr>
              <a:t>Analysis of Architectures</a:t>
            </a:r>
            <a:endParaRPr lang="en-US" altLang="ko-KR" dirty="0">
              <a:ea typeface="굴림" pitchFamily="50" charset="-127"/>
            </a:endParaRPr>
          </a:p>
        </p:txBody>
      </p:sp>
      <p:sp>
        <p:nvSpPr>
          <p:cNvPr id="6" name="내용 개체 틀 5"/>
          <p:cNvSpPr>
            <a:spLocks noGrp="1"/>
          </p:cNvSpPr>
          <p:nvPr>
            <p:ph idx="1"/>
          </p:nvPr>
        </p:nvSpPr>
        <p:spPr/>
        <p:txBody>
          <a:bodyPr/>
          <a:lstStyle/>
          <a:p>
            <a:r>
              <a:rPr lang="en-US" altLang="ko-KR" dirty="0" smtClean="0"/>
              <a:t>Security</a:t>
            </a:r>
            <a:endParaRPr lang="ko-KR" altLang="en-US" dirty="0"/>
          </a:p>
        </p:txBody>
      </p:sp>
      <p:graphicFrame>
        <p:nvGraphicFramePr>
          <p:cNvPr id="7" name="표 6"/>
          <p:cNvGraphicFramePr>
            <a:graphicFrameLocks noGrp="1"/>
          </p:cNvGraphicFramePr>
          <p:nvPr/>
        </p:nvGraphicFramePr>
        <p:xfrm>
          <a:off x="857224" y="1857364"/>
          <a:ext cx="7858180" cy="1357321"/>
        </p:xfrm>
        <a:graphic>
          <a:graphicData uri="http://schemas.openxmlformats.org/drawingml/2006/table">
            <a:tbl>
              <a:tblPr/>
              <a:tblGrid>
                <a:gridCol w="1541137"/>
                <a:gridCol w="6317043"/>
              </a:tblGrid>
              <a:tr h="452441">
                <a:tc>
                  <a:txBody>
                    <a:bodyPr/>
                    <a:lstStyle/>
                    <a:p>
                      <a:pPr algn="ctr" latinLnBrk="1">
                        <a:spcAft>
                          <a:spcPts val="0"/>
                        </a:spcAft>
                      </a:pPr>
                      <a:r>
                        <a:rPr lang="en-US" sz="1400" kern="100" dirty="0">
                          <a:latin typeface="Times New Roman"/>
                          <a:ea typeface="맑은 고딕"/>
                          <a:cs typeface="Times New Roman"/>
                        </a:rPr>
                        <a:t>Scenario S2.2</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200">
                          <a:solidFill>
                            <a:srgbClr val="000000"/>
                          </a:solidFill>
                          <a:latin typeface="Times New Roman"/>
                          <a:ea typeface="맑은 고딕"/>
                          <a:cs typeface="Times New Roman"/>
                        </a:rPr>
                        <a:t>S2.2 : Communication messages between base station (Earth) and space craft are encrypted/decrypted before sending messages.</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Attribute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Security</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Environment</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Normal Operation</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Stimulus</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Sending message between base station and space craft</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Response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dirty="0">
                          <a:latin typeface="Times New Roman"/>
                          <a:ea typeface="맑은 고딕"/>
                          <a:cs typeface="Times New Roman"/>
                        </a:rPr>
                        <a:t>Messages become encrypted or decrypted.</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표 10"/>
          <p:cNvGraphicFramePr>
            <a:graphicFrameLocks noGrp="1"/>
          </p:cNvGraphicFramePr>
          <p:nvPr/>
        </p:nvGraphicFramePr>
        <p:xfrm>
          <a:off x="857224" y="3429000"/>
          <a:ext cx="7858180" cy="642942"/>
        </p:xfrm>
        <a:graphic>
          <a:graphicData uri="http://schemas.openxmlformats.org/drawingml/2006/table">
            <a:tbl>
              <a:tblPr>
                <a:tableStyleId>{3C2FFA5D-87B4-456A-9821-1D502468CF0F}</a:tableStyleId>
              </a:tblPr>
              <a:tblGrid>
                <a:gridCol w="2990266"/>
                <a:gridCol w="1622070"/>
                <a:gridCol w="1622922"/>
                <a:gridCol w="1622922"/>
              </a:tblGrid>
              <a:tr h="214314">
                <a:tc>
                  <a:txBody>
                    <a:bodyPr/>
                    <a:lstStyle/>
                    <a:p>
                      <a:pPr algn="ctr" latinLnBrk="1">
                        <a:spcAft>
                          <a:spcPts val="0"/>
                        </a:spcAft>
                      </a:pPr>
                      <a:r>
                        <a:rPr lang="en-US" sz="1400" kern="100" dirty="0">
                          <a:latin typeface="+mn-ea"/>
                          <a:ea typeface="+mn-ea"/>
                          <a:cs typeface="Times New Roman"/>
                        </a:rPr>
                        <a:t>Architectural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Risk</a:t>
                      </a:r>
                      <a:endParaRPr lang="ko-KR" sz="1400" kern="10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Sensitivity</a:t>
                      </a:r>
                      <a:endParaRPr lang="ko-KR" sz="1400" kern="10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Trade off</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Client-server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R7</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smtClean="0">
                          <a:latin typeface="+mn-ea"/>
                          <a:ea typeface="+mn-ea"/>
                          <a:cs typeface="Times New Roman"/>
                        </a:rPr>
                        <a:t>S3</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smtClean="0">
                          <a:latin typeface="+mn-ea"/>
                          <a:ea typeface="+mn-ea"/>
                          <a:cs typeface="Times New Roman"/>
                        </a:rPr>
                        <a:t>T4</a:t>
                      </a:r>
                      <a:endParaRPr lang="ko-KR" sz="1400" kern="100" dirty="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Peer-to-Peer style</a:t>
                      </a:r>
                      <a:endParaRPr lang="ko-KR" sz="1400" kern="100" dirty="0">
                        <a:latin typeface="+mn-ea"/>
                        <a:ea typeface="+mn-ea"/>
                        <a:cs typeface="Times New Roman"/>
                      </a:endParaRPr>
                    </a:p>
                  </a:txBody>
                  <a:tcPr marL="68580" marR="68580" marT="0" marB="0"/>
                </a:tc>
                <a:tc>
                  <a:txBody>
                    <a:bodyPr/>
                    <a:lstStyle/>
                    <a:p>
                      <a:pPr algn="ctr" latinLnBrk="1">
                        <a:spcAft>
                          <a:spcPts val="0"/>
                        </a:spcAft>
                      </a:pPr>
                      <a:endParaRPr lang="en-US" sz="1400" kern="100">
                        <a:latin typeface="+mn-ea"/>
                        <a:ea typeface="+mn-ea"/>
                        <a:cs typeface="Times New Roman"/>
                      </a:endParaRPr>
                    </a:p>
                  </a:txBody>
                  <a:tcPr marL="68580" marR="68580" marT="0" marB="0"/>
                </a:tc>
                <a:tc>
                  <a:txBody>
                    <a:bodyPr/>
                    <a:lstStyle/>
                    <a:p>
                      <a:pPr algn="ctr" latinLnBrk="1">
                        <a:spcAft>
                          <a:spcPts val="0"/>
                        </a:spcAft>
                      </a:pPr>
                      <a:r>
                        <a:rPr lang="en-US" sz="1400" kern="100" dirty="0" smtClean="0">
                          <a:latin typeface="+mn-ea"/>
                          <a:ea typeface="+mn-ea"/>
                          <a:cs typeface="Times New Roman"/>
                        </a:rPr>
                        <a:t>S4</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smtClean="0">
                          <a:latin typeface="+mn-ea"/>
                          <a:ea typeface="+mn-ea"/>
                          <a:cs typeface="Times New Roman"/>
                        </a:rPr>
                        <a:t>T5</a:t>
                      </a:r>
                      <a:endParaRPr lang="ko-KR" sz="1400" kern="100" dirty="0">
                        <a:latin typeface="+mn-ea"/>
                        <a:ea typeface="+mn-ea"/>
                        <a:cs typeface="Times New Roman"/>
                      </a:endParaRPr>
                    </a:p>
                  </a:txBody>
                  <a:tcPr marL="68580" marR="68580" marT="0" marB="0"/>
                </a:tc>
              </a:tr>
            </a:tbl>
          </a:graphicData>
        </a:graphic>
      </p:graphicFrame>
      <p:sp>
        <p:nvSpPr>
          <p:cNvPr id="12" name="모서리가 둥근 직사각형 11"/>
          <p:cNvSpPr/>
          <p:nvPr/>
        </p:nvSpPr>
        <p:spPr bwMode="auto">
          <a:xfrm>
            <a:off x="857224" y="4214818"/>
            <a:ext cx="7929618" cy="2000264"/>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dirty="0" smtClean="0">
              <a:ln>
                <a:noFill/>
              </a:ln>
              <a:solidFill>
                <a:schemeClr val="tx1"/>
              </a:solidFill>
              <a:effectLst/>
              <a:latin typeface="Times New Roman" pitchFamily="18" charset="0"/>
            </a:endParaRPr>
          </a:p>
        </p:txBody>
      </p:sp>
      <p:sp>
        <p:nvSpPr>
          <p:cNvPr id="13" name="TextBox 12"/>
          <p:cNvSpPr txBox="1"/>
          <p:nvPr/>
        </p:nvSpPr>
        <p:spPr>
          <a:xfrm>
            <a:off x="1000100" y="4286256"/>
            <a:ext cx="7572428" cy="2092881"/>
          </a:xfrm>
          <a:prstGeom prst="rect">
            <a:avLst/>
          </a:prstGeom>
          <a:noFill/>
        </p:spPr>
        <p:txBody>
          <a:bodyPr wrap="square" rtlCol="0">
            <a:spAutoFit/>
          </a:bodyPr>
          <a:lstStyle/>
          <a:p>
            <a:pPr marL="342900" lvl="0" indent="-342900" latinLnBrk="1"/>
            <a:r>
              <a:rPr lang="en-US" altLang="ko-KR" sz="1400" b="1" dirty="0" smtClean="0">
                <a:solidFill>
                  <a:srgbClr val="FFFF00"/>
                </a:solidFill>
                <a:latin typeface="Mangal" pitchFamily="18" charset="0"/>
                <a:ea typeface="HY나무L" pitchFamily="18" charset="-127"/>
                <a:cs typeface="Mangal" pitchFamily="18" charset="0"/>
              </a:rPr>
              <a:t>T4</a:t>
            </a:r>
            <a:r>
              <a:rPr lang="en-US" altLang="ko-KR" sz="1400" dirty="0" smtClean="0">
                <a:solidFill>
                  <a:schemeClr val="bg1"/>
                </a:solidFill>
                <a:latin typeface="Mangal" pitchFamily="18" charset="0"/>
                <a:ea typeface="HY나무L" pitchFamily="18" charset="-127"/>
                <a:cs typeface="Mangal" pitchFamily="18" charset="0"/>
              </a:rPr>
              <a:t> : Security(+) </a:t>
            </a:r>
            <a:r>
              <a:rPr lang="en-US" altLang="ko-KR" sz="1400" dirty="0" err="1" smtClean="0">
                <a:solidFill>
                  <a:schemeClr val="bg1"/>
                </a:solidFill>
                <a:latin typeface="Mangal" pitchFamily="18" charset="0"/>
                <a:ea typeface="HY나무L" pitchFamily="18" charset="-127"/>
                <a:cs typeface="Mangal" pitchFamily="18" charset="0"/>
              </a:rPr>
              <a:t>vs</a:t>
            </a:r>
            <a:r>
              <a:rPr lang="en-US" altLang="ko-KR" sz="1400" dirty="0" smtClean="0">
                <a:solidFill>
                  <a:schemeClr val="bg1"/>
                </a:solidFill>
                <a:latin typeface="Mangal" pitchFamily="18" charset="0"/>
                <a:ea typeface="HY나무L" pitchFamily="18" charset="-127"/>
                <a:cs typeface="Mangal" pitchFamily="18" charset="0"/>
              </a:rPr>
              <a:t> Reliability(-) : Client-server model is good at security quality attribute because of S3. However it decreases reliability quality attribute. Since all the communications must pass through the server, a process can’t succeed within deadline when the server is overloaded.</a:t>
            </a:r>
          </a:p>
          <a:p>
            <a:pPr marL="34290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lvl="0" indent="-342900" latinLnBrk="1"/>
            <a:r>
              <a:rPr lang="en-US" altLang="ko-KR" sz="1400" b="1" dirty="0" smtClean="0">
                <a:solidFill>
                  <a:srgbClr val="FFFF00"/>
                </a:solidFill>
                <a:latin typeface="Mangal" pitchFamily="18" charset="0"/>
                <a:ea typeface="HY나무L" pitchFamily="18" charset="-127"/>
                <a:cs typeface="Mangal" pitchFamily="18" charset="0"/>
              </a:rPr>
              <a:t>T5</a:t>
            </a:r>
            <a:r>
              <a:rPr lang="en-US" altLang="ko-KR" sz="1400" dirty="0" smtClean="0">
                <a:solidFill>
                  <a:schemeClr val="bg1"/>
                </a:solidFill>
                <a:latin typeface="Mangal" pitchFamily="18" charset="0"/>
                <a:ea typeface="HY나무L" pitchFamily="18" charset="-127"/>
                <a:cs typeface="Mangal" pitchFamily="18" charset="0"/>
              </a:rPr>
              <a:t> : Security(-) </a:t>
            </a:r>
            <a:r>
              <a:rPr lang="en-US" altLang="ko-KR" sz="1400" dirty="0" err="1" smtClean="0">
                <a:solidFill>
                  <a:schemeClr val="bg1"/>
                </a:solidFill>
                <a:latin typeface="Mangal" pitchFamily="18" charset="0"/>
                <a:ea typeface="HY나무L" pitchFamily="18" charset="-127"/>
                <a:cs typeface="Mangal" pitchFamily="18" charset="0"/>
              </a:rPr>
              <a:t>vs</a:t>
            </a:r>
            <a:r>
              <a:rPr lang="en-US" altLang="ko-KR" sz="1400" dirty="0" smtClean="0">
                <a:solidFill>
                  <a:schemeClr val="bg1"/>
                </a:solidFill>
                <a:latin typeface="Mangal" pitchFamily="18" charset="0"/>
                <a:ea typeface="HY나무L" pitchFamily="18" charset="-127"/>
                <a:cs typeface="Mangal" pitchFamily="18" charset="0"/>
              </a:rPr>
              <a:t> Reliability(+) : Peer-to-peer model decrease security quality attribute because of S4. However it increases reliability because it can avoid a problem in T1 by direct communication.</a:t>
            </a:r>
          </a:p>
          <a:p>
            <a:pPr marL="342900" lvl="0" indent="-342900" latinLnBrk="1"/>
            <a:endParaRPr lang="ko-KR" altLang="en-US" dirty="0">
              <a:latin typeface="Mangal" pitchFamily="18" charset="0"/>
              <a:cs typeface="Mangal" pitchFamily="18" charset="0"/>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Analysis of Architectures</a:t>
            </a:r>
            <a:endParaRPr lang="ko-KR" altLang="en-US" dirty="0"/>
          </a:p>
        </p:txBody>
      </p:sp>
      <p:sp>
        <p:nvSpPr>
          <p:cNvPr id="3" name="내용 개체 틀 2"/>
          <p:cNvSpPr>
            <a:spLocks noGrp="1"/>
          </p:cNvSpPr>
          <p:nvPr>
            <p:ph idx="1"/>
          </p:nvPr>
        </p:nvSpPr>
        <p:spPr/>
        <p:txBody>
          <a:bodyPr/>
          <a:lstStyle/>
          <a:p>
            <a:r>
              <a:rPr lang="en-US" altLang="ko-KR" dirty="0" smtClean="0"/>
              <a:t>Architectural Decision for Overall System</a:t>
            </a:r>
            <a:endParaRPr lang="ko-KR" altLang="en-US" dirty="0"/>
          </a:p>
        </p:txBody>
      </p:sp>
      <p:graphicFrame>
        <p:nvGraphicFramePr>
          <p:cNvPr id="6" name="표 5"/>
          <p:cNvGraphicFramePr>
            <a:graphicFrameLocks noGrp="1"/>
          </p:cNvGraphicFramePr>
          <p:nvPr/>
        </p:nvGraphicFramePr>
        <p:xfrm>
          <a:off x="857225" y="2000241"/>
          <a:ext cx="7855829" cy="2278077"/>
        </p:xfrm>
        <a:graphic>
          <a:graphicData uri="http://schemas.openxmlformats.org/drawingml/2006/table">
            <a:tbl>
              <a:tblPr>
                <a:tableStyleId>{3C2FFA5D-87B4-456A-9821-1D502468CF0F}</a:tableStyleId>
              </a:tblPr>
              <a:tblGrid>
                <a:gridCol w="2121422"/>
                <a:gridCol w="1299097"/>
                <a:gridCol w="1279065"/>
                <a:gridCol w="1057887"/>
                <a:gridCol w="1294448"/>
                <a:gridCol w="803910"/>
              </a:tblGrid>
              <a:tr h="759359">
                <a:tc>
                  <a:txBody>
                    <a:bodyPr/>
                    <a:lstStyle/>
                    <a:p>
                      <a:pPr algn="ctr" latinLnBrk="1">
                        <a:spcAft>
                          <a:spcPts val="0"/>
                        </a:spcAft>
                      </a:pPr>
                      <a:r>
                        <a:rPr lang="en-US" sz="2000" kern="100" dirty="0">
                          <a:latin typeface="Times New Roman"/>
                          <a:ea typeface="맑은 고딕"/>
                          <a:cs typeface="Times New Roman"/>
                        </a:rPr>
                        <a:t>Architectural Style</a:t>
                      </a:r>
                      <a:endParaRPr lang="ko-KR" sz="2000" kern="100" dirty="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dirty="0">
                          <a:latin typeface="Times New Roman"/>
                          <a:ea typeface="맑은 고딕"/>
                          <a:cs typeface="Times New Roman"/>
                        </a:rPr>
                        <a:t>Efficiency</a:t>
                      </a:r>
                      <a:endParaRPr lang="ko-KR" sz="2000" kern="100" dirty="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dirty="0">
                          <a:latin typeface="Times New Roman"/>
                          <a:ea typeface="맑은 고딕"/>
                          <a:cs typeface="Times New Roman"/>
                        </a:rPr>
                        <a:t>Reliability</a:t>
                      </a:r>
                      <a:endParaRPr lang="ko-KR" sz="2000" kern="100" dirty="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a:latin typeface="Times New Roman"/>
                          <a:ea typeface="맑은 고딕"/>
                          <a:cs typeface="Times New Roman"/>
                        </a:rPr>
                        <a:t>Security</a:t>
                      </a:r>
                      <a:endParaRPr lang="ko-KR" sz="2000" kern="10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dirty="0">
                          <a:latin typeface="Times New Roman"/>
                          <a:ea typeface="맑은 고딕"/>
                          <a:cs typeface="Times New Roman"/>
                        </a:rPr>
                        <a:t>Portability</a:t>
                      </a:r>
                      <a:endParaRPr lang="ko-KR" sz="2000" kern="100" dirty="0">
                        <a:latin typeface="맑은 고딕"/>
                        <a:ea typeface="맑은 고딕"/>
                        <a:cs typeface="Times New Roman"/>
                      </a:endParaRPr>
                    </a:p>
                  </a:txBody>
                  <a:tcPr marL="68580" marR="68580" marT="0" marB="0" anchor="ctr"/>
                </a:tc>
                <a:tc>
                  <a:txBody>
                    <a:bodyPr/>
                    <a:lstStyle/>
                    <a:p>
                      <a:pPr algn="l" latinLnBrk="1">
                        <a:spcAft>
                          <a:spcPts val="0"/>
                        </a:spcAft>
                        <a:tabLst>
                          <a:tab pos="222885" algn="l"/>
                          <a:tab pos="401955" algn="ctr"/>
                        </a:tabLst>
                      </a:pPr>
                      <a:r>
                        <a:rPr lang="en-US" sz="2000" kern="100" dirty="0" smtClean="0">
                          <a:latin typeface="Times New Roman"/>
                          <a:ea typeface="맑은 고딕"/>
                          <a:cs typeface="Times New Roman"/>
                        </a:rPr>
                        <a:t>Score</a:t>
                      </a:r>
                      <a:endParaRPr lang="ko-KR" sz="2000" kern="100" dirty="0">
                        <a:latin typeface="맑은 고딕"/>
                        <a:ea typeface="맑은 고딕"/>
                        <a:cs typeface="Times New Roman"/>
                      </a:endParaRPr>
                    </a:p>
                  </a:txBody>
                  <a:tcPr marL="68580" marR="68580" marT="0" marB="0" anchor="ctr"/>
                </a:tc>
              </a:tr>
              <a:tr h="759359">
                <a:tc>
                  <a:txBody>
                    <a:bodyPr/>
                    <a:lstStyle/>
                    <a:p>
                      <a:pPr algn="ctr" latinLnBrk="1">
                        <a:spcAft>
                          <a:spcPts val="0"/>
                        </a:spcAft>
                      </a:pPr>
                      <a:r>
                        <a:rPr lang="en-US" sz="2000" kern="100">
                          <a:latin typeface="Times New Roman"/>
                          <a:ea typeface="맑은 고딕"/>
                          <a:cs typeface="Times New Roman"/>
                        </a:rPr>
                        <a:t>Client-Server style</a:t>
                      </a:r>
                      <a:endParaRPr lang="ko-KR" sz="2000" kern="10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dirty="0">
                          <a:latin typeface="Times New Roman"/>
                          <a:ea typeface="맑은 고딕"/>
                          <a:cs typeface="Times New Roman"/>
                        </a:rPr>
                        <a:t>-</a:t>
                      </a:r>
                      <a:endParaRPr lang="ko-KR" sz="2000" kern="100" dirty="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dirty="0">
                          <a:latin typeface="Times New Roman"/>
                          <a:ea typeface="맑은 고딕"/>
                          <a:cs typeface="Times New Roman"/>
                        </a:rPr>
                        <a:t>-</a:t>
                      </a:r>
                      <a:endParaRPr lang="ko-KR" sz="2000" kern="100" dirty="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dirty="0">
                          <a:latin typeface="Times New Roman"/>
                          <a:ea typeface="맑은 고딕"/>
                          <a:cs typeface="Times New Roman"/>
                        </a:rPr>
                        <a:t>+</a:t>
                      </a:r>
                      <a:endParaRPr lang="ko-KR" sz="2000" kern="100" dirty="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dirty="0">
                          <a:latin typeface="Times New Roman"/>
                          <a:ea typeface="맑은 고딕"/>
                          <a:cs typeface="Times New Roman"/>
                        </a:rPr>
                        <a:t>-</a:t>
                      </a:r>
                      <a:endParaRPr lang="ko-KR" sz="2000" kern="100" dirty="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dirty="0">
                          <a:latin typeface="Times New Roman"/>
                          <a:ea typeface="맑은 고딕"/>
                          <a:cs typeface="Times New Roman"/>
                        </a:rPr>
                        <a:t>-2</a:t>
                      </a:r>
                      <a:endParaRPr lang="ko-KR" sz="2000" kern="100" dirty="0">
                        <a:latin typeface="맑은 고딕"/>
                        <a:ea typeface="맑은 고딕"/>
                        <a:cs typeface="Times New Roman"/>
                      </a:endParaRPr>
                    </a:p>
                  </a:txBody>
                  <a:tcPr marL="68580" marR="68580" marT="0" marB="0" anchor="ctr"/>
                </a:tc>
              </a:tr>
              <a:tr h="759359">
                <a:tc>
                  <a:txBody>
                    <a:bodyPr/>
                    <a:lstStyle/>
                    <a:p>
                      <a:pPr algn="ctr" latinLnBrk="1">
                        <a:spcAft>
                          <a:spcPts val="0"/>
                        </a:spcAft>
                      </a:pPr>
                      <a:r>
                        <a:rPr lang="en-US" sz="2000" kern="100" dirty="0">
                          <a:latin typeface="Times New Roman"/>
                          <a:ea typeface="맑은 고딕"/>
                          <a:cs typeface="Times New Roman"/>
                        </a:rPr>
                        <a:t>Peer-to-peer style</a:t>
                      </a:r>
                      <a:endParaRPr lang="ko-KR" sz="2000" kern="100" dirty="0">
                        <a:latin typeface="맑은 고딕"/>
                        <a:ea typeface="맑은 고딕"/>
                        <a:cs typeface="Times New Roman"/>
                      </a:endParaRPr>
                    </a:p>
                  </a:txBody>
                  <a:tcPr marL="68580" marR="68580" marT="0" marB="0" anchor="ctr">
                    <a:solidFill>
                      <a:schemeClr val="accent1">
                        <a:alpha val="70000"/>
                      </a:schemeClr>
                    </a:solidFill>
                  </a:tcPr>
                </a:tc>
                <a:tc>
                  <a:txBody>
                    <a:bodyPr/>
                    <a:lstStyle/>
                    <a:p>
                      <a:pPr algn="ctr" latinLnBrk="1">
                        <a:spcAft>
                          <a:spcPts val="0"/>
                        </a:spcAft>
                      </a:pPr>
                      <a:r>
                        <a:rPr lang="en-US" sz="2000" kern="100" dirty="0">
                          <a:latin typeface="Times New Roman"/>
                          <a:ea typeface="맑은 고딕"/>
                          <a:cs typeface="Times New Roman"/>
                        </a:rPr>
                        <a:t>+</a:t>
                      </a:r>
                      <a:endParaRPr lang="ko-KR" sz="2000" kern="100" dirty="0">
                        <a:latin typeface="맑은 고딕"/>
                        <a:ea typeface="맑은 고딕"/>
                        <a:cs typeface="Times New Roman"/>
                      </a:endParaRPr>
                    </a:p>
                  </a:txBody>
                  <a:tcPr marL="68580" marR="68580" marT="0" marB="0" anchor="ctr">
                    <a:solidFill>
                      <a:schemeClr val="accent1">
                        <a:alpha val="70000"/>
                      </a:schemeClr>
                    </a:solidFill>
                  </a:tcPr>
                </a:tc>
                <a:tc>
                  <a:txBody>
                    <a:bodyPr/>
                    <a:lstStyle/>
                    <a:p>
                      <a:pPr algn="ctr" latinLnBrk="1">
                        <a:spcAft>
                          <a:spcPts val="0"/>
                        </a:spcAft>
                      </a:pPr>
                      <a:r>
                        <a:rPr lang="en-US" sz="2000" kern="100" dirty="0">
                          <a:latin typeface="Times New Roman"/>
                          <a:ea typeface="맑은 고딕"/>
                          <a:cs typeface="Times New Roman"/>
                        </a:rPr>
                        <a:t>+</a:t>
                      </a:r>
                      <a:endParaRPr lang="ko-KR" sz="2000" kern="100" dirty="0">
                        <a:latin typeface="맑은 고딕"/>
                        <a:ea typeface="맑은 고딕"/>
                        <a:cs typeface="Times New Roman"/>
                      </a:endParaRPr>
                    </a:p>
                  </a:txBody>
                  <a:tcPr marL="68580" marR="68580" marT="0" marB="0" anchor="ctr">
                    <a:solidFill>
                      <a:schemeClr val="accent1">
                        <a:alpha val="70000"/>
                      </a:schemeClr>
                    </a:solidFill>
                  </a:tcPr>
                </a:tc>
                <a:tc>
                  <a:txBody>
                    <a:bodyPr/>
                    <a:lstStyle/>
                    <a:p>
                      <a:pPr algn="ctr" latinLnBrk="1">
                        <a:spcAft>
                          <a:spcPts val="0"/>
                        </a:spcAft>
                      </a:pPr>
                      <a:r>
                        <a:rPr lang="en-US" sz="2000" kern="100" dirty="0">
                          <a:latin typeface="Times New Roman"/>
                          <a:ea typeface="맑은 고딕"/>
                          <a:cs typeface="Times New Roman"/>
                        </a:rPr>
                        <a:t>-</a:t>
                      </a:r>
                      <a:endParaRPr lang="ko-KR" sz="2000" kern="100" dirty="0">
                        <a:latin typeface="맑은 고딕"/>
                        <a:ea typeface="맑은 고딕"/>
                        <a:cs typeface="Times New Roman"/>
                      </a:endParaRPr>
                    </a:p>
                  </a:txBody>
                  <a:tcPr marL="68580" marR="68580" marT="0" marB="0" anchor="ctr">
                    <a:solidFill>
                      <a:schemeClr val="accent1">
                        <a:alpha val="70000"/>
                      </a:schemeClr>
                    </a:solidFill>
                  </a:tcPr>
                </a:tc>
                <a:tc>
                  <a:txBody>
                    <a:bodyPr/>
                    <a:lstStyle/>
                    <a:p>
                      <a:pPr algn="ctr" latinLnBrk="1">
                        <a:spcAft>
                          <a:spcPts val="0"/>
                        </a:spcAft>
                      </a:pPr>
                      <a:r>
                        <a:rPr lang="en-US" sz="2000" kern="100" dirty="0">
                          <a:latin typeface="Times New Roman"/>
                          <a:ea typeface="맑은 고딕"/>
                          <a:cs typeface="Times New Roman"/>
                        </a:rPr>
                        <a:t>+</a:t>
                      </a:r>
                      <a:endParaRPr lang="ko-KR" sz="2000" kern="100" dirty="0">
                        <a:latin typeface="맑은 고딕"/>
                        <a:ea typeface="맑은 고딕"/>
                        <a:cs typeface="Times New Roman"/>
                      </a:endParaRPr>
                    </a:p>
                  </a:txBody>
                  <a:tcPr marL="68580" marR="68580" marT="0" marB="0" anchor="ctr">
                    <a:solidFill>
                      <a:schemeClr val="accent1">
                        <a:alpha val="70000"/>
                      </a:schemeClr>
                    </a:solidFill>
                  </a:tcPr>
                </a:tc>
                <a:tc>
                  <a:txBody>
                    <a:bodyPr/>
                    <a:lstStyle/>
                    <a:p>
                      <a:pPr algn="ctr" latinLnBrk="1">
                        <a:spcAft>
                          <a:spcPts val="0"/>
                        </a:spcAft>
                      </a:pPr>
                      <a:r>
                        <a:rPr lang="en-US" sz="2000" kern="100" dirty="0">
                          <a:latin typeface="Times New Roman"/>
                          <a:ea typeface="맑은 고딕"/>
                          <a:cs typeface="Times New Roman"/>
                        </a:rPr>
                        <a:t>2</a:t>
                      </a:r>
                      <a:endParaRPr lang="ko-KR" sz="2000" kern="100" dirty="0">
                        <a:latin typeface="맑은 고딕"/>
                        <a:ea typeface="맑은 고딕"/>
                        <a:cs typeface="Times New Roman"/>
                      </a:endParaRPr>
                    </a:p>
                  </a:txBody>
                  <a:tcPr marL="68580" marR="68580" marT="0" marB="0" anchor="ctr">
                    <a:solidFill>
                      <a:schemeClr val="accent1">
                        <a:alpha val="70000"/>
                      </a:schemeClr>
                    </a:solidFill>
                  </a:tcPr>
                </a:tc>
              </a:tr>
            </a:tbl>
          </a:graphicData>
        </a:graphic>
      </p:graphicFrame>
      <p:pic>
        <p:nvPicPr>
          <p:cNvPr id="7" name="그림 5" descr="KAIST_뒷배경 흰색.gif"/>
          <p:cNvPicPr>
            <a:picLocks noChangeAspect="1"/>
          </p:cNvPicPr>
          <p:nvPr/>
        </p:nvPicPr>
        <p:blipFill>
          <a:blip r:embed="rId2" cstate="print"/>
          <a:srcRect/>
          <a:stretch>
            <a:fillRect/>
          </a:stretch>
        </p:blipFill>
        <p:spPr bwMode="auto">
          <a:xfrm>
            <a:off x="7994574" y="6500834"/>
            <a:ext cx="1077987" cy="28575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직선 연결선 121"/>
          <p:cNvCxnSpPr/>
          <p:nvPr/>
        </p:nvCxnSpPr>
        <p:spPr bwMode="auto">
          <a:xfrm rot="16200000" flipH="1">
            <a:off x="2928926" y="4071942"/>
            <a:ext cx="785818" cy="500066"/>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
        <p:nvSpPr>
          <p:cNvPr id="2" name="제목 1"/>
          <p:cNvSpPr>
            <a:spLocks noGrp="1"/>
          </p:cNvSpPr>
          <p:nvPr>
            <p:ph type="title"/>
          </p:nvPr>
        </p:nvSpPr>
        <p:spPr/>
        <p:txBody>
          <a:bodyPr/>
          <a:lstStyle/>
          <a:p>
            <a:r>
              <a:rPr lang="en-US" altLang="ko-KR" dirty="0" smtClean="0"/>
              <a:t>Analysis of Architectures</a:t>
            </a:r>
            <a:endParaRPr lang="ko-KR" altLang="en-US" dirty="0"/>
          </a:p>
        </p:txBody>
      </p:sp>
      <p:sp>
        <p:nvSpPr>
          <p:cNvPr id="3" name="내용 개체 틀 2"/>
          <p:cNvSpPr>
            <a:spLocks noGrp="1"/>
          </p:cNvSpPr>
          <p:nvPr>
            <p:ph idx="1"/>
          </p:nvPr>
        </p:nvSpPr>
        <p:spPr/>
        <p:txBody>
          <a:bodyPr/>
          <a:lstStyle/>
          <a:p>
            <a:r>
              <a:rPr lang="en-US" altLang="ko-KR" dirty="0" smtClean="0"/>
              <a:t>Architectural Decision for Overall System</a:t>
            </a:r>
            <a:endParaRPr lang="ko-KR" altLang="en-US" dirty="0"/>
          </a:p>
        </p:txBody>
      </p:sp>
      <p:pic>
        <p:nvPicPr>
          <p:cNvPr id="7" name="그림 5" descr="KAIST_뒷배경 흰색.gif"/>
          <p:cNvPicPr>
            <a:picLocks noChangeAspect="1"/>
          </p:cNvPicPr>
          <p:nvPr/>
        </p:nvPicPr>
        <p:blipFill>
          <a:blip r:embed="rId2" cstate="print"/>
          <a:srcRect/>
          <a:stretch>
            <a:fillRect/>
          </a:stretch>
        </p:blipFill>
        <p:spPr bwMode="auto">
          <a:xfrm>
            <a:off x="7994574" y="6500834"/>
            <a:ext cx="1077987" cy="285752"/>
          </a:xfrm>
          <a:prstGeom prst="rect">
            <a:avLst/>
          </a:prstGeom>
          <a:noFill/>
          <a:ln w="9525">
            <a:noFill/>
            <a:miter lim="800000"/>
            <a:headEnd/>
            <a:tailEnd/>
          </a:ln>
        </p:spPr>
      </p:pic>
      <p:sp>
        <p:nvSpPr>
          <p:cNvPr id="32" name="직사각형 31"/>
          <p:cNvSpPr/>
          <p:nvPr/>
        </p:nvSpPr>
        <p:spPr bwMode="auto">
          <a:xfrm>
            <a:off x="1071538" y="1928802"/>
            <a:ext cx="7500990" cy="3786214"/>
          </a:xfrm>
          <a:prstGeom prst="rect">
            <a:avLst/>
          </a:prstGeom>
          <a:noFill/>
          <a:ln w="12700" cap="flat" cmpd="dbl"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smtClean="0">
              <a:ln>
                <a:noFill/>
              </a:ln>
              <a:solidFill>
                <a:schemeClr val="tx1"/>
              </a:solidFill>
              <a:effectLst/>
              <a:latin typeface="Times New Roman" pitchFamily="18" charset="0"/>
            </a:endParaRPr>
          </a:p>
        </p:txBody>
      </p:sp>
      <p:sp>
        <p:nvSpPr>
          <p:cNvPr id="33" name="TextBox 32"/>
          <p:cNvSpPr txBox="1"/>
          <p:nvPr/>
        </p:nvSpPr>
        <p:spPr>
          <a:xfrm>
            <a:off x="7126298" y="2039771"/>
            <a:ext cx="1446230" cy="246221"/>
          </a:xfrm>
          <a:prstGeom prst="rect">
            <a:avLst/>
          </a:prstGeom>
          <a:noFill/>
        </p:spPr>
        <p:txBody>
          <a:bodyPr wrap="none" rtlCol="0">
            <a:spAutoFit/>
          </a:bodyPr>
          <a:lstStyle/>
          <a:p>
            <a:r>
              <a:rPr lang="en-US" altLang="ko-KR" sz="1000" dirty="0" smtClean="0">
                <a:cs typeface="Times New Roman" pitchFamily="18" charset="0"/>
              </a:rPr>
              <a:t>Supreme Design System</a:t>
            </a:r>
            <a:endParaRPr lang="ko-KR" altLang="en-US" sz="1000" dirty="0">
              <a:cs typeface="Times New Roman" pitchFamily="18" charset="0"/>
            </a:endParaRPr>
          </a:p>
        </p:txBody>
      </p:sp>
      <p:sp>
        <p:nvSpPr>
          <p:cNvPr id="60" name="직사각형 59"/>
          <p:cNvSpPr/>
          <p:nvPr/>
        </p:nvSpPr>
        <p:spPr>
          <a:xfrm>
            <a:off x="1071538" y="5857892"/>
            <a:ext cx="2071702"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TextBox 60"/>
          <p:cNvSpPr txBox="1"/>
          <p:nvPr/>
        </p:nvSpPr>
        <p:spPr>
          <a:xfrm>
            <a:off x="1142976" y="5866645"/>
            <a:ext cx="697627" cy="276999"/>
          </a:xfrm>
          <a:prstGeom prst="rect">
            <a:avLst/>
          </a:prstGeom>
          <a:noFill/>
        </p:spPr>
        <p:txBody>
          <a:bodyPr wrap="none" rtlCol="0">
            <a:spAutoFit/>
          </a:bodyPr>
          <a:lstStyle/>
          <a:p>
            <a:r>
              <a:rPr lang="en-US" altLang="ko-KR" sz="1200" i="1" u="sng" dirty="0" smtClean="0"/>
              <a:t>Legend</a:t>
            </a:r>
            <a:endParaRPr lang="ko-KR" altLang="en-US" sz="1200" i="1" u="sng" dirty="0"/>
          </a:p>
        </p:txBody>
      </p:sp>
      <p:sp>
        <p:nvSpPr>
          <p:cNvPr id="64" name="직사각형 63"/>
          <p:cNvSpPr/>
          <p:nvPr/>
        </p:nvSpPr>
        <p:spPr>
          <a:xfrm>
            <a:off x="1285852" y="6202883"/>
            <a:ext cx="214314" cy="180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65" name="직선 연결선 64"/>
          <p:cNvCxnSpPr/>
          <p:nvPr/>
        </p:nvCxnSpPr>
        <p:spPr>
          <a:xfrm flipV="1">
            <a:off x="2143108" y="6310934"/>
            <a:ext cx="285752" cy="98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500166" y="6152397"/>
            <a:ext cx="458780" cy="276999"/>
          </a:xfrm>
          <a:prstGeom prst="rect">
            <a:avLst/>
          </a:prstGeom>
          <a:noFill/>
        </p:spPr>
        <p:txBody>
          <a:bodyPr wrap="none" rtlCol="0">
            <a:spAutoFit/>
          </a:bodyPr>
          <a:lstStyle/>
          <a:p>
            <a:r>
              <a:rPr lang="en-US" altLang="ko-KR" sz="1200" dirty="0" smtClean="0"/>
              <a:t>Peer</a:t>
            </a:r>
          </a:p>
        </p:txBody>
      </p:sp>
      <p:sp>
        <p:nvSpPr>
          <p:cNvPr id="40" name="TextBox 39"/>
          <p:cNvSpPr txBox="1"/>
          <p:nvPr/>
        </p:nvSpPr>
        <p:spPr>
          <a:xfrm>
            <a:off x="2428860" y="6162694"/>
            <a:ext cx="476412" cy="276999"/>
          </a:xfrm>
          <a:prstGeom prst="rect">
            <a:avLst/>
          </a:prstGeom>
          <a:noFill/>
        </p:spPr>
        <p:txBody>
          <a:bodyPr wrap="none" rtlCol="0">
            <a:spAutoFit/>
          </a:bodyPr>
          <a:lstStyle/>
          <a:p>
            <a:r>
              <a:rPr lang="en-US" altLang="ko-KR" sz="1200" dirty="0" smtClean="0"/>
              <a:t>Link</a:t>
            </a:r>
          </a:p>
        </p:txBody>
      </p:sp>
      <p:cxnSp>
        <p:nvCxnSpPr>
          <p:cNvPr id="103" name="직선 연결선 102"/>
          <p:cNvCxnSpPr/>
          <p:nvPr/>
        </p:nvCxnSpPr>
        <p:spPr bwMode="auto">
          <a:xfrm>
            <a:off x="5000628" y="2786058"/>
            <a:ext cx="1285884" cy="500066"/>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05" name="직선 연결선 104"/>
          <p:cNvCxnSpPr/>
          <p:nvPr/>
        </p:nvCxnSpPr>
        <p:spPr bwMode="auto">
          <a:xfrm rot="10800000" flipV="1">
            <a:off x="3214678" y="2786058"/>
            <a:ext cx="928694" cy="428628"/>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09" name="직선 연결선 108"/>
          <p:cNvCxnSpPr/>
          <p:nvPr/>
        </p:nvCxnSpPr>
        <p:spPr bwMode="auto">
          <a:xfrm rot="16200000" flipH="1">
            <a:off x="4500562" y="3286124"/>
            <a:ext cx="1857388" cy="1000132"/>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15" name="직선 연결선 114"/>
          <p:cNvCxnSpPr/>
          <p:nvPr/>
        </p:nvCxnSpPr>
        <p:spPr bwMode="auto">
          <a:xfrm>
            <a:off x="3143240" y="3500438"/>
            <a:ext cx="3071834" cy="0"/>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cxnSp>
        <p:nvCxnSpPr>
          <p:cNvPr id="117" name="직선 연결선 116"/>
          <p:cNvCxnSpPr/>
          <p:nvPr/>
        </p:nvCxnSpPr>
        <p:spPr bwMode="auto">
          <a:xfrm>
            <a:off x="4429124" y="5000636"/>
            <a:ext cx="928694" cy="0"/>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
        <p:nvSpPr>
          <p:cNvPr id="19" name="직사각형 6"/>
          <p:cNvSpPr/>
          <p:nvPr/>
        </p:nvSpPr>
        <p:spPr>
          <a:xfrm>
            <a:off x="4112118" y="2000240"/>
            <a:ext cx="1102824"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Fault</a:t>
            </a:r>
          </a:p>
          <a:p>
            <a:pPr algn="ctr"/>
            <a:r>
              <a:rPr lang="en-US" altLang="ko-KR" dirty="0" smtClean="0"/>
              <a:t>Protect</a:t>
            </a:r>
          </a:p>
          <a:p>
            <a:pPr algn="ctr"/>
            <a:r>
              <a:rPr lang="en-US" altLang="ko-KR" dirty="0" smtClean="0"/>
              <a:t>System</a:t>
            </a:r>
            <a:endParaRPr lang="ko-KR" altLang="en-US" dirty="0"/>
          </a:p>
        </p:txBody>
      </p:sp>
      <p:sp>
        <p:nvSpPr>
          <p:cNvPr id="18" name="직사각형 5"/>
          <p:cNvSpPr/>
          <p:nvPr/>
        </p:nvSpPr>
        <p:spPr>
          <a:xfrm>
            <a:off x="2285984" y="3071810"/>
            <a:ext cx="1102824" cy="1000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Space</a:t>
            </a:r>
          </a:p>
          <a:p>
            <a:pPr algn="ctr"/>
            <a:r>
              <a:rPr lang="en-US" altLang="ko-KR" dirty="0" smtClean="0"/>
              <a:t>Craft</a:t>
            </a:r>
            <a:endParaRPr lang="ko-KR" altLang="en-US" dirty="0"/>
          </a:p>
        </p:txBody>
      </p:sp>
      <p:sp>
        <p:nvSpPr>
          <p:cNvPr id="25" name="직사각형 24"/>
          <p:cNvSpPr/>
          <p:nvPr/>
        </p:nvSpPr>
        <p:spPr>
          <a:xfrm>
            <a:off x="6072198" y="3071810"/>
            <a:ext cx="1071570"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Staff</a:t>
            </a:r>
            <a:endParaRPr lang="ko-KR" altLang="en-US" dirty="0"/>
          </a:p>
        </p:txBody>
      </p:sp>
      <p:sp>
        <p:nvSpPr>
          <p:cNvPr id="24" name="직사각형 23"/>
          <p:cNvSpPr/>
          <p:nvPr/>
        </p:nvSpPr>
        <p:spPr>
          <a:xfrm>
            <a:off x="5143504" y="4538168"/>
            <a:ext cx="1071570" cy="962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DB</a:t>
            </a:r>
            <a:endParaRPr lang="ko-KR" altLang="en-US" dirty="0"/>
          </a:p>
        </p:txBody>
      </p:sp>
      <p:sp>
        <p:nvSpPr>
          <p:cNvPr id="23" name="직사각형 22"/>
          <p:cNvSpPr/>
          <p:nvPr/>
        </p:nvSpPr>
        <p:spPr>
          <a:xfrm>
            <a:off x="3357554" y="4538169"/>
            <a:ext cx="1143008" cy="96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Display</a:t>
            </a:r>
            <a:endParaRPr lang="ko-KR"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subTitle" idx="1"/>
          </p:nvPr>
        </p:nvSpPr>
        <p:spPr bwMode="gray">
          <a:xfrm>
            <a:off x="1835150" y="3284538"/>
            <a:ext cx="7166006" cy="533400"/>
          </a:xfrm>
        </p:spPr>
        <p:txBody>
          <a:bodyPr/>
          <a:lstStyle/>
          <a:p>
            <a:r>
              <a:rPr lang="en-US" altLang="ko-KR" dirty="0" smtClean="0">
                <a:solidFill>
                  <a:schemeClr val="bg1"/>
                </a:solidFill>
                <a:ea typeface="굴림" pitchFamily="50" charset="-127"/>
              </a:rPr>
              <a:t>Analysis of Architecture : </a:t>
            </a:r>
            <a:r>
              <a:rPr lang="en-US" altLang="ko-KR" dirty="0" smtClean="0">
                <a:solidFill>
                  <a:schemeClr val="bg1"/>
                </a:solidFill>
                <a:ea typeface="굴림" pitchFamily="50" charset="-127"/>
              </a:rPr>
              <a:t>FPS</a:t>
            </a:r>
            <a:endParaRPr lang="en-US" altLang="ko-KR" dirty="0">
              <a:solidFill>
                <a:schemeClr val="bg1"/>
              </a:solidFill>
              <a:ea typeface="굴림" pitchFamily="50" charset="-127"/>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a:ea typeface="굴림" pitchFamily="50" charset="-127"/>
              </a:rPr>
              <a:t>Contents</a:t>
            </a:r>
            <a:endParaRPr lang="ko-KR" altLang="en-US">
              <a:ea typeface="굴림" pitchFamily="50" charset="-127"/>
            </a:endParaRPr>
          </a:p>
        </p:txBody>
      </p:sp>
      <p:sp>
        <p:nvSpPr>
          <p:cNvPr id="35845" name="AutoShape 5"/>
          <p:cNvSpPr>
            <a:spLocks noChangeArrowheads="1"/>
          </p:cNvSpPr>
          <p:nvPr/>
        </p:nvSpPr>
        <p:spPr bwMode="gray">
          <a:xfrm>
            <a:off x="2164447" y="2281534"/>
            <a:ext cx="5473700" cy="466725"/>
          </a:xfrm>
          <a:prstGeom prst="roundRect">
            <a:avLst>
              <a:gd name="adj" fmla="val 16667"/>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38100">
            <a:solidFill>
              <a:schemeClr val="bg1"/>
            </a:solidFill>
            <a:round/>
            <a:headEnd/>
            <a:tailEnd/>
          </a:ln>
          <a:effectLst>
            <a:outerShdw dist="107763" dir="2700000" algn="ctr" rotWithShape="0">
              <a:srgbClr val="808080">
                <a:alpha val="50000"/>
              </a:srgbClr>
            </a:outerShdw>
          </a:effectLst>
        </p:spPr>
        <p:txBody>
          <a:bodyPr wrap="none" anchor="ctr"/>
          <a:lstStyle/>
          <a:p>
            <a:pPr eaLnBrk="1" latinLnBrk="1" hangingPunct="1"/>
            <a:r>
              <a:rPr kumimoji="1" lang="ko-KR" altLang="en-US" sz="2400" dirty="0">
                <a:latin typeface="Arial" charset="0"/>
                <a:ea typeface="굴림" pitchFamily="50" charset="-127"/>
              </a:rPr>
              <a:t> </a:t>
            </a:r>
            <a:r>
              <a:rPr kumimoji="1" lang="en-US" altLang="ko-KR" sz="2400" b="1" dirty="0" smtClean="0">
                <a:solidFill>
                  <a:srgbClr val="FFFFFF"/>
                </a:solidFill>
                <a:latin typeface="Arial" charset="0"/>
                <a:ea typeface="굴림" pitchFamily="50" charset="-127"/>
              </a:rPr>
              <a:t>1. </a:t>
            </a:r>
            <a:r>
              <a:rPr kumimoji="1" lang="en-US" altLang="ko-KR" sz="2400" b="1" dirty="0" smtClean="0">
                <a:solidFill>
                  <a:srgbClr val="FFFFFF"/>
                </a:solidFill>
                <a:latin typeface="Arial" charset="0"/>
                <a:ea typeface="굴림" pitchFamily="50" charset="-127"/>
              </a:rPr>
              <a:t>Business Driver</a:t>
            </a:r>
            <a:endParaRPr kumimoji="1" lang="en-US" altLang="ko-KR" sz="2400" dirty="0">
              <a:latin typeface="Arial" charset="0"/>
              <a:ea typeface="굴림" pitchFamily="50" charset="-127"/>
            </a:endParaRPr>
          </a:p>
        </p:txBody>
      </p:sp>
      <p:sp>
        <p:nvSpPr>
          <p:cNvPr id="35846" name="AutoShape 6"/>
          <p:cNvSpPr>
            <a:spLocks noChangeArrowheads="1"/>
          </p:cNvSpPr>
          <p:nvPr/>
        </p:nvSpPr>
        <p:spPr bwMode="gray">
          <a:xfrm>
            <a:off x="2150160" y="3060997"/>
            <a:ext cx="5473700" cy="466725"/>
          </a:xfrm>
          <a:prstGeom prst="roundRect">
            <a:avLst>
              <a:gd name="adj" fmla="val 16667"/>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38100">
            <a:solidFill>
              <a:schemeClr val="bg1"/>
            </a:solidFill>
            <a:round/>
            <a:headEnd/>
            <a:tailEnd/>
          </a:ln>
          <a:effectLst>
            <a:outerShdw dist="107763" dir="2700000" algn="ctr" rotWithShape="0">
              <a:srgbClr val="808080">
                <a:alpha val="50000"/>
              </a:srgbClr>
            </a:outerShdw>
          </a:effectLst>
        </p:spPr>
        <p:txBody>
          <a:bodyPr wrap="none" anchor="ctr"/>
          <a:lstStyle/>
          <a:p>
            <a:pPr eaLnBrk="1" latinLnBrk="1" hangingPunct="1"/>
            <a:r>
              <a:rPr kumimoji="1" lang="ko-KR" altLang="en-US" sz="2400" dirty="0" smtClean="0">
                <a:latin typeface="Arial" charset="0"/>
                <a:ea typeface="굴림" pitchFamily="50" charset="-127"/>
              </a:rPr>
              <a:t> </a:t>
            </a:r>
            <a:r>
              <a:rPr kumimoji="1" lang="en-US" altLang="ko-KR" sz="2400" b="1" dirty="0" smtClean="0">
                <a:solidFill>
                  <a:srgbClr val="FFFFFF"/>
                </a:solidFill>
                <a:latin typeface="Arial" charset="0"/>
                <a:ea typeface="굴림" pitchFamily="50" charset="-127"/>
              </a:rPr>
              <a:t>2. </a:t>
            </a:r>
            <a:r>
              <a:rPr kumimoji="1" lang="en-US" altLang="ko-KR" sz="2400" b="1" dirty="0" smtClean="0">
                <a:solidFill>
                  <a:srgbClr val="FFFFFF"/>
                </a:solidFill>
                <a:latin typeface="Arial" charset="0"/>
                <a:ea typeface="굴림" pitchFamily="50" charset="-127"/>
              </a:rPr>
              <a:t>Prioritized Utility Tree </a:t>
            </a:r>
            <a:endParaRPr kumimoji="1" lang="en-US" altLang="ko-KR" sz="2400" dirty="0">
              <a:latin typeface="Arial" charset="0"/>
              <a:ea typeface="굴림" pitchFamily="50" charset="-127"/>
            </a:endParaRPr>
          </a:p>
        </p:txBody>
      </p:sp>
      <p:sp>
        <p:nvSpPr>
          <p:cNvPr id="35847" name="AutoShape 7"/>
          <p:cNvSpPr>
            <a:spLocks noChangeArrowheads="1"/>
          </p:cNvSpPr>
          <p:nvPr/>
        </p:nvSpPr>
        <p:spPr bwMode="gray">
          <a:xfrm>
            <a:off x="2150160" y="3794422"/>
            <a:ext cx="5473700" cy="466725"/>
          </a:xfrm>
          <a:prstGeom prst="roundRect">
            <a:avLst>
              <a:gd name="adj" fmla="val 16667"/>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38100">
            <a:solidFill>
              <a:schemeClr val="bg1"/>
            </a:solidFill>
            <a:round/>
            <a:headEnd/>
            <a:tailEnd/>
          </a:ln>
          <a:effectLst>
            <a:outerShdw dist="107763" dir="2700000" algn="ctr" rotWithShape="0">
              <a:srgbClr val="808080">
                <a:alpha val="50000"/>
              </a:srgbClr>
            </a:outerShdw>
          </a:effectLst>
        </p:spPr>
        <p:txBody>
          <a:bodyPr wrap="none" anchor="ctr"/>
          <a:lstStyle/>
          <a:p>
            <a:pPr eaLnBrk="1" latinLnBrk="1" hangingPunct="1"/>
            <a:r>
              <a:rPr kumimoji="1" lang="ko-KR" altLang="en-US" sz="2400" dirty="0">
                <a:latin typeface="Arial" charset="0"/>
                <a:ea typeface="굴림" pitchFamily="50" charset="-127"/>
              </a:rPr>
              <a:t> </a:t>
            </a:r>
            <a:r>
              <a:rPr kumimoji="1" lang="en-US" altLang="ko-KR" sz="2400" b="1" dirty="0" smtClean="0">
                <a:solidFill>
                  <a:srgbClr val="FFFFFF"/>
                </a:solidFill>
                <a:latin typeface="Arial" charset="0"/>
                <a:ea typeface="굴림" pitchFamily="50" charset="-127"/>
              </a:rPr>
              <a:t>3</a:t>
            </a:r>
            <a:r>
              <a:rPr kumimoji="1" lang="en-US" altLang="ko-KR" sz="2400" b="1" dirty="0" smtClean="0">
                <a:solidFill>
                  <a:srgbClr val="FFFFFF"/>
                </a:solidFill>
                <a:latin typeface="Arial" charset="0"/>
                <a:ea typeface="굴림" pitchFamily="50" charset="-127"/>
              </a:rPr>
              <a:t>. </a:t>
            </a:r>
            <a:r>
              <a:rPr kumimoji="1" lang="en-US" altLang="ko-KR" sz="2400" b="1" dirty="0" smtClean="0">
                <a:solidFill>
                  <a:srgbClr val="FFFFFF"/>
                </a:solidFill>
                <a:latin typeface="Arial" charset="0"/>
                <a:ea typeface="굴림" pitchFamily="50" charset="-127"/>
              </a:rPr>
              <a:t>Architectural Analysis</a:t>
            </a:r>
          </a:p>
        </p:txBody>
      </p:sp>
      <p:pic>
        <p:nvPicPr>
          <p:cNvPr id="8" name="그림 5" descr="KAIST_뒷배경 흰색.gif"/>
          <p:cNvPicPr>
            <a:picLocks noChangeAspect="1"/>
          </p:cNvPicPr>
          <p:nvPr/>
        </p:nvPicPr>
        <p:blipFill>
          <a:blip r:embed="rId2" cstate="print"/>
          <a:srcRect/>
          <a:stretch>
            <a:fillRect/>
          </a:stretch>
        </p:blipFill>
        <p:spPr bwMode="auto">
          <a:xfrm>
            <a:off x="7994607" y="6500834"/>
            <a:ext cx="1077987" cy="285752"/>
          </a:xfrm>
          <a:prstGeom prst="rect">
            <a:avLst/>
          </a:prstGeom>
          <a:noFill/>
          <a:ln w="9525">
            <a:noFill/>
            <a:miter lim="800000"/>
            <a:headEnd/>
            <a:tailEnd/>
          </a:ln>
        </p:spPr>
      </p:pic>
      <p:sp>
        <p:nvSpPr>
          <p:cNvPr id="9" name="AutoShape 4"/>
          <p:cNvSpPr>
            <a:spLocks noChangeArrowheads="1"/>
          </p:cNvSpPr>
          <p:nvPr/>
        </p:nvSpPr>
        <p:spPr bwMode="gray">
          <a:xfrm>
            <a:off x="2160948" y="4533911"/>
            <a:ext cx="5473700" cy="466725"/>
          </a:xfrm>
          <a:prstGeom prst="roundRect">
            <a:avLst>
              <a:gd name="adj" fmla="val 16667"/>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38100">
            <a:solidFill>
              <a:schemeClr val="bg1"/>
            </a:solidFill>
            <a:round/>
            <a:headEnd/>
            <a:tailEnd/>
          </a:ln>
          <a:effectLst>
            <a:outerShdw dist="107763" dir="2700000" algn="ctr" rotWithShape="0">
              <a:srgbClr val="808080">
                <a:alpha val="50000"/>
              </a:srgbClr>
            </a:outerShdw>
          </a:effectLst>
        </p:spPr>
        <p:txBody>
          <a:bodyPr wrap="none" anchor="ctr"/>
          <a:lstStyle/>
          <a:p>
            <a:pPr eaLnBrk="1" latinLnBrk="1" hangingPunct="1"/>
            <a:r>
              <a:rPr kumimoji="1" lang="ko-KR" altLang="en-US" sz="2400" dirty="0" smtClean="0">
                <a:latin typeface="Arial" charset="0"/>
                <a:ea typeface="굴림" pitchFamily="50" charset="-127"/>
              </a:rPr>
              <a:t> </a:t>
            </a:r>
            <a:r>
              <a:rPr kumimoji="1" lang="en-US" altLang="ko-KR" sz="2400" b="1" dirty="0" smtClean="0">
                <a:solidFill>
                  <a:srgbClr val="FFFFFF"/>
                </a:solidFill>
                <a:latin typeface="Arial" charset="0"/>
                <a:ea typeface="굴림" pitchFamily="50" charset="-127"/>
              </a:rPr>
              <a:t>4. Conclusion</a:t>
            </a:r>
            <a:endParaRPr kumimoji="1" lang="en-US" altLang="ko-KR" sz="2400" dirty="0">
              <a:latin typeface="Arial" charset="0"/>
              <a:ea typeface="굴림" pitchFamily="50" charset="-127"/>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5" descr="KAIST_뒷배경 흰색.gif"/>
          <p:cNvPicPr>
            <a:picLocks noChangeAspect="1"/>
          </p:cNvPicPr>
          <p:nvPr/>
        </p:nvPicPr>
        <p:blipFill>
          <a:blip r:embed="rId3" cstate="print"/>
          <a:srcRect/>
          <a:stretch>
            <a:fillRect/>
          </a:stretch>
        </p:blipFill>
        <p:spPr bwMode="auto">
          <a:xfrm>
            <a:off x="7994574" y="6500834"/>
            <a:ext cx="1077987" cy="285752"/>
          </a:xfrm>
          <a:prstGeom prst="rect">
            <a:avLst/>
          </a:prstGeom>
          <a:noFill/>
          <a:ln w="9525">
            <a:noFill/>
            <a:miter lim="800000"/>
            <a:headEnd/>
            <a:tailEnd/>
          </a:ln>
        </p:spPr>
      </p:pic>
      <p:sp>
        <p:nvSpPr>
          <p:cNvPr id="8" name="Rectangle 2"/>
          <p:cNvSpPr>
            <a:spLocks noGrp="1" noChangeArrowheads="1"/>
          </p:cNvSpPr>
          <p:nvPr>
            <p:ph type="title"/>
          </p:nvPr>
        </p:nvSpPr>
        <p:spPr>
          <a:xfrm>
            <a:off x="1116013" y="188913"/>
            <a:ext cx="6840537" cy="609600"/>
          </a:xfrm>
        </p:spPr>
        <p:txBody>
          <a:bodyPr/>
          <a:lstStyle/>
          <a:p>
            <a:r>
              <a:rPr lang="en-US" altLang="ko-KR" dirty="0" smtClean="0">
                <a:ea typeface="굴림" pitchFamily="50" charset="-127"/>
              </a:rPr>
              <a:t>Analysis of Architectures</a:t>
            </a:r>
            <a:endParaRPr lang="en-US" altLang="ko-KR" dirty="0">
              <a:ea typeface="굴림" pitchFamily="50" charset="-127"/>
            </a:endParaRPr>
          </a:p>
        </p:txBody>
      </p:sp>
      <p:sp>
        <p:nvSpPr>
          <p:cNvPr id="6" name="내용 개체 틀 5"/>
          <p:cNvSpPr>
            <a:spLocks noGrp="1"/>
          </p:cNvSpPr>
          <p:nvPr>
            <p:ph idx="1"/>
          </p:nvPr>
        </p:nvSpPr>
        <p:spPr/>
        <p:txBody>
          <a:bodyPr/>
          <a:lstStyle/>
          <a:p>
            <a:r>
              <a:rPr lang="en-US" altLang="ko-KR" dirty="0" smtClean="0"/>
              <a:t>Efficiency</a:t>
            </a:r>
            <a:endParaRPr lang="ko-KR" altLang="en-US" dirty="0"/>
          </a:p>
        </p:txBody>
      </p:sp>
      <p:graphicFrame>
        <p:nvGraphicFramePr>
          <p:cNvPr id="7" name="표 6"/>
          <p:cNvGraphicFramePr>
            <a:graphicFrameLocks noGrp="1"/>
          </p:cNvGraphicFramePr>
          <p:nvPr/>
        </p:nvGraphicFramePr>
        <p:xfrm>
          <a:off x="857224" y="1857364"/>
          <a:ext cx="7858180" cy="1190632"/>
        </p:xfrm>
        <a:graphic>
          <a:graphicData uri="http://schemas.openxmlformats.org/drawingml/2006/table">
            <a:tbl>
              <a:tblPr/>
              <a:tblGrid>
                <a:gridCol w="1541137"/>
                <a:gridCol w="6317043"/>
              </a:tblGrid>
              <a:tr h="285752">
                <a:tc>
                  <a:txBody>
                    <a:bodyPr/>
                    <a:lstStyle/>
                    <a:p>
                      <a:pPr algn="ctr" latinLnBrk="1">
                        <a:spcAft>
                          <a:spcPts val="0"/>
                        </a:spcAft>
                      </a:pPr>
                      <a:r>
                        <a:rPr lang="en-US" sz="1400" kern="100" dirty="0">
                          <a:latin typeface="Times New Roman"/>
                          <a:ea typeface="맑은 고딕"/>
                          <a:cs typeface="Times New Roman"/>
                        </a:rPr>
                        <a:t>Scenario E1.2</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0" dirty="0">
                          <a:solidFill>
                            <a:srgbClr val="000000"/>
                          </a:solidFill>
                          <a:latin typeface="Times New Roman"/>
                          <a:ea typeface="맑은 고딕"/>
                          <a:cs typeface="Times New Roman"/>
                        </a:rPr>
                        <a:t>FDIR </a:t>
                      </a:r>
                      <a:r>
                        <a:rPr lang="en-US" sz="1400" kern="0" dirty="0" smtClean="0">
                          <a:solidFill>
                            <a:srgbClr val="000000"/>
                          </a:solidFill>
                          <a:latin typeface="Times New Roman"/>
                          <a:ea typeface="맑은 고딕"/>
                          <a:cs typeface="Times New Roman"/>
                        </a:rPr>
                        <a:t>should </a:t>
                      </a:r>
                      <a:r>
                        <a:rPr lang="en-US" sz="1400" kern="0" dirty="0">
                          <a:solidFill>
                            <a:srgbClr val="000000"/>
                          </a:solidFill>
                          <a:latin typeface="Times New Roman"/>
                          <a:ea typeface="맑은 고딕"/>
                          <a:cs typeface="Times New Roman"/>
                        </a:rPr>
                        <a:t>process detection, isolation, recovery for faults within specific time.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Attribute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dirty="0">
                          <a:latin typeface="Times New Roman"/>
                          <a:ea typeface="맑은 고딕"/>
                          <a:cs typeface="Times New Roman"/>
                        </a:rPr>
                        <a:t>Efficiency</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Environment</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Normal Operation</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Stimulus</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Input through interface</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Response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dirty="0">
                          <a:latin typeface="Times New Roman"/>
                          <a:ea typeface="맑은 고딕"/>
                          <a:cs typeface="Times New Roman"/>
                        </a:rPr>
                        <a:t>Fault detection, isolation, recovery result</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표 10"/>
          <p:cNvGraphicFramePr>
            <a:graphicFrameLocks noGrp="1"/>
          </p:cNvGraphicFramePr>
          <p:nvPr/>
        </p:nvGraphicFramePr>
        <p:xfrm>
          <a:off x="857224" y="3214686"/>
          <a:ext cx="7858180" cy="857256"/>
        </p:xfrm>
        <a:graphic>
          <a:graphicData uri="http://schemas.openxmlformats.org/drawingml/2006/table">
            <a:tbl>
              <a:tblPr>
                <a:tableStyleId>{3C2FFA5D-87B4-456A-9821-1D502468CF0F}</a:tableStyleId>
              </a:tblPr>
              <a:tblGrid>
                <a:gridCol w="2990266"/>
                <a:gridCol w="1622070"/>
                <a:gridCol w="1622922"/>
                <a:gridCol w="1622922"/>
              </a:tblGrid>
              <a:tr h="214314">
                <a:tc>
                  <a:txBody>
                    <a:bodyPr/>
                    <a:lstStyle/>
                    <a:p>
                      <a:pPr algn="ctr" latinLnBrk="1">
                        <a:spcAft>
                          <a:spcPts val="0"/>
                        </a:spcAft>
                      </a:pPr>
                      <a:r>
                        <a:rPr lang="en-US" sz="1400" kern="100" dirty="0">
                          <a:latin typeface="+mn-ea"/>
                          <a:ea typeface="+mn-ea"/>
                          <a:cs typeface="Times New Roman"/>
                        </a:rPr>
                        <a:t>Architectural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Risk</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Sensitivity</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Trade off</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Call-return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R1, R2, R6</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S1</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T1</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Pipe and filter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R3, R4</a:t>
                      </a:r>
                      <a:endParaRPr lang="ko-KR" sz="1400" kern="100" dirty="0">
                        <a:latin typeface="+mn-ea"/>
                        <a:ea typeface="+mn-ea"/>
                        <a:cs typeface="Times New Roman"/>
                      </a:endParaRPr>
                    </a:p>
                  </a:txBody>
                  <a:tcPr marL="68580" marR="68580" marT="0" marB="0"/>
                </a:tc>
                <a:tc>
                  <a:txBody>
                    <a:bodyPr/>
                    <a:lstStyle/>
                    <a:p>
                      <a:pPr algn="ctr" latinLnBrk="1">
                        <a:spcAft>
                          <a:spcPts val="0"/>
                        </a:spcAft>
                        <a:tabLst>
                          <a:tab pos="535940" algn="ctr"/>
                        </a:tabLst>
                      </a:pPr>
                      <a:endParaRPr lang="en-US" sz="1400" kern="100" dirty="0">
                        <a:latin typeface="+mn-ea"/>
                        <a:ea typeface="+mn-ea"/>
                        <a:cs typeface="Times New Roman"/>
                      </a:endParaRPr>
                    </a:p>
                  </a:txBody>
                  <a:tcPr marL="68580" marR="68580" marT="0" marB="0"/>
                </a:tc>
                <a:tc>
                  <a:txBody>
                    <a:bodyPr/>
                    <a:lstStyle/>
                    <a:p>
                      <a:pPr algn="ctr" latinLnBrk="1">
                        <a:spcAft>
                          <a:spcPts val="0"/>
                        </a:spcAft>
                      </a:pPr>
                      <a:endParaRPr lang="en-US" sz="1400" kern="100" dirty="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lt"/>
                          <a:ea typeface="맑은 고딕"/>
                          <a:cs typeface="Times New Roman"/>
                        </a:rPr>
                        <a:t>Layered style</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dirty="0">
                          <a:latin typeface="+mn-lt"/>
                          <a:ea typeface="맑은 고딕"/>
                          <a:cs typeface="Times New Roman"/>
                        </a:rPr>
                        <a:t>R5</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dirty="0">
                          <a:latin typeface="+mn-lt"/>
                          <a:ea typeface="맑은 고딕"/>
                          <a:cs typeface="Times New Roman"/>
                        </a:rPr>
                        <a:t>S2</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endParaRPr lang="en-US" sz="1400" kern="100" dirty="0">
                        <a:latin typeface="+mn-lt"/>
                        <a:ea typeface="맑은 고딕"/>
                        <a:cs typeface="Times New Roman"/>
                      </a:endParaRPr>
                    </a:p>
                  </a:txBody>
                  <a:tcPr marL="68580" marR="68580" marT="0" marB="0"/>
                </a:tc>
              </a:tr>
            </a:tbl>
          </a:graphicData>
        </a:graphic>
      </p:graphicFrame>
      <p:sp>
        <p:nvSpPr>
          <p:cNvPr id="12" name="모서리가 둥근 직사각형 11"/>
          <p:cNvSpPr/>
          <p:nvPr/>
        </p:nvSpPr>
        <p:spPr bwMode="auto">
          <a:xfrm>
            <a:off x="857224" y="4214818"/>
            <a:ext cx="7929618" cy="2214578"/>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dirty="0" smtClean="0">
              <a:ln>
                <a:noFill/>
              </a:ln>
              <a:solidFill>
                <a:schemeClr val="tx1"/>
              </a:solidFill>
              <a:effectLst/>
              <a:latin typeface="Times New Roman" pitchFamily="18" charset="0"/>
            </a:endParaRPr>
          </a:p>
        </p:txBody>
      </p:sp>
      <p:sp>
        <p:nvSpPr>
          <p:cNvPr id="13" name="TextBox 12"/>
          <p:cNvSpPr txBox="1"/>
          <p:nvPr/>
        </p:nvSpPr>
        <p:spPr>
          <a:xfrm>
            <a:off x="1000100" y="4214818"/>
            <a:ext cx="7572428" cy="2246769"/>
          </a:xfrm>
          <a:prstGeom prst="rect">
            <a:avLst/>
          </a:prstGeom>
          <a:noFill/>
        </p:spPr>
        <p:txBody>
          <a:bodyPr wrap="square" rtlCol="0">
            <a:spAutoFit/>
          </a:bodyPr>
          <a:lstStyle/>
          <a:p>
            <a:pPr marL="342900" indent="-342900" latinLnBrk="1"/>
            <a:r>
              <a:rPr lang="en-US" altLang="ko-KR" sz="1400" b="1" dirty="0" smtClean="0">
                <a:solidFill>
                  <a:srgbClr val="FFFF00"/>
                </a:solidFill>
                <a:latin typeface="Mangal" pitchFamily="18" charset="0"/>
                <a:ea typeface="HY나무L" pitchFamily="18" charset="-127"/>
                <a:cs typeface="Mangal" pitchFamily="18" charset="0"/>
              </a:rPr>
              <a:t>R1</a:t>
            </a:r>
            <a:r>
              <a:rPr lang="en-US" altLang="ko-KR" sz="1400" dirty="0" smtClean="0">
                <a:solidFill>
                  <a:schemeClr val="bg1"/>
                </a:solidFill>
                <a:latin typeface="Mangal" pitchFamily="18" charset="0"/>
                <a:ea typeface="HY나무L" pitchFamily="18" charset="-127"/>
                <a:cs typeface="Mangal" pitchFamily="18" charset="0"/>
              </a:rPr>
              <a:t> : The call-return style needs exception handling. Since, we don’t know what kind of exceptions will occur, the call-return style should provide exception handling for any kinds of exceptions. </a:t>
            </a:r>
          </a:p>
          <a:p>
            <a:pPr marL="34290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lvl="0" indent="-342900" latinLnBrk="1"/>
            <a:r>
              <a:rPr lang="en-US" altLang="ko-KR" sz="1400" b="1" dirty="0" smtClean="0">
                <a:solidFill>
                  <a:srgbClr val="FFFF00"/>
                </a:solidFill>
                <a:latin typeface="Mangal" pitchFamily="18" charset="0"/>
                <a:ea typeface="HY나무L" pitchFamily="18" charset="-127"/>
                <a:cs typeface="Mangal" pitchFamily="18" charset="0"/>
              </a:rPr>
              <a:t>R3</a:t>
            </a:r>
            <a:r>
              <a:rPr lang="en-US" altLang="ko-KR" sz="1400" dirty="0" smtClean="0">
                <a:solidFill>
                  <a:schemeClr val="bg1"/>
                </a:solidFill>
                <a:latin typeface="Mangal" pitchFamily="18" charset="0"/>
                <a:ea typeface="HY나무L" pitchFamily="18" charset="-127"/>
                <a:cs typeface="Mangal" pitchFamily="18" charset="0"/>
              </a:rPr>
              <a:t> : When the buffer is full in the pipe and filter style, operation can’t proceeds the        </a:t>
            </a:r>
          </a:p>
          <a:p>
            <a:pPr marL="342900" lvl="0" indent="-342900" latinLnBrk="1"/>
            <a:r>
              <a:rPr lang="en-US" altLang="ko-KR" sz="1400" dirty="0" smtClean="0">
                <a:solidFill>
                  <a:schemeClr val="bg1"/>
                </a:solidFill>
                <a:latin typeface="Mangal" pitchFamily="18" charset="0"/>
                <a:ea typeface="HY나무L" pitchFamily="18" charset="-127"/>
                <a:cs typeface="Mangal" pitchFamily="18" charset="0"/>
              </a:rPr>
              <a:t>     next step. So, predicting completion time is difficult.</a:t>
            </a:r>
          </a:p>
          <a:p>
            <a:pPr marL="342900" lvl="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indent="-342900" latinLnBrk="1"/>
            <a:r>
              <a:rPr lang="en-US" altLang="ko-KR" sz="1400" b="1" dirty="0" smtClean="0">
                <a:solidFill>
                  <a:srgbClr val="FFFF00"/>
                </a:solidFill>
                <a:latin typeface="Mangal" pitchFamily="18" charset="0"/>
                <a:ea typeface="HY나무L" pitchFamily="18" charset="-127"/>
                <a:cs typeface="Mangal" pitchFamily="18" charset="0"/>
              </a:rPr>
              <a:t>R5</a:t>
            </a:r>
            <a:r>
              <a:rPr lang="en-US" altLang="ko-KR" sz="1400" dirty="0" smtClean="0">
                <a:solidFill>
                  <a:schemeClr val="bg1"/>
                </a:solidFill>
                <a:latin typeface="Mangal" pitchFamily="18" charset="0"/>
                <a:ea typeface="HY나무L" pitchFamily="18" charset="-127"/>
                <a:cs typeface="Mangal" pitchFamily="18" charset="0"/>
              </a:rPr>
              <a:t> : It is hard to define appropriate layers of total processes in FPS because </a:t>
            </a:r>
          </a:p>
          <a:p>
            <a:pPr marL="342900" indent="-342900" latinLnBrk="1"/>
            <a:r>
              <a:rPr lang="en-US" altLang="ko-KR" sz="1400" dirty="0" smtClean="0">
                <a:solidFill>
                  <a:schemeClr val="bg1"/>
                </a:solidFill>
                <a:latin typeface="Mangal" pitchFamily="18" charset="0"/>
                <a:ea typeface="HY나무L" pitchFamily="18" charset="-127"/>
                <a:cs typeface="Mangal" pitchFamily="18" charset="0"/>
              </a:rPr>
              <a:t>     function of each layer should be separated. Separating each layer from this </a:t>
            </a:r>
          </a:p>
          <a:p>
            <a:pPr marL="342900" indent="-342900" latinLnBrk="1"/>
            <a:r>
              <a:rPr lang="en-US" altLang="ko-KR" sz="1400" dirty="0" smtClean="0">
                <a:solidFill>
                  <a:schemeClr val="bg1"/>
                </a:solidFill>
                <a:latin typeface="Mangal" pitchFamily="18" charset="0"/>
                <a:ea typeface="HY나무L" pitchFamily="18" charset="-127"/>
                <a:cs typeface="Mangal" pitchFamily="18" charset="0"/>
              </a:rPr>
              <a:t>     point is very hard.</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5" descr="KAIST_뒷배경 흰색.gif"/>
          <p:cNvPicPr>
            <a:picLocks noChangeAspect="1"/>
          </p:cNvPicPr>
          <p:nvPr/>
        </p:nvPicPr>
        <p:blipFill>
          <a:blip r:embed="rId3" cstate="print"/>
          <a:srcRect/>
          <a:stretch>
            <a:fillRect/>
          </a:stretch>
        </p:blipFill>
        <p:spPr bwMode="auto">
          <a:xfrm>
            <a:off x="7994574" y="6500834"/>
            <a:ext cx="1077987" cy="285752"/>
          </a:xfrm>
          <a:prstGeom prst="rect">
            <a:avLst/>
          </a:prstGeom>
          <a:noFill/>
          <a:ln w="9525">
            <a:noFill/>
            <a:miter lim="800000"/>
            <a:headEnd/>
            <a:tailEnd/>
          </a:ln>
        </p:spPr>
      </p:pic>
      <p:sp>
        <p:nvSpPr>
          <p:cNvPr id="8" name="Rectangle 2"/>
          <p:cNvSpPr>
            <a:spLocks noGrp="1" noChangeArrowheads="1"/>
          </p:cNvSpPr>
          <p:nvPr>
            <p:ph type="title"/>
          </p:nvPr>
        </p:nvSpPr>
        <p:spPr>
          <a:xfrm>
            <a:off x="1116013" y="188913"/>
            <a:ext cx="6840537" cy="609600"/>
          </a:xfrm>
        </p:spPr>
        <p:txBody>
          <a:bodyPr/>
          <a:lstStyle/>
          <a:p>
            <a:r>
              <a:rPr lang="en-US" altLang="ko-KR" dirty="0" smtClean="0">
                <a:ea typeface="굴림" pitchFamily="50" charset="-127"/>
              </a:rPr>
              <a:t>Analysis of Architectures</a:t>
            </a:r>
            <a:endParaRPr lang="en-US" altLang="ko-KR" dirty="0">
              <a:ea typeface="굴림" pitchFamily="50" charset="-127"/>
            </a:endParaRPr>
          </a:p>
        </p:txBody>
      </p:sp>
      <p:sp>
        <p:nvSpPr>
          <p:cNvPr id="6" name="내용 개체 틀 5"/>
          <p:cNvSpPr>
            <a:spLocks noGrp="1"/>
          </p:cNvSpPr>
          <p:nvPr>
            <p:ph idx="1"/>
          </p:nvPr>
        </p:nvSpPr>
        <p:spPr/>
        <p:txBody>
          <a:bodyPr/>
          <a:lstStyle/>
          <a:p>
            <a:r>
              <a:rPr lang="en-US" altLang="ko-KR" dirty="0" smtClean="0"/>
              <a:t>Efficiency</a:t>
            </a:r>
            <a:endParaRPr lang="ko-KR" altLang="en-US" dirty="0"/>
          </a:p>
        </p:txBody>
      </p:sp>
      <p:graphicFrame>
        <p:nvGraphicFramePr>
          <p:cNvPr id="7" name="표 6"/>
          <p:cNvGraphicFramePr>
            <a:graphicFrameLocks noGrp="1"/>
          </p:cNvGraphicFramePr>
          <p:nvPr/>
        </p:nvGraphicFramePr>
        <p:xfrm>
          <a:off x="857224" y="1857364"/>
          <a:ext cx="7858180" cy="1190632"/>
        </p:xfrm>
        <a:graphic>
          <a:graphicData uri="http://schemas.openxmlformats.org/drawingml/2006/table">
            <a:tbl>
              <a:tblPr/>
              <a:tblGrid>
                <a:gridCol w="1541137"/>
                <a:gridCol w="6317043"/>
              </a:tblGrid>
              <a:tr h="285752">
                <a:tc>
                  <a:txBody>
                    <a:bodyPr/>
                    <a:lstStyle/>
                    <a:p>
                      <a:pPr algn="ctr" latinLnBrk="1">
                        <a:spcAft>
                          <a:spcPts val="0"/>
                        </a:spcAft>
                      </a:pPr>
                      <a:r>
                        <a:rPr lang="en-US" sz="1400" kern="100" dirty="0">
                          <a:latin typeface="Times New Roman"/>
                          <a:ea typeface="맑은 고딕"/>
                          <a:cs typeface="Times New Roman"/>
                        </a:rPr>
                        <a:t>Scenario E1.2</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0">
                          <a:solidFill>
                            <a:srgbClr val="000000"/>
                          </a:solidFill>
                          <a:latin typeface="Times New Roman"/>
                          <a:ea typeface="맑은 고딕"/>
                          <a:cs typeface="Times New Roman"/>
                        </a:rPr>
                        <a:t>FDIR should process detection, isolation, recovery for faults within specific time.</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Attribute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Efficiency</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Environment</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Normal Operation</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Stimulus</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Input through interface</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Response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dirty="0">
                          <a:latin typeface="Times New Roman"/>
                          <a:ea typeface="맑은 고딕"/>
                          <a:cs typeface="Times New Roman"/>
                        </a:rPr>
                        <a:t>Fault detection, isolation, recovery result</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표 10"/>
          <p:cNvGraphicFramePr>
            <a:graphicFrameLocks noGrp="1"/>
          </p:cNvGraphicFramePr>
          <p:nvPr/>
        </p:nvGraphicFramePr>
        <p:xfrm>
          <a:off x="857224" y="3286124"/>
          <a:ext cx="7858180" cy="857256"/>
        </p:xfrm>
        <a:graphic>
          <a:graphicData uri="http://schemas.openxmlformats.org/drawingml/2006/table">
            <a:tbl>
              <a:tblPr>
                <a:tableStyleId>{3C2FFA5D-87B4-456A-9821-1D502468CF0F}</a:tableStyleId>
              </a:tblPr>
              <a:tblGrid>
                <a:gridCol w="2990266"/>
                <a:gridCol w="1622070"/>
                <a:gridCol w="1622922"/>
                <a:gridCol w="1622922"/>
              </a:tblGrid>
              <a:tr h="214314">
                <a:tc>
                  <a:txBody>
                    <a:bodyPr/>
                    <a:lstStyle/>
                    <a:p>
                      <a:pPr algn="ctr" latinLnBrk="1">
                        <a:spcAft>
                          <a:spcPts val="0"/>
                        </a:spcAft>
                      </a:pPr>
                      <a:r>
                        <a:rPr lang="en-US" sz="1400" kern="100" dirty="0">
                          <a:latin typeface="+mn-ea"/>
                          <a:ea typeface="+mn-ea"/>
                          <a:cs typeface="Times New Roman"/>
                        </a:rPr>
                        <a:t>Architectural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Risk</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Sensitivity</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Trade off</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Call-return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R1, R2, R6</a:t>
                      </a:r>
                      <a:endParaRPr lang="ko-KR" sz="1400" kern="10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S1</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T1</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Pipe and filter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R3, R4</a:t>
                      </a:r>
                      <a:endParaRPr lang="ko-KR" sz="1400" kern="100" dirty="0">
                        <a:latin typeface="+mn-ea"/>
                        <a:ea typeface="+mn-ea"/>
                        <a:cs typeface="Times New Roman"/>
                      </a:endParaRPr>
                    </a:p>
                  </a:txBody>
                  <a:tcPr marL="68580" marR="68580" marT="0" marB="0"/>
                </a:tc>
                <a:tc>
                  <a:txBody>
                    <a:bodyPr/>
                    <a:lstStyle/>
                    <a:p>
                      <a:pPr algn="ctr" latinLnBrk="1">
                        <a:spcAft>
                          <a:spcPts val="0"/>
                        </a:spcAft>
                        <a:tabLst>
                          <a:tab pos="535940" algn="ctr"/>
                        </a:tabLst>
                      </a:pPr>
                      <a:endParaRPr lang="en-US" sz="1400" kern="100" dirty="0">
                        <a:latin typeface="+mn-ea"/>
                        <a:ea typeface="+mn-ea"/>
                        <a:cs typeface="Times New Roman"/>
                      </a:endParaRPr>
                    </a:p>
                  </a:txBody>
                  <a:tcPr marL="68580" marR="68580" marT="0" marB="0"/>
                </a:tc>
                <a:tc>
                  <a:txBody>
                    <a:bodyPr/>
                    <a:lstStyle/>
                    <a:p>
                      <a:pPr algn="ctr" latinLnBrk="1">
                        <a:spcAft>
                          <a:spcPts val="0"/>
                        </a:spcAft>
                      </a:pPr>
                      <a:endParaRPr lang="en-US" sz="1400" kern="100" dirty="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lt"/>
                          <a:ea typeface="맑은 고딕"/>
                          <a:cs typeface="Times New Roman"/>
                        </a:rPr>
                        <a:t>Layered style</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dirty="0">
                          <a:latin typeface="+mn-lt"/>
                          <a:ea typeface="맑은 고딕"/>
                          <a:cs typeface="Times New Roman"/>
                        </a:rPr>
                        <a:t>R5</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dirty="0">
                          <a:latin typeface="+mn-lt"/>
                          <a:ea typeface="맑은 고딕"/>
                          <a:cs typeface="Times New Roman"/>
                        </a:rPr>
                        <a:t>S2</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endParaRPr lang="en-US" sz="1400" kern="100" dirty="0">
                        <a:latin typeface="+mn-lt"/>
                        <a:ea typeface="맑은 고딕"/>
                        <a:cs typeface="Times New Roman"/>
                      </a:endParaRPr>
                    </a:p>
                  </a:txBody>
                  <a:tcPr marL="68580" marR="68580" marT="0" marB="0"/>
                </a:tc>
              </a:tr>
            </a:tbl>
          </a:graphicData>
        </a:graphic>
      </p:graphicFrame>
      <p:sp>
        <p:nvSpPr>
          <p:cNvPr id="12" name="모서리가 둥근 직사각형 11"/>
          <p:cNvSpPr/>
          <p:nvPr/>
        </p:nvSpPr>
        <p:spPr bwMode="auto">
          <a:xfrm>
            <a:off x="857224" y="4357694"/>
            <a:ext cx="7929618" cy="2000264"/>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dirty="0" smtClean="0">
              <a:ln>
                <a:noFill/>
              </a:ln>
              <a:solidFill>
                <a:schemeClr val="tx1"/>
              </a:solidFill>
              <a:effectLst/>
              <a:latin typeface="Times New Roman" pitchFamily="18" charset="0"/>
            </a:endParaRPr>
          </a:p>
        </p:txBody>
      </p:sp>
      <p:sp>
        <p:nvSpPr>
          <p:cNvPr id="13" name="TextBox 12"/>
          <p:cNvSpPr txBox="1"/>
          <p:nvPr/>
        </p:nvSpPr>
        <p:spPr>
          <a:xfrm>
            <a:off x="1000100" y="4286256"/>
            <a:ext cx="7572428" cy="2031325"/>
          </a:xfrm>
          <a:prstGeom prst="rect">
            <a:avLst/>
          </a:prstGeom>
          <a:noFill/>
        </p:spPr>
        <p:txBody>
          <a:bodyPr wrap="square" rtlCol="0">
            <a:spAutoFit/>
          </a:bodyPr>
          <a:lstStyle/>
          <a:p>
            <a:pPr marL="342900" lvl="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indent="-342900" latinLnBrk="1"/>
            <a:r>
              <a:rPr lang="en-US" altLang="ko-KR" sz="1400" b="1" dirty="0" smtClean="0">
                <a:solidFill>
                  <a:srgbClr val="FFFF00"/>
                </a:solidFill>
                <a:latin typeface="Mangal" pitchFamily="18" charset="0"/>
                <a:ea typeface="HY나무L" pitchFamily="18" charset="-127"/>
                <a:cs typeface="Mangal" pitchFamily="18" charset="0"/>
              </a:rPr>
              <a:t>S1</a:t>
            </a:r>
            <a:r>
              <a:rPr lang="en-US" altLang="ko-KR" sz="1400" dirty="0" smtClean="0">
                <a:solidFill>
                  <a:schemeClr val="bg1"/>
                </a:solidFill>
                <a:latin typeface="Mangal" pitchFamily="18" charset="0"/>
                <a:ea typeface="HY나무L" pitchFamily="18" charset="-127"/>
                <a:cs typeface="Mangal" pitchFamily="18" charset="0"/>
              </a:rPr>
              <a:t> : Call-return style decreases efficiency of FIDR. Suppose there are several faults in parameters. If the detection device detects one fault of them, then it calls recovery or isolation device. Hence, the other faults can’t be detected until the first fault recovery operation is finished.</a:t>
            </a:r>
          </a:p>
          <a:p>
            <a:pPr marL="34290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indent="-342900" latinLnBrk="1"/>
            <a:r>
              <a:rPr lang="en-US" altLang="ko-KR" sz="1400" b="1" dirty="0" smtClean="0">
                <a:solidFill>
                  <a:srgbClr val="FFFF00"/>
                </a:solidFill>
                <a:latin typeface="Mangal" pitchFamily="18" charset="0"/>
                <a:ea typeface="HY나무L" pitchFamily="18" charset="-127"/>
                <a:cs typeface="Mangal" pitchFamily="18" charset="0"/>
              </a:rPr>
              <a:t>S2</a:t>
            </a:r>
            <a:r>
              <a:rPr lang="en-US" altLang="ko-KR" sz="1400" dirty="0" smtClean="0">
                <a:solidFill>
                  <a:schemeClr val="bg1"/>
                </a:solidFill>
                <a:latin typeface="Mangal" pitchFamily="18" charset="0"/>
                <a:ea typeface="HY나무L" pitchFamily="18" charset="-127"/>
                <a:cs typeface="Mangal" pitchFamily="18" charset="0"/>
              </a:rPr>
              <a:t> : Each layer handles own level of faults. So, managing each faults is not required to much time than managing all types of faults. This makes efficiency good.</a:t>
            </a:r>
            <a:endParaRPr lang="ko-KR" altLang="en-US" dirty="0">
              <a:latin typeface="Mangal" pitchFamily="18" charset="0"/>
              <a:cs typeface="Mangal" pitchFamily="18" charset="0"/>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5" descr="KAIST_뒷배경 흰색.gif"/>
          <p:cNvPicPr>
            <a:picLocks noChangeAspect="1"/>
          </p:cNvPicPr>
          <p:nvPr/>
        </p:nvPicPr>
        <p:blipFill>
          <a:blip r:embed="rId3" cstate="print"/>
          <a:srcRect/>
          <a:stretch>
            <a:fillRect/>
          </a:stretch>
        </p:blipFill>
        <p:spPr bwMode="auto">
          <a:xfrm>
            <a:off x="7994574" y="6500834"/>
            <a:ext cx="1077987" cy="285752"/>
          </a:xfrm>
          <a:prstGeom prst="rect">
            <a:avLst/>
          </a:prstGeom>
          <a:noFill/>
          <a:ln w="9525">
            <a:noFill/>
            <a:miter lim="800000"/>
            <a:headEnd/>
            <a:tailEnd/>
          </a:ln>
        </p:spPr>
      </p:pic>
      <p:sp>
        <p:nvSpPr>
          <p:cNvPr id="8" name="Rectangle 2"/>
          <p:cNvSpPr>
            <a:spLocks noGrp="1" noChangeArrowheads="1"/>
          </p:cNvSpPr>
          <p:nvPr>
            <p:ph type="title"/>
          </p:nvPr>
        </p:nvSpPr>
        <p:spPr>
          <a:xfrm>
            <a:off x="1116013" y="188913"/>
            <a:ext cx="6840537" cy="609600"/>
          </a:xfrm>
        </p:spPr>
        <p:txBody>
          <a:bodyPr/>
          <a:lstStyle/>
          <a:p>
            <a:r>
              <a:rPr lang="en-US" altLang="ko-KR" dirty="0" smtClean="0">
                <a:ea typeface="굴림" pitchFamily="50" charset="-127"/>
              </a:rPr>
              <a:t>Analysis of Architectures</a:t>
            </a:r>
            <a:endParaRPr lang="en-US" altLang="ko-KR" dirty="0">
              <a:ea typeface="굴림" pitchFamily="50" charset="-127"/>
            </a:endParaRPr>
          </a:p>
        </p:txBody>
      </p:sp>
      <p:sp>
        <p:nvSpPr>
          <p:cNvPr id="6" name="내용 개체 틀 5"/>
          <p:cNvSpPr>
            <a:spLocks noGrp="1"/>
          </p:cNvSpPr>
          <p:nvPr>
            <p:ph idx="1"/>
          </p:nvPr>
        </p:nvSpPr>
        <p:spPr/>
        <p:txBody>
          <a:bodyPr/>
          <a:lstStyle/>
          <a:p>
            <a:r>
              <a:rPr lang="en-US" altLang="ko-KR" dirty="0" smtClean="0"/>
              <a:t>Efficiency</a:t>
            </a:r>
            <a:endParaRPr lang="ko-KR" altLang="en-US" dirty="0"/>
          </a:p>
        </p:txBody>
      </p:sp>
      <p:graphicFrame>
        <p:nvGraphicFramePr>
          <p:cNvPr id="7" name="표 6"/>
          <p:cNvGraphicFramePr>
            <a:graphicFrameLocks noGrp="1"/>
          </p:cNvGraphicFramePr>
          <p:nvPr/>
        </p:nvGraphicFramePr>
        <p:xfrm>
          <a:off x="857224" y="1857364"/>
          <a:ext cx="7858180" cy="1190632"/>
        </p:xfrm>
        <a:graphic>
          <a:graphicData uri="http://schemas.openxmlformats.org/drawingml/2006/table">
            <a:tbl>
              <a:tblPr/>
              <a:tblGrid>
                <a:gridCol w="1541137"/>
                <a:gridCol w="6317043"/>
              </a:tblGrid>
              <a:tr h="285752">
                <a:tc>
                  <a:txBody>
                    <a:bodyPr/>
                    <a:lstStyle/>
                    <a:p>
                      <a:pPr algn="ctr" latinLnBrk="1">
                        <a:spcAft>
                          <a:spcPts val="0"/>
                        </a:spcAft>
                      </a:pPr>
                      <a:r>
                        <a:rPr lang="en-US" sz="1400" kern="100" dirty="0">
                          <a:latin typeface="Times New Roman"/>
                          <a:ea typeface="맑은 고딕"/>
                          <a:cs typeface="Times New Roman"/>
                        </a:rPr>
                        <a:t>Scenario E1.2</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0">
                          <a:solidFill>
                            <a:srgbClr val="000000"/>
                          </a:solidFill>
                          <a:latin typeface="Times New Roman"/>
                          <a:ea typeface="맑은 고딕"/>
                          <a:cs typeface="Times New Roman"/>
                        </a:rPr>
                        <a:t>FDIR should process detection, isolation, recovery for faults within specific time.</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Attribute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Efficiency</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Environment</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Normal Operation</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Stimulus</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Input through interface</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Response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dirty="0">
                          <a:latin typeface="Times New Roman"/>
                          <a:ea typeface="맑은 고딕"/>
                          <a:cs typeface="Times New Roman"/>
                        </a:rPr>
                        <a:t>Fault detection, isolation, recovery result</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표 10"/>
          <p:cNvGraphicFramePr>
            <a:graphicFrameLocks noGrp="1"/>
          </p:cNvGraphicFramePr>
          <p:nvPr/>
        </p:nvGraphicFramePr>
        <p:xfrm>
          <a:off x="857224" y="3286124"/>
          <a:ext cx="7858180" cy="857256"/>
        </p:xfrm>
        <a:graphic>
          <a:graphicData uri="http://schemas.openxmlformats.org/drawingml/2006/table">
            <a:tbl>
              <a:tblPr>
                <a:tableStyleId>{3C2FFA5D-87B4-456A-9821-1D502468CF0F}</a:tableStyleId>
              </a:tblPr>
              <a:tblGrid>
                <a:gridCol w="2990266"/>
                <a:gridCol w="1622070"/>
                <a:gridCol w="1622922"/>
                <a:gridCol w="1622922"/>
              </a:tblGrid>
              <a:tr h="214314">
                <a:tc>
                  <a:txBody>
                    <a:bodyPr/>
                    <a:lstStyle/>
                    <a:p>
                      <a:pPr algn="ctr" latinLnBrk="1">
                        <a:spcAft>
                          <a:spcPts val="0"/>
                        </a:spcAft>
                      </a:pPr>
                      <a:r>
                        <a:rPr lang="en-US" sz="1400" kern="100" dirty="0">
                          <a:latin typeface="+mn-ea"/>
                          <a:ea typeface="+mn-ea"/>
                          <a:cs typeface="Times New Roman"/>
                        </a:rPr>
                        <a:t>Architectural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Risk</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Sensitivity</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Trade off</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Call-return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R1, R2, R6</a:t>
                      </a:r>
                      <a:endParaRPr lang="ko-KR" sz="1400" kern="10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S1</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T1</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Pipe and filter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R3, R4</a:t>
                      </a:r>
                      <a:endParaRPr lang="ko-KR" sz="1400" kern="100" dirty="0">
                        <a:latin typeface="+mn-ea"/>
                        <a:ea typeface="+mn-ea"/>
                        <a:cs typeface="Times New Roman"/>
                      </a:endParaRPr>
                    </a:p>
                  </a:txBody>
                  <a:tcPr marL="68580" marR="68580" marT="0" marB="0"/>
                </a:tc>
                <a:tc>
                  <a:txBody>
                    <a:bodyPr/>
                    <a:lstStyle/>
                    <a:p>
                      <a:pPr algn="ctr" latinLnBrk="1">
                        <a:spcAft>
                          <a:spcPts val="0"/>
                        </a:spcAft>
                        <a:tabLst>
                          <a:tab pos="535940" algn="ctr"/>
                        </a:tabLst>
                      </a:pPr>
                      <a:endParaRPr lang="en-US" sz="1400" kern="100" dirty="0">
                        <a:latin typeface="+mn-ea"/>
                        <a:ea typeface="+mn-ea"/>
                        <a:cs typeface="Times New Roman"/>
                      </a:endParaRPr>
                    </a:p>
                  </a:txBody>
                  <a:tcPr marL="68580" marR="68580" marT="0" marB="0"/>
                </a:tc>
                <a:tc>
                  <a:txBody>
                    <a:bodyPr/>
                    <a:lstStyle/>
                    <a:p>
                      <a:pPr algn="ctr" latinLnBrk="1">
                        <a:spcAft>
                          <a:spcPts val="0"/>
                        </a:spcAft>
                      </a:pPr>
                      <a:endParaRPr lang="en-US" sz="1400" kern="100" dirty="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lt"/>
                          <a:ea typeface="맑은 고딕"/>
                          <a:cs typeface="Times New Roman"/>
                        </a:rPr>
                        <a:t>Layered style</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dirty="0">
                          <a:latin typeface="+mn-lt"/>
                          <a:ea typeface="맑은 고딕"/>
                          <a:cs typeface="Times New Roman"/>
                        </a:rPr>
                        <a:t>R5</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dirty="0">
                          <a:latin typeface="+mn-lt"/>
                          <a:ea typeface="맑은 고딕"/>
                          <a:cs typeface="Times New Roman"/>
                        </a:rPr>
                        <a:t>S2</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endParaRPr lang="en-US" sz="1400" kern="100" dirty="0">
                        <a:latin typeface="+mn-lt"/>
                        <a:ea typeface="맑은 고딕"/>
                        <a:cs typeface="Times New Roman"/>
                      </a:endParaRPr>
                    </a:p>
                  </a:txBody>
                  <a:tcPr marL="68580" marR="68580" marT="0" marB="0"/>
                </a:tc>
              </a:tr>
            </a:tbl>
          </a:graphicData>
        </a:graphic>
      </p:graphicFrame>
      <p:sp>
        <p:nvSpPr>
          <p:cNvPr id="12" name="모서리가 둥근 직사각형 11"/>
          <p:cNvSpPr/>
          <p:nvPr/>
        </p:nvSpPr>
        <p:spPr bwMode="auto">
          <a:xfrm>
            <a:off x="857224" y="4429132"/>
            <a:ext cx="7929618" cy="135732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dirty="0" smtClean="0">
              <a:ln>
                <a:noFill/>
              </a:ln>
              <a:solidFill>
                <a:schemeClr val="tx1"/>
              </a:solidFill>
              <a:effectLst/>
              <a:latin typeface="Times New Roman" pitchFamily="18" charset="0"/>
            </a:endParaRPr>
          </a:p>
        </p:txBody>
      </p:sp>
      <p:sp>
        <p:nvSpPr>
          <p:cNvPr id="13" name="TextBox 12"/>
          <p:cNvSpPr txBox="1"/>
          <p:nvPr/>
        </p:nvSpPr>
        <p:spPr>
          <a:xfrm>
            <a:off x="1000100" y="4643446"/>
            <a:ext cx="7572428" cy="954107"/>
          </a:xfrm>
          <a:prstGeom prst="rect">
            <a:avLst/>
          </a:prstGeom>
          <a:noFill/>
        </p:spPr>
        <p:txBody>
          <a:bodyPr wrap="square" rtlCol="0">
            <a:spAutoFit/>
          </a:bodyPr>
          <a:lstStyle/>
          <a:p>
            <a:pPr marL="342900" lvl="0" indent="-342900" latinLnBrk="1"/>
            <a:r>
              <a:rPr lang="en-US" altLang="ko-KR" sz="1400" b="1" dirty="0" smtClean="0">
                <a:solidFill>
                  <a:srgbClr val="FFFF00"/>
                </a:solidFill>
                <a:latin typeface="Mangal" pitchFamily="18" charset="0"/>
                <a:ea typeface="HY나무L" pitchFamily="18" charset="-127"/>
                <a:cs typeface="Mangal" pitchFamily="18" charset="0"/>
              </a:rPr>
              <a:t>T1</a:t>
            </a:r>
            <a:r>
              <a:rPr lang="en-US" altLang="ko-KR" sz="1400" dirty="0" smtClean="0">
                <a:solidFill>
                  <a:schemeClr val="bg1"/>
                </a:solidFill>
                <a:latin typeface="Mangal" pitchFamily="18" charset="0"/>
                <a:ea typeface="HY나무L" pitchFamily="18" charset="-127"/>
                <a:cs typeface="Mangal" pitchFamily="18" charset="0"/>
              </a:rPr>
              <a:t> : Portability(+) </a:t>
            </a:r>
            <a:r>
              <a:rPr lang="en-US" altLang="ko-KR" sz="1400" dirty="0" err="1" smtClean="0">
                <a:solidFill>
                  <a:schemeClr val="bg1"/>
                </a:solidFill>
                <a:latin typeface="Mangal" pitchFamily="18" charset="0"/>
                <a:ea typeface="HY나무L" pitchFamily="18" charset="-127"/>
                <a:cs typeface="Mangal" pitchFamily="18" charset="0"/>
              </a:rPr>
              <a:t>vs</a:t>
            </a:r>
            <a:r>
              <a:rPr lang="en-US" altLang="ko-KR" sz="1400" dirty="0" smtClean="0">
                <a:solidFill>
                  <a:schemeClr val="bg1"/>
                </a:solidFill>
                <a:latin typeface="Mangal" pitchFamily="18" charset="0"/>
                <a:ea typeface="HY나무L" pitchFamily="18" charset="-127"/>
                <a:cs typeface="Mangal" pitchFamily="18" charset="0"/>
              </a:rPr>
              <a:t> Efficiency(-) : Call-return style increases adaptability in portability quality attribute because each module can be revised without modifying interface between modules. However, it decreases efficiency because one module should wait until </a:t>
            </a:r>
            <a:r>
              <a:rPr lang="en-US" altLang="ko-KR" sz="1400" dirty="0" err="1" smtClean="0">
                <a:solidFill>
                  <a:schemeClr val="bg1"/>
                </a:solidFill>
                <a:latin typeface="Mangal" pitchFamily="18" charset="0"/>
                <a:ea typeface="HY나무L" pitchFamily="18" charset="-127"/>
                <a:cs typeface="Mangal" pitchFamily="18" charset="0"/>
              </a:rPr>
              <a:t>callee</a:t>
            </a:r>
            <a:r>
              <a:rPr lang="en-US" altLang="ko-KR" sz="1400" dirty="0" smtClean="0">
                <a:solidFill>
                  <a:schemeClr val="bg1"/>
                </a:solidFill>
                <a:latin typeface="Mangal" pitchFamily="18" charset="0"/>
                <a:ea typeface="HY나무L" pitchFamily="18" charset="-127"/>
                <a:cs typeface="Mangal" pitchFamily="18" charset="0"/>
              </a:rPr>
              <a:t> module is finished.</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5" descr="KAIST_뒷배경 흰색.gif"/>
          <p:cNvPicPr>
            <a:picLocks noChangeAspect="1"/>
          </p:cNvPicPr>
          <p:nvPr/>
        </p:nvPicPr>
        <p:blipFill>
          <a:blip r:embed="rId3" cstate="print"/>
          <a:srcRect/>
          <a:stretch>
            <a:fillRect/>
          </a:stretch>
        </p:blipFill>
        <p:spPr bwMode="auto">
          <a:xfrm>
            <a:off x="7994574" y="6500834"/>
            <a:ext cx="1077987" cy="285752"/>
          </a:xfrm>
          <a:prstGeom prst="rect">
            <a:avLst/>
          </a:prstGeom>
          <a:noFill/>
          <a:ln w="9525">
            <a:noFill/>
            <a:miter lim="800000"/>
            <a:headEnd/>
            <a:tailEnd/>
          </a:ln>
        </p:spPr>
      </p:pic>
      <p:sp>
        <p:nvSpPr>
          <p:cNvPr id="8" name="Rectangle 2"/>
          <p:cNvSpPr>
            <a:spLocks noGrp="1" noChangeArrowheads="1"/>
          </p:cNvSpPr>
          <p:nvPr>
            <p:ph type="title"/>
          </p:nvPr>
        </p:nvSpPr>
        <p:spPr>
          <a:xfrm>
            <a:off x="1116013" y="188913"/>
            <a:ext cx="6840537" cy="609600"/>
          </a:xfrm>
        </p:spPr>
        <p:txBody>
          <a:bodyPr/>
          <a:lstStyle/>
          <a:p>
            <a:r>
              <a:rPr lang="en-US" altLang="ko-KR" dirty="0" smtClean="0">
                <a:ea typeface="굴림" pitchFamily="50" charset="-127"/>
              </a:rPr>
              <a:t>Analysis of Architectures</a:t>
            </a:r>
            <a:endParaRPr lang="en-US" altLang="ko-KR" dirty="0">
              <a:ea typeface="굴림" pitchFamily="50" charset="-127"/>
            </a:endParaRPr>
          </a:p>
        </p:txBody>
      </p:sp>
      <p:sp>
        <p:nvSpPr>
          <p:cNvPr id="6" name="내용 개체 틀 5"/>
          <p:cNvSpPr>
            <a:spLocks noGrp="1"/>
          </p:cNvSpPr>
          <p:nvPr>
            <p:ph idx="1"/>
          </p:nvPr>
        </p:nvSpPr>
        <p:spPr/>
        <p:txBody>
          <a:bodyPr/>
          <a:lstStyle/>
          <a:p>
            <a:r>
              <a:rPr lang="en-US" altLang="ko-KR" dirty="0" smtClean="0"/>
              <a:t>Efficiency</a:t>
            </a:r>
            <a:endParaRPr lang="ko-KR" altLang="en-US" dirty="0"/>
          </a:p>
        </p:txBody>
      </p:sp>
      <p:graphicFrame>
        <p:nvGraphicFramePr>
          <p:cNvPr id="7" name="표 6"/>
          <p:cNvGraphicFramePr>
            <a:graphicFrameLocks noGrp="1"/>
          </p:cNvGraphicFramePr>
          <p:nvPr/>
        </p:nvGraphicFramePr>
        <p:xfrm>
          <a:off x="857224" y="1857364"/>
          <a:ext cx="7858180" cy="1190632"/>
        </p:xfrm>
        <a:graphic>
          <a:graphicData uri="http://schemas.openxmlformats.org/drawingml/2006/table">
            <a:tbl>
              <a:tblPr/>
              <a:tblGrid>
                <a:gridCol w="1541137"/>
                <a:gridCol w="6317043"/>
              </a:tblGrid>
              <a:tr h="285752">
                <a:tc>
                  <a:txBody>
                    <a:bodyPr/>
                    <a:lstStyle/>
                    <a:p>
                      <a:pPr algn="ctr" latinLnBrk="1">
                        <a:spcAft>
                          <a:spcPts val="0"/>
                        </a:spcAft>
                      </a:pPr>
                      <a:r>
                        <a:rPr lang="en-US" sz="1400" kern="100" dirty="0">
                          <a:latin typeface="Times New Roman"/>
                          <a:ea typeface="맑은 고딕"/>
                          <a:cs typeface="Times New Roman"/>
                        </a:rPr>
                        <a:t>Scenario E1.2</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0">
                          <a:solidFill>
                            <a:srgbClr val="000000"/>
                          </a:solidFill>
                          <a:latin typeface="Times New Roman"/>
                          <a:ea typeface="맑은 고딕"/>
                          <a:cs typeface="Times New Roman"/>
                        </a:rPr>
                        <a:t>FDIR should process detection, isolation, recovery for faults within specific time.</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Attribute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Efficiency</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Environment</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Normal Operation</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Stimulus</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Input through interface</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Response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dirty="0">
                          <a:latin typeface="Times New Roman"/>
                          <a:ea typeface="맑은 고딕"/>
                          <a:cs typeface="Times New Roman"/>
                        </a:rPr>
                        <a:t>Fault detection, isolation, recovery result</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표 10"/>
          <p:cNvGraphicFramePr>
            <a:graphicFrameLocks noGrp="1"/>
          </p:cNvGraphicFramePr>
          <p:nvPr/>
        </p:nvGraphicFramePr>
        <p:xfrm>
          <a:off x="857224" y="3286124"/>
          <a:ext cx="7858180" cy="857256"/>
        </p:xfrm>
        <a:graphic>
          <a:graphicData uri="http://schemas.openxmlformats.org/drawingml/2006/table">
            <a:tbl>
              <a:tblPr>
                <a:tableStyleId>{3C2FFA5D-87B4-456A-9821-1D502468CF0F}</a:tableStyleId>
              </a:tblPr>
              <a:tblGrid>
                <a:gridCol w="2990266"/>
                <a:gridCol w="1622070"/>
                <a:gridCol w="1622922"/>
                <a:gridCol w="1622922"/>
              </a:tblGrid>
              <a:tr h="214314">
                <a:tc>
                  <a:txBody>
                    <a:bodyPr/>
                    <a:lstStyle/>
                    <a:p>
                      <a:pPr algn="ctr" latinLnBrk="1">
                        <a:spcAft>
                          <a:spcPts val="0"/>
                        </a:spcAft>
                      </a:pPr>
                      <a:r>
                        <a:rPr lang="en-US" sz="1400" kern="100" dirty="0">
                          <a:latin typeface="+mn-ea"/>
                          <a:ea typeface="+mn-ea"/>
                          <a:cs typeface="Times New Roman"/>
                        </a:rPr>
                        <a:t>Architectural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Risk</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Sensitivity</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Trade off</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Call-return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R1, R2, R6</a:t>
                      </a:r>
                      <a:endParaRPr lang="ko-KR" sz="1400" kern="10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S1</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a:latin typeface="+mn-ea"/>
                          <a:ea typeface="+mn-ea"/>
                          <a:cs typeface="Times New Roman"/>
                        </a:rPr>
                        <a:t>T1</a:t>
                      </a:r>
                      <a:endParaRPr lang="ko-KR" sz="1400" kern="10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ea"/>
                          <a:ea typeface="+mn-ea"/>
                          <a:cs typeface="Times New Roman"/>
                        </a:rPr>
                        <a:t>Pipe and filter style</a:t>
                      </a:r>
                      <a:endParaRPr lang="ko-KR" sz="1400" kern="100" dirty="0">
                        <a:latin typeface="+mn-ea"/>
                        <a:ea typeface="+mn-ea"/>
                        <a:cs typeface="Times New Roman"/>
                      </a:endParaRPr>
                    </a:p>
                  </a:txBody>
                  <a:tcPr marL="68580" marR="68580" marT="0" marB="0"/>
                </a:tc>
                <a:tc>
                  <a:txBody>
                    <a:bodyPr/>
                    <a:lstStyle/>
                    <a:p>
                      <a:pPr algn="ctr" latinLnBrk="1">
                        <a:spcAft>
                          <a:spcPts val="0"/>
                        </a:spcAft>
                      </a:pPr>
                      <a:r>
                        <a:rPr lang="en-US" sz="1400" kern="100" dirty="0">
                          <a:latin typeface="+mn-ea"/>
                          <a:ea typeface="+mn-ea"/>
                          <a:cs typeface="Times New Roman"/>
                        </a:rPr>
                        <a:t>R3, R4</a:t>
                      </a:r>
                      <a:endParaRPr lang="ko-KR" sz="1400" kern="100" dirty="0">
                        <a:latin typeface="+mn-ea"/>
                        <a:ea typeface="+mn-ea"/>
                        <a:cs typeface="Times New Roman"/>
                      </a:endParaRPr>
                    </a:p>
                  </a:txBody>
                  <a:tcPr marL="68580" marR="68580" marT="0" marB="0"/>
                </a:tc>
                <a:tc>
                  <a:txBody>
                    <a:bodyPr/>
                    <a:lstStyle/>
                    <a:p>
                      <a:pPr algn="ctr" latinLnBrk="1">
                        <a:spcAft>
                          <a:spcPts val="0"/>
                        </a:spcAft>
                        <a:tabLst>
                          <a:tab pos="535940" algn="ctr"/>
                        </a:tabLst>
                      </a:pPr>
                      <a:endParaRPr lang="en-US" sz="1400" kern="100" dirty="0">
                        <a:latin typeface="+mn-ea"/>
                        <a:ea typeface="+mn-ea"/>
                        <a:cs typeface="Times New Roman"/>
                      </a:endParaRPr>
                    </a:p>
                  </a:txBody>
                  <a:tcPr marL="68580" marR="68580" marT="0" marB="0"/>
                </a:tc>
                <a:tc>
                  <a:txBody>
                    <a:bodyPr/>
                    <a:lstStyle/>
                    <a:p>
                      <a:pPr algn="ctr" latinLnBrk="1">
                        <a:spcAft>
                          <a:spcPts val="0"/>
                        </a:spcAft>
                      </a:pPr>
                      <a:endParaRPr lang="en-US" sz="1400" kern="100" dirty="0">
                        <a:latin typeface="+mn-ea"/>
                        <a:ea typeface="+mn-ea"/>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lt"/>
                          <a:ea typeface="맑은 고딕"/>
                          <a:cs typeface="Times New Roman"/>
                        </a:rPr>
                        <a:t>Layered style</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dirty="0">
                          <a:latin typeface="+mn-lt"/>
                          <a:ea typeface="맑은 고딕"/>
                          <a:cs typeface="Times New Roman"/>
                        </a:rPr>
                        <a:t>R5</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dirty="0">
                          <a:latin typeface="+mn-lt"/>
                          <a:ea typeface="맑은 고딕"/>
                          <a:cs typeface="Times New Roman"/>
                        </a:rPr>
                        <a:t>S2</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endParaRPr lang="en-US" sz="1400" kern="100" dirty="0">
                        <a:latin typeface="+mn-lt"/>
                        <a:ea typeface="맑은 고딕"/>
                        <a:cs typeface="Times New Roman"/>
                      </a:endParaRPr>
                    </a:p>
                  </a:txBody>
                  <a:tcPr marL="68580" marR="68580" marT="0" marB="0"/>
                </a:tc>
              </a:tr>
            </a:tbl>
          </a:graphicData>
        </a:graphic>
      </p:graphicFrame>
      <p:sp>
        <p:nvSpPr>
          <p:cNvPr id="12" name="모서리가 둥근 직사각형 11"/>
          <p:cNvSpPr/>
          <p:nvPr/>
        </p:nvSpPr>
        <p:spPr bwMode="auto">
          <a:xfrm>
            <a:off x="857224" y="4357694"/>
            <a:ext cx="7929618" cy="2000264"/>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dirty="0" smtClean="0">
              <a:ln>
                <a:noFill/>
              </a:ln>
              <a:solidFill>
                <a:schemeClr val="tx1"/>
              </a:solidFill>
              <a:effectLst/>
              <a:latin typeface="Times New Roman" pitchFamily="18" charset="0"/>
            </a:endParaRPr>
          </a:p>
        </p:txBody>
      </p:sp>
      <p:sp>
        <p:nvSpPr>
          <p:cNvPr id="13" name="TextBox 12"/>
          <p:cNvSpPr txBox="1"/>
          <p:nvPr/>
        </p:nvSpPr>
        <p:spPr>
          <a:xfrm>
            <a:off x="1000100" y="4286256"/>
            <a:ext cx="7572428" cy="2031325"/>
          </a:xfrm>
          <a:prstGeom prst="rect">
            <a:avLst/>
          </a:prstGeom>
          <a:noFill/>
        </p:spPr>
        <p:txBody>
          <a:bodyPr wrap="square" rtlCol="0">
            <a:spAutoFit/>
          </a:bodyPr>
          <a:lstStyle/>
          <a:p>
            <a:pPr marL="342900" lvl="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indent="-342900" latinLnBrk="1"/>
            <a:r>
              <a:rPr lang="en-US" altLang="ko-KR" sz="1400" b="1" u="sng" dirty="0" smtClean="0">
                <a:solidFill>
                  <a:schemeClr val="bg1"/>
                </a:solidFill>
                <a:latin typeface="Mangal" pitchFamily="18" charset="0"/>
                <a:ea typeface="HY나무L" pitchFamily="18" charset="-127"/>
                <a:cs typeface="Mangal" pitchFamily="18" charset="0"/>
              </a:rPr>
              <a:t>Reasoning</a:t>
            </a:r>
          </a:p>
          <a:p>
            <a:pPr marL="34290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indent="-342900" latinLnBrk="1">
              <a:buFont typeface="Wingdings" pitchFamily="2" charset="2"/>
              <a:buChar char="§"/>
            </a:pPr>
            <a:r>
              <a:rPr lang="en-US" altLang="ko-KR" sz="1400" dirty="0" smtClean="0">
                <a:solidFill>
                  <a:schemeClr val="bg1"/>
                </a:solidFill>
                <a:latin typeface="Mangal" pitchFamily="18" charset="0"/>
                <a:ea typeface="HY나무L" pitchFamily="18" charset="-127"/>
                <a:cs typeface="Mangal" pitchFamily="18" charset="0"/>
              </a:rPr>
              <a:t>The call-return style is not good candidate because it makes efficiency worse as mentioned S1.</a:t>
            </a:r>
          </a:p>
          <a:p>
            <a:pPr marL="342900" indent="-342900" latinLnBrk="1">
              <a:buFont typeface="Wingdings" pitchFamily="2" charset="2"/>
              <a:buChar char="§"/>
            </a:pPr>
            <a:endParaRPr lang="en-US" altLang="ko-KR" sz="1400" dirty="0" smtClean="0">
              <a:solidFill>
                <a:schemeClr val="bg1"/>
              </a:solidFill>
              <a:latin typeface="Mangal" pitchFamily="18" charset="0"/>
              <a:ea typeface="HY나무L" pitchFamily="18" charset="-127"/>
              <a:cs typeface="Mangal" pitchFamily="18" charset="0"/>
            </a:endParaRPr>
          </a:p>
          <a:p>
            <a:pPr marL="342900" indent="-342900" latinLnBrk="1">
              <a:buFont typeface="Wingdings" pitchFamily="2" charset="2"/>
              <a:buChar char="§"/>
            </a:pPr>
            <a:r>
              <a:rPr lang="en-US" altLang="ko-KR" sz="1400" dirty="0" smtClean="0">
                <a:solidFill>
                  <a:schemeClr val="bg1"/>
                </a:solidFill>
                <a:latin typeface="Mangal" pitchFamily="18" charset="0"/>
                <a:ea typeface="HY나무L" pitchFamily="18" charset="-127"/>
                <a:cs typeface="Mangal" pitchFamily="18" charset="0"/>
              </a:rPr>
              <a:t>Pipe and filter style doesn’t significantly affect on efficiency quality attribute.</a:t>
            </a:r>
          </a:p>
          <a:p>
            <a:pPr marL="34290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indent="-342900" latinLnBrk="1">
              <a:buFont typeface="Wingdings" pitchFamily="2" charset="2"/>
              <a:buChar char="§"/>
            </a:pPr>
            <a:r>
              <a:rPr lang="en-US" altLang="ko-KR" sz="1400" dirty="0" smtClean="0">
                <a:solidFill>
                  <a:schemeClr val="bg1"/>
                </a:solidFill>
                <a:latin typeface="Mangal" pitchFamily="18" charset="0"/>
                <a:ea typeface="HY나무L" pitchFamily="18" charset="-127"/>
                <a:cs typeface="Mangal" pitchFamily="18" charset="0"/>
              </a:rPr>
              <a:t>Layered style is good candidate because it improves efficiency as mentioned S2.</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5" descr="KAIST_뒷배경 흰색.gif"/>
          <p:cNvPicPr>
            <a:picLocks noChangeAspect="1"/>
          </p:cNvPicPr>
          <p:nvPr/>
        </p:nvPicPr>
        <p:blipFill>
          <a:blip r:embed="rId3" cstate="print"/>
          <a:srcRect/>
          <a:stretch>
            <a:fillRect/>
          </a:stretch>
        </p:blipFill>
        <p:spPr bwMode="auto">
          <a:xfrm>
            <a:off x="7994574" y="6500834"/>
            <a:ext cx="1077987" cy="285752"/>
          </a:xfrm>
          <a:prstGeom prst="rect">
            <a:avLst/>
          </a:prstGeom>
          <a:noFill/>
          <a:ln w="9525">
            <a:noFill/>
            <a:miter lim="800000"/>
            <a:headEnd/>
            <a:tailEnd/>
          </a:ln>
        </p:spPr>
      </p:pic>
      <p:sp>
        <p:nvSpPr>
          <p:cNvPr id="8" name="Rectangle 2"/>
          <p:cNvSpPr>
            <a:spLocks noGrp="1" noChangeArrowheads="1"/>
          </p:cNvSpPr>
          <p:nvPr>
            <p:ph type="title"/>
          </p:nvPr>
        </p:nvSpPr>
        <p:spPr>
          <a:xfrm>
            <a:off x="1116013" y="188913"/>
            <a:ext cx="6840537" cy="609600"/>
          </a:xfrm>
        </p:spPr>
        <p:txBody>
          <a:bodyPr/>
          <a:lstStyle/>
          <a:p>
            <a:r>
              <a:rPr lang="en-US" altLang="ko-KR" dirty="0" smtClean="0">
                <a:ea typeface="굴림" pitchFamily="50" charset="-127"/>
              </a:rPr>
              <a:t>Analysis of Architectures</a:t>
            </a:r>
            <a:endParaRPr lang="en-US" altLang="ko-KR" dirty="0">
              <a:ea typeface="굴림" pitchFamily="50" charset="-127"/>
            </a:endParaRPr>
          </a:p>
        </p:txBody>
      </p:sp>
      <p:sp>
        <p:nvSpPr>
          <p:cNvPr id="6" name="내용 개체 틀 5"/>
          <p:cNvSpPr>
            <a:spLocks noGrp="1"/>
          </p:cNvSpPr>
          <p:nvPr>
            <p:ph idx="1"/>
          </p:nvPr>
        </p:nvSpPr>
        <p:spPr/>
        <p:txBody>
          <a:bodyPr/>
          <a:lstStyle/>
          <a:p>
            <a:r>
              <a:rPr lang="en-US" altLang="ko-KR" dirty="0" smtClean="0"/>
              <a:t>Reliability</a:t>
            </a:r>
            <a:endParaRPr lang="ko-KR" altLang="en-US" dirty="0"/>
          </a:p>
        </p:txBody>
      </p:sp>
      <p:graphicFrame>
        <p:nvGraphicFramePr>
          <p:cNvPr id="7" name="표 6"/>
          <p:cNvGraphicFramePr>
            <a:graphicFrameLocks noGrp="1"/>
          </p:cNvGraphicFramePr>
          <p:nvPr/>
        </p:nvGraphicFramePr>
        <p:xfrm>
          <a:off x="857224" y="1785926"/>
          <a:ext cx="7858180" cy="1544960"/>
        </p:xfrm>
        <a:graphic>
          <a:graphicData uri="http://schemas.openxmlformats.org/drawingml/2006/table">
            <a:tbl>
              <a:tblPr/>
              <a:tblGrid>
                <a:gridCol w="1541137"/>
                <a:gridCol w="6317043"/>
              </a:tblGrid>
              <a:tr h="285752">
                <a:tc>
                  <a:txBody>
                    <a:bodyPr/>
                    <a:lstStyle/>
                    <a:p>
                      <a:pPr algn="ctr" latinLnBrk="1">
                        <a:spcAft>
                          <a:spcPts val="0"/>
                        </a:spcAft>
                      </a:pPr>
                      <a:r>
                        <a:rPr lang="en-US" sz="1400" kern="100" dirty="0">
                          <a:latin typeface="Times New Roman"/>
                          <a:ea typeface="맑은 고딕"/>
                          <a:cs typeface="Times New Roman"/>
                        </a:rPr>
                        <a:t>Scenario R2.1</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0" dirty="0">
                          <a:solidFill>
                            <a:srgbClr val="000000"/>
                          </a:solidFill>
                          <a:latin typeface="Times New Roman"/>
                          <a:ea typeface="맑은 고딕"/>
                          <a:cs typeface="Times New Roman"/>
                        </a:rPr>
                        <a:t>Fault in individual device should be restored by using recovery and isolation method for individual device level. Fault in function, subsystem, system control should be also restored by using corresponding mechanism.</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Attribute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Reliability</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Environment</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Normal Operation</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Stimulus</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Set of faults</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Response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dirty="0">
                          <a:latin typeface="Times New Roman"/>
                          <a:ea typeface="맑은 고딕"/>
                          <a:cs typeface="Times New Roman"/>
                        </a:rPr>
                        <a:t>Each fault should be processed using fitted detection, isolation, recovery method.</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표 10"/>
          <p:cNvGraphicFramePr>
            <a:graphicFrameLocks noGrp="1"/>
          </p:cNvGraphicFramePr>
          <p:nvPr/>
        </p:nvGraphicFramePr>
        <p:xfrm>
          <a:off x="857224" y="3429000"/>
          <a:ext cx="7858180" cy="857256"/>
        </p:xfrm>
        <a:graphic>
          <a:graphicData uri="http://schemas.openxmlformats.org/drawingml/2006/table">
            <a:tbl>
              <a:tblPr>
                <a:tableStyleId>{3C2FFA5D-87B4-456A-9821-1D502468CF0F}</a:tableStyleId>
              </a:tblPr>
              <a:tblGrid>
                <a:gridCol w="2990266"/>
                <a:gridCol w="1622070"/>
                <a:gridCol w="1622922"/>
                <a:gridCol w="1622922"/>
              </a:tblGrid>
              <a:tr h="214314">
                <a:tc>
                  <a:txBody>
                    <a:bodyPr/>
                    <a:lstStyle/>
                    <a:p>
                      <a:pPr algn="ctr" latinLnBrk="1">
                        <a:spcAft>
                          <a:spcPts val="0"/>
                        </a:spcAft>
                      </a:pPr>
                      <a:r>
                        <a:rPr lang="en-US" sz="1400" kern="100" dirty="0">
                          <a:latin typeface="+mn-lt"/>
                          <a:ea typeface="맑은 고딕"/>
                          <a:cs typeface="Times New Roman"/>
                        </a:rPr>
                        <a:t>Architectural Style</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dirty="0">
                          <a:latin typeface="+mn-lt"/>
                          <a:ea typeface="맑은 고딕"/>
                          <a:cs typeface="Times New Roman"/>
                        </a:rPr>
                        <a:t>Risk</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a:latin typeface="+mn-lt"/>
                          <a:ea typeface="맑은 고딕"/>
                          <a:cs typeface="Times New Roman"/>
                        </a:rPr>
                        <a:t>Sensitivity</a:t>
                      </a:r>
                      <a:endParaRPr lang="ko-KR" sz="1400" kern="100">
                        <a:latin typeface="+mn-lt"/>
                        <a:ea typeface="맑은 고딕"/>
                        <a:cs typeface="Times New Roman"/>
                      </a:endParaRPr>
                    </a:p>
                  </a:txBody>
                  <a:tcPr marL="68580" marR="68580" marT="0" marB="0"/>
                </a:tc>
                <a:tc>
                  <a:txBody>
                    <a:bodyPr/>
                    <a:lstStyle/>
                    <a:p>
                      <a:pPr algn="ctr" latinLnBrk="1">
                        <a:spcAft>
                          <a:spcPts val="0"/>
                        </a:spcAft>
                      </a:pPr>
                      <a:r>
                        <a:rPr lang="en-US" sz="1400" kern="100">
                          <a:latin typeface="+mn-lt"/>
                          <a:ea typeface="맑은 고딕"/>
                          <a:cs typeface="Times New Roman"/>
                        </a:rPr>
                        <a:t>Trade off</a:t>
                      </a:r>
                      <a:endParaRPr lang="ko-KR" sz="1400" kern="100">
                        <a:latin typeface="+mn-lt"/>
                        <a:ea typeface="맑은 고딕"/>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lt"/>
                          <a:ea typeface="맑은 고딕"/>
                          <a:cs typeface="Times New Roman"/>
                        </a:rPr>
                        <a:t>Call-return style</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dirty="0">
                          <a:latin typeface="+mn-lt"/>
                          <a:ea typeface="맑은 고딕"/>
                          <a:cs typeface="Times New Roman"/>
                        </a:rPr>
                        <a:t>R1, R2, R6</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endParaRPr lang="en-US" sz="1400" kern="100" dirty="0">
                        <a:latin typeface="+mn-lt"/>
                        <a:ea typeface="맑은 고딕"/>
                        <a:cs typeface="Times New Roman"/>
                      </a:endParaRPr>
                    </a:p>
                  </a:txBody>
                  <a:tcPr marL="68580" marR="68580" marT="0" marB="0"/>
                </a:tc>
                <a:tc>
                  <a:txBody>
                    <a:bodyPr/>
                    <a:lstStyle/>
                    <a:p>
                      <a:pPr algn="ctr" latinLnBrk="1">
                        <a:spcAft>
                          <a:spcPts val="0"/>
                        </a:spcAft>
                      </a:pPr>
                      <a:endParaRPr lang="en-US" sz="1400" kern="100">
                        <a:latin typeface="+mn-lt"/>
                        <a:ea typeface="맑은 고딕"/>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lt"/>
                          <a:ea typeface="맑은 고딕"/>
                          <a:cs typeface="Times New Roman"/>
                        </a:rPr>
                        <a:t>Pipe and filter style</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a:latin typeface="+mn-lt"/>
                          <a:ea typeface="맑은 고딕"/>
                          <a:cs typeface="Times New Roman"/>
                        </a:rPr>
                        <a:t>R3, R4</a:t>
                      </a:r>
                      <a:endParaRPr lang="ko-KR" sz="1400" kern="100">
                        <a:latin typeface="+mn-lt"/>
                        <a:ea typeface="맑은 고딕"/>
                        <a:cs typeface="Times New Roman"/>
                      </a:endParaRPr>
                    </a:p>
                  </a:txBody>
                  <a:tcPr marL="68580" marR="68580" marT="0" marB="0"/>
                </a:tc>
                <a:tc>
                  <a:txBody>
                    <a:bodyPr/>
                    <a:lstStyle/>
                    <a:p>
                      <a:pPr algn="ctr" latinLnBrk="1">
                        <a:spcAft>
                          <a:spcPts val="0"/>
                        </a:spcAft>
                      </a:pPr>
                      <a:r>
                        <a:rPr lang="en-US" sz="1400" kern="100" dirty="0">
                          <a:latin typeface="+mn-lt"/>
                          <a:ea typeface="맑은 고딕"/>
                          <a:cs typeface="Times New Roman"/>
                        </a:rPr>
                        <a:t>S3</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endParaRPr lang="en-US" sz="1400" kern="100" dirty="0">
                        <a:latin typeface="+mn-lt"/>
                        <a:ea typeface="맑은 고딕"/>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lt"/>
                          <a:ea typeface="맑은 고딕"/>
                          <a:cs typeface="Times New Roman"/>
                        </a:rPr>
                        <a:t>Layered style</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a:latin typeface="+mn-lt"/>
                          <a:ea typeface="맑은 고딕"/>
                          <a:cs typeface="Times New Roman"/>
                        </a:rPr>
                        <a:t>R5</a:t>
                      </a:r>
                      <a:endParaRPr lang="ko-KR" sz="1400" kern="100">
                        <a:latin typeface="+mn-lt"/>
                        <a:ea typeface="맑은 고딕"/>
                        <a:cs typeface="Times New Roman"/>
                      </a:endParaRPr>
                    </a:p>
                  </a:txBody>
                  <a:tcPr marL="68580" marR="68580" marT="0" marB="0"/>
                </a:tc>
                <a:tc>
                  <a:txBody>
                    <a:bodyPr/>
                    <a:lstStyle/>
                    <a:p>
                      <a:pPr algn="ctr" latinLnBrk="1">
                        <a:spcAft>
                          <a:spcPts val="0"/>
                        </a:spcAft>
                      </a:pPr>
                      <a:r>
                        <a:rPr lang="en-US" sz="1400" kern="100">
                          <a:latin typeface="+mn-lt"/>
                          <a:ea typeface="맑은 고딕"/>
                          <a:cs typeface="Times New Roman"/>
                        </a:rPr>
                        <a:t>S4</a:t>
                      </a:r>
                      <a:endParaRPr lang="ko-KR" sz="1400" kern="100">
                        <a:latin typeface="+mn-lt"/>
                        <a:ea typeface="맑은 고딕"/>
                        <a:cs typeface="Times New Roman"/>
                      </a:endParaRPr>
                    </a:p>
                  </a:txBody>
                  <a:tcPr marL="68580" marR="68580" marT="0" marB="0"/>
                </a:tc>
                <a:tc>
                  <a:txBody>
                    <a:bodyPr/>
                    <a:lstStyle/>
                    <a:p>
                      <a:pPr algn="ctr" latinLnBrk="1">
                        <a:spcAft>
                          <a:spcPts val="0"/>
                        </a:spcAft>
                      </a:pPr>
                      <a:endParaRPr lang="en-US" sz="1400" kern="100" dirty="0">
                        <a:latin typeface="+mn-lt"/>
                        <a:ea typeface="맑은 고딕"/>
                        <a:cs typeface="Times New Roman"/>
                      </a:endParaRPr>
                    </a:p>
                  </a:txBody>
                  <a:tcPr marL="68580" marR="68580" marT="0" marB="0"/>
                </a:tc>
              </a:tr>
            </a:tbl>
          </a:graphicData>
        </a:graphic>
      </p:graphicFrame>
      <p:sp>
        <p:nvSpPr>
          <p:cNvPr id="12" name="모서리가 둥근 직사각형 11"/>
          <p:cNvSpPr/>
          <p:nvPr/>
        </p:nvSpPr>
        <p:spPr bwMode="auto">
          <a:xfrm>
            <a:off x="857224" y="4429132"/>
            <a:ext cx="7929618" cy="2000264"/>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dirty="0" smtClean="0">
              <a:ln>
                <a:noFill/>
              </a:ln>
              <a:solidFill>
                <a:schemeClr val="tx1"/>
              </a:solidFill>
              <a:effectLst/>
              <a:latin typeface="Times New Roman" pitchFamily="18" charset="0"/>
            </a:endParaRPr>
          </a:p>
        </p:txBody>
      </p:sp>
      <p:sp>
        <p:nvSpPr>
          <p:cNvPr id="13" name="TextBox 12"/>
          <p:cNvSpPr txBox="1"/>
          <p:nvPr/>
        </p:nvSpPr>
        <p:spPr>
          <a:xfrm>
            <a:off x="1000100" y="4286256"/>
            <a:ext cx="7572428" cy="2308324"/>
          </a:xfrm>
          <a:prstGeom prst="rect">
            <a:avLst/>
          </a:prstGeom>
          <a:noFill/>
        </p:spPr>
        <p:txBody>
          <a:bodyPr wrap="square" rtlCol="0">
            <a:spAutoFit/>
          </a:bodyPr>
          <a:lstStyle/>
          <a:p>
            <a:pPr marL="342900" lvl="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lvl="0" indent="-342900" latinLnBrk="1"/>
            <a:r>
              <a:rPr lang="en-US" altLang="ko-KR" sz="1400" b="1" dirty="0" smtClean="0">
                <a:solidFill>
                  <a:srgbClr val="FFFF00"/>
                </a:solidFill>
                <a:latin typeface="Mangal" pitchFamily="18" charset="0"/>
                <a:ea typeface="HY나무L" pitchFamily="18" charset="-127"/>
                <a:cs typeface="Mangal" pitchFamily="18" charset="0"/>
              </a:rPr>
              <a:t>S3</a:t>
            </a:r>
            <a:r>
              <a:rPr lang="en-US" altLang="ko-KR" sz="1400" dirty="0" smtClean="0">
                <a:solidFill>
                  <a:schemeClr val="bg1"/>
                </a:solidFill>
                <a:latin typeface="Mangal" pitchFamily="18" charset="0"/>
                <a:ea typeface="HY나무L" pitchFamily="18" charset="-127"/>
                <a:cs typeface="Mangal" pitchFamily="18" charset="0"/>
              </a:rPr>
              <a:t> : Pipe and filter style decreases operation of reliability because detection, isolation and recovery is one of filter in the style. So, all the faults are dealt with in a filter. From this point, a fault can be processed with higher level processing mechanism. It leads to increase probability that the fault un-related function stop.</a:t>
            </a:r>
          </a:p>
          <a:p>
            <a:pPr marL="34290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lvl="0" indent="-342900" latinLnBrk="1"/>
            <a:r>
              <a:rPr lang="en-US" altLang="ko-KR" sz="1400" b="1" dirty="0" smtClean="0">
                <a:solidFill>
                  <a:srgbClr val="FFFF00"/>
                </a:solidFill>
                <a:latin typeface="Mangal" pitchFamily="18" charset="0"/>
                <a:ea typeface="HY나무L" pitchFamily="18" charset="-127"/>
                <a:cs typeface="Mangal" pitchFamily="18" charset="0"/>
              </a:rPr>
              <a:t>S4</a:t>
            </a:r>
            <a:r>
              <a:rPr lang="en-US" altLang="ko-KR" sz="1400" dirty="0" smtClean="0">
                <a:solidFill>
                  <a:schemeClr val="bg1"/>
                </a:solidFill>
                <a:latin typeface="Mangal" pitchFamily="18" charset="0"/>
                <a:ea typeface="HY나무L" pitchFamily="18" charset="-127"/>
                <a:cs typeface="Mangal" pitchFamily="18" charset="0"/>
              </a:rPr>
              <a:t> : Because each layer in the layered style deals faults which are corresponded that level, functions in a layer will not be affected by faults in other level.</a:t>
            </a:r>
          </a:p>
          <a:p>
            <a:pPr marL="342900" lvl="0" indent="-342900" latinLnBrk="1"/>
            <a:endParaRPr lang="ko-KR" altLang="en-US" dirty="0">
              <a:latin typeface="Mangal" pitchFamily="18" charset="0"/>
              <a:cs typeface="Mangal" pitchFamily="18" charset="0"/>
            </a:endParaRP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5" descr="KAIST_뒷배경 흰색.gif"/>
          <p:cNvPicPr>
            <a:picLocks noChangeAspect="1"/>
          </p:cNvPicPr>
          <p:nvPr/>
        </p:nvPicPr>
        <p:blipFill>
          <a:blip r:embed="rId3" cstate="print"/>
          <a:srcRect/>
          <a:stretch>
            <a:fillRect/>
          </a:stretch>
        </p:blipFill>
        <p:spPr bwMode="auto">
          <a:xfrm>
            <a:off x="7994574" y="6500834"/>
            <a:ext cx="1077987" cy="285752"/>
          </a:xfrm>
          <a:prstGeom prst="rect">
            <a:avLst/>
          </a:prstGeom>
          <a:noFill/>
          <a:ln w="9525">
            <a:noFill/>
            <a:miter lim="800000"/>
            <a:headEnd/>
            <a:tailEnd/>
          </a:ln>
        </p:spPr>
      </p:pic>
      <p:sp>
        <p:nvSpPr>
          <p:cNvPr id="8" name="Rectangle 2"/>
          <p:cNvSpPr>
            <a:spLocks noGrp="1" noChangeArrowheads="1"/>
          </p:cNvSpPr>
          <p:nvPr>
            <p:ph type="title"/>
          </p:nvPr>
        </p:nvSpPr>
        <p:spPr>
          <a:xfrm>
            <a:off x="1116013" y="188913"/>
            <a:ext cx="6840537" cy="609600"/>
          </a:xfrm>
        </p:spPr>
        <p:txBody>
          <a:bodyPr/>
          <a:lstStyle/>
          <a:p>
            <a:r>
              <a:rPr lang="en-US" altLang="ko-KR" dirty="0" smtClean="0">
                <a:ea typeface="굴림" pitchFamily="50" charset="-127"/>
              </a:rPr>
              <a:t>Analysis of Architectures</a:t>
            </a:r>
            <a:endParaRPr lang="en-US" altLang="ko-KR" dirty="0">
              <a:ea typeface="굴림" pitchFamily="50" charset="-127"/>
            </a:endParaRPr>
          </a:p>
        </p:txBody>
      </p:sp>
      <p:sp>
        <p:nvSpPr>
          <p:cNvPr id="6" name="내용 개체 틀 5"/>
          <p:cNvSpPr>
            <a:spLocks noGrp="1"/>
          </p:cNvSpPr>
          <p:nvPr>
            <p:ph idx="1"/>
          </p:nvPr>
        </p:nvSpPr>
        <p:spPr/>
        <p:txBody>
          <a:bodyPr/>
          <a:lstStyle/>
          <a:p>
            <a:r>
              <a:rPr lang="en-US" altLang="ko-KR" dirty="0" smtClean="0"/>
              <a:t>Reliability</a:t>
            </a:r>
            <a:endParaRPr lang="ko-KR" altLang="en-US" dirty="0"/>
          </a:p>
        </p:txBody>
      </p:sp>
      <p:graphicFrame>
        <p:nvGraphicFramePr>
          <p:cNvPr id="7" name="표 6"/>
          <p:cNvGraphicFramePr>
            <a:graphicFrameLocks noGrp="1"/>
          </p:cNvGraphicFramePr>
          <p:nvPr/>
        </p:nvGraphicFramePr>
        <p:xfrm>
          <a:off x="857224" y="1785926"/>
          <a:ext cx="7858180" cy="1544960"/>
        </p:xfrm>
        <a:graphic>
          <a:graphicData uri="http://schemas.openxmlformats.org/drawingml/2006/table">
            <a:tbl>
              <a:tblPr/>
              <a:tblGrid>
                <a:gridCol w="1541137"/>
                <a:gridCol w="6317043"/>
              </a:tblGrid>
              <a:tr h="285752">
                <a:tc>
                  <a:txBody>
                    <a:bodyPr/>
                    <a:lstStyle/>
                    <a:p>
                      <a:pPr algn="ctr" latinLnBrk="1">
                        <a:spcAft>
                          <a:spcPts val="0"/>
                        </a:spcAft>
                      </a:pPr>
                      <a:r>
                        <a:rPr lang="en-US" sz="1400" kern="100" dirty="0">
                          <a:latin typeface="Times New Roman"/>
                          <a:ea typeface="맑은 고딕"/>
                          <a:cs typeface="Times New Roman"/>
                        </a:rPr>
                        <a:t>Scenario R2.1</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0" dirty="0">
                          <a:solidFill>
                            <a:srgbClr val="000000"/>
                          </a:solidFill>
                          <a:latin typeface="Times New Roman"/>
                          <a:ea typeface="맑은 고딕"/>
                          <a:cs typeface="Times New Roman"/>
                        </a:rPr>
                        <a:t>Fault in individual device should be restored by using recovery and isolation method for individual device level. Fault in function, subsystem, system control should be also restored by using corresponding mechanism.</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Attribute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Reliability</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Environment</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Normal Operation</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Stimulus</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a:latin typeface="Times New Roman"/>
                          <a:ea typeface="맑은 고딕"/>
                          <a:cs typeface="Times New Roman"/>
                        </a:rPr>
                        <a:t>Set of faults</a:t>
                      </a:r>
                      <a:endParaRPr lang="ko-KR" sz="1400" kern="10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220">
                <a:tc>
                  <a:txBody>
                    <a:bodyPr/>
                    <a:lstStyle/>
                    <a:p>
                      <a:pPr algn="ctr" latinLnBrk="1">
                        <a:spcAft>
                          <a:spcPts val="0"/>
                        </a:spcAft>
                      </a:pPr>
                      <a:r>
                        <a:rPr lang="en-US" sz="1400" kern="100" dirty="0">
                          <a:latin typeface="Times New Roman"/>
                          <a:ea typeface="맑은 고딕"/>
                          <a:cs typeface="Times New Roman"/>
                        </a:rPr>
                        <a:t>Response</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latinLnBrk="1">
                        <a:spcAft>
                          <a:spcPts val="0"/>
                        </a:spcAft>
                      </a:pPr>
                      <a:r>
                        <a:rPr lang="en-US" sz="1400" kern="100" dirty="0">
                          <a:latin typeface="Times New Roman"/>
                          <a:ea typeface="맑은 고딕"/>
                          <a:cs typeface="Times New Roman"/>
                        </a:rPr>
                        <a:t>Each fault should be processed using fitted detection, isolation, recovery method.</a:t>
                      </a:r>
                      <a:endParaRPr lang="ko-KR" sz="1400" kern="100" dirty="0">
                        <a:latin typeface="맑은 고딕"/>
                        <a:ea typeface="맑은 고딕"/>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표 10"/>
          <p:cNvGraphicFramePr>
            <a:graphicFrameLocks noGrp="1"/>
          </p:cNvGraphicFramePr>
          <p:nvPr/>
        </p:nvGraphicFramePr>
        <p:xfrm>
          <a:off x="857224" y="3429000"/>
          <a:ext cx="7858180" cy="857256"/>
        </p:xfrm>
        <a:graphic>
          <a:graphicData uri="http://schemas.openxmlformats.org/drawingml/2006/table">
            <a:tbl>
              <a:tblPr>
                <a:tableStyleId>{3C2FFA5D-87B4-456A-9821-1D502468CF0F}</a:tableStyleId>
              </a:tblPr>
              <a:tblGrid>
                <a:gridCol w="2990266"/>
                <a:gridCol w="1622070"/>
                <a:gridCol w="1622922"/>
                <a:gridCol w="1622922"/>
              </a:tblGrid>
              <a:tr h="214314">
                <a:tc>
                  <a:txBody>
                    <a:bodyPr/>
                    <a:lstStyle/>
                    <a:p>
                      <a:pPr algn="ctr" latinLnBrk="1">
                        <a:spcAft>
                          <a:spcPts val="0"/>
                        </a:spcAft>
                      </a:pPr>
                      <a:r>
                        <a:rPr lang="en-US" sz="1400" kern="100" dirty="0">
                          <a:latin typeface="+mn-lt"/>
                          <a:ea typeface="맑은 고딕"/>
                          <a:cs typeface="Times New Roman"/>
                        </a:rPr>
                        <a:t>Architectural Style</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dirty="0">
                          <a:latin typeface="+mn-lt"/>
                          <a:ea typeface="맑은 고딕"/>
                          <a:cs typeface="Times New Roman"/>
                        </a:rPr>
                        <a:t>Risk</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a:latin typeface="+mn-lt"/>
                          <a:ea typeface="맑은 고딕"/>
                          <a:cs typeface="Times New Roman"/>
                        </a:rPr>
                        <a:t>Sensitivity</a:t>
                      </a:r>
                      <a:endParaRPr lang="ko-KR" sz="1400" kern="100">
                        <a:latin typeface="+mn-lt"/>
                        <a:ea typeface="맑은 고딕"/>
                        <a:cs typeface="Times New Roman"/>
                      </a:endParaRPr>
                    </a:p>
                  </a:txBody>
                  <a:tcPr marL="68580" marR="68580" marT="0" marB="0"/>
                </a:tc>
                <a:tc>
                  <a:txBody>
                    <a:bodyPr/>
                    <a:lstStyle/>
                    <a:p>
                      <a:pPr algn="ctr" latinLnBrk="1">
                        <a:spcAft>
                          <a:spcPts val="0"/>
                        </a:spcAft>
                      </a:pPr>
                      <a:r>
                        <a:rPr lang="en-US" sz="1400" kern="100">
                          <a:latin typeface="+mn-lt"/>
                          <a:ea typeface="맑은 고딕"/>
                          <a:cs typeface="Times New Roman"/>
                        </a:rPr>
                        <a:t>Trade off</a:t>
                      </a:r>
                      <a:endParaRPr lang="ko-KR" sz="1400" kern="100">
                        <a:latin typeface="+mn-lt"/>
                        <a:ea typeface="맑은 고딕"/>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lt"/>
                          <a:ea typeface="맑은 고딕"/>
                          <a:cs typeface="Times New Roman"/>
                        </a:rPr>
                        <a:t>Call-return style</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dirty="0">
                          <a:latin typeface="+mn-lt"/>
                          <a:ea typeface="맑은 고딕"/>
                          <a:cs typeface="Times New Roman"/>
                        </a:rPr>
                        <a:t>R1, R2, R6</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endParaRPr lang="en-US" sz="1400" kern="100" dirty="0">
                        <a:latin typeface="+mn-lt"/>
                        <a:ea typeface="맑은 고딕"/>
                        <a:cs typeface="Times New Roman"/>
                      </a:endParaRPr>
                    </a:p>
                  </a:txBody>
                  <a:tcPr marL="68580" marR="68580" marT="0" marB="0"/>
                </a:tc>
                <a:tc>
                  <a:txBody>
                    <a:bodyPr/>
                    <a:lstStyle/>
                    <a:p>
                      <a:pPr algn="ctr" latinLnBrk="1">
                        <a:spcAft>
                          <a:spcPts val="0"/>
                        </a:spcAft>
                      </a:pPr>
                      <a:endParaRPr lang="en-US" sz="1400" kern="100">
                        <a:latin typeface="+mn-lt"/>
                        <a:ea typeface="맑은 고딕"/>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lt"/>
                          <a:ea typeface="맑은 고딕"/>
                          <a:cs typeface="Times New Roman"/>
                        </a:rPr>
                        <a:t>Pipe and filter style</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a:latin typeface="+mn-lt"/>
                          <a:ea typeface="맑은 고딕"/>
                          <a:cs typeface="Times New Roman"/>
                        </a:rPr>
                        <a:t>R3, R4</a:t>
                      </a:r>
                      <a:endParaRPr lang="ko-KR" sz="1400" kern="100">
                        <a:latin typeface="+mn-lt"/>
                        <a:ea typeface="맑은 고딕"/>
                        <a:cs typeface="Times New Roman"/>
                      </a:endParaRPr>
                    </a:p>
                  </a:txBody>
                  <a:tcPr marL="68580" marR="68580" marT="0" marB="0"/>
                </a:tc>
                <a:tc>
                  <a:txBody>
                    <a:bodyPr/>
                    <a:lstStyle/>
                    <a:p>
                      <a:pPr algn="ctr" latinLnBrk="1">
                        <a:spcAft>
                          <a:spcPts val="0"/>
                        </a:spcAft>
                      </a:pPr>
                      <a:r>
                        <a:rPr lang="en-US" sz="1400" kern="100" dirty="0">
                          <a:latin typeface="+mn-lt"/>
                          <a:ea typeface="맑은 고딕"/>
                          <a:cs typeface="Times New Roman"/>
                        </a:rPr>
                        <a:t>S3</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endParaRPr lang="en-US" sz="1400" kern="100" dirty="0">
                        <a:latin typeface="+mn-lt"/>
                        <a:ea typeface="맑은 고딕"/>
                        <a:cs typeface="Times New Roman"/>
                      </a:endParaRPr>
                    </a:p>
                  </a:txBody>
                  <a:tcPr marL="68580" marR="68580" marT="0" marB="0"/>
                </a:tc>
              </a:tr>
              <a:tr h="214314">
                <a:tc>
                  <a:txBody>
                    <a:bodyPr/>
                    <a:lstStyle/>
                    <a:p>
                      <a:pPr marL="342900" lvl="0" indent="-342900" algn="ctr" latinLnBrk="1">
                        <a:spcAft>
                          <a:spcPts val="0"/>
                        </a:spcAft>
                        <a:buFont typeface="+mj-lt"/>
                        <a:buNone/>
                      </a:pPr>
                      <a:r>
                        <a:rPr lang="en-US" sz="1400" kern="100" dirty="0">
                          <a:latin typeface="+mn-lt"/>
                          <a:ea typeface="맑은 고딕"/>
                          <a:cs typeface="Times New Roman"/>
                        </a:rPr>
                        <a:t>Layered style</a:t>
                      </a:r>
                      <a:endParaRPr lang="ko-KR" sz="1400" kern="100" dirty="0">
                        <a:latin typeface="+mn-lt"/>
                        <a:ea typeface="맑은 고딕"/>
                        <a:cs typeface="Times New Roman"/>
                      </a:endParaRPr>
                    </a:p>
                  </a:txBody>
                  <a:tcPr marL="68580" marR="68580" marT="0" marB="0"/>
                </a:tc>
                <a:tc>
                  <a:txBody>
                    <a:bodyPr/>
                    <a:lstStyle/>
                    <a:p>
                      <a:pPr algn="ctr" latinLnBrk="1">
                        <a:spcAft>
                          <a:spcPts val="0"/>
                        </a:spcAft>
                      </a:pPr>
                      <a:r>
                        <a:rPr lang="en-US" sz="1400" kern="100">
                          <a:latin typeface="+mn-lt"/>
                          <a:ea typeface="맑은 고딕"/>
                          <a:cs typeface="Times New Roman"/>
                        </a:rPr>
                        <a:t>R5</a:t>
                      </a:r>
                      <a:endParaRPr lang="ko-KR" sz="1400" kern="100">
                        <a:latin typeface="+mn-lt"/>
                        <a:ea typeface="맑은 고딕"/>
                        <a:cs typeface="Times New Roman"/>
                      </a:endParaRPr>
                    </a:p>
                  </a:txBody>
                  <a:tcPr marL="68580" marR="68580" marT="0" marB="0"/>
                </a:tc>
                <a:tc>
                  <a:txBody>
                    <a:bodyPr/>
                    <a:lstStyle/>
                    <a:p>
                      <a:pPr algn="ctr" latinLnBrk="1">
                        <a:spcAft>
                          <a:spcPts val="0"/>
                        </a:spcAft>
                      </a:pPr>
                      <a:r>
                        <a:rPr lang="en-US" sz="1400" kern="100">
                          <a:latin typeface="+mn-lt"/>
                          <a:ea typeface="맑은 고딕"/>
                          <a:cs typeface="Times New Roman"/>
                        </a:rPr>
                        <a:t>S4</a:t>
                      </a:r>
                      <a:endParaRPr lang="ko-KR" sz="1400" kern="100">
                        <a:latin typeface="+mn-lt"/>
                        <a:ea typeface="맑은 고딕"/>
                        <a:cs typeface="Times New Roman"/>
                      </a:endParaRPr>
                    </a:p>
                  </a:txBody>
                  <a:tcPr marL="68580" marR="68580" marT="0" marB="0"/>
                </a:tc>
                <a:tc>
                  <a:txBody>
                    <a:bodyPr/>
                    <a:lstStyle/>
                    <a:p>
                      <a:pPr algn="ctr" latinLnBrk="1">
                        <a:spcAft>
                          <a:spcPts val="0"/>
                        </a:spcAft>
                      </a:pPr>
                      <a:endParaRPr lang="en-US" sz="1400" kern="100" dirty="0">
                        <a:latin typeface="+mn-lt"/>
                        <a:ea typeface="맑은 고딕"/>
                        <a:cs typeface="Times New Roman"/>
                      </a:endParaRPr>
                    </a:p>
                  </a:txBody>
                  <a:tcPr marL="68580" marR="68580" marT="0" marB="0"/>
                </a:tc>
              </a:tr>
            </a:tbl>
          </a:graphicData>
        </a:graphic>
      </p:graphicFrame>
      <p:sp>
        <p:nvSpPr>
          <p:cNvPr id="12" name="모서리가 둥근 직사각형 11"/>
          <p:cNvSpPr/>
          <p:nvPr/>
        </p:nvSpPr>
        <p:spPr bwMode="auto">
          <a:xfrm>
            <a:off x="857224" y="4429132"/>
            <a:ext cx="7929618" cy="2000264"/>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dirty="0" smtClean="0">
              <a:ln>
                <a:noFill/>
              </a:ln>
              <a:solidFill>
                <a:schemeClr val="tx1"/>
              </a:solidFill>
              <a:effectLst/>
              <a:latin typeface="Times New Roman" pitchFamily="18" charset="0"/>
            </a:endParaRPr>
          </a:p>
        </p:txBody>
      </p:sp>
      <p:sp>
        <p:nvSpPr>
          <p:cNvPr id="10" name="TextBox 9"/>
          <p:cNvSpPr txBox="1"/>
          <p:nvPr/>
        </p:nvSpPr>
        <p:spPr>
          <a:xfrm>
            <a:off x="1000100" y="4214818"/>
            <a:ext cx="7572428" cy="2462213"/>
          </a:xfrm>
          <a:prstGeom prst="rect">
            <a:avLst/>
          </a:prstGeom>
          <a:noFill/>
        </p:spPr>
        <p:txBody>
          <a:bodyPr wrap="square" rtlCol="0">
            <a:spAutoFit/>
          </a:bodyPr>
          <a:lstStyle/>
          <a:p>
            <a:pPr marL="342900" lvl="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indent="-342900" latinLnBrk="1"/>
            <a:r>
              <a:rPr lang="en-US" altLang="ko-KR" sz="1400" b="1" u="sng" dirty="0" smtClean="0">
                <a:solidFill>
                  <a:schemeClr val="bg1"/>
                </a:solidFill>
                <a:latin typeface="Mangal" pitchFamily="18" charset="0"/>
                <a:ea typeface="HY나무L" pitchFamily="18" charset="-127"/>
                <a:cs typeface="Mangal" pitchFamily="18" charset="0"/>
              </a:rPr>
              <a:t>Reasoning</a:t>
            </a:r>
          </a:p>
          <a:p>
            <a:pPr marL="34290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indent="-342900" latinLnBrk="1">
              <a:buFont typeface="Wingdings" pitchFamily="2" charset="2"/>
              <a:buChar char="§"/>
            </a:pPr>
            <a:r>
              <a:rPr lang="en-US" altLang="ko-KR" sz="1400" dirty="0" smtClean="0">
                <a:solidFill>
                  <a:schemeClr val="bg1"/>
                </a:solidFill>
                <a:latin typeface="Mangal" pitchFamily="18" charset="0"/>
                <a:ea typeface="HY나무L" pitchFamily="18" charset="-127"/>
                <a:cs typeface="Mangal" pitchFamily="18" charset="0"/>
              </a:rPr>
              <a:t>Call-return doesn’t significantly affect on reliability quality attribute.</a:t>
            </a:r>
          </a:p>
          <a:p>
            <a:pPr marL="342900" indent="-342900" latinLnBrk="1">
              <a:buFont typeface="Wingdings" pitchFamily="2" charset="2"/>
              <a:buChar char="§"/>
            </a:pPr>
            <a:endParaRPr lang="en-US" altLang="ko-KR" sz="1400" dirty="0" smtClean="0">
              <a:solidFill>
                <a:schemeClr val="bg1"/>
              </a:solidFill>
              <a:latin typeface="Mangal" pitchFamily="18" charset="0"/>
              <a:ea typeface="HY나무L" pitchFamily="18" charset="-127"/>
              <a:cs typeface="Mangal" pitchFamily="18" charset="0"/>
            </a:endParaRPr>
          </a:p>
          <a:p>
            <a:pPr marL="342900" indent="-342900" latinLnBrk="1">
              <a:buFont typeface="Wingdings" pitchFamily="2" charset="2"/>
              <a:buChar char="§"/>
            </a:pPr>
            <a:r>
              <a:rPr lang="en-US" altLang="ko-KR" sz="1400" dirty="0" smtClean="0">
                <a:solidFill>
                  <a:schemeClr val="bg1"/>
                </a:solidFill>
                <a:latin typeface="Mangal" pitchFamily="18" charset="0"/>
                <a:ea typeface="HY나무L" pitchFamily="18" charset="-127"/>
                <a:cs typeface="Mangal" pitchFamily="18" charset="0"/>
              </a:rPr>
              <a:t>Pipe and filter style decreases the operation in reliability because of S3. It also decreases efficiency because it process with all methods for detection, isolation, recovery for a faults.</a:t>
            </a:r>
          </a:p>
          <a:p>
            <a:pPr marL="342900" indent="-342900" latinLnBrk="1"/>
            <a:endParaRPr lang="en-US" altLang="ko-KR" sz="1400" dirty="0" smtClean="0">
              <a:solidFill>
                <a:schemeClr val="bg1"/>
              </a:solidFill>
              <a:latin typeface="Mangal" pitchFamily="18" charset="0"/>
              <a:ea typeface="HY나무L" pitchFamily="18" charset="-127"/>
              <a:cs typeface="Mangal" pitchFamily="18" charset="0"/>
            </a:endParaRPr>
          </a:p>
          <a:p>
            <a:pPr marL="342900" indent="-342900" latinLnBrk="1">
              <a:buFont typeface="Wingdings" pitchFamily="2" charset="2"/>
              <a:buChar char="§"/>
            </a:pPr>
            <a:r>
              <a:rPr lang="en-US" altLang="ko-KR" sz="1400" dirty="0" smtClean="0">
                <a:solidFill>
                  <a:schemeClr val="bg1"/>
                </a:solidFill>
                <a:latin typeface="Mangal" pitchFamily="18" charset="0"/>
                <a:ea typeface="HY나무L" pitchFamily="18" charset="-127"/>
                <a:cs typeface="Mangal" pitchFamily="18" charset="0"/>
              </a:rPr>
              <a:t>Layered style is good candidate because it improves reliability as mentioned S4.</a:t>
            </a:r>
          </a:p>
          <a:p>
            <a:pPr marL="342900" indent="-342900" latinLnBrk="1">
              <a:buFont typeface="Wingdings" pitchFamily="2" charset="2"/>
              <a:buChar char="§"/>
            </a:pPr>
            <a:r>
              <a:rPr lang="en-US" altLang="ko-KR" sz="1400" dirty="0" smtClean="0">
                <a:solidFill>
                  <a:schemeClr val="bg1"/>
                </a:solidFill>
                <a:latin typeface="Mangal" pitchFamily="18" charset="0"/>
                <a:ea typeface="HY나무L" pitchFamily="18" charset="-127"/>
                <a:cs typeface="Mangal" pitchFamily="18" charset="0"/>
              </a:rPr>
              <a:t> </a:t>
            </a: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Analysis of Architectures</a:t>
            </a:r>
            <a:endParaRPr lang="ko-KR" altLang="en-US" dirty="0"/>
          </a:p>
        </p:txBody>
      </p:sp>
      <p:sp>
        <p:nvSpPr>
          <p:cNvPr id="3" name="내용 개체 틀 2"/>
          <p:cNvSpPr>
            <a:spLocks noGrp="1"/>
          </p:cNvSpPr>
          <p:nvPr>
            <p:ph idx="1"/>
          </p:nvPr>
        </p:nvSpPr>
        <p:spPr/>
        <p:txBody>
          <a:bodyPr/>
          <a:lstStyle/>
          <a:p>
            <a:r>
              <a:rPr lang="en-US" altLang="ko-KR" dirty="0" smtClean="0"/>
              <a:t>Architectural Decision for </a:t>
            </a:r>
            <a:r>
              <a:rPr lang="en-US" altLang="ko-KR" dirty="0" smtClean="0"/>
              <a:t>FPS</a:t>
            </a:r>
            <a:endParaRPr lang="ko-KR" altLang="en-US" dirty="0"/>
          </a:p>
        </p:txBody>
      </p:sp>
      <p:graphicFrame>
        <p:nvGraphicFramePr>
          <p:cNvPr id="6" name="표 5"/>
          <p:cNvGraphicFramePr>
            <a:graphicFrameLocks noGrp="1"/>
          </p:cNvGraphicFramePr>
          <p:nvPr/>
        </p:nvGraphicFramePr>
        <p:xfrm>
          <a:off x="857225" y="2000241"/>
          <a:ext cx="7786743" cy="2928956"/>
        </p:xfrm>
        <a:graphic>
          <a:graphicData uri="http://schemas.openxmlformats.org/drawingml/2006/table">
            <a:tbl>
              <a:tblPr>
                <a:tableStyleId>{3C2FFA5D-87B4-456A-9821-1D502468CF0F}</a:tableStyleId>
              </a:tblPr>
              <a:tblGrid>
                <a:gridCol w="2286015"/>
                <a:gridCol w="1375182"/>
                <a:gridCol w="1375182"/>
                <a:gridCol w="1375182"/>
                <a:gridCol w="1375182"/>
              </a:tblGrid>
              <a:tr h="732239">
                <a:tc>
                  <a:txBody>
                    <a:bodyPr/>
                    <a:lstStyle/>
                    <a:p>
                      <a:pPr algn="ctr" latinLnBrk="1">
                        <a:spcAft>
                          <a:spcPts val="0"/>
                        </a:spcAft>
                      </a:pPr>
                      <a:r>
                        <a:rPr lang="en-US" sz="2000" kern="100" dirty="0"/>
                        <a:t>Architectural Style</a:t>
                      </a:r>
                      <a:endParaRPr lang="ko-KR" sz="2000" kern="100" dirty="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dirty="0"/>
                        <a:t>Efficiency</a:t>
                      </a:r>
                      <a:endParaRPr lang="ko-KR" sz="2000" kern="100" dirty="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dirty="0"/>
                        <a:t>Reliability</a:t>
                      </a:r>
                      <a:endParaRPr lang="ko-KR" sz="2000" kern="100" dirty="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a:t>Portability</a:t>
                      </a:r>
                      <a:endParaRPr lang="ko-KR" sz="2000" kern="10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a:t>Score</a:t>
                      </a:r>
                      <a:endParaRPr lang="ko-KR" sz="2000" kern="100">
                        <a:latin typeface="맑은 고딕"/>
                        <a:ea typeface="맑은 고딕"/>
                        <a:cs typeface="Times New Roman"/>
                      </a:endParaRPr>
                    </a:p>
                  </a:txBody>
                  <a:tcPr marL="68580" marR="68580" marT="0" marB="0" anchor="ctr"/>
                </a:tc>
              </a:tr>
              <a:tr h="732239">
                <a:tc>
                  <a:txBody>
                    <a:bodyPr/>
                    <a:lstStyle/>
                    <a:p>
                      <a:pPr algn="ctr" latinLnBrk="1">
                        <a:spcAft>
                          <a:spcPts val="0"/>
                        </a:spcAft>
                      </a:pPr>
                      <a:r>
                        <a:rPr lang="en-US" sz="2000" kern="100"/>
                        <a:t>Call-return style</a:t>
                      </a:r>
                      <a:endParaRPr lang="ko-KR" sz="2000" kern="10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dirty="0"/>
                        <a:t>-</a:t>
                      </a:r>
                      <a:endParaRPr lang="ko-KR" sz="2000" kern="100" dirty="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dirty="0"/>
                        <a:t>0</a:t>
                      </a:r>
                      <a:endParaRPr lang="ko-KR" sz="2000" kern="100" dirty="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dirty="0"/>
                        <a:t>+</a:t>
                      </a:r>
                      <a:endParaRPr lang="ko-KR" sz="2000" kern="100" dirty="0">
                        <a:latin typeface="맑은 고딕"/>
                        <a:ea typeface="맑은 고딕"/>
                        <a:cs typeface="Times New Roman"/>
                      </a:endParaRPr>
                    </a:p>
                  </a:txBody>
                  <a:tcPr marL="68580" marR="68580" marT="0" marB="0" anchor="ctr"/>
                </a:tc>
                <a:tc>
                  <a:txBody>
                    <a:bodyPr/>
                    <a:lstStyle/>
                    <a:p>
                      <a:pPr algn="ctr" latinLnBrk="1">
                        <a:spcAft>
                          <a:spcPts val="0"/>
                        </a:spcAft>
                      </a:pPr>
                      <a:r>
                        <a:rPr lang="en-US" altLang="ko-KR" sz="2000" kern="100" dirty="0" smtClean="0">
                          <a:latin typeface="+mn-lt"/>
                          <a:ea typeface="+mn-ea"/>
                          <a:cs typeface="+mn-cs"/>
                        </a:rPr>
                        <a:t>0</a:t>
                      </a:r>
                      <a:endParaRPr lang="ko-KR" sz="2000" kern="100" dirty="0">
                        <a:latin typeface="맑은 고딕"/>
                        <a:ea typeface="맑은 고딕"/>
                        <a:cs typeface="Times New Roman"/>
                      </a:endParaRPr>
                    </a:p>
                  </a:txBody>
                  <a:tcPr marL="68580" marR="68580" marT="0" marB="0" anchor="ctr"/>
                </a:tc>
              </a:tr>
              <a:tr h="732239">
                <a:tc>
                  <a:txBody>
                    <a:bodyPr/>
                    <a:lstStyle/>
                    <a:p>
                      <a:pPr algn="ctr" latinLnBrk="1">
                        <a:spcAft>
                          <a:spcPts val="0"/>
                        </a:spcAft>
                      </a:pPr>
                      <a:r>
                        <a:rPr lang="en-US" sz="2000" kern="100"/>
                        <a:t>Pipe and filter style</a:t>
                      </a:r>
                      <a:endParaRPr lang="ko-KR" sz="2000" kern="10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a:t>0</a:t>
                      </a:r>
                      <a:endParaRPr lang="ko-KR" sz="2000" kern="10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dirty="0"/>
                        <a:t>-</a:t>
                      </a:r>
                      <a:endParaRPr lang="ko-KR" sz="2000" kern="100" dirty="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dirty="0"/>
                        <a:t>0</a:t>
                      </a:r>
                      <a:endParaRPr lang="ko-KR" sz="2000" kern="100" dirty="0">
                        <a:latin typeface="맑은 고딕"/>
                        <a:ea typeface="맑은 고딕"/>
                        <a:cs typeface="Times New Roman"/>
                      </a:endParaRPr>
                    </a:p>
                  </a:txBody>
                  <a:tcPr marL="68580" marR="68580" marT="0" marB="0" anchor="ctr"/>
                </a:tc>
                <a:tc>
                  <a:txBody>
                    <a:bodyPr/>
                    <a:lstStyle/>
                    <a:p>
                      <a:pPr algn="ctr" latinLnBrk="1">
                        <a:spcAft>
                          <a:spcPts val="0"/>
                        </a:spcAft>
                      </a:pPr>
                      <a:r>
                        <a:rPr lang="en-US" sz="2000" kern="100" dirty="0"/>
                        <a:t>0</a:t>
                      </a:r>
                      <a:endParaRPr lang="ko-KR" sz="2000" kern="100" dirty="0">
                        <a:latin typeface="맑은 고딕"/>
                        <a:ea typeface="맑은 고딕"/>
                        <a:cs typeface="Times New Roman"/>
                      </a:endParaRPr>
                    </a:p>
                  </a:txBody>
                  <a:tcPr marL="68580" marR="68580" marT="0" marB="0" anchor="ctr"/>
                </a:tc>
              </a:tr>
              <a:tr h="732239">
                <a:tc>
                  <a:txBody>
                    <a:bodyPr/>
                    <a:lstStyle/>
                    <a:p>
                      <a:pPr algn="ctr" latinLnBrk="1">
                        <a:spcAft>
                          <a:spcPts val="0"/>
                        </a:spcAft>
                      </a:pPr>
                      <a:r>
                        <a:rPr lang="en-US" sz="2000" kern="100" dirty="0"/>
                        <a:t>Layered style</a:t>
                      </a:r>
                      <a:endParaRPr lang="ko-KR" sz="2000" kern="100" dirty="0">
                        <a:latin typeface="맑은 고딕"/>
                        <a:ea typeface="맑은 고딕"/>
                        <a:cs typeface="Times New Roman"/>
                      </a:endParaRPr>
                    </a:p>
                  </a:txBody>
                  <a:tcPr marL="68580" marR="68580" marT="0" marB="0" anchor="ctr">
                    <a:solidFill>
                      <a:schemeClr val="accent1">
                        <a:alpha val="70000"/>
                      </a:schemeClr>
                    </a:solidFill>
                  </a:tcPr>
                </a:tc>
                <a:tc>
                  <a:txBody>
                    <a:bodyPr/>
                    <a:lstStyle/>
                    <a:p>
                      <a:pPr algn="ctr" latinLnBrk="1">
                        <a:spcAft>
                          <a:spcPts val="0"/>
                        </a:spcAft>
                      </a:pPr>
                      <a:r>
                        <a:rPr lang="en-US" sz="2000" kern="100" dirty="0"/>
                        <a:t>+</a:t>
                      </a:r>
                      <a:endParaRPr lang="ko-KR" sz="2000" kern="100" dirty="0">
                        <a:latin typeface="맑은 고딕"/>
                        <a:ea typeface="맑은 고딕"/>
                        <a:cs typeface="Times New Roman"/>
                      </a:endParaRPr>
                    </a:p>
                  </a:txBody>
                  <a:tcPr marL="68580" marR="68580" marT="0" marB="0" anchor="ctr">
                    <a:solidFill>
                      <a:schemeClr val="accent1">
                        <a:alpha val="70000"/>
                      </a:schemeClr>
                    </a:solidFill>
                  </a:tcPr>
                </a:tc>
                <a:tc>
                  <a:txBody>
                    <a:bodyPr/>
                    <a:lstStyle/>
                    <a:p>
                      <a:pPr algn="ctr" latinLnBrk="1">
                        <a:spcAft>
                          <a:spcPts val="0"/>
                        </a:spcAft>
                      </a:pPr>
                      <a:r>
                        <a:rPr lang="en-US" sz="2000" kern="100" dirty="0"/>
                        <a:t>+</a:t>
                      </a:r>
                      <a:endParaRPr lang="ko-KR" sz="2000" kern="100" dirty="0">
                        <a:latin typeface="맑은 고딕"/>
                        <a:ea typeface="맑은 고딕"/>
                        <a:cs typeface="Times New Roman"/>
                      </a:endParaRPr>
                    </a:p>
                  </a:txBody>
                  <a:tcPr marL="68580" marR="68580" marT="0" marB="0" anchor="ctr">
                    <a:solidFill>
                      <a:schemeClr val="accent1">
                        <a:alpha val="70000"/>
                      </a:schemeClr>
                    </a:solidFill>
                  </a:tcPr>
                </a:tc>
                <a:tc>
                  <a:txBody>
                    <a:bodyPr/>
                    <a:lstStyle/>
                    <a:p>
                      <a:pPr algn="ctr" latinLnBrk="1">
                        <a:spcAft>
                          <a:spcPts val="0"/>
                        </a:spcAft>
                      </a:pPr>
                      <a:r>
                        <a:rPr lang="en-US" sz="2000" kern="100" dirty="0"/>
                        <a:t>0</a:t>
                      </a:r>
                      <a:endParaRPr lang="ko-KR" sz="2000" kern="100" dirty="0">
                        <a:latin typeface="맑은 고딕"/>
                        <a:ea typeface="맑은 고딕"/>
                        <a:cs typeface="Times New Roman"/>
                      </a:endParaRPr>
                    </a:p>
                  </a:txBody>
                  <a:tcPr marL="68580" marR="68580" marT="0" marB="0" anchor="ctr">
                    <a:solidFill>
                      <a:schemeClr val="accent1">
                        <a:alpha val="70000"/>
                      </a:schemeClr>
                    </a:solidFill>
                  </a:tcPr>
                </a:tc>
                <a:tc>
                  <a:txBody>
                    <a:bodyPr/>
                    <a:lstStyle/>
                    <a:p>
                      <a:pPr algn="ctr" latinLnBrk="1">
                        <a:spcAft>
                          <a:spcPts val="0"/>
                        </a:spcAft>
                      </a:pPr>
                      <a:r>
                        <a:rPr lang="en-US" sz="2000" kern="100" dirty="0"/>
                        <a:t>2</a:t>
                      </a:r>
                      <a:endParaRPr lang="ko-KR" sz="2000" kern="100" dirty="0">
                        <a:latin typeface="맑은 고딕"/>
                        <a:ea typeface="맑은 고딕"/>
                        <a:cs typeface="Times New Roman"/>
                      </a:endParaRPr>
                    </a:p>
                  </a:txBody>
                  <a:tcPr marL="68580" marR="68580" marT="0" marB="0" anchor="ctr">
                    <a:solidFill>
                      <a:schemeClr val="accent1">
                        <a:alpha val="70000"/>
                      </a:schemeClr>
                    </a:solidFill>
                  </a:tcPr>
                </a:tc>
              </a:tr>
            </a:tbl>
          </a:graphicData>
        </a:graphic>
      </p:graphicFrame>
      <p:pic>
        <p:nvPicPr>
          <p:cNvPr id="7" name="그림 5" descr="KAIST_뒷배경 흰색.gif"/>
          <p:cNvPicPr>
            <a:picLocks noChangeAspect="1"/>
          </p:cNvPicPr>
          <p:nvPr/>
        </p:nvPicPr>
        <p:blipFill>
          <a:blip r:embed="rId2" cstate="print"/>
          <a:srcRect/>
          <a:stretch>
            <a:fillRect/>
          </a:stretch>
        </p:blipFill>
        <p:spPr bwMode="auto">
          <a:xfrm>
            <a:off x="7994574" y="6500834"/>
            <a:ext cx="1077987" cy="28575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Analysis of Architectures</a:t>
            </a:r>
            <a:endParaRPr lang="ko-KR" altLang="en-US" dirty="0"/>
          </a:p>
        </p:txBody>
      </p:sp>
      <p:sp>
        <p:nvSpPr>
          <p:cNvPr id="3" name="내용 개체 틀 2"/>
          <p:cNvSpPr>
            <a:spLocks noGrp="1"/>
          </p:cNvSpPr>
          <p:nvPr>
            <p:ph idx="1"/>
          </p:nvPr>
        </p:nvSpPr>
        <p:spPr/>
        <p:txBody>
          <a:bodyPr/>
          <a:lstStyle/>
          <a:p>
            <a:r>
              <a:rPr lang="en-US" altLang="ko-KR" dirty="0" smtClean="0"/>
              <a:t>Architectural Decision for </a:t>
            </a:r>
            <a:r>
              <a:rPr lang="en-US" altLang="ko-KR" dirty="0" smtClean="0"/>
              <a:t>FPS</a:t>
            </a:r>
            <a:endParaRPr lang="ko-KR" altLang="en-US" dirty="0"/>
          </a:p>
        </p:txBody>
      </p:sp>
      <p:pic>
        <p:nvPicPr>
          <p:cNvPr id="7" name="그림 5" descr="KAIST_뒷배경 흰색.gif"/>
          <p:cNvPicPr>
            <a:picLocks noChangeAspect="1"/>
          </p:cNvPicPr>
          <p:nvPr/>
        </p:nvPicPr>
        <p:blipFill>
          <a:blip r:embed="rId3" cstate="print"/>
          <a:srcRect/>
          <a:stretch>
            <a:fillRect/>
          </a:stretch>
        </p:blipFill>
        <p:spPr bwMode="auto">
          <a:xfrm>
            <a:off x="7994574" y="6500834"/>
            <a:ext cx="1077987" cy="285752"/>
          </a:xfrm>
          <a:prstGeom prst="rect">
            <a:avLst/>
          </a:prstGeom>
          <a:noFill/>
          <a:ln w="9525">
            <a:noFill/>
            <a:miter lim="800000"/>
            <a:headEnd/>
            <a:tailEnd/>
          </a:ln>
        </p:spPr>
      </p:pic>
      <p:graphicFrame>
        <p:nvGraphicFramePr>
          <p:cNvPr id="26" name="표 25"/>
          <p:cNvGraphicFramePr>
            <a:graphicFrameLocks noGrp="1"/>
          </p:cNvGraphicFramePr>
          <p:nvPr/>
        </p:nvGraphicFramePr>
        <p:xfrm>
          <a:off x="2695813" y="2357430"/>
          <a:ext cx="4376517" cy="3214710"/>
        </p:xfrm>
        <a:graphic>
          <a:graphicData uri="http://schemas.openxmlformats.org/drawingml/2006/table">
            <a:tbl>
              <a:tblPr firstRow="1" bandRow="1">
                <a:tableStyleId>{69CF1AB2-1976-4502-BF36-3FF5EA218861}</a:tableStyleId>
              </a:tblPr>
              <a:tblGrid>
                <a:gridCol w="4376517"/>
              </a:tblGrid>
              <a:tr h="642942">
                <a:tc>
                  <a:txBody>
                    <a:bodyPr/>
                    <a:lstStyle/>
                    <a:p>
                      <a:pPr algn="ctr" latinLnBrk="1"/>
                      <a:r>
                        <a:rPr lang="en-US" altLang="ko-KR" sz="1800" b="0" dirty="0" smtClean="0"/>
                        <a:t>Manual FDIR</a:t>
                      </a:r>
                      <a:endParaRPr lang="ko-KR" altLang="en-US" sz="1800" b="0" dirty="0"/>
                    </a:p>
                  </a:txBody>
                  <a:tcPr anchor="ctr"/>
                </a:tc>
              </a:tr>
              <a:tr h="642942">
                <a:tc>
                  <a:txBody>
                    <a:bodyPr/>
                    <a:lstStyle/>
                    <a:p>
                      <a:pPr algn="ctr" latinLnBrk="1"/>
                      <a:r>
                        <a:rPr lang="en-US" altLang="ko-KR" sz="1800" b="0" dirty="0" smtClean="0"/>
                        <a:t>System Control</a:t>
                      </a:r>
                      <a:endParaRPr lang="ko-KR" altLang="en-US" sz="1800" b="0" dirty="0"/>
                    </a:p>
                  </a:txBody>
                  <a:tcPr anchor="ctr"/>
                </a:tc>
              </a:tr>
              <a:tr h="642942">
                <a:tc>
                  <a:txBody>
                    <a:bodyPr/>
                    <a:lstStyle/>
                    <a:p>
                      <a:pPr algn="ctr" latinLnBrk="1"/>
                      <a:r>
                        <a:rPr lang="en-US" altLang="ko-KR" sz="1800" b="0" dirty="0" smtClean="0"/>
                        <a:t>Sub System</a:t>
                      </a:r>
                      <a:endParaRPr lang="ko-KR" altLang="en-US" sz="1800" b="0" dirty="0"/>
                    </a:p>
                  </a:txBody>
                  <a:tcPr anchor="ctr"/>
                </a:tc>
              </a:tr>
              <a:tr h="642942">
                <a:tc>
                  <a:txBody>
                    <a:bodyPr/>
                    <a:lstStyle/>
                    <a:p>
                      <a:pPr algn="ctr" latinLnBrk="1"/>
                      <a:r>
                        <a:rPr lang="en-US" altLang="ko-KR" sz="1800" b="0" dirty="0" smtClean="0"/>
                        <a:t>Function</a:t>
                      </a:r>
                      <a:endParaRPr lang="ko-KR" altLang="en-US" sz="1800" b="0" dirty="0"/>
                    </a:p>
                  </a:txBody>
                  <a:tcPr anchor="ctr"/>
                </a:tc>
              </a:tr>
              <a:tr h="642942">
                <a:tc>
                  <a:txBody>
                    <a:bodyPr/>
                    <a:lstStyle/>
                    <a:p>
                      <a:pPr algn="ctr" latinLnBrk="1"/>
                      <a:r>
                        <a:rPr lang="en-US" altLang="ko-KR" sz="1800" b="0" dirty="0" smtClean="0"/>
                        <a:t>Individual Device</a:t>
                      </a:r>
                      <a:endParaRPr lang="ko-KR" altLang="en-US" sz="1800" b="0" dirty="0"/>
                    </a:p>
                  </a:txBody>
                  <a:tcPr anchor="ctr"/>
                </a:tc>
              </a:tr>
            </a:tbl>
          </a:graphicData>
        </a:graphic>
      </p:graphicFrame>
      <p:sp>
        <p:nvSpPr>
          <p:cNvPr id="27" name="TextBox 26"/>
          <p:cNvSpPr txBox="1"/>
          <p:nvPr/>
        </p:nvSpPr>
        <p:spPr>
          <a:xfrm>
            <a:off x="3859525" y="5715016"/>
            <a:ext cx="2069797" cy="369332"/>
          </a:xfrm>
          <a:prstGeom prst="rect">
            <a:avLst/>
          </a:prstGeom>
          <a:noFill/>
        </p:spPr>
        <p:txBody>
          <a:bodyPr wrap="none" rtlCol="0">
            <a:spAutoFit/>
          </a:bodyPr>
          <a:lstStyle/>
          <a:p>
            <a:r>
              <a:rPr lang="en-US" altLang="ko-KR" dirty="0" smtClean="0"/>
              <a:t>FDIR Control Mode</a:t>
            </a:r>
            <a:endParaRPr lang="ko-KR"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subTitle" idx="1"/>
          </p:nvPr>
        </p:nvSpPr>
        <p:spPr bwMode="gray">
          <a:xfrm>
            <a:off x="1835150" y="3284538"/>
            <a:ext cx="6400800" cy="533400"/>
          </a:xfrm>
        </p:spPr>
        <p:txBody>
          <a:bodyPr/>
          <a:lstStyle/>
          <a:p>
            <a:r>
              <a:rPr lang="en-US" altLang="ko-KR" dirty="0" smtClean="0">
                <a:solidFill>
                  <a:schemeClr val="bg1"/>
                </a:solidFill>
                <a:ea typeface="굴림" pitchFamily="50" charset="-127"/>
              </a:rPr>
              <a:t>Conclusion</a:t>
            </a:r>
            <a:endParaRPr lang="en-US" altLang="ko-KR" dirty="0">
              <a:solidFill>
                <a:schemeClr val="bg1"/>
              </a:solidFill>
              <a:ea typeface="굴림" pitchFamily="50" charset="-127"/>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Conclusion</a:t>
            </a:r>
            <a:endParaRPr lang="ko-KR" altLang="en-US" dirty="0"/>
          </a:p>
        </p:txBody>
      </p:sp>
      <p:pic>
        <p:nvPicPr>
          <p:cNvPr id="7" name="그림 5" descr="KAIST_뒷배경 흰색.gif"/>
          <p:cNvPicPr>
            <a:picLocks noChangeAspect="1"/>
          </p:cNvPicPr>
          <p:nvPr/>
        </p:nvPicPr>
        <p:blipFill>
          <a:blip r:embed="rId2" cstate="print"/>
          <a:srcRect/>
          <a:stretch>
            <a:fillRect/>
          </a:stretch>
        </p:blipFill>
        <p:spPr bwMode="auto">
          <a:xfrm>
            <a:off x="7994574" y="6500834"/>
            <a:ext cx="1077987" cy="285752"/>
          </a:xfrm>
          <a:prstGeom prst="rect">
            <a:avLst/>
          </a:prstGeom>
          <a:noFill/>
          <a:ln w="9525">
            <a:noFill/>
            <a:miter lim="800000"/>
            <a:headEnd/>
            <a:tailEnd/>
          </a:ln>
        </p:spPr>
      </p:pic>
      <p:sp>
        <p:nvSpPr>
          <p:cNvPr id="8" name="내용 개체 틀 7"/>
          <p:cNvSpPr>
            <a:spLocks noGrp="1"/>
          </p:cNvSpPr>
          <p:nvPr>
            <p:ph idx="1"/>
          </p:nvPr>
        </p:nvSpPr>
        <p:spPr/>
        <p:txBody>
          <a:bodyPr/>
          <a:lstStyle/>
          <a:p>
            <a:r>
              <a:rPr lang="en-US" altLang="ko-KR" dirty="0" smtClean="0"/>
              <a:t>Advantages of ATAM</a:t>
            </a:r>
          </a:p>
          <a:p>
            <a:pPr lvl="1"/>
            <a:r>
              <a:rPr lang="en-US" altLang="ko-KR" sz="2000" dirty="0" smtClean="0"/>
              <a:t>Since the architectural decisions affects the performance of systems, </a:t>
            </a:r>
            <a:r>
              <a:rPr lang="en-US" altLang="ko-KR" sz="2000" dirty="0" smtClean="0"/>
              <a:t>predicting </a:t>
            </a:r>
            <a:r>
              <a:rPr lang="en-US" altLang="ko-KR" sz="2000" dirty="0" smtClean="0"/>
              <a:t>the architecture’s performance in early is important to save time, costs, and efforts.</a:t>
            </a:r>
            <a:endParaRPr lang="en-US" altLang="ko-KR" dirty="0" smtClean="0"/>
          </a:p>
          <a:p>
            <a:pPr lvl="1"/>
            <a:endParaRPr lang="en-US" altLang="ko-KR" sz="2000" dirty="0" smtClean="0"/>
          </a:p>
          <a:p>
            <a:pPr lvl="1"/>
            <a:r>
              <a:rPr lang="en-US" altLang="ko-KR" sz="2000" dirty="0" smtClean="0"/>
              <a:t>Even we didn’t work with stakeholders in this project, it seems that the true requirements of stakeholders will be adapted to the system well because the ATAM forces related people to participate in the steps.</a:t>
            </a:r>
            <a:endParaRPr lang="en-US" altLang="ko-KR" dirty="0" smtClean="0"/>
          </a:p>
          <a:p>
            <a:pPr lvl="1"/>
            <a:endParaRPr lang="en-US" altLang="ko-KR" sz="2000" dirty="0" smtClean="0"/>
          </a:p>
          <a:p>
            <a:pPr lvl="1"/>
            <a:r>
              <a:rPr lang="en-US" altLang="ko-KR" sz="2000" dirty="0" smtClean="0"/>
              <a:t>Since the results of the ATAM is formed as documentation, it is easy to make the project </a:t>
            </a:r>
            <a:r>
              <a:rPr lang="en-US" altLang="ko-KR" sz="2000" dirty="0" smtClean="0"/>
              <a:t>outputs</a:t>
            </a:r>
            <a:r>
              <a:rPr lang="en-US" altLang="ko-KR" sz="2000" dirty="0" smtClean="0"/>
              <a:t> </a:t>
            </a:r>
            <a:r>
              <a:rPr lang="en-US" altLang="ko-KR" sz="2000" dirty="0" smtClean="0"/>
              <a:t>to documentations.</a:t>
            </a:r>
            <a:endParaRPr lang="ko-KR"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subTitle" idx="1"/>
          </p:nvPr>
        </p:nvSpPr>
        <p:spPr bwMode="gray">
          <a:xfrm>
            <a:off x="1835150" y="3284538"/>
            <a:ext cx="6400800" cy="533400"/>
          </a:xfrm>
        </p:spPr>
        <p:txBody>
          <a:bodyPr/>
          <a:lstStyle/>
          <a:p>
            <a:r>
              <a:rPr lang="en-US" altLang="ko-KR" dirty="0" smtClean="0">
                <a:solidFill>
                  <a:schemeClr val="bg1"/>
                </a:solidFill>
                <a:ea typeface="굴림" pitchFamily="50" charset="-127"/>
              </a:rPr>
              <a:t>Business Driver</a:t>
            </a:r>
            <a:endParaRPr lang="en-US" altLang="ko-KR" dirty="0">
              <a:solidFill>
                <a:schemeClr val="bg1"/>
              </a:solidFill>
              <a:ea typeface="굴림" pitchFamily="50" charset="-127"/>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Conclusion</a:t>
            </a:r>
            <a:endParaRPr lang="ko-KR" altLang="en-US" dirty="0"/>
          </a:p>
        </p:txBody>
      </p:sp>
      <p:pic>
        <p:nvPicPr>
          <p:cNvPr id="7" name="그림 5" descr="KAIST_뒷배경 흰색.gif"/>
          <p:cNvPicPr>
            <a:picLocks noChangeAspect="1"/>
          </p:cNvPicPr>
          <p:nvPr/>
        </p:nvPicPr>
        <p:blipFill>
          <a:blip r:embed="rId2" cstate="print"/>
          <a:srcRect/>
          <a:stretch>
            <a:fillRect/>
          </a:stretch>
        </p:blipFill>
        <p:spPr bwMode="auto">
          <a:xfrm>
            <a:off x="7994574" y="6500834"/>
            <a:ext cx="1077987" cy="285752"/>
          </a:xfrm>
          <a:prstGeom prst="rect">
            <a:avLst/>
          </a:prstGeom>
          <a:noFill/>
          <a:ln w="9525">
            <a:noFill/>
            <a:miter lim="800000"/>
            <a:headEnd/>
            <a:tailEnd/>
          </a:ln>
        </p:spPr>
      </p:pic>
      <p:sp>
        <p:nvSpPr>
          <p:cNvPr id="8" name="내용 개체 틀 7"/>
          <p:cNvSpPr>
            <a:spLocks noGrp="1"/>
          </p:cNvSpPr>
          <p:nvPr>
            <p:ph idx="1"/>
          </p:nvPr>
        </p:nvSpPr>
        <p:spPr/>
        <p:txBody>
          <a:bodyPr/>
          <a:lstStyle/>
          <a:p>
            <a:r>
              <a:rPr lang="en-US" altLang="ko-KR" dirty="0" smtClean="0"/>
              <a:t>Weak points of the ATAM</a:t>
            </a:r>
          </a:p>
          <a:p>
            <a:pPr lvl="1"/>
            <a:r>
              <a:rPr lang="en-US" altLang="ko-KR" dirty="0" smtClean="0"/>
              <a:t>It was hard to adapted the ATAM in our projects, since the ATAM is not familiar with us at the first.</a:t>
            </a:r>
          </a:p>
          <a:p>
            <a:pPr lvl="1"/>
            <a:endParaRPr lang="en-US" altLang="ko-KR" dirty="0" smtClean="0"/>
          </a:p>
          <a:p>
            <a:pPr lvl="1"/>
            <a:r>
              <a:rPr lang="en-US" altLang="ko-KR" dirty="0" err="1" smtClean="0"/>
              <a:t>Judgement</a:t>
            </a:r>
            <a:r>
              <a:rPr lang="en-US" altLang="ko-KR" dirty="0" smtClean="0"/>
              <a:t> of architectural decision is highly depends on the experience of the participants. To supplement this decision may require additional methods.</a:t>
            </a:r>
          </a:p>
          <a:p>
            <a:pPr lvl="1"/>
            <a:endParaRPr lang="en-US" altLang="ko-KR" dirty="0" smtClean="0"/>
          </a:p>
          <a:p>
            <a:pPr lvl="1"/>
            <a:r>
              <a:rPr lang="en-US" altLang="ko-KR" dirty="0" smtClean="0"/>
              <a:t>Since the ATAM forces related people to participate, it may be hard to meet frequently</a:t>
            </a:r>
            <a:r>
              <a:rPr lang="en-US" altLang="ko-KR" dirty="0" smtClean="0"/>
              <a:t>.</a:t>
            </a:r>
          </a:p>
          <a:p>
            <a:pPr lvl="1"/>
            <a:endParaRPr lang="en-US" altLang="ko-KR" dirty="0" smtClean="0"/>
          </a:p>
          <a:p>
            <a:pPr lvl="1"/>
            <a:r>
              <a:rPr lang="en-US" altLang="ko-KR" dirty="0" smtClean="0"/>
              <a:t>ATAM doesn’t support architectural style decision.</a:t>
            </a:r>
            <a:endParaRPr lang="ko-KR"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subTitle" idx="1"/>
          </p:nvPr>
        </p:nvSpPr>
        <p:spPr bwMode="gray">
          <a:xfrm>
            <a:off x="1835150" y="3284538"/>
            <a:ext cx="6400800" cy="533400"/>
          </a:xfrm>
        </p:spPr>
        <p:txBody>
          <a:bodyPr/>
          <a:lstStyle/>
          <a:p>
            <a:r>
              <a:rPr lang="en-US" altLang="ko-KR" dirty="0" smtClean="0">
                <a:solidFill>
                  <a:schemeClr val="bg1"/>
                </a:solidFill>
                <a:ea typeface="굴림" pitchFamily="50" charset="-127"/>
              </a:rPr>
              <a:t>Any Questions?</a:t>
            </a:r>
            <a:endParaRPr lang="en-US" altLang="ko-KR" dirty="0">
              <a:solidFill>
                <a:schemeClr val="bg1"/>
              </a:solidFill>
              <a:ea typeface="굴림" pitchFamily="50" charset="-127"/>
            </a:endParaRPr>
          </a:p>
        </p:txBody>
      </p:sp>
      <p:sp>
        <p:nvSpPr>
          <p:cNvPr id="57347" name="WordArt 3"/>
          <p:cNvSpPr>
            <a:spLocks noChangeArrowheads="1" noChangeShapeType="1" noTextEdit="1"/>
          </p:cNvSpPr>
          <p:nvPr/>
        </p:nvSpPr>
        <p:spPr bwMode="gray">
          <a:xfrm>
            <a:off x="2268538" y="1557338"/>
            <a:ext cx="5400675" cy="1368425"/>
          </a:xfrm>
          <a:prstGeom prst="rect">
            <a:avLst/>
          </a:prstGeom>
        </p:spPr>
        <p:txBody>
          <a:bodyPr wrap="none" fromWordArt="1">
            <a:prstTxWarp prst="textDeflate">
              <a:avLst>
                <a:gd name="adj" fmla="val 28421"/>
              </a:avLst>
            </a:prstTxWarp>
          </a:bodyPr>
          <a:lstStyle/>
          <a:p>
            <a:pPr algn="ctr"/>
            <a:r>
              <a:rPr lang="en-US" altLang="ko-KR" sz="3600" b="1" kern="10">
                <a:ln w="38100">
                  <a:solidFill>
                    <a:schemeClr val="bg1"/>
                  </a:solidFill>
                  <a:round/>
                  <a:headEnd/>
                  <a:tailEnd/>
                </a:ln>
                <a:gradFill rotWithShape="1">
                  <a:gsLst>
                    <a:gs pos="0">
                      <a:schemeClr val="accent1"/>
                    </a:gs>
                    <a:gs pos="100000">
                      <a:schemeClr val="tx1"/>
                    </a:gs>
                  </a:gsLst>
                  <a:lin ang="0" scaled="1"/>
                </a:gradFill>
                <a:effectLst>
                  <a:outerShdw dist="107763" dir="2700000" algn="ctr" rotWithShape="0">
                    <a:srgbClr val="868686">
                      <a:alpha val="50000"/>
                    </a:srgbClr>
                  </a:outerShdw>
                </a:effectLst>
                <a:latin typeface="Arial"/>
                <a:cs typeface="Arial"/>
              </a:rPr>
              <a:t>Thank You !</a:t>
            </a:r>
            <a:endParaRPr lang="ko-KR" altLang="en-US" sz="3600" b="1" kern="10">
              <a:ln w="38100">
                <a:solidFill>
                  <a:schemeClr val="bg1"/>
                </a:solidFill>
                <a:round/>
                <a:headEnd/>
                <a:tailEnd/>
              </a:ln>
              <a:gradFill rotWithShape="1">
                <a:gsLst>
                  <a:gs pos="0">
                    <a:schemeClr val="accent1"/>
                  </a:gs>
                  <a:gs pos="100000">
                    <a:schemeClr val="tx1"/>
                  </a:gs>
                </a:gsLst>
                <a:lin ang="0" scaled="1"/>
              </a:gradFill>
              <a:effectLst>
                <a:outerShdw dist="107763" dir="2700000"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57347"/>
                                        </p:tgtEl>
                                        <p:attrNameLst>
                                          <p:attrName>style.visibility</p:attrName>
                                        </p:attrNameLst>
                                      </p:cBhvr>
                                      <p:to>
                                        <p:strVal val="visible"/>
                                      </p:to>
                                    </p:set>
                                    <p:anim calcmode="lin" valueType="num">
                                      <p:cBhvr>
                                        <p:cTn id="7" dur="500" fill="hold"/>
                                        <p:tgtEl>
                                          <p:spTgt spid="57347"/>
                                        </p:tgtEl>
                                        <p:attrNameLst>
                                          <p:attrName>ppt_w</p:attrName>
                                        </p:attrNameLst>
                                      </p:cBhvr>
                                      <p:tavLst>
                                        <p:tav tm="0">
                                          <p:val>
                                            <p:fltVal val="0"/>
                                          </p:val>
                                        </p:tav>
                                        <p:tav tm="100000">
                                          <p:val>
                                            <p:strVal val="#ppt_w"/>
                                          </p:val>
                                        </p:tav>
                                      </p:tavLst>
                                    </p:anim>
                                    <p:anim calcmode="lin" valueType="num">
                                      <p:cBhvr>
                                        <p:cTn id="8" dur="500" fill="hold"/>
                                        <p:tgtEl>
                                          <p:spTgt spid="57347"/>
                                        </p:tgtEl>
                                        <p:attrNameLst>
                                          <p:attrName>ppt_h</p:attrName>
                                        </p:attrNameLst>
                                      </p:cBhvr>
                                      <p:tavLst>
                                        <p:tav tm="0">
                                          <p:val>
                                            <p:fltVal val="0"/>
                                          </p:val>
                                        </p:tav>
                                        <p:tav tm="100000">
                                          <p:val>
                                            <p:strVal val="#ppt_h"/>
                                          </p:val>
                                        </p:tav>
                                      </p:tavLst>
                                    </p:anim>
                                    <p:animEffect transition="in" filter="fade">
                                      <p:cBhvr>
                                        <p:cTn id="9" dur="500"/>
                                        <p:tgtEl>
                                          <p:spTgt spid="57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428625" y="928688"/>
            <a:ext cx="8215313" cy="71437"/>
          </a:xfrm>
          <a:prstGeom prst="rect">
            <a:avLst/>
          </a:prstGeom>
          <a:solidFill>
            <a:schemeClr val="accent1">
              <a:lumMod val="40000"/>
              <a:lumOff val="60000"/>
            </a:schemeClr>
          </a:solidFill>
          <a:ln>
            <a:solidFill>
              <a:schemeClr val="accent1">
                <a:lumMod val="40000"/>
                <a:lumOff val="60000"/>
              </a:schemeClr>
            </a:solidFill>
          </a:ln>
          <a:effectLst>
            <a:outerShdw blurRad="50800" dist="50800" dir="5400000" algn="ctr" rotWithShape="0">
              <a:schemeClr val="tx2">
                <a:lumMod val="40000"/>
                <a:lumOff val="6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rgbClr val="FFFFFF"/>
              </a:solidFill>
            </a:endParaRPr>
          </a:p>
        </p:txBody>
      </p:sp>
      <p:sp>
        <p:nvSpPr>
          <p:cNvPr id="6" name="ZoneTexte 5"/>
          <p:cNvSpPr txBox="1"/>
          <p:nvPr/>
        </p:nvSpPr>
        <p:spPr>
          <a:xfrm>
            <a:off x="500063" y="1285860"/>
            <a:ext cx="8429625" cy="4672048"/>
          </a:xfrm>
          <a:prstGeom prst="rect">
            <a:avLst/>
          </a:prstGeom>
          <a:noFill/>
        </p:spPr>
        <p:txBody>
          <a:bodyPr>
            <a:spAutoFit/>
          </a:bodyPr>
          <a:lstStyle/>
          <a:p>
            <a:pPr marL="342900" lvl="0" indent="-342900" eaLnBrk="1" latinLnBrk="1" hangingPunct="1">
              <a:spcBef>
                <a:spcPct val="20000"/>
              </a:spcBef>
              <a:buClr>
                <a:srgbClr val="339933"/>
              </a:buClr>
              <a:buFont typeface="Wingdings" pitchFamily="2" charset="2"/>
              <a:buChar char="v"/>
            </a:pPr>
            <a:r>
              <a:rPr lang="en-US" altLang="ko-KR" sz="2800" b="1" kern="0" dirty="0" smtClean="0">
                <a:solidFill>
                  <a:srgbClr val="339933"/>
                </a:solidFill>
                <a:latin typeface="Arial"/>
              </a:rPr>
              <a:t>Business Driver</a:t>
            </a:r>
            <a:endParaRPr lang="ko-KR" altLang="en-US" sz="2800" b="1" kern="0" dirty="0" smtClean="0">
              <a:solidFill>
                <a:srgbClr val="339933"/>
              </a:solidFill>
              <a:latin typeface="Arial"/>
            </a:endParaRPr>
          </a:p>
          <a:p>
            <a:pPr marL="457200" indent="-457200">
              <a:buFont typeface="Wingdings" pitchFamily="2" charset="2"/>
              <a:buChar char="§"/>
              <a:defRPr/>
            </a:pPr>
            <a:r>
              <a:rPr lang="en-US" sz="2000" dirty="0" smtClean="0">
                <a:latin typeface="+mn-lt"/>
              </a:rPr>
              <a:t>Since space craft is expensive, it should not be damaged or broken.</a:t>
            </a:r>
          </a:p>
          <a:p>
            <a:pPr marL="457200" indent="-457200">
              <a:buFont typeface="Wingdings" pitchFamily="2" charset="2"/>
              <a:buChar char="§"/>
              <a:defRPr/>
            </a:pPr>
            <a:endParaRPr lang="en-US" sz="2000" dirty="0" smtClean="0">
              <a:solidFill>
                <a:prstClr val="black"/>
              </a:solidFill>
              <a:latin typeface="+mn-lt"/>
            </a:endParaRPr>
          </a:p>
          <a:p>
            <a:pPr marL="457200" indent="-457200">
              <a:buFont typeface="Wingdings" pitchFamily="2" charset="2"/>
              <a:buChar char="§"/>
              <a:defRPr/>
            </a:pPr>
            <a:r>
              <a:rPr lang="en-US" sz="2000" dirty="0" smtClean="0">
                <a:solidFill>
                  <a:prstClr val="black"/>
                </a:solidFill>
                <a:latin typeface="+mn-lt"/>
              </a:rPr>
              <a:t>Since </a:t>
            </a:r>
            <a:r>
              <a:rPr lang="en-US" sz="2000" dirty="0">
                <a:solidFill>
                  <a:prstClr val="black"/>
                </a:solidFill>
                <a:latin typeface="+mn-lt"/>
              </a:rPr>
              <a:t>space craft is usually operating in harsh </a:t>
            </a:r>
            <a:r>
              <a:rPr lang="en-US" sz="2000" dirty="0" smtClean="0">
                <a:solidFill>
                  <a:prstClr val="black"/>
                </a:solidFill>
                <a:latin typeface="+mn-lt"/>
              </a:rPr>
              <a:t>environment</a:t>
            </a:r>
            <a:r>
              <a:rPr lang="en-US" sz="2000" dirty="0">
                <a:solidFill>
                  <a:prstClr val="black"/>
                </a:solidFill>
                <a:latin typeface="+mn-lt"/>
              </a:rPr>
              <a:t>, faults can be easily occurred.</a:t>
            </a:r>
            <a:endParaRPr lang="en-US" sz="2000" dirty="0">
              <a:latin typeface="+mn-lt"/>
            </a:endParaRPr>
          </a:p>
          <a:p>
            <a:pPr marL="457200" indent="-457200">
              <a:buFont typeface="Wingdings" pitchFamily="2" charset="2"/>
              <a:buChar char="§"/>
              <a:defRPr/>
            </a:pPr>
            <a:endParaRPr lang="en-US" sz="2000" dirty="0" smtClean="0">
              <a:latin typeface="+mn-lt"/>
            </a:endParaRPr>
          </a:p>
          <a:p>
            <a:pPr marL="457200" indent="-457200">
              <a:buFont typeface="Wingdings" pitchFamily="2" charset="2"/>
              <a:buChar char="§"/>
              <a:defRPr/>
            </a:pPr>
            <a:r>
              <a:rPr lang="en-US" sz="2000" dirty="0" smtClean="0">
                <a:latin typeface="+mn-lt"/>
              </a:rPr>
              <a:t>Even </a:t>
            </a:r>
            <a:r>
              <a:rPr lang="en-US" sz="2000" dirty="0">
                <a:latin typeface="+mn-lt"/>
              </a:rPr>
              <a:t>small failure of space craft have high probability of leading catastrophe.</a:t>
            </a:r>
            <a:endParaRPr lang="en-US" sz="2000" dirty="0">
              <a:solidFill>
                <a:prstClr val="black"/>
              </a:solidFill>
              <a:latin typeface="맑은 고딕"/>
            </a:endParaRPr>
          </a:p>
          <a:p>
            <a:pPr>
              <a:defRPr/>
            </a:pPr>
            <a:endParaRPr lang="en-US" sz="2400" dirty="0">
              <a:solidFill>
                <a:prstClr val="black"/>
              </a:solidFill>
              <a:latin typeface="맑은 고딕"/>
            </a:endParaRPr>
          </a:p>
          <a:p>
            <a:pPr marL="342900" lvl="0" indent="-342900" eaLnBrk="1" latinLnBrk="1" hangingPunct="1">
              <a:spcBef>
                <a:spcPct val="20000"/>
              </a:spcBef>
              <a:buClr>
                <a:srgbClr val="339933"/>
              </a:buClr>
              <a:buFont typeface="Wingdings" pitchFamily="2" charset="2"/>
              <a:buChar char="v"/>
            </a:pPr>
            <a:r>
              <a:rPr lang="en-US" altLang="ko-KR" sz="2800" b="1" kern="0" dirty="0" smtClean="0">
                <a:solidFill>
                  <a:srgbClr val="339933"/>
                </a:solidFill>
                <a:latin typeface="Arial"/>
              </a:rPr>
              <a:t>Business </a:t>
            </a:r>
            <a:r>
              <a:rPr lang="en-US" altLang="ko-KR" sz="2800" b="1" kern="0" dirty="0" smtClean="0">
                <a:solidFill>
                  <a:srgbClr val="339933"/>
                </a:solidFill>
                <a:latin typeface="Arial"/>
              </a:rPr>
              <a:t>Goal</a:t>
            </a:r>
            <a:endParaRPr lang="ko-KR" altLang="en-US" sz="2800" b="1" kern="0" dirty="0" smtClean="0">
              <a:solidFill>
                <a:srgbClr val="339933"/>
              </a:solidFill>
              <a:latin typeface="Arial"/>
            </a:endParaRPr>
          </a:p>
          <a:p>
            <a:pPr>
              <a:defRPr/>
            </a:pPr>
            <a:r>
              <a:rPr lang="en-US" sz="2400" dirty="0" smtClean="0">
                <a:solidFill>
                  <a:prstClr val="black"/>
                </a:solidFill>
                <a:latin typeface="맑은 고딕"/>
              </a:rPr>
              <a:t>  </a:t>
            </a:r>
            <a:r>
              <a:rPr lang="en-US" sz="2400" dirty="0">
                <a:solidFill>
                  <a:prstClr val="black"/>
                </a:solidFill>
                <a:latin typeface="맑은 고딕"/>
              </a:rPr>
              <a:t>-&gt; </a:t>
            </a:r>
            <a:r>
              <a:rPr lang="en-US" sz="2400" i="1" u="sng" dirty="0">
                <a:solidFill>
                  <a:prstClr val="black"/>
                </a:solidFill>
                <a:latin typeface="맑은 고딕"/>
              </a:rPr>
              <a:t>protecting faults in </a:t>
            </a:r>
          </a:p>
          <a:p>
            <a:pPr>
              <a:defRPr/>
            </a:pPr>
            <a:r>
              <a:rPr lang="en-US" sz="2400" dirty="0">
                <a:solidFill>
                  <a:prstClr val="black"/>
                </a:solidFill>
                <a:latin typeface="맑은 고딕"/>
              </a:rPr>
              <a:t>      </a:t>
            </a:r>
            <a:r>
              <a:rPr lang="en-US" sz="2400" i="1" u="sng" dirty="0">
                <a:solidFill>
                  <a:prstClr val="black"/>
                </a:solidFill>
                <a:latin typeface="맑은 고딕"/>
              </a:rPr>
              <a:t>a space craft.</a:t>
            </a:r>
          </a:p>
          <a:p>
            <a:pPr>
              <a:defRPr/>
            </a:pPr>
            <a:endParaRPr lang="en-US" sz="2400" dirty="0">
              <a:latin typeface="+mn-lt"/>
            </a:endParaRPr>
          </a:p>
        </p:txBody>
      </p:sp>
      <p:grpSp>
        <p:nvGrpSpPr>
          <p:cNvPr id="2" name="그룹 14"/>
          <p:cNvGrpSpPr>
            <a:grpSpLocks/>
          </p:cNvGrpSpPr>
          <p:nvPr/>
        </p:nvGrpSpPr>
        <p:grpSpPr bwMode="auto">
          <a:xfrm>
            <a:off x="4429125" y="3786188"/>
            <a:ext cx="4429125" cy="2786062"/>
            <a:chOff x="4429124" y="3786190"/>
            <a:chExt cx="4429156" cy="2786082"/>
          </a:xfrm>
        </p:grpSpPr>
        <p:sp>
          <p:nvSpPr>
            <p:cNvPr id="9" name="직사각형 8"/>
            <p:cNvSpPr/>
            <p:nvPr/>
          </p:nvSpPr>
          <p:spPr>
            <a:xfrm>
              <a:off x="4429124" y="4000504"/>
              <a:ext cx="4429156" cy="25717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0" name="타원 9"/>
            <p:cNvSpPr/>
            <p:nvPr/>
          </p:nvSpPr>
          <p:spPr>
            <a:xfrm>
              <a:off x="5143504" y="4143380"/>
              <a:ext cx="3000396" cy="2143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1" name="폭발 1 10"/>
            <p:cNvSpPr/>
            <p:nvPr/>
          </p:nvSpPr>
          <p:spPr>
            <a:xfrm>
              <a:off x="5500695" y="4500570"/>
              <a:ext cx="2571768" cy="1500198"/>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000" dirty="0"/>
                <a:t>Fault</a:t>
              </a:r>
              <a:endParaRPr lang="ko-KR" altLang="en-US" sz="3000" dirty="0"/>
            </a:p>
          </p:txBody>
        </p:sp>
        <p:sp>
          <p:nvSpPr>
            <p:cNvPr id="13" name="TextBox 12"/>
            <p:cNvSpPr txBox="1"/>
            <p:nvPr/>
          </p:nvSpPr>
          <p:spPr>
            <a:xfrm>
              <a:off x="5286380" y="4286256"/>
              <a:ext cx="2647969" cy="369891"/>
            </a:xfrm>
            <a:prstGeom prst="rect">
              <a:avLst/>
            </a:prstGeom>
            <a:solidFill>
              <a:schemeClr val="accent1"/>
            </a:solidFill>
          </p:spPr>
          <p:txBody>
            <a:bodyPr wrap="none">
              <a:spAutoFit/>
            </a:bodyPr>
            <a:lstStyle/>
            <a:p>
              <a:pPr>
                <a:defRPr/>
              </a:pPr>
              <a:r>
                <a:rPr lang="en-US" altLang="ko-KR" dirty="0">
                  <a:solidFill>
                    <a:schemeClr val="bg1"/>
                  </a:solidFill>
                  <a:latin typeface="+mn-lt"/>
                </a:rPr>
                <a:t>Fault Protection System</a:t>
              </a:r>
              <a:endParaRPr lang="ko-KR" altLang="en-US" dirty="0">
                <a:solidFill>
                  <a:schemeClr val="bg1"/>
                </a:solidFill>
                <a:latin typeface="+mn-lt"/>
              </a:endParaRPr>
            </a:p>
          </p:txBody>
        </p:sp>
        <p:sp>
          <p:nvSpPr>
            <p:cNvPr id="14" name="TextBox 13"/>
            <p:cNvSpPr txBox="1"/>
            <p:nvPr/>
          </p:nvSpPr>
          <p:spPr>
            <a:xfrm>
              <a:off x="4572000" y="3786190"/>
              <a:ext cx="1384310" cy="369890"/>
            </a:xfrm>
            <a:prstGeom prst="rect">
              <a:avLst/>
            </a:prstGeom>
            <a:solidFill>
              <a:schemeClr val="bg1"/>
            </a:solidFill>
          </p:spPr>
          <p:txBody>
            <a:bodyPr wrap="none">
              <a:spAutoFit/>
            </a:bodyPr>
            <a:lstStyle/>
            <a:p>
              <a:pPr>
                <a:defRPr/>
              </a:pPr>
              <a:r>
                <a:rPr lang="en-US" altLang="ko-KR" dirty="0">
                  <a:latin typeface="+mn-lt"/>
                </a:rPr>
                <a:t>Space Craft</a:t>
              </a:r>
              <a:endParaRPr lang="ko-KR" altLang="en-US" dirty="0">
                <a:latin typeface="+mn-lt"/>
              </a:endParaRPr>
            </a:p>
          </p:txBody>
        </p:sp>
      </p:grpSp>
      <p:sp>
        <p:nvSpPr>
          <p:cNvPr id="12" name="Rectangle 2"/>
          <p:cNvSpPr>
            <a:spLocks noGrp="1" noChangeArrowheads="1"/>
          </p:cNvSpPr>
          <p:nvPr>
            <p:ph type="title"/>
          </p:nvPr>
        </p:nvSpPr>
        <p:spPr>
          <a:xfrm>
            <a:off x="1116013" y="188913"/>
            <a:ext cx="6840537" cy="609600"/>
          </a:xfrm>
        </p:spPr>
        <p:txBody>
          <a:bodyPr/>
          <a:lstStyle/>
          <a:p>
            <a:r>
              <a:rPr lang="en-US" altLang="ko-KR" dirty="0" smtClean="0">
                <a:ea typeface="굴림" pitchFamily="50" charset="-127"/>
              </a:rPr>
              <a:t>Business Driver</a:t>
            </a:r>
            <a:endParaRPr lang="en-US" altLang="ko-KR" dirty="0">
              <a:ea typeface="굴림" pitchFamily="50" charset="-127"/>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p:cNvSpPr/>
          <p:nvPr/>
        </p:nvSpPr>
        <p:spPr>
          <a:xfrm>
            <a:off x="428625" y="928688"/>
            <a:ext cx="8215313" cy="71437"/>
          </a:xfrm>
          <a:prstGeom prst="rect">
            <a:avLst/>
          </a:prstGeom>
          <a:solidFill>
            <a:schemeClr val="accent1">
              <a:lumMod val="40000"/>
              <a:lumOff val="60000"/>
            </a:schemeClr>
          </a:solidFill>
          <a:ln>
            <a:solidFill>
              <a:schemeClr val="accent1">
                <a:lumMod val="40000"/>
                <a:lumOff val="60000"/>
              </a:schemeClr>
            </a:solidFill>
          </a:ln>
          <a:effectLst>
            <a:outerShdw blurRad="50800" dist="50800" dir="5400000" algn="ctr" rotWithShape="0">
              <a:schemeClr val="tx2">
                <a:lumMod val="40000"/>
                <a:lumOff val="6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srgbClr val="FFFFFF"/>
              </a:solidFill>
            </a:endParaRPr>
          </a:p>
        </p:txBody>
      </p:sp>
      <p:sp>
        <p:nvSpPr>
          <p:cNvPr id="6" name="ZoneTexte 5"/>
          <p:cNvSpPr txBox="1"/>
          <p:nvPr/>
        </p:nvSpPr>
        <p:spPr>
          <a:xfrm>
            <a:off x="571532" y="1191039"/>
            <a:ext cx="8501062" cy="5583067"/>
          </a:xfrm>
          <a:prstGeom prst="rect">
            <a:avLst/>
          </a:prstGeom>
          <a:noFill/>
        </p:spPr>
        <p:txBody>
          <a:bodyPr>
            <a:spAutoFit/>
          </a:bodyPr>
          <a:lstStyle/>
          <a:p>
            <a:pPr>
              <a:buFont typeface="Arial" pitchFamily="34" charset="0"/>
              <a:buChar char="•"/>
              <a:defRPr/>
            </a:pPr>
            <a:endParaRPr lang="en-US" sz="2400" dirty="0">
              <a:latin typeface="+mn-lt"/>
            </a:endParaRPr>
          </a:p>
          <a:p>
            <a:pPr marL="342900" lvl="0" indent="-342900" eaLnBrk="1" latinLnBrk="1" hangingPunct="1">
              <a:spcBef>
                <a:spcPct val="20000"/>
              </a:spcBef>
              <a:buClr>
                <a:srgbClr val="339933"/>
              </a:buClr>
              <a:buFont typeface="Wingdings" pitchFamily="2" charset="2"/>
              <a:buChar char="v"/>
            </a:pPr>
            <a:r>
              <a:rPr lang="en-US" altLang="ko-KR" sz="2800" b="1" kern="0" dirty="0" smtClean="0">
                <a:solidFill>
                  <a:srgbClr val="339933"/>
                </a:solidFill>
                <a:latin typeface="Arial"/>
              </a:rPr>
              <a:t>Business </a:t>
            </a:r>
            <a:r>
              <a:rPr lang="en-US" altLang="ko-KR" sz="2800" b="1" kern="0" dirty="0" smtClean="0">
                <a:solidFill>
                  <a:srgbClr val="339933"/>
                </a:solidFill>
                <a:latin typeface="Arial"/>
              </a:rPr>
              <a:t>Constraints</a:t>
            </a:r>
            <a:endParaRPr lang="ko-KR" altLang="en-US" sz="2800" b="1" kern="0" dirty="0" smtClean="0">
              <a:solidFill>
                <a:srgbClr val="339933"/>
              </a:solidFill>
              <a:latin typeface="Arial"/>
            </a:endParaRPr>
          </a:p>
          <a:p>
            <a:pPr marL="457200" indent="-457200">
              <a:buFont typeface="Wingdings" pitchFamily="2" charset="2"/>
              <a:buChar char="§"/>
              <a:defRPr/>
            </a:pPr>
            <a:r>
              <a:rPr lang="en-US" sz="2000" dirty="0" smtClean="0">
                <a:latin typeface="+mn-lt"/>
              </a:rPr>
              <a:t>This business area require huge amount of developing cost and unexpected developing period. So, it is difficult to manage exact schedule and cost.</a:t>
            </a:r>
            <a:endParaRPr lang="en-US" sz="2000" dirty="0">
              <a:latin typeface="+mn-lt"/>
            </a:endParaRPr>
          </a:p>
          <a:p>
            <a:pPr>
              <a:defRPr/>
            </a:pPr>
            <a:endParaRPr lang="en-US" sz="2400" dirty="0">
              <a:latin typeface="+mn-lt"/>
            </a:endParaRPr>
          </a:p>
          <a:p>
            <a:pPr marL="342900" lvl="0" indent="-342900" eaLnBrk="1" latinLnBrk="1" hangingPunct="1">
              <a:spcBef>
                <a:spcPct val="20000"/>
              </a:spcBef>
              <a:buClr>
                <a:srgbClr val="339933"/>
              </a:buClr>
              <a:buFont typeface="Wingdings" pitchFamily="2" charset="2"/>
              <a:buChar char="v"/>
            </a:pPr>
            <a:r>
              <a:rPr lang="en-US" altLang="ko-KR" sz="2800" b="1" kern="0" dirty="0" smtClean="0">
                <a:solidFill>
                  <a:srgbClr val="339933"/>
                </a:solidFill>
                <a:latin typeface="Arial"/>
              </a:rPr>
              <a:t>Technical </a:t>
            </a:r>
            <a:r>
              <a:rPr lang="en-US" altLang="ko-KR" sz="2800" b="1" kern="0" dirty="0" smtClean="0">
                <a:solidFill>
                  <a:srgbClr val="339933"/>
                </a:solidFill>
                <a:latin typeface="Arial"/>
              </a:rPr>
              <a:t>Constraints</a:t>
            </a:r>
            <a:endParaRPr lang="ko-KR" altLang="en-US" sz="2800" b="1" kern="0" dirty="0" smtClean="0">
              <a:solidFill>
                <a:srgbClr val="339933"/>
              </a:solidFill>
              <a:latin typeface="Arial"/>
            </a:endParaRPr>
          </a:p>
          <a:p>
            <a:pPr marL="457200" indent="-457200">
              <a:buFont typeface="Wingdings" pitchFamily="2" charset="2"/>
              <a:buChar char="§"/>
              <a:defRPr/>
            </a:pPr>
            <a:r>
              <a:rPr lang="en-US" sz="2000" dirty="0" smtClean="0">
                <a:latin typeface="+mn-lt"/>
              </a:rPr>
              <a:t>FPS </a:t>
            </a:r>
            <a:r>
              <a:rPr lang="en-US" sz="2000" dirty="0">
                <a:latin typeface="+mn-lt"/>
              </a:rPr>
              <a:t>always interoperates with space craft system. </a:t>
            </a:r>
            <a:endParaRPr lang="en-US" sz="2000" dirty="0">
              <a:latin typeface="+mn-lt"/>
            </a:endParaRPr>
          </a:p>
          <a:p>
            <a:pPr marL="457200" indent="-457200">
              <a:buFont typeface="Wingdings" pitchFamily="2" charset="2"/>
              <a:buChar char="§"/>
              <a:defRPr/>
            </a:pPr>
            <a:r>
              <a:rPr lang="en-US" sz="2000" dirty="0" smtClean="0">
                <a:latin typeface="+mn-lt"/>
              </a:rPr>
              <a:t>FPS </a:t>
            </a:r>
            <a:r>
              <a:rPr lang="en-US" sz="2000" dirty="0">
                <a:latin typeface="+mn-lt"/>
              </a:rPr>
              <a:t>operates on Space Craft Operating System (SCOS).</a:t>
            </a:r>
            <a:endParaRPr lang="en-US" sz="2000" dirty="0">
              <a:latin typeface="+mn-lt"/>
            </a:endParaRPr>
          </a:p>
          <a:p>
            <a:pPr>
              <a:defRPr/>
            </a:pPr>
            <a:endParaRPr lang="en-US" sz="2400" dirty="0">
              <a:latin typeface="+mn-lt"/>
            </a:endParaRPr>
          </a:p>
          <a:p>
            <a:pPr marL="342900" lvl="0" indent="-342900" eaLnBrk="1" latinLnBrk="1" hangingPunct="1">
              <a:spcBef>
                <a:spcPct val="20000"/>
              </a:spcBef>
              <a:buClr>
                <a:srgbClr val="339933"/>
              </a:buClr>
              <a:buFont typeface="Wingdings" pitchFamily="2" charset="2"/>
              <a:buChar char="v"/>
            </a:pPr>
            <a:r>
              <a:rPr lang="en-US" altLang="ko-KR" sz="2800" b="1" kern="0" dirty="0" smtClean="0">
                <a:solidFill>
                  <a:srgbClr val="339933"/>
                </a:solidFill>
                <a:latin typeface="Arial"/>
              </a:rPr>
              <a:t>Quality Attribute Desired</a:t>
            </a:r>
            <a:endParaRPr lang="ko-KR" altLang="en-US" sz="2800" b="1" kern="0" dirty="0" smtClean="0">
              <a:solidFill>
                <a:srgbClr val="339933"/>
              </a:solidFill>
              <a:latin typeface="Arial"/>
            </a:endParaRPr>
          </a:p>
          <a:p>
            <a:pPr marL="457200" indent="-457200">
              <a:buFont typeface="Wingdings" pitchFamily="2" charset="2"/>
              <a:buChar char="§"/>
              <a:defRPr/>
            </a:pPr>
            <a:r>
              <a:rPr lang="en-US" sz="2000" dirty="0" smtClean="0">
                <a:solidFill>
                  <a:prstClr val="black"/>
                </a:solidFill>
                <a:latin typeface="맑은 고딕"/>
              </a:rPr>
              <a:t>Reliability</a:t>
            </a:r>
            <a:endParaRPr lang="en-US" sz="2000" dirty="0">
              <a:solidFill>
                <a:prstClr val="black"/>
              </a:solidFill>
              <a:latin typeface="맑은 고딕"/>
            </a:endParaRPr>
          </a:p>
          <a:p>
            <a:pPr marL="457200" indent="-457200">
              <a:buFont typeface="Wingdings" pitchFamily="2" charset="2"/>
              <a:buChar char="§"/>
              <a:defRPr/>
            </a:pPr>
            <a:r>
              <a:rPr lang="en-US" sz="2000" dirty="0" smtClean="0">
                <a:solidFill>
                  <a:prstClr val="black"/>
                </a:solidFill>
                <a:latin typeface="맑은 고딕"/>
              </a:rPr>
              <a:t>Efficiency</a:t>
            </a:r>
            <a:endParaRPr lang="en-US" sz="2000" dirty="0">
              <a:solidFill>
                <a:prstClr val="black"/>
              </a:solidFill>
              <a:latin typeface="맑은 고딕"/>
            </a:endParaRPr>
          </a:p>
          <a:p>
            <a:pPr marL="457200" indent="-457200">
              <a:buFont typeface="Wingdings" pitchFamily="2" charset="2"/>
              <a:buChar char="§"/>
              <a:defRPr/>
            </a:pPr>
            <a:r>
              <a:rPr lang="en-US" sz="2000" dirty="0" smtClean="0">
                <a:solidFill>
                  <a:prstClr val="black"/>
                </a:solidFill>
                <a:latin typeface="맑은 고딕"/>
              </a:rPr>
              <a:t>Security</a:t>
            </a:r>
            <a:endParaRPr lang="en-US" sz="2000" dirty="0">
              <a:solidFill>
                <a:prstClr val="black"/>
              </a:solidFill>
              <a:latin typeface="맑은 고딕"/>
            </a:endParaRPr>
          </a:p>
          <a:p>
            <a:pPr>
              <a:defRPr/>
            </a:pPr>
            <a:endParaRPr lang="en-US" sz="2400" dirty="0">
              <a:latin typeface="+mn-lt"/>
            </a:endParaRPr>
          </a:p>
        </p:txBody>
      </p:sp>
      <p:sp>
        <p:nvSpPr>
          <p:cNvPr id="9" name="Rectangle 2"/>
          <p:cNvSpPr>
            <a:spLocks noGrp="1" noChangeArrowheads="1"/>
          </p:cNvSpPr>
          <p:nvPr>
            <p:ph type="title"/>
          </p:nvPr>
        </p:nvSpPr>
        <p:spPr>
          <a:xfrm>
            <a:off x="1116013" y="188913"/>
            <a:ext cx="6840537" cy="609600"/>
          </a:xfrm>
        </p:spPr>
        <p:txBody>
          <a:bodyPr/>
          <a:lstStyle/>
          <a:p>
            <a:r>
              <a:rPr lang="en-US" altLang="ko-KR" dirty="0" smtClean="0">
                <a:ea typeface="굴림" pitchFamily="50" charset="-127"/>
              </a:rPr>
              <a:t>Business Driver</a:t>
            </a:r>
            <a:endParaRPr lang="en-US" altLang="ko-KR" dirty="0">
              <a:ea typeface="굴림" pitchFamily="50" charset="-127"/>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subTitle" idx="1"/>
          </p:nvPr>
        </p:nvSpPr>
        <p:spPr bwMode="gray">
          <a:xfrm>
            <a:off x="1835150" y="3284538"/>
            <a:ext cx="6400800" cy="533400"/>
          </a:xfrm>
        </p:spPr>
        <p:txBody>
          <a:bodyPr/>
          <a:lstStyle/>
          <a:p>
            <a:r>
              <a:rPr lang="en-US" altLang="ko-KR" dirty="0" smtClean="0">
                <a:solidFill>
                  <a:schemeClr val="bg1"/>
                </a:solidFill>
                <a:ea typeface="굴림" pitchFamily="50" charset="-127"/>
              </a:rPr>
              <a:t>Prioritized Utility Tree</a:t>
            </a:r>
            <a:endParaRPr lang="en-US" altLang="ko-KR" dirty="0">
              <a:solidFill>
                <a:schemeClr val="bg1"/>
              </a:solidFill>
              <a:ea typeface="굴림" pitchFamily="50" charset="-127"/>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ko-KR" dirty="0" smtClean="0">
                <a:ea typeface="굴림" pitchFamily="50" charset="-127"/>
              </a:rPr>
              <a:t>Prioritized Utility Tree</a:t>
            </a:r>
            <a:endParaRPr lang="en-US" altLang="ko-KR" dirty="0">
              <a:ea typeface="굴림" pitchFamily="50" charset="-127"/>
            </a:endParaRPr>
          </a:p>
        </p:txBody>
      </p:sp>
      <p:pic>
        <p:nvPicPr>
          <p:cNvPr id="5" name="그림 5" descr="KAIST_뒷배경 흰색.gif"/>
          <p:cNvPicPr>
            <a:picLocks noChangeAspect="1"/>
          </p:cNvPicPr>
          <p:nvPr/>
        </p:nvPicPr>
        <p:blipFill>
          <a:blip r:embed="rId2" cstate="print"/>
          <a:srcRect/>
          <a:stretch>
            <a:fillRect/>
          </a:stretch>
        </p:blipFill>
        <p:spPr bwMode="auto">
          <a:xfrm>
            <a:off x="7994607" y="6500834"/>
            <a:ext cx="1077987" cy="285752"/>
          </a:xfrm>
          <a:prstGeom prst="rect">
            <a:avLst/>
          </a:prstGeom>
          <a:noFill/>
          <a:ln w="9525">
            <a:noFill/>
            <a:miter lim="800000"/>
            <a:headEnd/>
            <a:tailEnd/>
          </a:ln>
        </p:spPr>
      </p:pic>
      <p:graphicFrame>
        <p:nvGraphicFramePr>
          <p:cNvPr id="7" name="표 6"/>
          <p:cNvGraphicFramePr>
            <a:graphicFrameLocks noGrp="1"/>
          </p:cNvGraphicFramePr>
          <p:nvPr/>
        </p:nvGraphicFramePr>
        <p:xfrm>
          <a:off x="714349" y="1468385"/>
          <a:ext cx="8143931" cy="4532383"/>
        </p:xfrm>
        <a:graphic>
          <a:graphicData uri="http://schemas.openxmlformats.org/drawingml/2006/table">
            <a:tbl>
              <a:tblPr/>
              <a:tblGrid>
                <a:gridCol w="1071570"/>
                <a:gridCol w="1785950"/>
                <a:gridCol w="714380"/>
                <a:gridCol w="4572031"/>
              </a:tblGrid>
              <a:tr h="422044">
                <a:tc>
                  <a:txBody>
                    <a:bodyPr/>
                    <a:lstStyle/>
                    <a:p>
                      <a:pPr algn="ctr" latinLnBrk="0">
                        <a:spcAft>
                          <a:spcPts val="0"/>
                        </a:spcAft>
                      </a:pPr>
                      <a:r>
                        <a:rPr lang="en-US" sz="1400" kern="0" dirty="0">
                          <a:solidFill>
                            <a:srgbClr val="000000"/>
                          </a:solidFill>
                          <a:latin typeface="Times New Roman"/>
                          <a:ea typeface="맑은 고딕"/>
                          <a:cs typeface="Times New Roman"/>
                        </a:rPr>
                        <a:t>Quality Attribute </a:t>
                      </a:r>
                      <a:endParaRPr lang="ko-KR" sz="1400" kern="100" dirty="0">
                        <a:latin typeface="맑은 고딕"/>
                        <a:ea typeface="맑은 고딕"/>
                        <a:cs typeface="Times New Roman"/>
                      </a:endParaRPr>
                    </a:p>
                  </a:txBody>
                  <a:tcPr marL="33270" marR="33270" marT="481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latinLnBrk="0">
                        <a:spcAft>
                          <a:spcPts val="0"/>
                        </a:spcAft>
                      </a:pPr>
                      <a:r>
                        <a:rPr lang="en-US" sz="1400" kern="0" dirty="0">
                          <a:solidFill>
                            <a:srgbClr val="000000"/>
                          </a:solidFill>
                          <a:latin typeface="Times New Roman"/>
                          <a:ea typeface="맑은 고딕"/>
                          <a:cs typeface="Times New Roman"/>
                        </a:rPr>
                        <a:t>Factor </a:t>
                      </a:r>
                      <a:endParaRPr lang="ko-KR" sz="1400" kern="100" dirty="0">
                        <a:latin typeface="맑은 고딕"/>
                        <a:ea typeface="맑은 고딕"/>
                        <a:cs typeface="Times New Roman"/>
                      </a:endParaRPr>
                    </a:p>
                  </a:txBody>
                  <a:tcPr marL="33270" marR="33270" marT="481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latinLnBrk="0">
                        <a:spcAft>
                          <a:spcPts val="0"/>
                        </a:spcAft>
                      </a:pPr>
                      <a:r>
                        <a:rPr lang="en-US" sz="1400" kern="0">
                          <a:solidFill>
                            <a:srgbClr val="000000"/>
                          </a:solidFill>
                          <a:latin typeface="Times New Roman"/>
                          <a:ea typeface="맑은 고딕"/>
                          <a:cs typeface="Times New Roman"/>
                        </a:rPr>
                        <a:t>Priority </a:t>
                      </a:r>
                      <a:endParaRPr lang="ko-KR" sz="1400" kern="100">
                        <a:latin typeface="맑은 고딕"/>
                        <a:ea typeface="맑은 고딕"/>
                        <a:cs typeface="Times New Roman"/>
                      </a:endParaRPr>
                    </a:p>
                  </a:txBody>
                  <a:tcPr marL="33270" marR="33270" marT="481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latinLnBrk="0">
                        <a:spcAft>
                          <a:spcPts val="0"/>
                        </a:spcAft>
                      </a:pPr>
                      <a:r>
                        <a:rPr lang="en-US" sz="1400" kern="0">
                          <a:solidFill>
                            <a:srgbClr val="000000"/>
                          </a:solidFill>
                          <a:latin typeface="Times New Roman"/>
                          <a:ea typeface="맑은 고딕"/>
                          <a:cs typeface="Times New Roman"/>
                        </a:rPr>
                        <a:t>Scenario</a:t>
                      </a:r>
                      <a:endParaRPr lang="ko-KR" sz="1400" kern="100">
                        <a:latin typeface="맑은 고딕"/>
                        <a:ea typeface="맑은 고딕"/>
                        <a:cs typeface="Times New Roman"/>
                      </a:endParaRPr>
                    </a:p>
                  </a:txBody>
                  <a:tcPr marL="33270" marR="33270" marT="481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r>
              <a:tr h="630713">
                <a:tc rowSpan="3">
                  <a:txBody>
                    <a:bodyPr/>
                    <a:lstStyle/>
                    <a:p>
                      <a:pPr algn="ctr" latinLnBrk="0">
                        <a:spcAft>
                          <a:spcPts val="0"/>
                        </a:spcAft>
                      </a:pPr>
                      <a:r>
                        <a:rPr lang="en-US" sz="1400" kern="0">
                          <a:solidFill>
                            <a:srgbClr val="000000"/>
                          </a:solidFill>
                          <a:latin typeface="Times New Roman"/>
                          <a:ea typeface="맑은 고딕"/>
                          <a:cs typeface="Times New Roman"/>
                        </a:rPr>
                        <a:t>Efficiency </a:t>
                      </a:r>
                      <a:endParaRPr lang="ko-KR" sz="1400" kern="100">
                        <a:latin typeface="맑은 고딕"/>
                        <a:ea typeface="맑은 고딕"/>
                        <a:cs typeface="Times New Roman"/>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3">
                  <a:txBody>
                    <a:bodyPr/>
                    <a:lstStyle/>
                    <a:p>
                      <a:pPr algn="ctr" latinLnBrk="0">
                        <a:spcAft>
                          <a:spcPts val="0"/>
                        </a:spcAft>
                      </a:pPr>
                      <a:r>
                        <a:rPr lang="en-US" sz="1400" kern="0" dirty="0">
                          <a:solidFill>
                            <a:srgbClr val="000000"/>
                          </a:solidFill>
                          <a:latin typeface="Times New Roman"/>
                          <a:ea typeface="맑은 고딕"/>
                          <a:cs typeface="Times New Roman"/>
                        </a:rPr>
                        <a:t>E1: Time Behavior </a:t>
                      </a:r>
                      <a:endParaRPr lang="ko-KR" sz="1400" kern="100" dirty="0">
                        <a:latin typeface="맑은 고딕"/>
                        <a:ea typeface="맑은 고딕"/>
                        <a:cs typeface="Times New Roman"/>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latinLnBrk="0">
                        <a:spcAft>
                          <a:spcPts val="0"/>
                        </a:spcAft>
                      </a:pPr>
                      <a:r>
                        <a:rPr lang="en-US" sz="1400" kern="0" dirty="0">
                          <a:solidFill>
                            <a:srgbClr val="000000"/>
                          </a:solidFill>
                          <a:latin typeface="Times New Roman"/>
                          <a:ea typeface="맑은 고딕"/>
                          <a:cs typeface="Times New Roman"/>
                        </a:rPr>
                        <a:t>(H, H)</a:t>
                      </a:r>
                      <a:endParaRPr lang="ko-KR" sz="1400" kern="100" dirty="0">
                        <a:latin typeface="맑은 고딕"/>
                        <a:ea typeface="맑은 고딕"/>
                        <a:cs typeface="Times New Roman"/>
                      </a:endParaRPr>
                    </a:p>
                  </a:txBody>
                  <a:tcPr marL="33270" marR="33270" marT="481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latinLnBrk="0">
                        <a:spcAft>
                          <a:spcPts val="0"/>
                        </a:spcAft>
                      </a:pPr>
                      <a:r>
                        <a:rPr lang="en-US" sz="1400" kern="0" dirty="0">
                          <a:solidFill>
                            <a:srgbClr val="000000"/>
                          </a:solidFill>
                          <a:latin typeface="Times New Roman"/>
                          <a:ea typeface="맑은 고딕"/>
                          <a:cs typeface="Times New Roman"/>
                        </a:rPr>
                        <a:t>E1.1 : If space craft sends parameters, then the FPS should respond to space craft within specific time. (Ex : 1sec)</a:t>
                      </a:r>
                      <a:endParaRPr lang="ko-KR" sz="1400" kern="100" dirty="0">
                        <a:latin typeface="맑은 고딕"/>
                        <a:ea typeface="맑은 고딕"/>
                        <a:cs typeface="Times New Roman"/>
                      </a:endParaRPr>
                    </a:p>
                  </a:txBody>
                  <a:tcPr marL="52705" marR="52705" marT="762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51923">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0">
                        <a:spcAft>
                          <a:spcPts val="0"/>
                        </a:spcAft>
                      </a:pPr>
                      <a:r>
                        <a:rPr lang="en-US" sz="1400" kern="0" dirty="0">
                          <a:solidFill>
                            <a:srgbClr val="000000"/>
                          </a:solidFill>
                          <a:latin typeface="Times New Roman"/>
                          <a:ea typeface="맑은 고딕"/>
                          <a:cs typeface="Times New Roman"/>
                        </a:rPr>
                        <a:t>(M, L) </a:t>
                      </a:r>
                      <a:endParaRPr lang="ko-KR" sz="1400" kern="100" dirty="0">
                        <a:latin typeface="맑은 고딕"/>
                        <a:ea typeface="맑은 고딕"/>
                        <a:cs typeface="Times New Roman"/>
                      </a:endParaRPr>
                    </a:p>
                  </a:txBody>
                  <a:tcPr marL="33270" marR="33270" marT="481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latinLnBrk="0">
                        <a:spcAft>
                          <a:spcPts val="0"/>
                        </a:spcAft>
                      </a:pPr>
                      <a:r>
                        <a:rPr lang="en-US" sz="1400" kern="0" dirty="0">
                          <a:solidFill>
                            <a:srgbClr val="000000"/>
                          </a:solidFill>
                          <a:latin typeface="Times New Roman"/>
                          <a:ea typeface="맑은 고딕"/>
                          <a:cs typeface="Times New Roman"/>
                        </a:rPr>
                        <a:t>E1.2 : FDIR should process detection, isolation, recovery for faults within specific time.  </a:t>
                      </a:r>
                      <a:endParaRPr lang="ko-KR" sz="1400" kern="100" dirty="0">
                        <a:latin typeface="맑은 고딕"/>
                        <a:ea typeface="맑은 고딕"/>
                        <a:cs typeface="Times New Roman"/>
                      </a:endParaRPr>
                    </a:p>
                  </a:txBody>
                  <a:tcPr marL="52705" marR="52705" marT="762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747531">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0">
                        <a:spcAft>
                          <a:spcPts val="0"/>
                        </a:spcAft>
                      </a:pPr>
                      <a:r>
                        <a:rPr lang="en-US" sz="1400" kern="0" dirty="0">
                          <a:solidFill>
                            <a:srgbClr val="000000"/>
                          </a:solidFill>
                          <a:latin typeface="Times New Roman"/>
                          <a:ea typeface="맑은 고딕"/>
                          <a:cs typeface="Times New Roman"/>
                        </a:rPr>
                        <a:t>(H, H)</a:t>
                      </a:r>
                      <a:endParaRPr lang="ko-KR" sz="1400" kern="100" dirty="0">
                        <a:latin typeface="맑은 고딕"/>
                        <a:ea typeface="맑은 고딕"/>
                        <a:cs typeface="Times New Roman"/>
                      </a:endParaRPr>
                    </a:p>
                  </a:txBody>
                  <a:tcPr marL="33270" marR="33270" marT="481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latinLnBrk="0">
                        <a:spcAft>
                          <a:spcPts val="0"/>
                        </a:spcAft>
                      </a:pPr>
                      <a:r>
                        <a:rPr lang="en-US" sz="1400" kern="0" dirty="0">
                          <a:solidFill>
                            <a:srgbClr val="000000"/>
                          </a:solidFill>
                          <a:latin typeface="Times New Roman"/>
                          <a:ea typeface="맑은 고딕"/>
                          <a:cs typeface="Times New Roman"/>
                        </a:rPr>
                        <a:t>E1.3 : If there are faults in given parameter, then all functions related to the faults are stopped by FPS. Then, stopped critical function should be resumed as fast as possible.</a:t>
                      </a:r>
                      <a:endParaRPr lang="ko-KR" sz="1400" kern="100" dirty="0">
                        <a:latin typeface="맑은 고딕"/>
                        <a:ea typeface="맑은 고딕"/>
                        <a:cs typeface="Times New Roman"/>
                      </a:endParaRPr>
                    </a:p>
                  </a:txBody>
                  <a:tcPr marL="52705" marR="52705" marT="762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608083">
                <a:tc rowSpan="3">
                  <a:txBody>
                    <a:bodyPr/>
                    <a:lstStyle/>
                    <a:p>
                      <a:pPr algn="ctr" latinLnBrk="0">
                        <a:spcAft>
                          <a:spcPts val="0"/>
                        </a:spcAft>
                      </a:pPr>
                      <a:r>
                        <a:rPr lang="en-US" sz="1400" kern="0">
                          <a:solidFill>
                            <a:srgbClr val="000000"/>
                          </a:solidFill>
                          <a:latin typeface="Times New Roman"/>
                          <a:ea typeface="맑은 고딕"/>
                          <a:cs typeface="Times New Roman"/>
                        </a:rPr>
                        <a:t>Reliability</a:t>
                      </a:r>
                      <a:endParaRPr lang="ko-KR" sz="1400" kern="100">
                        <a:latin typeface="맑은 고딕"/>
                        <a:ea typeface="맑은 고딕"/>
                        <a:cs typeface="Times New Roman"/>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latinLnBrk="0">
                        <a:spcAft>
                          <a:spcPts val="0"/>
                        </a:spcAft>
                      </a:pPr>
                      <a:r>
                        <a:rPr lang="en-US" sz="1400" kern="0">
                          <a:solidFill>
                            <a:srgbClr val="000000"/>
                          </a:solidFill>
                          <a:latin typeface="Times New Roman"/>
                          <a:ea typeface="맑은 고딕"/>
                          <a:cs typeface="Times New Roman"/>
                        </a:rPr>
                        <a:t>R1:  Recoverability </a:t>
                      </a:r>
                      <a:endParaRPr lang="ko-KR" sz="1400" kern="100">
                        <a:latin typeface="맑은 고딕"/>
                        <a:ea typeface="맑은 고딕"/>
                        <a:cs typeface="Times New Roman"/>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latinLnBrk="0">
                        <a:spcAft>
                          <a:spcPts val="0"/>
                        </a:spcAft>
                      </a:pPr>
                      <a:r>
                        <a:rPr lang="en-US" sz="1400" kern="0">
                          <a:solidFill>
                            <a:srgbClr val="000000"/>
                          </a:solidFill>
                          <a:latin typeface="Times New Roman"/>
                          <a:ea typeface="맑은 고딕"/>
                          <a:cs typeface="Times New Roman"/>
                        </a:rPr>
                        <a:t>(H, M)</a:t>
                      </a:r>
                      <a:endParaRPr lang="ko-KR" sz="1400" kern="100">
                        <a:latin typeface="맑은 고딕"/>
                        <a:ea typeface="맑은 고딕"/>
                        <a:cs typeface="Times New Roman"/>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latinLnBrk="0">
                        <a:spcAft>
                          <a:spcPts val="0"/>
                        </a:spcAft>
                      </a:pPr>
                      <a:r>
                        <a:rPr lang="en-US" sz="1400" kern="0">
                          <a:solidFill>
                            <a:srgbClr val="000000"/>
                          </a:solidFill>
                          <a:latin typeface="Times New Roman"/>
                          <a:ea typeface="맑은 고딕"/>
                          <a:cs typeface="Times New Roman"/>
                        </a:rPr>
                        <a:t>R1.1 : Even if faults occur, critical functions should be resumed as soon as possible.</a:t>
                      </a:r>
                      <a:endParaRPr lang="ko-KR" sz="1400" kern="100">
                        <a:latin typeface="맑은 고딕"/>
                        <a:ea typeface="맑은 고딕"/>
                        <a:cs typeface="Times New Roman"/>
                      </a:endParaRPr>
                    </a:p>
                  </a:txBody>
                  <a:tcPr marL="52705" marR="52705" marT="762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59621">
                <a:tc vMerge="1">
                  <a:txBody>
                    <a:bodyPr/>
                    <a:lstStyle/>
                    <a:p>
                      <a:pPr latinLnBrk="1"/>
                      <a:endParaRPr lang="ko-KR" alt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2">
                  <a:txBody>
                    <a:bodyPr/>
                    <a:lstStyle/>
                    <a:p>
                      <a:pPr algn="ctr" latinLnBrk="1">
                        <a:spcAft>
                          <a:spcPts val="0"/>
                        </a:spcAft>
                      </a:pPr>
                      <a:r>
                        <a:rPr lang="en-US" sz="1400" kern="0">
                          <a:solidFill>
                            <a:srgbClr val="000000"/>
                          </a:solidFill>
                          <a:latin typeface="Times New Roman"/>
                          <a:ea typeface="맑은 고딕"/>
                          <a:cs typeface="Times New Roman"/>
                        </a:rPr>
                        <a:t>R2 : Operation </a:t>
                      </a:r>
                      <a:endParaRPr lang="ko-KR" sz="1400" kern="100">
                        <a:latin typeface="맑은 고딕"/>
                        <a:ea typeface="맑은 고딕"/>
                        <a:cs typeface="Times New Roman"/>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latinLnBrk="0">
                        <a:spcAft>
                          <a:spcPts val="0"/>
                        </a:spcAft>
                      </a:pPr>
                      <a:r>
                        <a:rPr lang="en-US" sz="1400" kern="0">
                          <a:solidFill>
                            <a:srgbClr val="000000"/>
                          </a:solidFill>
                          <a:latin typeface="Times New Roman"/>
                          <a:ea typeface="맑은 고딕"/>
                          <a:cs typeface="Times New Roman"/>
                        </a:rPr>
                        <a:t>(H, M)</a:t>
                      </a:r>
                      <a:endParaRPr lang="ko-KR" sz="1400" kern="100">
                        <a:latin typeface="맑은 고딕"/>
                        <a:ea typeface="맑은 고딕"/>
                        <a:cs typeface="Times New Roman"/>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latinLnBrk="0">
                        <a:spcAft>
                          <a:spcPts val="0"/>
                        </a:spcAft>
                      </a:pPr>
                      <a:r>
                        <a:rPr lang="en-US" sz="1400" kern="0" dirty="0">
                          <a:solidFill>
                            <a:srgbClr val="000000"/>
                          </a:solidFill>
                          <a:latin typeface="Times New Roman"/>
                          <a:ea typeface="맑은 고딕"/>
                          <a:cs typeface="Times New Roman"/>
                        </a:rPr>
                        <a:t>R2.1 : Fault in individual device should be restored by using recovery and isolation method for individual device level. Fault in function, subsystem, system control should be also restored by using corresponding mechanism</a:t>
                      </a:r>
                      <a:r>
                        <a:rPr lang="en-US" sz="1400" kern="0" dirty="0" smtClean="0">
                          <a:solidFill>
                            <a:srgbClr val="000000"/>
                          </a:solidFill>
                          <a:latin typeface="Times New Roman"/>
                          <a:ea typeface="맑은 고딕"/>
                          <a:cs typeface="Times New Roman"/>
                        </a:rPr>
                        <a:t>.</a:t>
                      </a:r>
                    </a:p>
                    <a:p>
                      <a:pPr algn="just" latinLnBrk="0">
                        <a:spcAft>
                          <a:spcPts val="0"/>
                        </a:spcAft>
                      </a:pPr>
                      <a:endParaRPr lang="ko-KR" sz="1400" kern="100" dirty="0">
                        <a:latin typeface="맑은 고딕"/>
                        <a:ea typeface="맑은 고딕"/>
                        <a:cs typeface="Times New Roman"/>
                      </a:endParaRPr>
                    </a:p>
                  </a:txBody>
                  <a:tcPr marL="52705" marR="52705" marT="762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488183">
                <a:tc vMerge="1">
                  <a:txBody>
                    <a:bodyPr/>
                    <a:lstStyle/>
                    <a:p>
                      <a:pPr latinLnBrk="1"/>
                      <a:endParaRPr lang="ko-KR" alt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pPr latinLnBrk="1"/>
                      <a:endParaRPr lang="ko-KR" alt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latinLnBrk="0">
                        <a:spcAft>
                          <a:spcPts val="0"/>
                        </a:spcAft>
                      </a:pPr>
                      <a:r>
                        <a:rPr lang="en-US" sz="1400" kern="0">
                          <a:solidFill>
                            <a:srgbClr val="000000"/>
                          </a:solidFill>
                          <a:latin typeface="Times New Roman"/>
                          <a:ea typeface="맑은 고딕"/>
                          <a:cs typeface="Times New Roman"/>
                        </a:rPr>
                        <a:t>(M, L) </a:t>
                      </a:r>
                      <a:endParaRPr lang="ko-KR" sz="1400" kern="100">
                        <a:latin typeface="맑은 고딕"/>
                        <a:ea typeface="맑은 고딕"/>
                        <a:cs typeface="Times New Roman"/>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latinLnBrk="0">
                        <a:spcAft>
                          <a:spcPts val="0"/>
                        </a:spcAft>
                      </a:pPr>
                      <a:r>
                        <a:rPr lang="en-US" sz="1400" kern="0" dirty="0">
                          <a:solidFill>
                            <a:srgbClr val="000000"/>
                          </a:solidFill>
                          <a:latin typeface="Times New Roman"/>
                          <a:ea typeface="맑은 고딕"/>
                          <a:cs typeface="Times New Roman"/>
                        </a:rPr>
                        <a:t>R2.2 : FPS can be controlled by giving commands at any time. </a:t>
                      </a:r>
                      <a:endParaRPr lang="ko-KR" sz="1400" kern="100" dirty="0">
                        <a:latin typeface="맑은 고딕"/>
                        <a:ea typeface="맑은 고딕"/>
                        <a:cs typeface="Times New Roman"/>
                      </a:endParaRPr>
                    </a:p>
                  </a:txBody>
                  <a:tcPr marL="52705" marR="52705" marT="762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ko-KR" dirty="0" smtClean="0">
                <a:ea typeface="굴림" pitchFamily="50" charset="-127"/>
              </a:rPr>
              <a:t>Prioritized Utility Tree</a:t>
            </a:r>
            <a:endParaRPr lang="en-US" altLang="ko-KR" dirty="0">
              <a:ea typeface="굴림" pitchFamily="50" charset="-127"/>
            </a:endParaRPr>
          </a:p>
        </p:txBody>
      </p:sp>
      <p:pic>
        <p:nvPicPr>
          <p:cNvPr id="5" name="그림 5" descr="KAIST_뒷배경 흰색.gif"/>
          <p:cNvPicPr>
            <a:picLocks noChangeAspect="1"/>
          </p:cNvPicPr>
          <p:nvPr/>
        </p:nvPicPr>
        <p:blipFill>
          <a:blip r:embed="rId2" cstate="print"/>
          <a:srcRect/>
          <a:stretch>
            <a:fillRect/>
          </a:stretch>
        </p:blipFill>
        <p:spPr bwMode="auto">
          <a:xfrm>
            <a:off x="7994607" y="6500834"/>
            <a:ext cx="1077987" cy="285752"/>
          </a:xfrm>
          <a:prstGeom prst="rect">
            <a:avLst/>
          </a:prstGeom>
          <a:noFill/>
          <a:ln w="9525">
            <a:noFill/>
            <a:miter lim="800000"/>
            <a:headEnd/>
            <a:tailEnd/>
          </a:ln>
        </p:spPr>
      </p:pic>
      <p:graphicFrame>
        <p:nvGraphicFramePr>
          <p:cNvPr id="7" name="표 6"/>
          <p:cNvGraphicFramePr>
            <a:graphicFrameLocks noGrp="1"/>
          </p:cNvGraphicFramePr>
          <p:nvPr/>
        </p:nvGraphicFramePr>
        <p:xfrm>
          <a:off x="714349" y="1714488"/>
          <a:ext cx="8143931" cy="4329482"/>
        </p:xfrm>
        <a:graphic>
          <a:graphicData uri="http://schemas.openxmlformats.org/drawingml/2006/table">
            <a:tbl>
              <a:tblPr/>
              <a:tblGrid>
                <a:gridCol w="1214445"/>
                <a:gridCol w="1643075"/>
                <a:gridCol w="714380"/>
                <a:gridCol w="4572031"/>
              </a:tblGrid>
              <a:tr h="422044">
                <a:tc>
                  <a:txBody>
                    <a:bodyPr/>
                    <a:lstStyle/>
                    <a:p>
                      <a:pPr algn="ctr" latinLnBrk="0">
                        <a:spcAft>
                          <a:spcPts val="0"/>
                        </a:spcAft>
                      </a:pPr>
                      <a:r>
                        <a:rPr lang="en-US" sz="1400" kern="0" dirty="0">
                          <a:solidFill>
                            <a:srgbClr val="000000"/>
                          </a:solidFill>
                          <a:latin typeface="Times New Roman"/>
                          <a:ea typeface="맑은 고딕"/>
                          <a:cs typeface="Times New Roman"/>
                        </a:rPr>
                        <a:t>Quality Attribute </a:t>
                      </a:r>
                      <a:endParaRPr lang="ko-KR" sz="1400" kern="100" dirty="0">
                        <a:latin typeface="맑은 고딕"/>
                        <a:ea typeface="맑은 고딕"/>
                        <a:cs typeface="Times New Roman"/>
                      </a:endParaRPr>
                    </a:p>
                  </a:txBody>
                  <a:tcPr marL="33270" marR="33270" marT="481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latinLnBrk="0">
                        <a:spcAft>
                          <a:spcPts val="0"/>
                        </a:spcAft>
                      </a:pPr>
                      <a:r>
                        <a:rPr lang="en-US" sz="1400" kern="0" dirty="0">
                          <a:solidFill>
                            <a:srgbClr val="000000"/>
                          </a:solidFill>
                          <a:latin typeface="Times New Roman"/>
                          <a:ea typeface="맑은 고딕"/>
                          <a:cs typeface="Times New Roman"/>
                        </a:rPr>
                        <a:t>Factor </a:t>
                      </a:r>
                      <a:endParaRPr lang="ko-KR" sz="1400" kern="100" dirty="0">
                        <a:latin typeface="맑은 고딕"/>
                        <a:ea typeface="맑은 고딕"/>
                        <a:cs typeface="Times New Roman"/>
                      </a:endParaRPr>
                    </a:p>
                  </a:txBody>
                  <a:tcPr marL="33270" marR="33270" marT="481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latinLnBrk="0">
                        <a:spcAft>
                          <a:spcPts val="0"/>
                        </a:spcAft>
                      </a:pPr>
                      <a:r>
                        <a:rPr lang="en-US" sz="1400" kern="0">
                          <a:solidFill>
                            <a:srgbClr val="000000"/>
                          </a:solidFill>
                          <a:latin typeface="Times New Roman"/>
                          <a:ea typeface="맑은 고딕"/>
                          <a:cs typeface="Times New Roman"/>
                        </a:rPr>
                        <a:t>Priority </a:t>
                      </a:r>
                      <a:endParaRPr lang="ko-KR" sz="1400" kern="100">
                        <a:latin typeface="맑은 고딕"/>
                        <a:ea typeface="맑은 고딕"/>
                        <a:cs typeface="Times New Roman"/>
                      </a:endParaRPr>
                    </a:p>
                  </a:txBody>
                  <a:tcPr marL="33270" marR="33270" marT="481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latinLnBrk="0">
                        <a:spcAft>
                          <a:spcPts val="0"/>
                        </a:spcAft>
                      </a:pPr>
                      <a:r>
                        <a:rPr lang="en-US" sz="1400" kern="0">
                          <a:solidFill>
                            <a:srgbClr val="000000"/>
                          </a:solidFill>
                          <a:latin typeface="Times New Roman"/>
                          <a:ea typeface="맑은 고딕"/>
                          <a:cs typeface="Times New Roman"/>
                        </a:rPr>
                        <a:t>Scenario</a:t>
                      </a:r>
                      <a:endParaRPr lang="ko-KR" sz="1400" kern="100">
                        <a:latin typeface="맑은 고딕"/>
                        <a:ea typeface="맑은 고딕"/>
                        <a:cs typeface="Times New Roman"/>
                      </a:endParaRPr>
                    </a:p>
                  </a:txBody>
                  <a:tcPr marL="33270" marR="33270" marT="481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r>
              <a:tr h="630713">
                <a:tc rowSpan="3">
                  <a:txBody>
                    <a:bodyPr/>
                    <a:lstStyle/>
                    <a:p>
                      <a:pPr algn="ctr" latinLnBrk="0">
                        <a:spcAft>
                          <a:spcPts val="0"/>
                        </a:spcAft>
                      </a:pPr>
                      <a:r>
                        <a:rPr lang="en-US" sz="1400" kern="0" dirty="0">
                          <a:solidFill>
                            <a:srgbClr val="000000"/>
                          </a:solidFill>
                          <a:latin typeface="Times New Roman" pitchFamily="18" charset="0"/>
                          <a:ea typeface="맑은 고딕"/>
                          <a:cs typeface="Times New Roman" pitchFamily="18" charset="0"/>
                        </a:rPr>
                        <a:t>Security</a:t>
                      </a:r>
                      <a:endParaRPr lang="ko-KR" sz="1400" kern="100" dirty="0">
                        <a:latin typeface="Times New Roman" pitchFamily="18" charset="0"/>
                        <a:ea typeface="맑은 고딕"/>
                        <a:cs typeface="Times New Roman" pitchFamily="18" charset="0"/>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1400" kern="100" dirty="0">
                          <a:solidFill>
                            <a:srgbClr val="000000"/>
                          </a:solidFill>
                          <a:latin typeface="Times New Roman" pitchFamily="18" charset="0"/>
                          <a:ea typeface="맑은 고딕"/>
                          <a:cs typeface="Times New Roman" pitchFamily="18" charset="0"/>
                        </a:rPr>
                        <a:t>S1 : Authorization </a:t>
                      </a:r>
                      <a:endParaRPr lang="ko-KR" sz="1400" kern="100" dirty="0">
                        <a:latin typeface="Times New Roman" pitchFamily="18" charset="0"/>
                        <a:ea typeface="맑은 고딕"/>
                        <a:cs typeface="Times New Roman" pitchFamily="18" charset="0"/>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1400" kern="100" dirty="0">
                          <a:solidFill>
                            <a:srgbClr val="000000"/>
                          </a:solidFill>
                          <a:latin typeface="Times New Roman" pitchFamily="18" charset="0"/>
                          <a:ea typeface="맑은 고딕"/>
                          <a:cs typeface="Times New Roman" pitchFamily="18" charset="0"/>
                        </a:rPr>
                        <a:t>(M, L) </a:t>
                      </a:r>
                      <a:endParaRPr lang="ko-KR" sz="1400" kern="100" dirty="0">
                        <a:latin typeface="Times New Roman" pitchFamily="18" charset="0"/>
                        <a:ea typeface="맑은 고딕"/>
                        <a:cs typeface="Times New Roman" pitchFamily="18" charset="0"/>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latinLnBrk="1">
                        <a:spcAft>
                          <a:spcPts val="0"/>
                        </a:spcAft>
                      </a:pPr>
                      <a:r>
                        <a:rPr lang="en-US" sz="1400" kern="100" dirty="0">
                          <a:solidFill>
                            <a:srgbClr val="000000"/>
                          </a:solidFill>
                          <a:latin typeface="Times New Roman" pitchFamily="18" charset="0"/>
                          <a:ea typeface="맑은 고딕"/>
                          <a:cs typeface="Times New Roman" pitchFamily="18" charset="0"/>
                        </a:rPr>
                        <a:t>S1.1 : When users try to access FPS, authentication function checks level of authorization of the user. According to the level of authorization, provided works are limited. </a:t>
                      </a:r>
                      <a:endParaRPr lang="en-US" sz="1400" kern="100" dirty="0" smtClean="0">
                        <a:solidFill>
                          <a:srgbClr val="000000"/>
                        </a:solidFill>
                        <a:latin typeface="Times New Roman" pitchFamily="18" charset="0"/>
                        <a:ea typeface="맑은 고딕"/>
                        <a:cs typeface="Times New Roman" pitchFamily="18" charset="0"/>
                      </a:endParaRPr>
                    </a:p>
                  </a:txBody>
                  <a:tcPr marL="52705" marR="52705" marT="762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551923">
                <a:tc vMerge="1">
                  <a:txBody>
                    <a:bodyPr/>
                    <a:lstStyle/>
                    <a:p>
                      <a:pPr latinLnBrk="1"/>
                      <a:endParaRPr lang="ko-KR" alt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latinLnBrk="1">
                        <a:spcAft>
                          <a:spcPts val="0"/>
                        </a:spcAft>
                      </a:pPr>
                      <a:r>
                        <a:rPr lang="en-US" sz="1400" kern="100" dirty="0">
                          <a:solidFill>
                            <a:srgbClr val="000000"/>
                          </a:solidFill>
                          <a:latin typeface="Times New Roman" pitchFamily="18" charset="0"/>
                          <a:ea typeface="맑은 고딕"/>
                          <a:cs typeface="Times New Roman" pitchFamily="18" charset="0"/>
                        </a:rPr>
                        <a:t>S2 : Encryption </a:t>
                      </a:r>
                      <a:endParaRPr lang="ko-KR" sz="1400" kern="100" dirty="0">
                        <a:latin typeface="Times New Roman" pitchFamily="18" charset="0"/>
                        <a:ea typeface="맑은 고딕"/>
                        <a:cs typeface="Times New Roman" pitchFamily="18" charset="0"/>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1400" kern="100" dirty="0">
                          <a:solidFill>
                            <a:srgbClr val="000000"/>
                          </a:solidFill>
                          <a:latin typeface="Times New Roman" pitchFamily="18" charset="0"/>
                          <a:ea typeface="맑은 고딕"/>
                          <a:cs typeface="Times New Roman" pitchFamily="18" charset="0"/>
                        </a:rPr>
                        <a:t>(L, M)</a:t>
                      </a:r>
                      <a:endParaRPr lang="ko-KR" sz="1400" kern="100" dirty="0">
                        <a:solidFill>
                          <a:srgbClr val="000000"/>
                        </a:solidFill>
                        <a:latin typeface="Times New Roman" pitchFamily="18" charset="0"/>
                        <a:ea typeface="맑은 고딕"/>
                        <a:cs typeface="Times New Roman" pitchFamily="18" charset="0"/>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latinLnBrk="1">
                        <a:spcAft>
                          <a:spcPts val="0"/>
                        </a:spcAft>
                      </a:pPr>
                      <a:r>
                        <a:rPr lang="en-US" sz="1400" kern="1200" dirty="0">
                          <a:solidFill>
                            <a:srgbClr val="000000"/>
                          </a:solidFill>
                          <a:latin typeface="Times New Roman" pitchFamily="18" charset="0"/>
                          <a:ea typeface="맑은 고딕"/>
                          <a:cs typeface="Times New Roman" pitchFamily="18" charset="0"/>
                        </a:rPr>
                        <a:t>S2.1 : When information is saved into database server or loaded from database server, the information is encrypted by using SHA algorithm and decrypted by using public key.</a:t>
                      </a:r>
                      <a:r>
                        <a:rPr lang="en-US" sz="1400" kern="100" dirty="0">
                          <a:solidFill>
                            <a:srgbClr val="000000"/>
                          </a:solidFill>
                          <a:latin typeface="Times New Roman" pitchFamily="18" charset="0"/>
                          <a:ea typeface="맑은 고딕"/>
                          <a:cs typeface="Times New Roman" pitchFamily="18" charset="0"/>
                        </a:rPr>
                        <a:t> </a:t>
                      </a:r>
                      <a:endParaRPr lang="ko-KR" sz="1400" kern="100" dirty="0">
                        <a:latin typeface="Times New Roman" pitchFamily="18" charset="0"/>
                        <a:ea typeface="맑은 고딕"/>
                        <a:cs typeface="Times New Roman" pitchFamily="18" charset="0"/>
                      </a:endParaRPr>
                    </a:p>
                  </a:txBody>
                  <a:tcPr marL="52705" marR="52705" marT="762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747531">
                <a:tc vMerge="1">
                  <a:txBody>
                    <a:bodyPr/>
                    <a:lstStyle/>
                    <a:p>
                      <a:pPr latinLnBrk="1"/>
                      <a:endParaRPr lang="ko-KR" altLang="en-US"/>
                    </a:p>
                  </a:txBody>
                  <a:tcPr/>
                </a:tc>
                <a:tc vMerge="1">
                  <a:txBody>
                    <a:bodyPr/>
                    <a:lstStyle/>
                    <a:p>
                      <a:pPr latinLnBrk="1"/>
                      <a:endParaRPr lang="ko-KR" alt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1400" kern="100" dirty="0">
                          <a:solidFill>
                            <a:srgbClr val="000000"/>
                          </a:solidFill>
                          <a:latin typeface="Times New Roman" pitchFamily="18" charset="0"/>
                          <a:ea typeface="맑은 고딕"/>
                          <a:cs typeface="Times New Roman" pitchFamily="18" charset="0"/>
                        </a:rPr>
                        <a:t>(H, M)</a:t>
                      </a:r>
                      <a:endParaRPr lang="ko-KR" sz="1400" kern="100" dirty="0">
                        <a:latin typeface="Times New Roman" pitchFamily="18" charset="0"/>
                        <a:ea typeface="맑은 고딕"/>
                        <a:cs typeface="Times New Roman" pitchFamily="18" charset="0"/>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latinLnBrk="1">
                        <a:spcAft>
                          <a:spcPts val="0"/>
                        </a:spcAft>
                      </a:pPr>
                      <a:r>
                        <a:rPr lang="en-US" sz="1400" kern="1200" dirty="0">
                          <a:solidFill>
                            <a:srgbClr val="000000"/>
                          </a:solidFill>
                          <a:latin typeface="Times New Roman" pitchFamily="18" charset="0"/>
                          <a:ea typeface="맑은 고딕"/>
                          <a:cs typeface="Times New Roman" pitchFamily="18" charset="0"/>
                        </a:rPr>
                        <a:t>S2.2 : Communication messages between base station (Earth) and space craft are encrypted/decrypted before sending messages.</a:t>
                      </a:r>
                      <a:endParaRPr lang="ko-KR" sz="1400" kern="100" dirty="0">
                        <a:latin typeface="Times New Roman" pitchFamily="18" charset="0"/>
                        <a:ea typeface="맑은 고딕"/>
                        <a:cs typeface="Times New Roman" pitchFamily="18" charset="0"/>
                      </a:endParaRPr>
                    </a:p>
                  </a:txBody>
                  <a:tcPr marL="52705" marR="52705" marT="762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608083">
                <a:tc rowSpan="3">
                  <a:txBody>
                    <a:bodyPr/>
                    <a:lstStyle/>
                    <a:p>
                      <a:pPr algn="ctr" latinLnBrk="0">
                        <a:spcAft>
                          <a:spcPts val="0"/>
                        </a:spcAft>
                      </a:pPr>
                      <a:r>
                        <a:rPr lang="en-US" sz="1400" kern="0" dirty="0" smtClean="0">
                          <a:solidFill>
                            <a:srgbClr val="000000"/>
                          </a:solidFill>
                          <a:latin typeface="Times New Roman" pitchFamily="18" charset="0"/>
                          <a:ea typeface="맑은 고딕"/>
                          <a:cs typeface="Times New Roman" pitchFamily="18" charset="0"/>
                        </a:rPr>
                        <a:t>Maintainability</a:t>
                      </a:r>
                      <a:endParaRPr lang="ko-KR" sz="1400" kern="100" dirty="0">
                        <a:latin typeface="Times New Roman" pitchFamily="18" charset="0"/>
                        <a:ea typeface="맑은 고딕"/>
                        <a:cs typeface="Times New Roman" pitchFamily="18" charset="0"/>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2">
                  <a:txBody>
                    <a:bodyPr/>
                    <a:lstStyle/>
                    <a:p>
                      <a:pPr algn="ctr" latinLnBrk="1">
                        <a:spcAft>
                          <a:spcPts val="0"/>
                        </a:spcAft>
                      </a:pPr>
                      <a:r>
                        <a:rPr lang="en-US" sz="1400" kern="100">
                          <a:solidFill>
                            <a:srgbClr val="000000"/>
                          </a:solidFill>
                          <a:latin typeface="Times New Roman" pitchFamily="18" charset="0"/>
                          <a:ea typeface="맑은 고딕"/>
                          <a:cs typeface="Times New Roman" pitchFamily="18" charset="0"/>
                        </a:rPr>
                        <a:t>M1 : Changeability</a:t>
                      </a:r>
                      <a:endParaRPr lang="ko-KR" sz="1400" kern="100">
                        <a:latin typeface="Times New Roman" pitchFamily="18" charset="0"/>
                        <a:ea typeface="맑은 고딕"/>
                        <a:cs typeface="Times New Roman" pitchFamily="18" charset="0"/>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latinLnBrk="1">
                        <a:spcAft>
                          <a:spcPts val="0"/>
                        </a:spcAft>
                      </a:pPr>
                      <a:r>
                        <a:rPr lang="en-US" sz="1400" kern="100">
                          <a:solidFill>
                            <a:srgbClr val="000000"/>
                          </a:solidFill>
                          <a:latin typeface="Times New Roman" pitchFamily="18" charset="0"/>
                          <a:ea typeface="맑은 고딕"/>
                          <a:cs typeface="Times New Roman" pitchFamily="18" charset="0"/>
                        </a:rPr>
                        <a:t>(M, H)</a:t>
                      </a:r>
                      <a:endParaRPr lang="ko-KR" sz="1400" kern="100">
                        <a:latin typeface="Times New Roman" pitchFamily="18" charset="0"/>
                        <a:ea typeface="맑은 고딕"/>
                        <a:cs typeface="Times New Roman" pitchFamily="18" charset="0"/>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latinLnBrk="1">
                        <a:spcAft>
                          <a:spcPts val="0"/>
                        </a:spcAft>
                        <a:tabLst>
                          <a:tab pos="387985" algn="l"/>
                        </a:tabLst>
                      </a:pPr>
                      <a:r>
                        <a:rPr lang="en-US" sz="1400" kern="100" dirty="0">
                          <a:solidFill>
                            <a:srgbClr val="000000"/>
                          </a:solidFill>
                          <a:latin typeface="Times New Roman" pitchFamily="18" charset="0"/>
                          <a:ea typeface="맑은 고딕"/>
                          <a:cs typeface="Times New Roman" pitchFamily="18" charset="0"/>
                        </a:rPr>
                        <a:t>M1.1 : User can modify range of parameters safely. Modified range of parameters will be adapted to the FPS immediately. Synchronization should be considered. </a:t>
                      </a:r>
                      <a:endParaRPr lang="en-US" sz="1400" kern="100" dirty="0" smtClean="0">
                        <a:solidFill>
                          <a:srgbClr val="000000"/>
                        </a:solidFill>
                        <a:latin typeface="Times New Roman" pitchFamily="18" charset="0"/>
                        <a:ea typeface="맑은 고딕"/>
                        <a:cs typeface="Times New Roman" pitchFamily="18" charset="0"/>
                      </a:endParaRPr>
                    </a:p>
                  </a:txBody>
                  <a:tcPr marL="52705" marR="52705" marT="762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559621">
                <a:tc vMerge="1">
                  <a:txBody>
                    <a:bodyPr/>
                    <a:lstStyle/>
                    <a:p>
                      <a:pPr latinLnBrk="1"/>
                      <a:endParaRPr lang="ko-KR" alt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spcAft>
                          <a:spcPts val="0"/>
                        </a:spcAft>
                      </a:pPr>
                      <a:r>
                        <a:rPr lang="en-US" sz="1400" kern="100">
                          <a:solidFill>
                            <a:srgbClr val="000000"/>
                          </a:solidFill>
                          <a:latin typeface="Times New Roman" pitchFamily="18" charset="0"/>
                          <a:ea typeface="맑은 고딕"/>
                          <a:cs typeface="Times New Roman" pitchFamily="18" charset="0"/>
                        </a:rPr>
                        <a:t>(M, L) </a:t>
                      </a:r>
                      <a:endParaRPr lang="ko-KR" sz="1400" kern="100">
                        <a:latin typeface="Times New Roman" pitchFamily="18" charset="0"/>
                        <a:ea typeface="맑은 고딕"/>
                        <a:cs typeface="Times New Roman" pitchFamily="18" charset="0"/>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latinLnBrk="1">
                        <a:spcAft>
                          <a:spcPts val="0"/>
                        </a:spcAft>
                      </a:pPr>
                      <a:r>
                        <a:rPr lang="en-US" sz="1400" kern="1200" dirty="0">
                          <a:solidFill>
                            <a:srgbClr val="000000"/>
                          </a:solidFill>
                          <a:latin typeface="Times New Roman" pitchFamily="18" charset="0"/>
                          <a:ea typeface="맑은 고딕"/>
                          <a:cs typeface="Times New Roman" pitchFamily="18" charset="0"/>
                        </a:rPr>
                        <a:t>M1.2 : FPS should adapt any device’s edition/deletion in a space craft system.</a:t>
                      </a:r>
                      <a:r>
                        <a:rPr lang="en-US" sz="1400" kern="100" dirty="0">
                          <a:solidFill>
                            <a:srgbClr val="000000"/>
                          </a:solidFill>
                          <a:latin typeface="Times New Roman" pitchFamily="18" charset="0"/>
                          <a:ea typeface="맑은 고딕"/>
                          <a:cs typeface="Times New Roman" pitchFamily="18" charset="0"/>
                        </a:rPr>
                        <a:t> </a:t>
                      </a:r>
                      <a:endParaRPr lang="ko-KR" sz="1400" kern="100" dirty="0">
                        <a:latin typeface="Times New Roman" pitchFamily="18" charset="0"/>
                        <a:ea typeface="맑은 고딕"/>
                        <a:cs typeface="Times New Roman" pitchFamily="18" charset="0"/>
                      </a:endParaRPr>
                    </a:p>
                  </a:txBody>
                  <a:tcPr marL="52705" marR="52705" marT="762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r h="488183">
                <a:tc vMerge="1">
                  <a:txBody>
                    <a:bodyPr/>
                    <a:lstStyle/>
                    <a:p>
                      <a:pPr algn="ctr" latinLnBrk="0">
                        <a:spcAft>
                          <a:spcPts val="0"/>
                        </a:spcAft>
                      </a:pPr>
                      <a:endParaRPr lang="ko-KR" sz="1400" kern="100" dirty="0">
                        <a:latin typeface="Times New Roman" pitchFamily="18" charset="0"/>
                        <a:ea typeface="맑은 고딕"/>
                        <a:cs typeface="Times New Roman" pitchFamily="18" charset="0"/>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latinLnBrk="1">
                        <a:spcAft>
                          <a:spcPts val="0"/>
                        </a:spcAft>
                      </a:pPr>
                      <a:r>
                        <a:rPr lang="en-US" sz="1400" kern="100">
                          <a:solidFill>
                            <a:srgbClr val="000000"/>
                          </a:solidFill>
                          <a:latin typeface="Times New Roman"/>
                          <a:ea typeface="맑은 고딕"/>
                          <a:cs typeface="굴림"/>
                        </a:rPr>
                        <a:t>M2 : Testability</a:t>
                      </a:r>
                      <a:endParaRPr lang="ko-KR" sz="1400" kern="100">
                        <a:solidFill>
                          <a:srgbClr val="000000"/>
                        </a:solidFill>
                        <a:latin typeface="맑은 고딕"/>
                        <a:ea typeface="맑은 고딕"/>
                        <a:cs typeface="굴림"/>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latinLnBrk="1">
                        <a:spcAft>
                          <a:spcPts val="0"/>
                        </a:spcAft>
                      </a:pPr>
                      <a:r>
                        <a:rPr lang="en-US" sz="1400" kern="100">
                          <a:solidFill>
                            <a:srgbClr val="000000"/>
                          </a:solidFill>
                          <a:latin typeface="Times New Roman"/>
                          <a:ea typeface="맑은 고딕"/>
                          <a:cs typeface="굴림"/>
                        </a:rPr>
                        <a:t>(M, M)</a:t>
                      </a:r>
                      <a:endParaRPr lang="ko-KR" sz="1400" kern="100">
                        <a:solidFill>
                          <a:srgbClr val="000000"/>
                        </a:solidFill>
                        <a:latin typeface="맑은 고딕"/>
                        <a:ea typeface="맑은 고딕"/>
                        <a:cs typeface="굴림"/>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latinLnBrk="1">
                        <a:spcAft>
                          <a:spcPts val="0"/>
                        </a:spcAft>
                      </a:pPr>
                      <a:r>
                        <a:rPr lang="en-US" sz="1400" kern="100" dirty="0">
                          <a:solidFill>
                            <a:srgbClr val="000000"/>
                          </a:solidFill>
                          <a:latin typeface="Times New Roman"/>
                          <a:ea typeface="맑은 고딕"/>
                          <a:cs typeface="굴림"/>
                        </a:rPr>
                        <a:t>M2.1 : Devices for detection, isolation, recovery in FDIR should be testable and if a device don’t operate well, we should easily find the reasons. </a:t>
                      </a:r>
                      <a:endParaRPr lang="ko-KR" sz="1400" kern="100" dirty="0">
                        <a:solidFill>
                          <a:srgbClr val="000000"/>
                        </a:solidFill>
                        <a:latin typeface="맑은 고딕"/>
                        <a:ea typeface="맑은 고딕"/>
                        <a:cs typeface="굴림"/>
                      </a:endParaRPr>
                    </a:p>
                  </a:txBody>
                  <a:tcPr marL="52705" marR="52705" marT="762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ko-KR" dirty="0" smtClean="0">
                <a:ea typeface="굴림" pitchFamily="50" charset="-127"/>
              </a:rPr>
              <a:t>Prioritized Utility Tree</a:t>
            </a:r>
            <a:endParaRPr lang="en-US" altLang="ko-KR" dirty="0">
              <a:ea typeface="굴림" pitchFamily="50" charset="-127"/>
            </a:endParaRPr>
          </a:p>
        </p:txBody>
      </p:sp>
      <p:pic>
        <p:nvPicPr>
          <p:cNvPr id="5" name="그림 5" descr="KAIST_뒷배경 흰색.gif"/>
          <p:cNvPicPr>
            <a:picLocks noChangeAspect="1"/>
          </p:cNvPicPr>
          <p:nvPr/>
        </p:nvPicPr>
        <p:blipFill>
          <a:blip r:embed="rId2" cstate="print"/>
          <a:srcRect/>
          <a:stretch>
            <a:fillRect/>
          </a:stretch>
        </p:blipFill>
        <p:spPr bwMode="auto">
          <a:xfrm>
            <a:off x="7994607" y="6500834"/>
            <a:ext cx="1077987" cy="285752"/>
          </a:xfrm>
          <a:prstGeom prst="rect">
            <a:avLst/>
          </a:prstGeom>
          <a:noFill/>
          <a:ln w="9525">
            <a:noFill/>
            <a:miter lim="800000"/>
            <a:headEnd/>
            <a:tailEnd/>
          </a:ln>
        </p:spPr>
      </p:pic>
      <p:graphicFrame>
        <p:nvGraphicFramePr>
          <p:cNvPr id="7" name="표 6"/>
          <p:cNvGraphicFramePr>
            <a:graphicFrameLocks noGrp="1"/>
          </p:cNvGraphicFramePr>
          <p:nvPr/>
        </p:nvGraphicFramePr>
        <p:xfrm>
          <a:off x="714349" y="2183498"/>
          <a:ext cx="8143931" cy="2531386"/>
        </p:xfrm>
        <a:graphic>
          <a:graphicData uri="http://schemas.openxmlformats.org/drawingml/2006/table">
            <a:tbl>
              <a:tblPr/>
              <a:tblGrid>
                <a:gridCol w="1071570"/>
                <a:gridCol w="1785950"/>
                <a:gridCol w="714380"/>
                <a:gridCol w="4572031"/>
              </a:tblGrid>
              <a:tr h="422044">
                <a:tc>
                  <a:txBody>
                    <a:bodyPr/>
                    <a:lstStyle/>
                    <a:p>
                      <a:pPr algn="ctr" latinLnBrk="0">
                        <a:spcAft>
                          <a:spcPts val="0"/>
                        </a:spcAft>
                      </a:pPr>
                      <a:r>
                        <a:rPr lang="en-US" sz="1400" kern="0" dirty="0">
                          <a:solidFill>
                            <a:srgbClr val="000000"/>
                          </a:solidFill>
                          <a:latin typeface="Times New Roman"/>
                          <a:ea typeface="맑은 고딕"/>
                          <a:cs typeface="Times New Roman"/>
                        </a:rPr>
                        <a:t>Quality Attribute </a:t>
                      </a:r>
                      <a:endParaRPr lang="ko-KR" sz="1400" kern="100" dirty="0">
                        <a:latin typeface="맑은 고딕"/>
                        <a:ea typeface="맑은 고딕"/>
                        <a:cs typeface="Times New Roman"/>
                      </a:endParaRPr>
                    </a:p>
                  </a:txBody>
                  <a:tcPr marL="33270" marR="33270" marT="481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latinLnBrk="0">
                        <a:spcAft>
                          <a:spcPts val="0"/>
                        </a:spcAft>
                      </a:pPr>
                      <a:r>
                        <a:rPr lang="en-US" sz="1400" kern="0" dirty="0">
                          <a:solidFill>
                            <a:srgbClr val="000000"/>
                          </a:solidFill>
                          <a:latin typeface="Times New Roman"/>
                          <a:ea typeface="맑은 고딕"/>
                          <a:cs typeface="Times New Roman"/>
                        </a:rPr>
                        <a:t>Factor </a:t>
                      </a:r>
                      <a:endParaRPr lang="ko-KR" sz="1400" kern="100" dirty="0">
                        <a:latin typeface="맑은 고딕"/>
                        <a:ea typeface="맑은 고딕"/>
                        <a:cs typeface="Times New Roman"/>
                      </a:endParaRPr>
                    </a:p>
                  </a:txBody>
                  <a:tcPr marL="33270" marR="33270" marT="481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latinLnBrk="0">
                        <a:spcAft>
                          <a:spcPts val="0"/>
                        </a:spcAft>
                      </a:pPr>
                      <a:r>
                        <a:rPr lang="en-US" sz="1400" kern="0">
                          <a:solidFill>
                            <a:srgbClr val="000000"/>
                          </a:solidFill>
                          <a:latin typeface="Times New Roman"/>
                          <a:ea typeface="맑은 고딕"/>
                          <a:cs typeface="Times New Roman"/>
                        </a:rPr>
                        <a:t>Priority </a:t>
                      </a:r>
                      <a:endParaRPr lang="ko-KR" sz="1400" kern="100">
                        <a:latin typeface="맑은 고딕"/>
                        <a:ea typeface="맑은 고딕"/>
                        <a:cs typeface="Times New Roman"/>
                      </a:endParaRPr>
                    </a:p>
                  </a:txBody>
                  <a:tcPr marL="33270" marR="33270" marT="481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latinLnBrk="0">
                        <a:spcAft>
                          <a:spcPts val="0"/>
                        </a:spcAft>
                      </a:pPr>
                      <a:r>
                        <a:rPr lang="en-US" sz="1400" kern="0">
                          <a:solidFill>
                            <a:srgbClr val="000000"/>
                          </a:solidFill>
                          <a:latin typeface="Times New Roman"/>
                          <a:ea typeface="맑은 고딕"/>
                          <a:cs typeface="Times New Roman"/>
                        </a:rPr>
                        <a:t>Scenario</a:t>
                      </a:r>
                      <a:endParaRPr lang="ko-KR" sz="1400" kern="100">
                        <a:latin typeface="맑은 고딕"/>
                        <a:ea typeface="맑은 고딕"/>
                        <a:cs typeface="Times New Roman"/>
                      </a:endParaRPr>
                    </a:p>
                  </a:txBody>
                  <a:tcPr marL="33270" marR="33270" marT="481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r>
              <a:tr h="630713">
                <a:tc>
                  <a:txBody>
                    <a:bodyPr/>
                    <a:lstStyle/>
                    <a:p>
                      <a:pPr algn="ctr" latinLnBrk="0">
                        <a:spcAft>
                          <a:spcPts val="0"/>
                        </a:spcAft>
                      </a:pPr>
                      <a:r>
                        <a:rPr lang="en-US" sz="1400" kern="0" dirty="0">
                          <a:solidFill>
                            <a:srgbClr val="000000"/>
                          </a:solidFill>
                          <a:latin typeface="Times New Roman"/>
                          <a:ea typeface="맑은 고딕"/>
                          <a:cs typeface="Times New Roman"/>
                        </a:rPr>
                        <a:t>Usability</a:t>
                      </a:r>
                      <a:endParaRPr lang="ko-KR" sz="1400" kern="100" dirty="0">
                        <a:latin typeface="맑은 고딕"/>
                        <a:ea typeface="맑은 고딕"/>
                        <a:cs typeface="Times New Roman"/>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latinLnBrk="0">
                        <a:spcAft>
                          <a:spcPts val="0"/>
                        </a:spcAft>
                      </a:pPr>
                      <a:r>
                        <a:rPr lang="en-US" sz="1400" kern="0" dirty="0">
                          <a:solidFill>
                            <a:srgbClr val="000000"/>
                          </a:solidFill>
                          <a:latin typeface="Times New Roman"/>
                          <a:ea typeface="맑은 고딕"/>
                          <a:cs typeface="Times New Roman"/>
                        </a:rPr>
                        <a:t>U1 : Observation</a:t>
                      </a:r>
                      <a:endParaRPr lang="ko-KR" sz="1400" kern="100" dirty="0">
                        <a:latin typeface="맑은 고딕"/>
                        <a:ea typeface="맑은 고딕"/>
                        <a:cs typeface="Times New Roman"/>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latinLnBrk="0">
                        <a:spcAft>
                          <a:spcPts val="0"/>
                        </a:spcAft>
                      </a:pPr>
                      <a:r>
                        <a:rPr lang="en-US" sz="1400" kern="0">
                          <a:solidFill>
                            <a:srgbClr val="000000"/>
                          </a:solidFill>
                          <a:latin typeface="Times New Roman"/>
                          <a:ea typeface="맑은 고딕"/>
                          <a:cs typeface="Times New Roman"/>
                        </a:rPr>
                        <a:t>(M, M)</a:t>
                      </a:r>
                      <a:endParaRPr lang="ko-KR" sz="1400" kern="100">
                        <a:latin typeface="맑은 고딕"/>
                        <a:ea typeface="맑은 고딕"/>
                        <a:cs typeface="Times New Roman"/>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latinLnBrk="0">
                        <a:spcAft>
                          <a:spcPts val="0"/>
                        </a:spcAft>
                      </a:pPr>
                      <a:r>
                        <a:rPr lang="en-US" sz="1400" kern="0" dirty="0">
                          <a:solidFill>
                            <a:srgbClr val="000000"/>
                          </a:solidFill>
                          <a:latin typeface="Times New Roman"/>
                          <a:ea typeface="맑은 고딕"/>
                          <a:cs typeface="Times New Roman"/>
                        </a:rPr>
                        <a:t>U1.1 : Status of FPS can be observed by showing it through display at any time.</a:t>
                      </a:r>
                      <a:endParaRPr lang="ko-KR" sz="1400" kern="100" dirty="0">
                        <a:latin typeface="맑은 고딕"/>
                        <a:ea typeface="맑은 고딕"/>
                        <a:cs typeface="Times New Roman"/>
                      </a:endParaRPr>
                    </a:p>
                  </a:txBody>
                  <a:tcPr marL="52705" marR="52705" marT="762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608083">
                <a:tc rowSpan="2">
                  <a:txBody>
                    <a:bodyPr/>
                    <a:lstStyle/>
                    <a:p>
                      <a:pPr algn="ctr" latinLnBrk="0">
                        <a:spcAft>
                          <a:spcPts val="0"/>
                        </a:spcAft>
                      </a:pPr>
                      <a:r>
                        <a:rPr lang="en-US" sz="1400" kern="0">
                          <a:solidFill>
                            <a:srgbClr val="000000"/>
                          </a:solidFill>
                          <a:latin typeface="Times New Roman"/>
                          <a:ea typeface="맑은 고딕"/>
                          <a:cs typeface="Times New Roman"/>
                        </a:rPr>
                        <a:t>Portability</a:t>
                      </a:r>
                      <a:endParaRPr lang="ko-KR" sz="1400" kern="100">
                        <a:latin typeface="맑은 고딕"/>
                        <a:ea typeface="맑은 고딕"/>
                        <a:cs typeface="Times New Roman"/>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rowSpan="2">
                  <a:txBody>
                    <a:bodyPr/>
                    <a:lstStyle/>
                    <a:p>
                      <a:pPr algn="ctr" latinLnBrk="0">
                        <a:spcAft>
                          <a:spcPts val="0"/>
                        </a:spcAft>
                      </a:pPr>
                      <a:r>
                        <a:rPr lang="en-US" sz="1400" kern="100">
                          <a:solidFill>
                            <a:srgbClr val="000000"/>
                          </a:solidFill>
                          <a:latin typeface="Times New Roman"/>
                          <a:ea typeface="맑은 고딕"/>
                          <a:cs typeface="Times New Roman"/>
                        </a:rPr>
                        <a:t>P1 : Adaptability</a:t>
                      </a:r>
                      <a:endParaRPr lang="ko-KR" sz="1400" kern="100">
                        <a:latin typeface="맑은 고딕"/>
                        <a:ea typeface="맑은 고딕"/>
                        <a:cs typeface="Times New Roman"/>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latinLnBrk="1">
                        <a:spcAft>
                          <a:spcPts val="0"/>
                        </a:spcAft>
                      </a:pPr>
                      <a:r>
                        <a:rPr lang="en-US" sz="1400" kern="100" dirty="0">
                          <a:solidFill>
                            <a:srgbClr val="000000"/>
                          </a:solidFill>
                          <a:latin typeface="Times New Roman"/>
                          <a:ea typeface="맑은 고딕"/>
                          <a:cs typeface="굴림"/>
                        </a:rPr>
                        <a:t>(L, H)</a:t>
                      </a:r>
                      <a:endParaRPr lang="ko-KR" sz="1400" kern="100" dirty="0">
                        <a:latin typeface="맑은 고딕"/>
                        <a:ea typeface="맑은 고딕"/>
                        <a:cs typeface="굴림"/>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fontAlgn="base" latinLnBrk="1">
                        <a:spcAft>
                          <a:spcPts val="0"/>
                        </a:spcAft>
                      </a:pPr>
                      <a:r>
                        <a:rPr lang="en-US" sz="1400" kern="1200" dirty="0">
                          <a:solidFill>
                            <a:srgbClr val="000000"/>
                          </a:solidFill>
                          <a:latin typeface="Times New Roman"/>
                          <a:ea typeface="맑은 고딕"/>
                          <a:cs typeface="굴림"/>
                        </a:rPr>
                        <a:t>P1.1 : FPS should be portable for other space craft system.</a:t>
                      </a:r>
                      <a:r>
                        <a:rPr lang="en-US" sz="1400" kern="100" dirty="0">
                          <a:solidFill>
                            <a:srgbClr val="000000"/>
                          </a:solidFill>
                          <a:latin typeface="Times New Roman"/>
                          <a:ea typeface="맑은 고딕"/>
                          <a:cs typeface="굴림"/>
                        </a:rPr>
                        <a:t> </a:t>
                      </a:r>
                      <a:endParaRPr lang="ko-KR" sz="1400" kern="100" dirty="0">
                        <a:latin typeface="맑은 고딕"/>
                        <a:ea typeface="맑은 고딕"/>
                        <a:cs typeface="굴림"/>
                      </a:endParaRPr>
                    </a:p>
                  </a:txBody>
                  <a:tcPr marL="52705" marR="52705" marT="762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559621">
                <a:tc vMerge="1">
                  <a:txBody>
                    <a:bodyPr/>
                    <a:lstStyle/>
                    <a:p>
                      <a:pPr latinLnBrk="1"/>
                      <a:endParaRPr lang="ko-KR" alt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vMerge="1">
                  <a:txBody>
                    <a:bodyPr/>
                    <a:lstStyle/>
                    <a:p>
                      <a:pPr latinLnBrk="1"/>
                      <a:endParaRPr lang="ko-KR" altLang="en-US"/>
                    </a:p>
                  </a:txBody>
                  <a:tcP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latinLnBrk="1">
                        <a:spcAft>
                          <a:spcPts val="0"/>
                        </a:spcAft>
                      </a:pPr>
                      <a:r>
                        <a:rPr lang="en-US" sz="1400" kern="100" dirty="0">
                          <a:solidFill>
                            <a:srgbClr val="000000"/>
                          </a:solidFill>
                          <a:latin typeface="Times New Roman"/>
                          <a:ea typeface="맑은 고딕"/>
                          <a:cs typeface="굴림"/>
                        </a:rPr>
                        <a:t>(M, H)</a:t>
                      </a:r>
                      <a:endParaRPr lang="ko-KR" sz="1400" kern="100" dirty="0">
                        <a:latin typeface="맑은 고딕"/>
                        <a:ea typeface="맑은 고딕"/>
                        <a:cs typeface="굴림"/>
                      </a:endParaRPr>
                    </a:p>
                  </a:txBody>
                  <a:tcPr marL="52705" marR="52705"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fontAlgn="base" latinLnBrk="1">
                        <a:spcAft>
                          <a:spcPts val="0"/>
                        </a:spcAft>
                      </a:pPr>
                      <a:r>
                        <a:rPr lang="en-US" sz="1400" kern="1200" dirty="0">
                          <a:solidFill>
                            <a:srgbClr val="000000"/>
                          </a:solidFill>
                          <a:latin typeface="Times New Roman"/>
                          <a:ea typeface="맑은 고딕"/>
                          <a:cs typeface="굴림"/>
                        </a:rPr>
                        <a:t>P1.2 : We should be able to easily modifying FPS modules; if ever we change a module system should adapt the new module without affecting the other modules</a:t>
                      </a:r>
                      <a:r>
                        <a:rPr lang="en-US" sz="1400" kern="1200" dirty="0" smtClean="0">
                          <a:solidFill>
                            <a:srgbClr val="000000"/>
                          </a:solidFill>
                          <a:latin typeface="Times New Roman"/>
                          <a:ea typeface="맑은 고딕"/>
                          <a:cs typeface="굴림"/>
                        </a:rPr>
                        <a:t>.</a:t>
                      </a:r>
                    </a:p>
                    <a:p>
                      <a:pPr fontAlgn="base" latinLnBrk="1">
                        <a:spcAft>
                          <a:spcPts val="0"/>
                        </a:spcAft>
                      </a:pPr>
                      <a:endParaRPr lang="ko-KR" sz="1400" kern="100" dirty="0">
                        <a:latin typeface="맑은 고딕"/>
                        <a:ea typeface="맑은 고딕"/>
                        <a:cs typeface="굴림"/>
                      </a:endParaRPr>
                    </a:p>
                  </a:txBody>
                  <a:tcPr marL="52705" marR="52705" marT="762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Diapositive 1 - &amp;quot;Wright &amp;amp; CPS&amp;quot;&quot;/&gt;&lt;property id=&quot;20307&quot; value=&quot;263&quot;/&gt;&lt;/object&gt;&lt;object type=&quot;3&quot; unique_id=&quot;10005&quot;&gt;&lt;property id=&quot;20148&quot; value=&quot;5&quot;/&gt;&lt;property id=&quot;20300&quot; value=&quot;Diapositive 2 - &amp;quot;Contents&amp;quot;&quot;/&gt;&lt;property id=&quot;20307&quot; value=&quot;264&quot;/&gt;&lt;/object&gt;&lt;object type=&quot;3&quot; unique_id=&quot;10006&quot;&gt;&lt;property id=&quot;20148&quot; value=&quot;5&quot;/&gt;&lt;property id=&quot;20300&quot; value=&quot;Diapositive 3 - &amp;quot;Introduction: ADL&amp;quot;&quot;/&gt;&lt;property id=&quot;20307&quot; value=&quot;265&quot;/&gt;&lt;/object&gt;&lt;object type=&quot;3&quot; unique_id=&quot;10007&quot;&gt;&lt;property id=&quot;20148&quot; value=&quot;5&quot;/&gt;&lt;property id=&quot;20300&quot; value=&quot;Diapositive 4 - &amp;quot;Introduction: purposes&amp;quot;&quot;/&gt;&lt;property id=&quot;20307&quot; value=&quot;274&quot;/&gt;&lt;/object&gt;&lt;object type=&quot;3&quot; unique_id=&quot;10008&quot;&gt;&lt;property id=&quot;20148&quot; value=&quot;5&quot;/&gt;&lt;property id=&quot;20300&quot; value=&quot;Diapositive 5 - &amp;quot;Introduction: purposes&amp;quot;&quot;/&gt;&lt;property id=&quot;20307&quot; value=&quot;276&quot;/&gt;&lt;/object&gt;&lt;object type=&quot;3&quot; unique_id=&quot;10009&quot;&gt;&lt;property id=&quot;20148&quot; value=&quot;5&quot;/&gt;&lt;property id=&quot;20300&quot; value=&quot;Diapositive 6 - &amp;quot;CSP&amp;quot;&quot;/&gt;&lt;property id=&quot;20307&quot; value=&quot;296&quot;/&gt;&lt;/object&gt;&lt;object type=&quot;3&quot; unique_id=&quot;10010&quot;&gt;&lt;property id=&quot;20148&quot; value=&quot;5&quot;/&gt;&lt;property id=&quot;20300&quot; value=&quot;Diapositive 7 - &amp;quot;CSP&amp;quot;&quot;/&gt;&lt;property id=&quot;20307&quot; value=&quot;298&quot;/&gt;&lt;/object&gt;&lt;object type=&quot;3&quot; unique_id=&quot;10011&quot;&gt;&lt;property id=&quot;20148&quot; value=&quot;5&quot;/&gt;&lt;property id=&quot;20300&quot; value=&quot;Diapositive 8 - &amp;quot;CSP&amp;quot;&quot;/&gt;&lt;property id=&quot;20307&quot; value=&quot;299&quot;/&gt;&lt;/object&gt;&lt;object type=&quot;3&quot; unique_id=&quot;10012&quot;&gt;&lt;property id=&quot;20148&quot; value=&quot;5&quot;/&gt;&lt;property id=&quot;20300&quot; value=&quot;Diapositive 9 - &amp;quot;CSP&amp;quot;&quot;/&gt;&lt;property id=&quot;20307&quot; value=&quot;301&quot;/&gt;&lt;/object&gt;&lt;object type=&quot;3&quot; unique_id=&quot;10013&quot;&gt;&lt;property id=&quot;20148&quot; value=&quot;5&quot;/&gt;&lt;property id=&quot;20300&quot; value=&quot;Diapositive 10 - &amp;quot;CSP&amp;quot;&quot;/&gt;&lt;property id=&quot;20307&quot; value=&quot;303&quot;/&gt;&lt;/object&gt;&lt;object type=&quot;3&quot; unique_id=&quot;10014&quot;&gt;&lt;property id=&quot;20148&quot; value=&quot;5&quot;/&gt;&lt;property id=&quot;20300&quot; value=&quot;Diapositive 11&quot;/&gt;&lt;property id=&quot;20307&quot; value=&quot;312&quot;/&gt;&lt;/object&gt;&lt;object type=&quot;3&quot; unique_id=&quot;10015&quot;&gt;&lt;property id=&quot;20148&quot; value=&quot;5&quot;/&gt;&lt;property id=&quot;20300&quot; value=&quot;Diapositive 12 - &amp;quot;CSP&amp;quot;&quot;/&gt;&lt;property id=&quot;20307&quot; value=&quot;304&quot;/&gt;&lt;/object&gt;&lt;object type=&quot;3&quot; unique_id=&quot;10016&quot;&gt;&lt;property id=&quot;20148&quot; value=&quot;5&quot;/&gt;&lt;property id=&quot;20300&quot; value=&quot;Diapositive 13 - &amp;quot;CSP&amp;quot;&quot;/&gt;&lt;property id=&quot;20307&quot; value=&quot;306&quot;/&gt;&lt;/object&gt;&lt;object type=&quot;3&quot; unique_id=&quot;10017&quot;&gt;&lt;property id=&quot;20148&quot; value=&quot;5&quot;/&gt;&lt;property id=&quot;20300&quot; value=&quot;Diapositive 14 - &amp;quot;CSP&amp;quot;&quot;/&gt;&lt;property id=&quot;20307&quot; value=&quot;310&quot;/&gt;&lt;/object&gt;&lt;object type=&quot;3&quot; unique_id=&quot;10018&quot;&gt;&lt;property id=&quot;20148&quot; value=&quot;5&quot;/&gt;&lt;property id=&quot;20300&quot; value=&quot;Diapositive 15 - &amp;quot;CSP&amp;quot;&quot;/&gt;&lt;property id=&quot;20307&quot; value=&quot;311&quot;/&gt;&lt;/object&gt;&lt;object type=&quot;3&quot; unique_id=&quot;10019&quot;&gt;&lt;property id=&quot;20148&quot; value=&quot;5&quot;/&gt;&lt;property id=&quot;20300&quot; value=&quot;Diapositive 17 - &amp;quot;Overall views of Wright &amp;quot;&quot;/&gt;&lt;property id=&quot;20307&quot; value=&quot;275&quot;/&gt;&lt;/object&gt;&lt;object type=&quot;3&quot; unique_id=&quot;10020&quot;&gt;&lt;property id=&quot;20148&quot; value=&quot;5&quot;/&gt;&lt;property id=&quot;20300&quot; value=&quot;Diapositive 18 - &amp;quot;Overall views of Wright &amp;quot;&quot;/&gt;&lt;property id=&quot;20307&quot; value=&quot;278&quot;/&gt;&lt;/object&gt;&lt;object type=&quot;3&quot; unique_id=&quot;10021&quot;&gt;&lt;property id=&quot;20148&quot; value=&quot;5&quot;/&gt;&lt;property id=&quot;20300&quot; value=&quot;Diapositive 19 - &amp;quot;Overall views of Wright &amp;quot;&quot;/&gt;&lt;property id=&quot;20307&quot; value=&quot;277&quot;/&gt;&lt;/object&gt;&lt;object type=&quot;3&quot; unique_id=&quot;10022&quot;&gt;&lt;property id=&quot;20148&quot; value=&quot;5&quot;/&gt;&lt;property id=&quot;20300&quot; value=&quot;Diapositive 20 - &amp;quot;Wright&amp;quot;&quot;/&gt;&lt;property id=&quot;20307&quot; value=&quot;279&quot;/&gt;&lt;/object&gt;&lt;object type=&quot;3&quot; unique_id=&quot;10023&quot;&gt;&lt;property id=&quot;20148&quot; value=&quot;5&quot;/&gt;&lt;property id=&quot;20300&quot; value=&quot;Diapositive 21 - &amp;quot;Wright&amp;quot;&quot;/&gt;&lt;property id=&quot;20307&quot; value=&quot;280&quot;/&gt;&lt;/object&gt;&lt;object type=&quot;3&quot; unique_id=&quot;10024&quot;&gt;&lt;property id=&quot;20148&quot; value=&quot;5&quot;/&gt;&lt;property id=&quot;20300&quot; value=&quot;Diapositive 22 - &amp;quot;Wright&amp;quot;&quot;/&gt;&lt;property id=&quot;20307&quot; value=&quot;281&quot;/&gt;&lt;/object&gt;&lt;object type=&quot;3&quot; unique_id=&quot;10025&quot;&gt;&lt;property id=&quot;20148&quot; value=&quot;5&quot;/&gt;&lt;property id=&quot;20300&quot; value=&quot;Diapositive 23 - &amp;quot;Wright&amp;quot;&quot;/&gt;&lt;property id=&quot;20307&quot; value=&quot;282&quot;/&gt;&lt;/object&gt;&lt;object type=&quot;3&quot; unique_id=&quot;10026&quot;&gt;&lt;property id=&quot;20148&quot; value=&quot;5&quot;/&gt;&lt;property id=&quot;20300&quot; value=&quot;Diapositive 24 - &amp;quot;Wright&amp;quot;&quot;/&gt;&lt;property id=&quot;20307&quot; value=&quot;283&quot;/&gt;&lt;/object&gt;&lt;object type=&quot;3&quot; unique_id=&quot;10027&quot;&gt;&lt;property id=&quot;20148&quot; value=&quot;5&quot;/&gt;&lt;property id=&quot;20300&quot; value=&quot;Diapositive 25 - &amp;quot;Wright&amp;quot;&quot;/&gt;&lt;property id=&quot;20307&quot; value=&quot;284&quot;/&gt;&lt;/object&gt;&lt;object type=&quot;3&quot; unique_id=&quot;10028&quot;&gt;&lt;property id=&quot;20148&quot; value=&quot;5&quot;/&gt;&lt;property id=&quot;20300&quot; value=&quot;Diapositive 26 - &amp;quot;Wright&amp;quot;&quot;/&gt;&lt;property id=&quot;20307&quot; value=&quot;285&quot;/&gt;&lt;/object&gt;&lt;object type=&quot;3&quot; unique_id=&quot;10029&quot;&gt;&lt;property id=&quot;20148&quot; value=&quot;5&quot;/&gt;&lt;property id=&quot;20300&quot; value=&quot;Diapositive 27 - &amp;quot;Wright&amp;quot;&quot;/&gt;&lt;property id=&quot;20307&quot; value=&quot;286&quot;/&gt;&lt;/object&gt;&lt;object type=&quot;3&quot; unique_id=&quot;10030&quot;&gt;&lt;property id=&quot;20148&quot; value=&quot;5&quot;/&gt;&lt;property id=&quot;20300&quot; value=&quot;Diapositive 28 - &amp;quot;Wright&amp;quot;&quot;/&gt;&lt;property id=&quot;20307&quot; value=&quot;287&quot;/&gt;&lt;/object&gt;&lt;object type=&quot;3&quot; unique_id=&quot;10031&quot;&gt;&lt;property id=&quot;20148&quot; value=&quot;5&quot;/&gt;&lt;property id=&quot;20300&quot; value=&quot;Diapositive 29 - &amp;quot;Wright&amp;quot;&quot;/&gt;&lt;property id=&quot;20307&quot; value=&quot;288&quot;/&gt;&lt;/object&gt;&lt;object type=&quot;3&quot; unique_id=&quot;10032&quot;&gt;&lt;property id=&quot;20148&quot; value=&quot;5&quot;/&gt;&lt;property id=&quot;20300&quot; value=&quot;Diapositive 30 - &amp;quot;Wright&amp;quot;&quot;/&gt;&lt;property id=&quot;20307&quot; value=&quot;289&quot;/&gt;&lt;/object&gt;&lt;object type=&quot;3&quot; unique_id=&quot;10033&quot;&gt;&lt;property id=&quot;20148&quot; value=&quot;5&quot;/&gt;&lt;property id=&quot;20300&quot; value=&quot;Diapositive 31 - &amp;quot;Wright&amp;quot;&quot;/&gt;&lt;property id=&quot;20307&quot; value=&quot;290&quot;/&gt;&lt;/object&gt;&lt;object type=&quot;3&quot; unique_id=&quot;10034&quot;&gt;&lt;property id=&quot;20148&quot; value=&quot;5&quot;/&gt;&lt;property id=&quot;20300&quot; value=&quot;Diapositive 32 - &amp;quot;Wright for FPS&amp;quot;&quot;/&gt;&lt;property id=&quot;20307&quot; value=&quot;291&quot;/&gt;&lt;/object&gt;&lt;object type=&quot;3&quot; unique_id=&quot;10035&quot;&gt;&lt;property id=&quot;20148&quot; value=&quot;5&quot;/&gt;&lt;property id=&quot;20300&quot; value=&quot;Diapositive 33 - &amp;quot;Wright for FPS&amp;quot;&quot;/&gt;&lt;property id=&quot;20307&quot; value=&quot;292&quot;/&gt;&lt;/object&gt;&lt;object type=&quot;3&quot; unique_id=&quot;10036&quot;&gt;&lt;property id=&quot;20148&quot; value=&quot;5&quot;/&gt;&lt;property id=&quot;20300&quot; value=&quot;Diapositive 34 - &amp;quot;Wright for FPS&amp;quot;&quot;/&gt;&lt;property id=&quot;20307&quot; value=&quot;293&quot;/&gt;&lt;/object&gt;&lt;object type=&quot;3&quot; unique_id=&quot;10037&quot;&gt;&lt;property id=&quot;20148&quot; value=&quot;5&quot;/&gt;&lt;property id=&quot;20300&quot; value=&quot;Diapositive 35 - &amp;quot;Wright for FPS&amp;quot;&quot;/&gt;&lt;property id=&quot;20307&quot; value=&quot;294&quot;/&gt;&lt;/object&gt;&lt;object type=&quot;3&quot; unique_id=&quot;10038&quot;&gt;&lt;property id=&quot;20148&quot; value=&quot;5&quot;/&gt;&lt;property id=&quot;20300&quot; value=&quot;Diapositive 36 - &amp;quot;Wrights for FPS&amp;quot;&quot;/&gt;&lt;property id=&quot;20307&quot; value=&quot;295&quot;/&gt;&lt;/object&gt;&lt;object type=&quot;3&quot; unique_id=&quot;10039&quot;&gt;&lt;property id=&quot;20148&quot; value=&quot;5&quot;/&gt;&lt;property id=&quot;20300&quot; value=&quot;Diapositive 37&quot;/&gt;&lt;property id=&quot;20307&quot; value=&quot;272&quot;/&gt;&lt;/object&gt;&lt;object type=&quot;3&quot; unique_id=&quot;10268&quot;&gt;&lt;property id=&quot;20148&quot; value=&quot;5&quot;/&gt;&lt;property id=&quot;20300&quot; value=&quot;Diapositive 16 - &amp;quot;CSP&amp;quot;&quot;/&gt;&lt;property id=&quot;20307&quot; value=&quot;313&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TIMING" val="|0"/>
</p:tagLst>
</file>

<file path=ppt/tags/tag11.xml><?xml version="1.0" encoding="utf-8"?>
<p:tagLst xmlns:a="http://schemas.openxmlformats.org/drawingml/2006/main" xmlns:r="http://schemas.openxmlformats.org/officeDocument/2006/relationships" xmlns:p="http://schemas.openxmlformats.org/presentationml/2006/main">
  <p:tag name="TIMING" val="|0"/>
</p:tagLst>
</file>

<file path=ppt/tags/tag12.xml><?xml version="1.0" encoding="utf-8"?>
<p:tagLst xmlns:a="http://schemas.openxmlformats.org/drawingml/2006/main" xmlns:r="http://schemas.openxmlformats.org/officeDocument/2006/relationships" xmlns:p="http://schemas.openxmlformats.org/presentationml/2006/main">
  <p:tag name="TIMING" val="|0"/>
</p:tagLst>
</file>

<file path=ppt/tags/tag13.xml><?xml version="1.0" encoding="utf-8"?>
<p:tagLst xmlns:a="http://schemas.openxmlformats.org/drawingml/2006/main" xmlns:r="http://schemas.openxmlformats.org/officeDocument/2006/relationships" xmlns:p="http://schemas.openxmlformats.org/presentationml/2006/main">
  <p:tag name="TIMING" val="|0"/>
</p:tagLst>
</file>

<file path=ppt/tags/tag14.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ags/tag3.xml><?xml version="1.0" encoding="utf-8"?>
<p:tagLst xmlns:a="http://schemas.openxmlformats.org/drawingml/2006/main" xmlns:r="http://schemas.openxmlformats.org/officeDocument/2006/relationships" xmlns:p="http://schemas.openxmlformats.org/presentationml/2006/main">
  <p:tag name="TIMING" val="|0"/>
</p:tagLst>
</file>

<file path=ppt/tags/tag4.xml><?xml version="1.0" encoding="utf-8"?>
<p:tagLst xmlns:a="http://schemas.openxmlformats.org/drawingml/2006/main" xmlns:r="http://schemas.openxmlformats.org/officeDocument/2006/relationships" xmlns:p="http://schemas.openxmlformats.org/presentationml/2006/main">
  <p:tag name="TIMING" val="|0"/>
</p:tagLst>
</file>

<file path=ppt/tags/tag5.xml><?xml version="1.0" encoding="utf-8"?>
<p:tagLst xmlns:a="http://schemas.openxmlformats.org/drawingml/2006/main" xmlns:r="http://schemas.openxmlformats.org/officeDocument/2006/relationships" xmlns:p="http://schemas.openxmlformats.org/presentationml/2006/main">
  <p:tag name="TIMING" val="|0"/>
</p:tagLst>
</file>

<file path=ppt/tags/tag6.xml><?xml version="1.0" encoding="utf-8"?>
<p:tagLst xmlns:a="http://schemas.openxmlformats.org/drawingml/2006/main" xmlns:r="http://schemas.openxmlformats.org/officeDocument/2006/relationships" xmlns:p="http://schemas.openxmlformats.org/presentationml/2006/main">
  <p:tag name="TIMING" val="|0"/>
</p:tagLst>
</file>

<file path=ppt/tags/tag7.xml><?xml version="1.0" encoding="utf-8"?>
<p:tagLst xmlns:a="http://schemas.openxmlformats.org/drawingml/2006/main" xmlns:r="http://schemas.openxmlformats.org/officeDocument/2006/relationships" xmlns:p="http://schemas.openxmlformats.org/presentationml/2006/main">
  <p:tag name="TIMING" val="|0"/>
</p:tagLst>
</file>

<file path=ppt/tags/tag8.xml><?xml version="1.0" encoding="utf-8"?>
<p:tagLst xmlns:a="http://schemas.openxmlformats.org/drawingml/2006/main" xmlns:r="http://schemas.openxmlformats.org/officeDocument/2006/relationships" xmlns:p="http://schemas.openxmlformats.org/presentationml/2006/main">
  <p:tag name="TIMING" val="|0"/>
</p:tagLst>
</file>

<file path=ppt/tags/tag9.xml><?xml version="1.0" encoding="utf-8"?>
<p:tagLst xmlns:a="http://schemas.openxmlformats.org/drawingml/2006/main" xmlns:r="http://schemas.openxmlformats.org/officeDocument/2006/relationships" xmlns:p="http://schemas.openxmlformats.org/presentationml/2006/main">
  <p:tag name="TIMING" val="|0"/>
</p:tagLst>
</file>

<file path=ppt/theme/theme1.xml><?xml version="1.0" encoding="utf-8"?>
<a:theme xmlns:a="http://schemas.openxmlformats.org/drawingml/2006/main" name="wright_final">
  <a:themeElements>
    <a:clrScheme name="015TGp_natural_green 1">
      <a:dk1>
        <a:srgbClr val="000000"/>
      </a:dk1>
      <a:lt1>
        <a:srgbClr val="FFFFFF"/>
      </a:lt1>
      <a:dk2>
        <a:srgbClr val="000000"/>
      </a:dk2>
      <a:lt2>
        <a:srgbClr val="C0C0C0"/>
      </a:lt2>
      <a:accent1>
        <a:srgbClr val="339933"/>
      </a:accent1>
      <a:accent2>
        <a:srgbClr val="7C74E0"/>
      </a:accent2>
      <a:accent3>
        <a:srgbClr val="FFFFFF"/>
      </a:accent3>
      <a:accent4>
        <a:srgbClr val="000000"/>
      </a:accent4>
      <a:accent5>
        <a:srgbClr val="ADCAAD"/>
      </a:accent5>
      <a:accent6>
        <a:srgbClr val="7068CB"/>
      </a:accent6>
      <a:hlink>
        <a:srgbClr val="CC9900"/>
      </a:hlink>
      <a:folHlink>
        <a:srgbClr val="0099CC"/>
      </a:folHlink>
    </a:clrScheme>
    <a:fontScheme name="015TGp_natural_gre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015TGp_natural_green 1">
        <a:dk1>
          <a:srgbClr val="000000"/>
        </a:dk1>
        <a:lt1>
          <a:srgbClr val="FFFFFF"/>
        </a:lt1>
        <a:dk2>
          <a:srgbClr val="000000"/>
        </a:dk2>
        <a:lt2>
          <a:srgbClr val="C0C0C0"/>
        </a:lt2>
        <a:accent1>
          <a:srgbClr val="339933"/>
        </a:accent1>
        <a:accent2>
          <a:srgbClr val="7C74E0"/>
        </a:accent2>
        <a:accent3>
          <a:srgbClr val="FFFFFF"/>
        </a:accent3>
        <a:accent4>
          <a:srgbClr val="000000"/>
        </a:accent4>
        <a:accent5>
          <a:srgbClr val="ADCAAD"/>
        </a:accent5>
        <a:accent6>
          <a:srgbClr val="7068CB"/>
        </a:accent6>
        <a:hlink>
          <a:srgbClr val="CC9900"/>
        </a:hlink>
        <a:folHlink>
          <a:srgbClr val="0099CC"/>
        </a:folHlink>
      </a:clrScheme>
      <a:clrMap bg1="lt1" tx1="dk1" bg2="lt2" tx2="dk2" accent1="accent1" accent2="accent2" accent3="accent3" accent4="accent4" accent5="accent5" accent6="accent6" hlink="hlink" folHlink="folHlink"/>
    </a:extraClrScheme>
    <a:extraClrScheme>
      <a:clrScheme name="015TGp_natural_green 2">
        <a:dk1>
          <a:srgbClr val="000000"/>
        </a:dk1>
        <a:lt1>
          <a:srgbClr val="FFFFFF"/>
        </a:lt1>
        <a:dk2>
          <a:srgbClr val="000000"/>
        </a:dk2>
        <a:lt2>
          <a:srgbClr val="C0C0C0"/>
        </a:lt2>
        <a:accent1>
          <a:srgbClr val="99CC00"/>
        </a:accent1>
        <a:accent2>
          <a:srgbClr val="3D92A3"/>
        </a:accent2>
        <a:accent3>
          <a:srgbClr val="FFFFFF"/>
        </a:accent3>
        <a:accent4>
          <a:srgbClr val="000000"/>
        </a:accent4>
        <a:accent5>
          <a:srgbClr val="CAE2AA"/>
        </a:accent5>
        <a:accent6>
          <a:srgbClr val="368493"/>
        </a:accent6>
        <a:hlink>
          <a:srgbClr val="D98531"/>
        </a:hlink>
        <a:folHlink>
          <a:srgbClr val="996633"/>
        </a:folHlink>
      </a:clrScheme>
      <a:clrMap bg1="lt1" tx1="dk1" bg2="lt2" tx2="dk2" accent1="accent1" accent2="accent2" accent3="accent3" accent4="accent4" accent5="accent5" accent6="accent6" hlink="hlink" folHlink="folHlink"/>
    </a:extraClrScheme>
    <a:extraClrScheme>
      <a:clrScheme name="015TGp_natural_green 3">
        <a:dk1>
          <a:srgbClr val="000000"/>
        </a:dk1>
        <a:lt1>
          <a:srgbClr val="FFFFFF"/>
        </a:lt1>
        <a:dk2>
          <a:srgbClr val="000000"/>
        </a:dk2>
        <a:lt2>
          <a:srgbClr val="D9E191"/>
        </a:lt2>
        <a:accent1>
          <a:srgbClr val="CC9900"/>
        </a:accent1>
        <a:accent2>
          <a:srgbClr val="AEC21E"/>
        </a:accent2>
        <a:accent3>
          <a:srgbClr val="FFFFFF"/>
        </a:accent3>
        <a:accent4>
          <a:srgbClr val="000000"/>
        </a:accent4>
        <a:accent5>
          <a:srgbClr val="E2CAAA"/>
        </a:accent5>
        <a:accent6>
          <a:srgbClr val="9DB01A"/>
        </a:accent6>
        <a:hlink>
          <a:srgbClr val="8EAB3D"/>
        </a:hlink>
        <a:folHlink>
          <a:srgbClr val="9966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wright_final</Template>
  <TotalTime>1280</TotalTime>
  <Words>2589</Words>
  <Application>Microsoft Office PowerPoint</Application>
  <PresentationFormat>화면 슬라이드 쇼(4:3)</PresentationFormat>
  <Paragraphs>530</Paragraphs>
  <Slides>31</Slides>
  <Notes>3</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31</vt:i4>
      </vt:variant>
    </vt:vector>
  </HeadingPairs>
  <TitlesOfParts>
    <vt:vector size="33" baseType="lpstr">
      <vt:lpstr>wright_final</vt:lpstr>
      <vt:lpstr>Image</vt:lpstr>
      <vt:lpstr>Final Presentation</vt:lpstr>
      <vt:lpstr>Contents</vt:lpstr>
      <vt:lpstr>슬라이드 3</vt:lpstr>
      <vt:lpstr>Business Driver</vt:lpstr>
      <vt:lpstr>Business Driver</vt:lpstr>
      <vt:lpstr>슬라이드 6</vt:lpstr>
      <vt:lpstr>Prioritized Utility Tree</vt:lpstr>
      <vt:lpstr>Prioritized Utility Tree</vt:lpstr>
      <vt:lpstr>Prioritized Utility Tree</vt:lpstr>
      <vt:lpstr>슬라이드 10</vt:lpstr>
      <vt:lpstr>Analysis of Architectures</vt:lpstr>
      <vt:lpstr>Analysis of Architectures</vt:lpstr>
      <vt:lpstr>Analysis of Architectures</vt:lpstr>
      <vt:lpstr>Analysis of Architectures</vt:lpstr>
      <vt:lpstr>Analysis of Architectures</vt:lpstr>
      <vt:lpstr>Analysis of Architectures</vt:lpstr>
      <vt:lpstr>Analysis of Architectures</vt:lpstr>
      <vt:lpstr>Analysis of Architectures</vt:lpstr>
      <vt:lpstr>슬라이드 19</vt:lpstr>
      <vt:lpstr>Analysis of Architectures</vt:lpstr>
      <vt:lpstr>Analysis of Architectures</vt:lpstr>
      <vt:lpstr>Analysis of Architectures</vt:lpstr>
      <vt:lpstr>Analysis of Architectures</vt:lpstr>
      <vt:lpstr>Analysis of Architectures</vt:lpstr>
      <vt:lpstr>Analysis of Architectures</vt:lpstr>
      <vt:lpstr>Analysis of Architectures</vt:lpstr>
      <vt:lpstr>Analysis of Architectures</vt:lpstr>
      <vt:lpstr>슬라이드 28</vt:lpstr>
      <vt:lpstr>Conclusion</vt:lpstr>
      <vt:lpstr>Conclusion</vt:lpstr>
      <vt:lpstr>슬라이드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Wright &amp; CPS</dc:title>
  <dc:creator>user</dc:creator>
  <cp:lastModifiedBy>Leie</cp:lastModifiedBy>
  <cp:revision>88</cp:revision>
  <dcterms:created xsi:type="dcterms:W3CDTF">2009-11-25T05:32:02Z</dcterms:created>
  <dcterms:modified xsi:type="dcterms:W3CDTF">2009-12-09T19:09:46Z</dcterms:modified>
</cp:coreProperties>
</file>