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2" r:id="rId1"/>
  </p:sldMasterIdLst>
  <p:notesMasterIdLst>
    <p:notesMasterId r:id="rId26"/>
  </p:notesMasterIdLst>
  <p:handoutMasterIdLst>
    <p:handoutMasterId r:id="rId27"/>
  </p:handoutMasterIdLst>
  <p:sldIdLst>
    <p:sldId id="287" r:id="rId2"/>
    <p:sldId id="304" r:id="rId3"/>
    <p:sldId id="332" r:id="rId4"/>
    <p:sldId id="334" r:id="rId5"/>
    <p:sldId id="335" r:id="rId6"/>
    <p:sldId id="333" r:id="rId7"/>
    <p:sldId id="343" r:id="rId8"/>
    <p:sldId id="336" r:id="rId9"/>
    <p:sldId id="352" r:id="rId10"/>
    <p:sldId id="337" r:id="rId11"/>
    <p:sldId id="351" r:id="rId12"/>
    <p:sldId id="338" r:id="rId13"/>
    <p:sldId id="346" r:id="rId14"/>
    <p:sldId id="339" r:id="rId15"/>
    <p:sldId id="347" r:id="rId16"/>
    <p:sldId id="340" r:id="rId17"/>
    <p:sldId id="348" r:id="rId18"/>
    <p:sldId id="341" r:id="rId19"/>
    <p:sldId id="349" r:id="rId20"/>
    <p:sldId id="342" r:id="rId21"/>
    <p:sldId id="350" r:id="rId22"/>
    <p:sldId id="354" r:id="rId23"/>
    <p:sldId id="353" r:id="rId24"/>
    <p:sldId id="322" r:id="rId25"/>
  </p:sldIdLst>
  <p:sldSz cx="9144000" cy="6858000" type="screen4x3"/>
  <p:notesSz cx="9926638" cy="6797675"/>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59"/>
  </p:clrMru>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테마 스타일 1 - 강조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테마 스타일 1 - 강조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562" autoAdjust="0"/>
    <p:restoredTop sz="96610" autoAdjust="0"/>
  </p:normalViewPr>
  <p:slideViewPr>
    <p:cSldViewPr snapToGrid="0">
      <p:cViewPr varScale="1">
        <p:scale>
          <a:sx n="105" d="100"/>
          <a:sy n="105" d="100"/>
        </p:scale>
        <p:origin x="-99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4301543"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ea typeface="굴림" charset="-127"/>
                <a:cs typeface="+mn-cs"/>
              </a:defRPr>
            </a:lvl1pPr>
          </a:lstStyle>
          <a:p>
            <a:pPr>
              <a:defRPr/>
            </a:pPr>
            <a:endParaRPr lang="en-US" altLang="ko-KR"/>
          </a:p>
        </p:txBody>
      </p:sp>
      <p:sp>
        <p:nvSpPr>
          <p:cNvPr id="81923" name="Rectangle 3"/>
          <p:cNvSpPr>
            <a:spLocks noGrp="1" noChangeArrowheads="1"/>
          </p:cNvSpPr>
          <p:nvPr>
            <p:ph type="dt" sz="quarter" idx="1"/>
          </p:nvPr>
        </p:nvSpPr>
        <p:spPr bwMode="auto">
          <a:xfrm>
            <a:off x="5622798" y="0"/>
            <a:ext cx="4301543"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굴림" charset="-127"/>
                <a:cs typeface="+mn-cs"/>
              </a:defRPr>
            </a:lvl1pPr>
          </a:lstStyle>
          <a:p>
            <a:pPr>
              <a:defRPr/>
            </a:pPr>
            <a:endParaRPr lang="en-US" altLang="ko-KR"/>
          </a:p>
        </p:txBody>
      </p:sp>
      <p:sp>
        <p:nvSpPr>
          <p:cNvPr id="81924" name="Rectangle 4"/>
          <p:cNvSpPr>
            <a:spLocks noGrp="1" noChangeArrowheads="1"/>
          </p:cNvSpPr>
          <p:nvPr>
            <p:ph type="ftr" sz="quarter" idx="2"/>
          </p:nvPr>
        </p:nvSpPr>
        <p:spPr bwMode="auto">
          <a:xfrm>
            <a:off x="0" y="6456612"/>
            <a:ext cx="4301543"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ea typeface="굴림" charset="-127"/>
                <a:cs typeface="+mn-cs"/>
              </a:defRPr>
            </a:lvl1pPr>
          </a:lstStyle>
          <a:p>
            <a:pPr>
              <a:defRPr/>
            </a:pPr>
            <a:endParaRPr lang="en-US" altLang="ko-KR"/>
          </a:p>
        </p:txBody>
      </p:sp>
      <p:sp>
        <p:nvSpPr>
          <p:cNvPr id="81925" name="Rectangle 5"/>
          <p:cNvSpPr>
            <a:spLocks noGrp="1" noChangeArrowheads="1"/>
          </p:cNvSpPr>
          <p:nvPr>
            <p:ph type="sldNum" sz="quarter" idx="3"/>
          </p:nvPr>
        </p:nvSpPr>
        <p:spPr bwMode="auto">
          <a:xfrm>
            <a:off x="5622798" y="6456612"/>
            <a:ext cx="4301543"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굴림" charset="-127"/>
                <a:cs typeface="+mn-cs"/>
              </a:defRPr>
            </a:lvl1pPr>
          </a:lstStyle>
          <a:p>
            <a:pPr>
              <a:defRPr/>
            </a:pPr>
            <a:fld id="{71ADA84D-00E1-49EF-B8C5-8E9462329A91}"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301543"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굴림" charset="-127"/>
              </a:defRPr>
            </a:lvl1pPr>
          </a:lstStyle>
          <a:p>
            <a:endParaRPr lang="de-DE" altLang="ko-KR"/>
          </a:p>
        </p:txBody>
      </p:sp>
      <p:sp>
        <p:nvSpPr>
          <p:cNvPr id="8195" name="Rectangle 3"/>
          <p:cNvSpPr>
            <a:spLocks noGrp="1" noChangeArrowheads="1"/>
          </p:cNvSpPr>
          <p:nvPr>
            <p:ph type="dt" idx="1"/>
          </p:nvPr>
        </p:nvSpPr>
        <p:spPr bwMode="auto">
          <a:xfrm>
            <a:off x="5622798" y="0"/>
            <a:ext cx="4301543"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굴림" charset="-127"/>
              </a:defRPr>
            </a:lvl1pPr>
          </a:lstStyle>
          <a:p>
            <a:endParaRPr lang="de-DE" altLang="ko-KR"/>
          </a:p>
        </p:txBody>
      </p:sp>
      <p:sp>
        <p:nvSpPr>
          <p:cNvPr id="6148" name="Rectangle 4"/>
          <p:cNvSpPr>
            <a:spLocks noGrp="1" noRot="1" noChangeAspect="1" noChangeArrowheads="1" noTextEdit="1"/>
          </p:cNvSpPr>
          <p:nvPr>
            <p:ph type="sldImg" idx="2"/>
          </p:nvPr>
        </p:nvSpPr>
        <p:spPr bwMode="auto">
          <a:xfrm>
            <a:off x="3263900" y="509588"/>
            <a:ext cx="3398838" cy="25495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92664" y="3228896"/>
            <a:ext cx="7941310" cy="30589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8198" name="Rectangle 6"/>
          <p:cNvSpPr>
            <a:spLocks noGrp="1" noChangeArrowheads="1"/>
          </p:cNvSpPr>
          <p:nvPr>
            <p:ph type="ftr" sz="quarter" idx="4"/>
          </p:nvPr>
        </p:nvSpPr>
        <p:spPr bwMode="auto">
          <a:xfrm>
            <a:off x="0" y="6456612"/>
            <a:ext cx="4301543"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굴림" charset="-127"/>
              </a:defRPr>
            </a:lvl1pPr>
          </a:lstStyle>
          <a:p>
            <a:endParaRPr lang="de-DE" altLang="ko-KR"/>
          </a:p>
        </p:txBody>
      </p:sp>
      <p:sp>
        <p:nvSpPr>
          <p:cNvPr id="8199" name="Rectangle 7"/>
          <p:cNvSpPr>
            <a:spLocks noGrp="1" noChangeArrowheads="1"/>
          </p:cNvSpPr>
          <p:nvPr>
            <p:ph type="sldNum" sz="quarter" idx="5"/>
          </p:nvPr>
        </p:nvSpPr>
        <p:spPr bwMode="auto">
          <a:xfrm>
            <a:off x="5622798" y="6456612"/>
            <a:ext cx="4301543"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굴림" charset="-127"/>
              </a:defRPr>
            </a:lvl1pPr>
          </a:lstStyle>
          <a:p>
            <a:fld id="{A9A69DF7-35B8-4568-AAF6-BFB1A6D6D88C}" type="slidenum">
              <a:rPr lang="de-DE" altLang="ko-KR"/>
              <a:pPr/>
              <a:t>‹#›</a:t>
            </a:fld>
            <a:endParaRPr lang="de-DE"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A2A36C92-EAE5-4578-A8C6-F661F8EF4C5E}" type="slidenum">
              <a:rPr lang="de-DE" altLang="ko-KR"/>
              <a:pPr/>
              <a:t>0</a:t>
            </a:fld>
            <a:endParaRPr lang="de-DE" altLang="ko-KR"/>
          </a:p>
        </p:txBody>
      </p:sp>
      <p:sp>
        <p:nvSpPr>
          <p:cNvPr id="7171" name="Rectangle 7"/>
          <p:cNvSpPr txBox="1">
            <a:spLocks noGrp="1" noChangeArrowheads="1"/>
          </p:cNvSpPr>
          <p:nvPr/>
        </p:nvSpPr>
        <p:spPr bwMode="auto">
          <a:xfrm>
            <a:off x="5627394" y="6460153"/>
            <a:ext cx="4299245" cy="337524"/>
          </a:xfrm>
          <a:prstGeom prst="rect">
            <a:avLst/>
          </a:prstGeom>
          <a:noFill/>
          <a:ln w="9525">
            <a:noFill/>
            <a:miter lim="800000"/>
            <a:headEnd/>
            <a:tailEnd/>
          </a:ln>
        </p:spPr>
        <p:txBody>
          <a:bodyPr lIns="94824" tIns="47416" rIns="94824" bIns="47416" anchor="b"/>
          <a:lstStyle/>
          <a:p>
            <a:pPr algn="r" defTabSz="947738"/>
            <a:fld id="{42A80ECA-20AE-4408-8FEC-9D246D035650}" type="slidenum">
              <a:rPr lang="en-GB" altLang="ko-KR" sz="1300">
                <a:ea typeface="굴림" charset="-127"/>
              </a:rPr>
              <a:pPr algn="r" defTabSz="947738"/>
              <a:t>0</a:t>
            </a:fld>
            <a:endParaRPr lang="en-GB" altLang="ko-KR" sz="1300">
              <a:ea typeface="굴림" charset="-127"/>
            </a:endParaRPr>
          </a:p>
        </p:txBody>
      </p:sp>
      <p:sp>
        <p:nvSpPr>
          <p:cNvPr id="7172" name="Rectangle 2"/>
          <p:cNvSpPr>
            <a:spLocks noGrp="1" noRot="1" noChangeAspect="1" noChangeArrowheads="1" noTextEdit="1"/>
          </p:cNvSpPr>
          <p:nvPr>
            <p:ph type="sldImg"/>
          </p:nvPr>
        </p:nvSpPr>
        <p:spPr>
          <a:xfrm>
            <a:off x="3263900" y="509588"/>
            <a:ext cx="3400425" cy="2551112"/>
          </a:xfrm>
          <a:ln/>
        </p:spPr>
      </p:sp>
      <p:sp>
        <p:nvSpPr>
          <p:cNvPr id="7173" name="Rectangle 3"/>
          <p:cNvSpPr>
            <a:spLocks noGrp="1" noChangeArrowheads="1"/>
          </p:cNvSpPr>
          <p:nvPr>
            <p:ph type="body" idx="1"/>
          </p:nvPr>
        </p:nvSpPr>
        <p:spPr>
          <a:xfrm>
            <a:off x="1323552" y="3228896"/>
            <a:ext cx="7279535" cy="3058954"/>
          </a:xfrm>
          <a:noFill/>
          <a:ln/>
        </p:spPr>
        <p:txBody>
          <a:bodyPr lIns="94824" tIns="47416" rIns="94824" bIns="47416"/>
          <a:lstStyle/>
          <a:p>
            <a:pPr eaLnBrk="1" hangingPunct="1"/>
            <a:endParaRPr lang="de-DE" altLang="ko-KR" smtClean="0">
              <a:ea typeface="굴림"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9</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10</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11</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12</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13</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14</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15</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16</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17</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18</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1</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19</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20</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21</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22</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96FA995-BC13-4DE5-BF85-7C7DA9D8D0E6}" type="slidenum">
              <a:rPr lang="de-DE" altLang="ko-KR"/>
              <a:pPr/>
              <a:t>23</a:t>
            </a:fld>
            <a:endParaRPr lang="de-DE" altLang="ko-KR"/>
          </a:p>
        </p:txBody>
      </p:sp>
      <p:sp>
        <p:nvSpPr>
          <p:cNvPr id="9219" name="Rectangle 2"/>
          <p:cNvSpPr>
            <a:spLocks noGrp="1" noRot="1" noChangeAspect="1" noChangeArrowheads="1" noTextEdit="1"/>
          </p:cNvSpPr>
          <p:nvPr>
            <p:ph type="sldImg"/>
          </p:nvPr>
        </p:nvSpPr>
        <p:spPr>
          <a:xfrm>
            <a:off x="3263900" y="509588"/>
            <a:ext cx="3400425" cy="2551112"/>
          </a:xfrm>
          <a:ln/>
        </p:spPr>
      </p:sp>
      <p:sp>
        <p:nvSpPr>
          <p:cNvPr id="9220" name="Rectangle 3"/>
          <p:cNvSpPr>
            <a:spLocks noGrp="1" noChangeArrowheads="1"/>
          </p:cNvSpPr>
          <p:nvPr>
            <p:ph type="body" idx="1"/>
          </p:nvPr>
        </p:nvSpPr>
        <p:spPr>
          <a:xfrm>
            <a:off x="1323552" y="3228896"/>
            <a:ext cx="7279535" cy="3058954"/>
          </a:xfrm>
          <a:noFill/>
          <a:ln/>
        </p:spPr>
        <p:txBody>
          <a:bodyPr/>
          <a:lstStyle/>
          <a:p>
            <a:pPr eaLnBrk="1" hangingPunct="1"/>
            <a:endParaRPr lang="ko-KR" altLang="ko-KR" noProof="1"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2</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3</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4</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5</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6</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7</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B6E475-3FE4-4546-80A5-3700C2A25F3A}" type="slidenum">
              <a:rPr lang="ko-KR" altLang="de-DE"/>
              <a:pPr/>
              <a:t>8</a:t>
            </a:fld>
            <a:endParaRPr lang="de-DE" altLang="ko-K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ko-K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1631"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a:t>Titelmasterformat durch Klicken bearbeiten</a:t>
            </a:r>
          </a:p>
        </p:txBody>
      </p:sp>
      <p:sp>
        <p:nvSpPr>
          <p:cNvPr id="111632"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pitchFamily="2" charset="2"/>
              <a:buNone/>
              <a:defRPr sz="2400"/>
            </a:lvl1pPr>
          </a:lstStyle>
          <a:p>
            <a:r>
              <a:rPr lang="de-DE"/>
              <a:t>Formatvorlage des Untertitelmasters durch Klicken bearbeiten</a:t>
            </a:r>
          </a:p>
        </p:txBody>
      </p:sp>
      <p:sp>
        <p:nvSpPr>
          <p:cNvPr id="4" name="Rectangle 5"/>
          <p:cNvSpPr>
            <a:spLocks noGrp="1" noChangeArrowheads="1"/>
          </p:cNvSpPr>
          <p:nvPr>
            <p:ph type="ftr" sz="quarter" idx="10"/>
          </p:nvPr>
        </p:nvSpPr>
        <p:spPr>
          <a:xfrm>
            <a:off x="3124200" y="6245225"/>
            <a:ext cx="2895600" cy="476250"/>
          </a:xfrm>
        </p:spPr>
        <p:txBody>
          <a:bodyPr/>
          <a:lstStyle>
            <a:lvl1pPr>
              <a:defRPr smtClean="0">
                <a:solidFill>
                  <a:schemeClr val="tx1"/>
                </a:solidFill>
              </a:defRPr>
            </a:lvl1pPr>
          </a:lstStyle>
          <a:p>
            <a:pPr>
              <a:defRPr/>
            </a:pPr>
            <a:endParaRPr 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89725" y="252413"/>
            <a:ext cx="2130425" cy="554990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295275" y="252413"/>
            <a:ext cx="6242050" cy="55499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Rectangle 5"/>
          <p:cNvSpPr>
            <a:spLocks noGrp="1" noChangeArrowheads="1"/>
          </p:cNvSpPr>
          <p:nvPr>
            <p:ph type="ftr" sz="quarter" idx="10"/>
          </p:nvPr>
        </p:nvSpPr>
        <p:spPr>
          <a:ln/>
        </p:spPr>
        <p:txBody>
          <a:bodyPr/>
          <a:lstStyle>
            <a:lvl1pPr>
              <a:defRPr/>
            </a:lvl1pPr>
          </a:lstStyle>
          <a:p>
            <a:pPr>
              <a:defRPr/>
            </a:pPr>
            <a:endParaRPr 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Rectangle 5"/>
          <p:cNvSpPr>
            <a:spLocks noGrp="1" noChangeArrowheads="1"/>
          </p:cNvSpPr>
          <p:nvPr>
            <p:ph type="ftr" sz="quarter" idx="10"/>
          </p:nvPr>
        </p:nvSpPr>
        <p:spPr>
          <a:ln/>
        </p:spPr>
        <p:txBody>
          <a:bodyPr/>
          <a:lstStyle>
            <a:lvl1pPr>
              <a:defRPr/>
            </a:lvl1pPr>
          </a:lstStyle>
          <a:p>
            <a:pPr>
              <a:defRPr/>
            </a:pPr>
            <a:endParaRPr 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5"/>
          <p:cNvSpPr>
            <a:spLocks noGrp="1" noChangeArrowheads="1"/>
          </p:cNvSpPr>
          <p:nvPr>
            <p:ph type="ftr" sz="quarter" idx="10"/>
          </p:nvPr>
        </p:nvSpPr>
        <p:spPr>
          <a:ln/>
        </p:spPr>
        <p:txBody>
          <a:bodyPr/>
          <a:lstStyle>
            <a:lvl1pPr>
              <a:defRPr/>
            </a:lvl1pPr>
          </a:lstStyle>
          <a:p>
            <a:pPr>
              <a:defRPr/>
            </a:pPr>
            <a:endParaRPr 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5"/>
          <p:cNvSpPr>
            <a:spLocks noGrp="1" noChangeArrowheads="1"/>
          </p:cNvSpPr>
          <p:nvPr>
            <p:ph type="ftr" sz="quarter" idx="10"/>
          </p:nvPr>
        </p:nvSpPr>
        <p:spPr>
          <a:ln/>
        </p:spPr>
        <p:txBody>
          <a:bodyPr/>
          <a:lstStyle>
            <a:lvl1pPr>
              <a:defRPr/>
            </a:lvl1pPr>
          </a:lstStyle>
          <a:p>
            <a:pPr>
              <a:defRPr/>
            </a:pPr>
            <a:endParaRPr 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ko-KR" smtClean="0"/>
              <a:t>Textmasterformate durch Klicken bearbeiten</a:t>
            </a:r>
          </a:p>
          <a:p>
            <a:pPr lvl="1"/>
            <a:r>
              <a:rPr lang="de-DE" altLang="ko-KR" smtClean="0"/>
              <a:t>Zweite Ebene</a:t>
            </a:r>
          </a:p>
          <a:p>
            <a:pPr lvl="2"/>
            <a:r>
              <a:rPr lang="de-DE" altLang="ko-KR" smtClean="0"/>
              <a:t>Dritte Ebene</a:t>
            </a:r>
          </a:p>
          <a:p>
            <a:pPr lvl="3"/>
            <a:r>
              <a:rPr lang="de-DE" altLang="ko-KR" smtClean="0"/>
              <a:t>Vierte Ebene</a:t>
            </a:r>
          </a:p>
          <a:p>
            <a:pPr lvl="4"/>
            <a:r>
              <a:rPr lang="de-DE" altLang="ko-KR" smtClean="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smtClean="0">
                <a:solidFill>
                  <a:schemeClr val="bg1"/>
                </a:solidFill>
                <a:cs typeface="+mn-cs"/>
              </a:defRPr>
            </a:lvl1pPr>
          </a:lstStyle>
          <a:p>
            <a:pPr>
              <a:defRPr/>
            </a:pPr>
            <a:endParaRPr lang="ko-K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r>
              <a:rPr lang="de-DE" altLang="ko-KR" sz="1000" dirty="0" smtClean="0">
                <a:ea typeface="굴림" charset="-127"/>
              </a:rPr>
              <a:t>Page </a:t>
            </a:r>
            <a:r>
              <a:rPr lang="de-DE" altLang="ko-KR" sz="1000" dirty="0">
                <a:ea typeface="굴림" charset="-127"/>
                <a:sym typeface="Wingdings" pitchFamily="2" charset="2"/>
              </a:rPr>
              <a:t></a:t>
            </a:r>
            <a:r>
              <a:rPr lang="de-DE" altLang="ko-KR" sz="1000" dirty="0">
                <a:ea typeface="굴림" charset="-127"/>
              </a:rPr>
              <a:t> </a:t>
            </a:r>
            <a:fld id="{F69850FD-37F5-49BC-84C0-557992CED542}" type="slidenum">
              <a:rPr lang="de-DE" altLang="ko-KR" sz="1000">
                <a:ea typeface="굴림" charset="-127"/>
              </a:rPr>
              <a:pPr/>
              <a:t>‹#›</a:t>
            </a:fld>
            <a:endParaRPr lang="de-DE" altLang="ko-KR" sz="1000" dirty="0">
              <a:ea typeface="굴림" charset="-127"/>
            </a:endParaRPr>
          </a:p>
        </p:txBody>
      </p:sp>
      <p:sp>
        <p:nvSpPr>
          <p:cNvPr id="1029"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ko-KR" smtClean="0"/>
              <a:t>Klicken Sie, um das Titelformat zu bearbeiten</a:t>
            </a:r>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eaLnBrk="0" fontAlgn="base" hangingPunct="0">
        <a:lnSpc>
          <a:spcPct val="90000"/>
        </a:lnSpc>
        <a:spcBef>
          <a:spcPct val="0"/>
        </a:spcBef>
        <a:spcAft>
          <a:spcPct val="0"/>
        </a:spcAft>
        <a:defRPr sz="2600" b="1">
          <a:solidFill>
            <a:schemeClr val="bg1"/>
          </a:solidFill>
          <a:latin typeface="+mj-lt"/>
          <a:ea typeface="+mj-ea"/>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mn-lt"/>
          <a:ea typeface="+mn-ea"/>
          <a:cs typeface="+mn-cs"/>
        </a:defRPr>
      </a:lvl1pPr>
      <a:lvl2pPr marL="444500" indent="-261938" algn="l" rtl="0" eaLnBrk="0" fontAlgn="base" hangingPunct="0">
        <a:spcBef>
          <a:spcPct val="0"/>
        </a:spcBef>
        <a:spcAft>
          <a:spcPct val="40000"/>
        </a:spcAft>
        <a:buChar char="–"/>
        <a:defRPr>
          <a:solidFill>
            <a:schemeClr val="tx1"/>
          </a:solidFill>
          <a:latin typeface="+mn-lt"/>
          <a:cs typeface="+mn-cs"/>
        </a:defRPr>
      </a:lvl2pPr>
      <a:lvl3pPr marL="720725" indent="-274638" algn="l" rtl="0" eaLnBrk="0" fontAlgn="base" hangingPunct="0">
        <a:spcBef>
          <a:spcPct val="0"/>
        </a:spcBef>
        <a:spcAft>
          <a:spcPct val="40000"/>
        </a:spcAft>
        <a:buChar char="•"/>
        <a:defRPr>
          <a:solidFill>
            <a:schemeClr val="tx1"/>
          </a:solidFill>
          <a:latin typeface="+mn-lt"/>
          <a:cs typeface="+mn-cs"/>
        </a:defRPr>
      </a:lvl3pPr>
      <a:lvl4pPr marL="987425" indent="-265113" algn="l" rtl="0" eaLnBrk="0" fontAlgn="base" hangingPunct="0">
        <a:spcBef>
          <a:spcPct val="0"/>
        </a:spcBef>
        <a:spcAft>
          <a:spcPct val="40000"/>
        </a:spcAft>
        <a:buChar char="–"/>
        <a:defRPr>
          <a:solidFill>
            <a:schemeClr val="tx1"/>
          </a:solidFill>
          <a:latin typeface="+mn-lt"/>
          <a:cs typeface="+mn-cs"/>
        </a:defRPr>
      </a:lvl4pPr>
      <a:lvl5pPr marL="1254125" indent="-265113" algn="l" rtl="0" eaLnBrk="0" fontAlgn="base" hangingPunct="0">
        <a:spcBef>
          <a:spcPct val="0"/>
        </a:spcBef>
        <a:spcAft>
          <a:spcPct val="40000"/>
        </a:spcAft>
        <a:buChar char="»"/>
        <a:defRPr>
          <a:solidFill>
            <a:schemeClr val="tx1"/>
          </a:solidFill>
          <a:latin typeface="+mn-lt"/>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Grp="1" noChangeArrowheads="1"/>
          </p:cNvSpPr>
          <p:nvPr>
            <p:ph type="ctrTitle"/>
          </p:nvPr>
        </p:nvSpPr>
        <p:spPr>
          <a:xfrm>
            <a:off x="863600" y="4019551"/>
            <a:ext cx="7485063" cy="1435100"/>
          </a:xfrm>
        </p:spPr>
        <p:txBody>
          <a:bodyPr/>
          <a:lstStyle/>
          <a:p>
            <a:pPr algn="ctr" eaLnBrk="1" hangingPunct="1"/>
            <a:r>
              <a:rPr lang="en-US" altLang="ko-KR" sz="3600" noProof="1" smtClean="0">
                <a:latin typeface="Garamond" pitchFamily="18" charset="0"/>
                <a:ea typeface="맑은 고딕" pitchFamily="50" charset="-127"/>
                <a:cs typeface="Tahoma" pitchFamily="34" charset="0"/>
              </a:rPr>
              <a:t>Project 2 Presentations</a:t>
            </a:r>
            <a:r>
              <a:rPr lang="en-US" altLang="ko-KR" noProof="1" smtClean="0">
                <a:latin typeface="Tahoma" pitchFamily="34" charset="0"/>
                <a:ea typeface="맑은 고딕" pitchFamily="50" charset="-127"/>
                <a:cs typeface="Tahoma" pitchFamily="34" charset="0"/>
              </a:rPr>
              <a:t/>
            </a:r>
            <a:br>
              <a:rPr lang="en-US" altLang="ko-KR" noProof="1" smtClean="0">
                <a:latin typeface="Tahoma" pitchFamily="34" charset="0"/>
                <a:ea typeface="맑은 고딕" pitchFamily="50" charset="-127"/>
                <a:cs typeface="Tahoma" pitchFamily="34" charset="0"/>
              </a:rPr>
            </a:br>
            <a:r>
              <a:rPr lang="en-US" altLang="ko-KR" sz="1600" b="0" noProof="1" smtClean="0">
                <a:latin typeface="Tahoma" pitchFamily="34" charset="0"/>
                <a:ea typeface="맑은 고딕" pitchFamily="50" charset="-127"/>
                <a:cs typeface="Tahoma" pitchFamily="34" charset="0"/>
              </a:rPr>
              <a:t>CS554 – Designs for Software and Systems</a:t>
            </a:r>
            <a:endParaRPr lang="de-DE" altLang="ko-KR" b="0" dirty="0" smtClean="0">
              <a:latin typeface="Tahoma" pitchFamily="34" charset="0"/>
              <a:ea typeface="맑은 고딕" pitchFamily="50" charset="-127"/>
              <a:cs typeface="Tahoma" pitchFamily="34" charset="0"/>
            </a:endParaRPr>
          </a:p>
        </p:txBody>
      </p:sp>
      <p:sp>
        <p:nvSpPr>
          <p:cNvPr id="3075" name="Rectangle 16"/>
          <p:cNvSpPr>
            <a:spLocks noGrp="1" noChangeArrowheads="1"/>
          </p:cNvSpPr>
          <p:nvPr>
            <p:ph type="subTitle" idx="1"/>
          </p:nvPr>
        </p:nvSpPr>
        <p:spPr>
          <a:xfrm>
            <a:off x="863600" y="5616575"/>
            <a:ext cx="7510463" cy="800100"/>
          </a:xfrm>
        </p:spPr>
        <p:txBody>
          <a:bodyPr/>
          <a:lstStyle/>
          <a:p>
            <a:pPr eaLnBrk="1" hangingPunct="1"/>
            <a:r>
              <a:rPr lang="en-US" altLang="ko-KR" sz="2000" noProof="1" smtClean="0">
                <a:latin typeface="Tahoma" pitchFamily="34" charset="0"/>
                <a:cs typeface="Tahoma" pitchFamily="34" charset="0"/>
              </a:rPr>
              <a:t>Team </a:t>
            </a:r>
            <a:r>
              <a:rPr lang="en-US" altLang="ko-KR" sz="2000" noProof="1" smtClean="0">
                <a:solidFill>
                  <a:schemeClr val="bg2"/>
                </a:solidFill>
                <a:latin typeface="Tahoma" pitchFamily="34" charset="0"/>
                <a:cs typeface="Tahoma" pitchFamily="34" charset="0"/>
              </a:rPr>
              <a:t>HAND</a:t>
            </a:r>
            <a:r>
              <a:rPr lang="en-US" altLang="ko-KR" sz="2000" noProof="1" smtClean="0">
                <a:latin typeface="Tahoma" pitchFamily="34" charset="0"/>
                <a:cs typeface="Tahoma" pitchFamily="34" charset="0"/>
              </a:rPr>
              <a:t> – Seokin Hong, Gieil Lee, Jesung Kim, Yebin Lee</a:t>
            </a:r>
          </a:p>
          <a:p>
            <a:pPr eaLnBrk="1" hangingPunct="1"/>
            <a:r>
              <a:rPr lang="de-DE" altLang="ko-KR" sz="1600" dirty="0" smtClean="0">
                <a:latin typeface="Tahoma" pitchFamily="34" charset="0"/>
                <a:ea typeface="굴림" charset="-127"/>
                <a:cs typeface="Tahoma" pitchFamily="34" charset="0"/>
              </a:rPr>
              <a:t>Department of Computer Science, KAIST</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9</a:t>
            </a:fld>
            <a:endParaRPr lang="en-US" altLang="ko-KR"/>
          </a:p>
        </p:txBody>
      </p:sp>
      <p:sp>
        <p:nvSpPr>
          <p:cNvPr id="110595" name="Text Box 3"/>
          <p:cNvSpPr txBox="1">
            <a:spLocks noChangeArrowheads="1"/>
          </p:cNvSpPr>
          <p:nvPr/>
        </p:nvSpPr>
        <p:spPr bwMode="auto">
          <a:xfrm>
            <a:off x="457200" y="1385180"/>
            <a:ext cx="8153400" cy="400110"/>
          </a:xfrm>
          <a:prstGeom prst="rect">
            <a:avLst/>
          </a:prstGeom>
          <a:noFill/>
          <a:ln w="9525">
            <a:noFill/>
            <a:miter lim="800000"/>
            <a:headEnd/>
            <a:tailEnd/>
          </a:ln>
          <a:effectLst/>
        </p:spPr>
        <p:txBody>
          <a:bodyPr wrap="square">
            <a:spAutoFit/>
          </a:bodyPr>
          <a:lstStyle/>
          <a:p>
            <a:pPr marL="176213" indent="-176213">
              <a:spcBef>
                <a:spcPts val="1200"/>
              </a:spcBef>
              <a:buClr>
                <a:srgbClr val="003399"/>
              </a:buClr>
              <a:buFont typeface="Wingdings" pitchFamily="2" charset="2"/>
              <a:buChar char="§"/>
            </a:pPr>
            <a:r>
              <a:rPr lang="en-US" altLang="ko-KR" dirty="0" smtClean="0">
                <a:latin typeface="+mn-lt"/>
                <a:ea typeface="굴림" pitchFamily="50" charset="-127"/>
                <a:cs typeface="Tahoma" pitchFamily="34" charset="0"/>
              </a:rPr>
              <a:t>Performance – Latency</a:t>
            </a: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Scenarios Analysis</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pic>
        <p:nvPicPr>
          <p:cNvPr id="31746" name="Picture 2"/>
          <p:cNvPicPr>
            <a:picLocks noChangeAspect="1" noChangeArrowheads="1"/>
          </p:cNvPicPr>
          <p:nvPr/>
        </p:nvPicPr>
        <p:blipFill>
          <a:blip r:embed="rId3" cstate="print"/>
          <a:srcRect/>
          <a:stretch>
            <a:fillRect/>
          </a:stretch>
        </p:blipFill>
        <p:spPr bwMode="auto">
          <a:xfrm>
            <a:off x="1635125" y="1839222"/>
            <a:ext cx="5873750" cy="4975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10</a:t>
            </a:fld>
            <a:endParaRPr lang="en-US" altLang="ko-KR"/>
          </a:p>
        </p:txBody>
      </p:sp>
      <p:sp>
        <p:nvSpPr>
          <p:cNvPr id="110595" name="Text Box 3"/>
          <p:cNvSpPr txBox="1">
            <a:spLocks noChangeArrowheads="1"/>
          </p:cNvSpPr>
          <p:nvPr/>
        </p:nvSpPr>
        <p:spPr bwMode="auto">
          <a:xfrm>
            <a:off x="457200" y="1385180"/>
            <a:ext cx="8153400" cy="400110"/>
          </a:xfrm>
          <a:prstGeom prst="rect">
            <a:avLst/>
          </a:prstGeom>
          <a:noFill/>
          <a:ln w="9525">
            <a:noFill/>
            <a:miter lim="800000"/>
            <a:headEnd/>
            <a:tailEnd/>
          </a:ln>
          <a:effectLst/>
        </p:spPr>
        <p:txBody>
          <a:bodyPr wrap="square">
            <a:spAutoFit/>
          </a:bodyPr>
          <a:lstStyle/>
          <a:p>
            <a:pPr marL="176213" indent="-176213">
              <a:spcBef>
                <a:spcPts val="1200"/>
              </a:spcBef>
              <a:buClr>
                <a:srgbClr val="003399"/>
              </a:buClr>
              <a:buFont typeface="Wingdings" pitchFamily="2" charset="2"/>
              <a:buChar char="§"/>
            </a:pPr>
            <a:r>
              <a:rPr lang="en-US" altLang="ko-KR" dirty="0" smtClean="0">
                <a:ea typeface="굴림" pitchFamily="50" charset="-127"/>
                <a:cs typeface="Tahoma" pitchFamily="34" charset="0"/>
              </a:rPr>
              <a:t>Performance – Latency</a:t>
            </a: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Scenarios Analysis</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graphicFrame>
        <p:nvGraphicFramePr>
          <p:cNvPr id="6" name="표 5"/>
          <p:cNvGraphicFramePr>
            <a:graphicFrameLocks noGrp="1"/>
          </p:cNvGraphicFramePr>
          <p:nvPr/>
        </p:nvGraphicFramePr>
        <p:xfrm>
          <a:off x="697114" y="1913021"/>
          <a:ext cx="7677343" cy="1315720"/>
        </p:xfrm>
        <a:graphic>
          <a:graphicData uri="http://schemas.openxmlformats.org/drawingml/2006/table">
            <a:tbl>
              <a:tblPr firstRow="1" bandRow="1">
                <a:tableStyleId>{5940675A-B579-460E-94D1-54222C63F5DA}</a:tableStyleId>
              </a:tblPr>
              <a:tblGrid>
                <a:gridCol w="1488737"/>
                <a:gridCol w="5512526"/>
                <a:gridCol w="676080"/>
              </a:tblGrid>
              <a:tr h="370840">
                <a:tc>
                  <a:txBody>
                    <a:bodyPr/>
                    <a:lstStyle/>
                    <a:p>
                      <a:pPr algn="ctr" latinLnBrk="1"/>
                      <a:r>
                        <a:rPr lang="en-US" altLang="ko-KR" sz="1200" b="1" dirty="0" smtClean="0"/>
                        <a:t>Architecture</a:t>
                      </a:r>
                      <a:endParaRPr lang="ko-KR" altLang="en-US" sz="1200" b="1" dirty="0"/>
                    </a:p>
                  </a:txBody>
                  <a:tcPr anchor="ctr"/>
                </a:tc>
                <a:tc>
                  <a:txBody>
                    <a:bodyPr/>
                    <a:lstStyle/>
                    <a:p>
                      <a:pPr algn="ctr" latinLnBrk="1"/>
                      <a:r>
                        <a:rPr lang="en-US" altLang="ko-KR" sz="1200" b="1" dirty="0" smtClean="0"/>
                        <a:t>Comparison</a:t>
                      </a:r>
                      <a:endParaRPr lang="ko-KR" altLang="en-US" sz="1200" b="1" dirty="0"/>
                    </a:p>
                  </a:txBody>
                  <a:tcPr anchor="ctr"/>
                </a:tc>
                <a:tc>
                  <a:txBody>
                    <a:bodyPr/>
                    <a:lstStyle/>
                    <a:p>
                      <a:pPr algn="ctr" latinLnBrk="1"/>
                      <a:r>
                        <a:rPr lang="en-US" altLang="ko-KR" sz="1200" b="1" dirty="0" smtClean="0"/>
                        <a:t>Effect</a:t>
                      </a:r>
                      <a:endParaRPr lang="ko-KR" altLang="en-US" sz="1200" b="1" dirty="0"/>
                    </a:p>
                  </a:txBody>
                  <a:tcPr anchor="ctr"/>
                </a:tc>
              </a:tr>
              <a:tr h="370840">
                <a:tc>
                  <a:txBody>
                    <a:bodyPr/>
                    <a:lstStyle/>
                    <a:p>
                      <a:pPr algn="ctr" latinLnBrk="1"/>
                      <a:r>
                        <a:rPr lang="en-US" altLang="ko-KR" sz="1100" dirty="0" smtClean="0"/>
                        <a:t>Pipe-filter</a:t>
                      </a:r>
                    </a:p>
                  </a:txBody>
                  <a:tcPr anchor="ctr"/>
                </a:tc>
                <a:tc>
                  <a:txBody>
                    <a:bodyPr/>
                    <a:lstStyle/>
                    <a:p>
                      <a:pPr algn="l" latinLnBrk="1"/>
                      <a:r>
                        <a:rPr lang="en-US" altLang="ko-KR" sz="1000" dirty="0" smtClean="0"/>
                        <a:t>In pipe-filter architecture, caching component is realized with informal shape of pipe-filter architecture.</a:t>
                      </a:r>
                      <a:endParaRPr lang="ko-KR" altLang="en-US" sz="1000" dirty="0"/>
                    </a:p>
                  </a:txBody>
                  <a:tcPr anchor="ctr"/>
                </a:tc>
                <a:tc>
                  <a:txBody>
                    <a:bodyPr/>
                    <a:lstStyle/>
                    <a:p>
                      <a:pPr algn="ctr" latinLnBrk="1"/>
                      <a:r>
                        <a:rPr lang="en-US" altLang="ko-KR" sz="1000" dirty="0" smtClean="0">
                          <a:solidFill>
                            <a:srgbClr val="FF0000"/>
                          </a:solidFill>
                        </a:rPr>
                        <a:t>-</a:t>
                      </a:r>
                      <a:endParaRPr lang="ko-KR" altLang="en-US" sz="1000" dirty="0">
                        <a:solidFill>
                          <a:srgbClr val="FF0000"/>
                        </a:solidFill>
                      </a:endParaRPr>
                    </a:p>
                  </a:txBody>
                  <a:tcPr anchor="ctr"/>
                </a:tc>
              </a:tr>
              <a:tr h="370840">
                <a:tc>
                  <a:txBody>
                    <a:bodyPr/>
                    <a:lstStyle/>
                    <a:p>
                      <a:pPr algn="ctr" latinLnBrk="1"/>
                      <a:r>
                        <a:rPr lang="en-US" altLang="ko-KR" sz="1100" dirty="0" smtClean="0"/>
                        <a:t>Client-server</a:t>
                      </a:r>
                      <a:endParaRPr lang="ko-KR" altLang="en-US" sz="1100" dirty="0"/>
                    </a:p>
                  </a:txBody>
                  <a:tcPr anchor="ctr"/>
                </a:tc>
                <a:tc>
                  <a:txBody>
                    <a:bodyPr/>
                    <a:lstStyle/>
                    <a:p>
                      <a:pPr algn="l" latinLnBrk="1"/>
                      <a:r>
                        <a:rPr lang="en-US" altLang="ko-KR" sz="1000" dirty="0" smtClean="0"/>
                        <a:t>Latency</a:t>
                      </a:r>
                      <a:r>
                        <a:rPr lang="en-US" altLang="ko-KR" sz="1000" baseline="0" dirty="0" smtClean="0"/>
                        <a:t> of fetching normal operation range value from database can be reduced by placing caching component between client and server. By using caching component, access traffic of server can decrease and fetching latency can decrease if it is hit in caching component.</a:t>
                      </a:r>
                      <a:endParaRPr lang="ko-KR" altLang="en-US" sz="1000" dirty="0"/>
                    </a:p>
                  </a:txBody>
                  <a:tcPr anchor="ctr"/>
                </a:tc>
                <a:tc>
                  <a:txBody>
                    <a:bodyPr/>
                    <a:lstStyle/>
                    <a:p>
                      <a:pPr algn="ctr" latinLnBrk="1"/>
                      <a:r>
                        <a:rPr lang="en-US" altLang="ko-KR" sz="1000" dirty="0" smtClean="0">
                          <a:solidFill>
                            <a:srgbClr val="FF0000"/>
                          </a:solidFill>
                        </a:rPr>
                        <a:t>+</a:t>
                      </a:r>
                      <a:endParaRPr lang="ko-KR" altLang="en-US" sz="1000" dirty="0">
                        <a:solidFill>
                          <a:srgbClr val="FF0000"/>
                        </a:solidFill>
                      </a:endParaRPr>
                    </a:p>
                  </a:txBody>
                  <a:tcPr anchor="ctr"/>
                </a:tc>
              </a:tr>
            </a:tbl>
          </a:graphicData>
        </a:graphic>
      </p:graphicFrame>
      <p:graphicFrame>
        <p:nvGraphicFramePr>
          <p:cNvPr id="3075" name="Object 3"/>
          <p:cNvGraphicFramePr>
            <a:graphicFrameLocks noChangeAspect="1"/>
          </p:cNvGraphicFramePr>
          <p:nvPr/>
        </p:nvGraphicFramePr>
        <p:xfrm>
          <a:off x="644432" y="3453129"/>
          <a:ext cx="7803190" cy="2747373"/>
        </p:xfrm>
        <a:graphic>
          <a:graphicData uri="http://schemas.openxmlformats.org/presentationml/2006/ole">
            <p:oleObj spid="_x0000_s3075" name="Visio" r:id="rId4" imgW="9178617" imgH="3304988" progId="Visio.Drawing.11">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11</a:t>
            </a:fld>
            <a:endParaRPr lang="en-US" altLang="ko-KR"/>
          </a:p>
        </p:txBody>
      </p:sp>
      <p:sp>
        <p:nvSpPr>
          <p:cNvPr id="110595" name="Text Box 3"/>
          <p:cNvSpPr txBox="1">
            <a:spLocks noChangeArrowheads="1"/>
          </p:cNvSpPr>
          <p:nvPr/>
        </p:nvSpPr>
        <p:spPr bwMode="auto">
          <a:xfrm>
            <a:off x="457200" y="1385180"/>
            <a:ext cx="8153400" cy="400110"/>
          </a:xfrm>
          <a:prstGeom prst="rect">
            <a:avLst/>
          </a:prstGeom>
          <a:noFill/>
          <a:ln w="9525">
            <a:noFill/>
            <a:miter lim="800000"/>
            <a:headEnd/>
            <a:tailEnd/>
          </a:ln>
          <a:effectLst/>
        </p:spPr>
        <p:txBody>
          <a:bodyPr wrap="square">
            <a:spAutoFit/>
          </a:bodyPr>
          <a:lstStyle/>
          <a:p>
            <a:pPr marL="176213" indent="-176213">
              <a:spcBef>
                <a:spcPts val="1200"/>
              </a:spcBef>
              <a:buClr>
                <a:srgbClr val="003399"/>
              </a:buClr>
              <a:buFont typeface="Wingdings" pitchFamily="2" charset="2"/>
              <a:buChar char="§"/>
            </a:pPr>
            <a:r>
              <a:rPr lang="en-US" altLang="ko-KR" dirty="0" smtClean="0">
                <a:latin typeface="+mn-lt"/>
                <a:ea typeface="굴림" pitchFamily="50" charset="-127"/>
                <a:cs typeface="Tahoma" pitchFamily="34" charset="0"/>
              </a:rPr>
              <a:t>Performance – Response time</a:t>
            </a: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Scenarios Analysis</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pic>
        <p:nvPicPr>
          <p:cNvPr id="32770" name="Picture 2"/>
          <p:cNvPicPr>
            <a:picLocks noChangeAspect="1" noChangeArrowheads="1"/>
          </p:cNvPicPr>
          <p:nvPr/>
        </p:nvPicPr>
        <p:blipFill>
          <a:blip r:embed="rId3" cstate="print"/>
          <a:srcRect/>
          <a:stretch>
            <a:fillRect/>
          </a:stretch>
        </p:blipFill>
        <p:spPr bwMode="auto">
          <a:xfrm>
            <a:off x="1571753" y="1854370"/>
            <a:ext cx="6024336" cy="39760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12</a:t>
            </a:fld>
            <a:endParaRPr lang="en-US" altLang="ko-KR"/>
          </a:p>
        </p:txBody>
      </p:sp>
      <p:sp>
        <p:nvSpPr>
          <p:cNvPr id="110595" name="Text Box 3"/>
          <p:cNvSpPr txBox="1">
            <a:spLocks noChangeArrowheads="1"/>
          </p:cNvSpPr>
          <p:nvPr/>
        </p:nvSpPr>
        <p:spPr bwMode="auto">
          <a:xfrm>
            <a:off x="457200" y="1385180"/>
            <a:ext cx="8153400" cy="400110"/>
          </a:xfrm>
          <a:prstGeom prst="rect">
            <a:avLst/>
          </a:prstGeom>
          <a:noFill/>
          <a:ln w="9525">
            <a:noFill/>
            <a:miter lim="800000"/>
            <a:headEnd/>
            <a:tailEnd/>
          </a:ln>
          <a:effectLst/>
        </p:spPr>
        <p:txBody>
          <a:bodyPr wrap="square">
            <a:spAutoFit/>
          </a:bodyPr>
          <a:lstStyle/>
          <a:p>
            <a:pPr marL="176213" indent="-176213">
              <a:spcBef>
                <a:spcPts val="1200"/>
              </a:spcBef>
              <a:buClr>
                <a:srgbClr val="003399"/>
              </a:buClr>
              <a:buFont typeface="Wingdings" pitchFamily="2" charset="2"/>
              <a:buChar char="§"/>
            </a:pPr>
            <a:r>
              <a:rPr lang="en-US" altLang="ko-KR" dirty="0" smtClean="0">
                <a:latin typeface="+mn-lt"/>
                <a:ea typeface="굴림" pitchFamily="50" charset="-127"/>
                <a:cs typeface="Tahoma" pitchFamily="34" charset="0"/>
              </a:rPr>
              <a:t>Performance – Response time</a:t>
            </a: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Scenarios Analysis</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graphicFrame>
        <p:nvGraphicFramePr>
          <p:cNvPr id="6" name="표 5"/>
          <p:cNvGraphicFramePr>
            <a:graphicFrameLocks noGrp="1"/>
          </p:cNvGraphicFramePr>
          <p:nvPr/>
        </p:nvGraphicFramePr>
        <p:xfrm>
          <a:off x="697114" y="1913021"/>
          <a:ext cx="7677343" cy="1620520"/>
        </p:xfrm>
        <a:graphic>
          <a:graphicData uri="http://schemas.openxmlformats.org/drawingml/2006/table">
            <a:tbl>
              <a:tblPr firstRow="1" bandRow="1">
                <a:tableStyleId>{5940675A-B579-460E-94D1-54222C63F5DA}</a:tableStyleId>
              </a:tblPr>
              <a:tblGrid>
                <a:gridCol w="1488737"/>
                <a:gridCol w="5512526"/>
                <a:gridCol w="676080"/>
              </a:tblGrid>
              <a:tr h="370840">
                <a:tc>
                  <a:txBody>
                    <a:bodyPr/>
                    <a:lstStyle/>
                    <a:p>
                      <a:pPr algn="ctr" latinLnBrk="1"/>
                      <a:r>
                        <a:rPr lang="en-US" altLang="ko-KR" sz="1400" b="1" dirty="0" smtClean="0"/>
                        <a:t>Architecture</a:t>
                      </a:r>
                      <a:endParaRPr lang="ko-KR" altLang="en-US" sz="1400" b="1" dirty="0"/>
                    </a:p>
                  </a:txBody>
                  <a:tcPr anchor="ctr"/>
                </a:tc>
                <a:tc>
                  <a:txBody>
                    <a:bodyPr/>
                    <a:lstStyle/>
                    <a:p>
                      <a:pPr algn="ctr" latinLnBrk="1"/>
                      <a:r>
                        <a:rPr lang="en-US" altLang="ko-KR" sz="1400" b="1" dirty="0" smtClean="0"/>
                        <a:t>Comparison</a:t>
                      </a:r>
                      <a:endParaRPr lang="ko-KR" altLang="en-US" sz="1400" b="1" dirty="0"/>
                    </a:p>
                  </a:txBody>
                  <a:tcPr anchor="ctr"/>
                </a:tc>
                <a:tc>
                  <a:txBody>
                    <a:bodyPr/>
                    <a:lstStyle/>
                    <a:p>
                      <a:pPr algn="ctr" latinLnBrk="1"/>
                      <a:r>
                        <a:rPr lang="en-US" altLang="ko-KR" sz="1400" b="1" dirty="0" smtClean="0"/>
                        <a:t>Effect</a:t>
                      </a:r>
                      <a:endParaRPr lang="ko-KR" altLang="en-US" sz="1400" b="1" dirty="0"/>
                    </a:p>
                  </a:txBody>
                  <a:tcPr anchor="ctr"/>
                </a:tc>
              </a:tr>
              <a:tr h="370840">
                <a:tc>
                  <a:txBody>
                    <a:bodyPr/>
                    <a:lstStyle/>
                    <a:p>
                      <a:pPr algn="ctr" latinLnBrk="1"/>
                      <a:r>
                        <a:rPr lang="en-US" altLang="ko-KR" sz="1400" dirty="0" smtClean="0"/>
                        <a:t>Pipe-filter</a:t>
                      </a:r>
                    </a:p>
                  </a:txBody>
                  <a:tcPr anchor="ctr"/>
                </a:tc>
                <a:tc>
                  <a:txBody>
                    <a:bodyPr/>
                    <a:lstStyle/>
                    <a:p>
                      <a:pPr algn="l" latinLnBrk="1"/>
                      <a:r>
                        <a:rPr lang="en-US" altLang="ko-KR" sz="1400" dirty="0" smtClean="0"/>
                        <a:t>Because</a:t>
                      </a:r>
                      <a:r>
                        <a:rPr lang="en-US" altLang="ko-KR" sz="1400" baseline="0" dirty="0" smtClean="0"/>
                        <a:t> of its characteristic (data is processed as FIFO order), it cannot make a response for upcoming faults until processing of prior fault is incomplete.</a:t>
                      </a:r>
                      <a:endParaRPr lang="ko-KR" altLang="en-US" sz="1400" dirty="0"/>
                    </a:p>
                  </a:txBody>
                  <a:tcPr anchor="ctr"/>
                </a:tc>
                <a:tc>
                  <a:txBody>
                    <a:bodyPr/>
                    <a:lstStyle/>
                    <a:p>
                      <a:pPr algn="ctr" latinLnBrk="1"/>
                      <a:r>
                        <a:rPr lang="en-US" altLang="ko-KR" sz="1400" dirty="0" smtClean="0">
                          <a:solidFill>
                            <a:srgbClr val="FF0000"/>
                          </a:solidFill>
                        </a:rPr>
                        <a:t>-</a:t>
                      </a:r>
                      <a:endParaRPr lang="ko-KR" altLang="en-US" sz="1400" dirty="0">
                        <a:solidFill>
                          <a:srgbClr val="FF0000"/>
                        </a:solidFill>
                      </a:endParaRPr>
                    </a:p>
                  </a:txBody>
                  <a:tcPr anchor="ctr"/>
                </a:tc>
              </a:tr>
              <a:tr h="370840">
                <a:tc>
                  <a:txBody>
                    <a:bodyPr/>
                    <a:lstStyle/>
                    <a:p>
                      <a:pPr algn="ctr" latinLnBrk="1"/>
                      <a:r>
                        <a:rPr lang="en-US" altLang="ko-KR" sz="1400" dirty="0" smtClean="0"/>
                        <a:t>Client-server</a:t>
                      </a:r>
                      <a:endParaRPr lang="ko-KR" altLang="en-US" sz="1400" dirty="0"/>
                    </a:p>
                  </a:txBody>
                  <a:tcPr anchor="ctr"/>
                </a:tc>
                <a:tc>
                  <a:txBody>
                    <a:bodyPr/>
                    <a:lstStyle/>
                    <a:p>
                      <a:pPr algn="l" latinLnBrk="1"/>
                      <a:r>
                        <a:rPr lang="en-US" altLang="ko-KR" sz="1400" dirty="0" smtClean="0"/>
                        <a:t>It can </a:t>
                      </a:r>
                      <a:r>
                        <a:rPr lang="en-US" altLang="ko-KR" sz="1400" baseline="0" dirty="0" smtClean="0"/>
                        <a:t>respond rapidly because the client makes connection with server individually.</a:t>
                      </a:r>
                      <a:endParaRPr lang="ko-KR" altLang="en-US" sz="1400" dirty="0"/>
                    </a:p>
                  </a:txBody>
                  <a:tcPr anchor="ctr"/>
                </a:tc>
                <a:tc>
                  <a:txBody>
                    <a:bodyPr/>
                    <a:lstStyle/>
                    <a:p>
                      <a:pPr algn="ctr" latinLnBrk="1"/>
                      <a:r>
                        <a:rPr lang="en-US" altLang="ko-KR" sz="1400" dirty="0" smtClean="0">
                          <a:solidFill>
                            <a:srgbClr val="FF0000"/>
                          </a:solidFill>
                        </a:rPr>
                        <a:t>+</a:t>
                      </a:r>
                      <a:endParaRPr lang="ko-KR" altLang="en-US" sz="1400" dirty="0">
                        <a:solidFill>
                          <a:srgbClr val="FF0000"/>
                        </a:solidFill>
                      </a:endParaRPr>
                    </a:p>
                  </a:txBody>
                  <a:tcPr anchor="ct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13</a:t>
            </a:fld>
            <a:endParaRPr lang="en-US" altLang="ko-KR"/>
          </a:p>
        </p:txBody>
      </p:sp>
      <p:sp>
        <p:nvSpPr>
          <p:cNvPr id="110595" name="Text Box 3"/>
          <p:cNvSpPr txBox="1">
            <a:spLocks noChangeArrowheads="1"/>
          </p:cNvSpPr>
          <p:nvPr/>
        </p:nvSpPr>
        <p:spPr bwMode="auto">
          <a:xfrm>
            <a:off x="457200" y="1385180"/>
            <a:ext cx="8153400" cy="400110"/>
          </a:xfrm>
          <a:prstGeom prst="rect">
            <a:avLst/>
          </a:prstGeom>
          <a:noFill/>
          <a:ln w="9525">
            <a:noFill/>
            <a:miter lim="800000"/>
            <a:headEnd/>
            <a:tailEnd/>
          </a:ln>
          <a:effectLst/>
        </p:spPr>
        <p:txBody>
          <a:bodyPr wrap="square">
            <a:spAutoFit/>
          </a:bodyPr>
          <a:lstStyle/>
          <a:p>
            <a:pPr marL="176213" indent="-176213">
              <a:spcBef>
                <a:spcPts val="1200"/>
              </a:spcBef>
              <a:buClr>
                <a:srgbClr val="003399"/>
              </a:buClr>
              <a:buFont typeface="Wingdings" pitchFamily="2" charset="2"/>
              <a:buChar char="§"/>
            </a:pPr>
            <a:r>
              <a:rPr lang="en-US" altLang="ko-KR" dirty="0" smtClean="0">
                <a:latin typeface="+mn-lt"/>
                <a:ea typeface="굴림" pitchFamily="50" charset="-127"/>
                <a:cs typeface="Tahoma" pitchFamily="34" charset="0"/>
              </a:rPr>
              <a:t>Performance – Deadline time</a:t>
            </a: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Scenarios Analysis</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pic>
        <p:nvPicPr>
          <p:cNvPr id="33794" name="Picture 2"/>
          <p:cNvPicPr>
            <a:picLocks noChangeAspect="1" noChangeArrowheads="1"/>
          </p:cNvPicPr>
          <p:nvPr/>
        </p:nvPicPr>
        <p:blipFill>
          <a:blip r:embed="rId3" cstate="print"/>
          <a:srcRect/>
          <a:stretch>
            <a:fillRect/>
          </a:stretch>
        </p:blipFill>
        <p:spPr bwMode="auto">
          <a:xfrm>
            <a:off x="1635125" y="1845317"/>
            <a:ext cx="5873750" cy="387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14</a:t>
            </a:fld>
            <a:endParaRPr lang="en-US" altLang="ko-KR"/>
          </a:p>
        </p:txBody>
      </p:sp>
      <p:sp>
        <p:nvSpPr>
          <p:cNvPr id="110595" name="Text Box 3"/>
          <p:cNvSpPr txBox="1">
            <a:spLocks noChangeArrowheads="1"/>
          </p:cNvSpPr>
          <p:nvPr/>
        </p:nvSpPr>
        <p:spPr bwMode="auto">
          <a:xfrm>
            <a:off x="457200" y="1385180"/>
            <a:ext cx="8153400" cy="400110"/>
          </a:xfrm>
          <a:prstGeom prst="rect">
            <a:avLst/>
          </a:prstGeom>
          <a:noFill/>
          <a:ln w="9525">
            <a:noFill/>
            <a:miter lim="800000"/>
            <a:headEnd/>
            <a:tailEnd/>
          </a:ln>
          <a:effectLst/>
        </p:spPr>
        <p:txBody>
          <a:bodyPr wrap="square">
            <a:spAutoFit/>
          </a:bodyPr>
          <a:lstStyle/>
          <a:p>
            <a:pPr marL="176213" indent="-176213">
              <a:spcBef>
                <a:spcPts val="1200"/>
              </a:spcBef>
              <a:buClr>
                <a:srgbClr val="003399"/>
              </a:buClr>
              <a:buFont typeface="Wingdings" pitchFamily="2" charset="2"/>
              <a:buChar char="§"/>
            </a:pPr>
            <a:r>
              <a:rPr lang="en-US" altLang="ko-KR" dirty="0" smtClean="0">
                <a:latin typeface="+mn-lt"/>
                <a:ea typeface="굴림" pitchFamily="50" charset="-127"/>
                <a:cs typeface="Tahoma" pitchFamily="34" charset="0"/>
              </a:rPr>
              <a:t>Performance – Deadline time</a:t>
            </a: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Scenarios Analysis</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graphicFrame>
        <p:nvGraphicFramePr>
          <p:cNvPr id="6" name="표 5"/>
          <p:cNvGraphicFramePr>
            <a:graphicFrameLocks noGrp="1"/>
          </p:cNvGraphicFramePr>
          <p:nvPr/>
        </p:nvGraphicFramePr>
        <p:xfrm>
          <a:off x="697114" y="1913021"/>
          <a:ext cx="7677343" cy="1407160"/>
        </p:xfrm>
        <a:graphic>
          <a:graphicData uri="http://schemas.openxmlformats.org/drawingml/2006/table">
            <a:tbl>
              <a:tblPr firstRow="1" bandRow="1">
                <a:tableStyleId>{5940675A-B579-460E-94D1-54222C63F5DA}</a:tableStyleId>
              </a:tblPr>
              <a:tblGrid>
                <a:gridCol w="1488737"/>
                <a:gridCol w="5512526"/>
                <a:gridCol w="676080"/>
              </a:tblGrid>
              <a:tr h="370840">
                <a:tc>
                  <a:txBody>
                    <a:bodyPr/>
                    <a:lstStyle/>
                    <a:p>
                      <a:pPr algn="ctr" latinLnBrk="1"/>
                      <a:r>
                        <a:rPr lang="en-US" altLang="ko-KR" sz="1400" b="1" dirty="0" smtClean="0"/>
                        <a:t>Architecture</a:t>
                      </a:r>
                      <a:endParaRPr lang="ko-KR" altLang="en-US" sz="1400" b="1" dirty="0"/>
                    </a:p>
                  </a:txBody>
                  <a:tcPr anchor="ctr"/>
                </a:tc>
                <a:tc>
                  <a:txBody>
                    <a:bodyPr/>
                    <a:lstStyle/>
                    <a:p>
                      <a:pPr algn="ctr" latinLnBrk="1"/>
                      <a:r>
                        <a:rPr lang="en-US" altLang="ko-KR" sz="1400" b="1" dirty="0" smtClean="0"/>
                        <a:t>Comparison</a:t>
                      </a:r>
                      <a:endParaRPr lang="ko-KR" altLang="en-US" sz="1400" b="1" dirty="0"/>
                    </a:p>
                  </a:txBody>
                  <a:tcPr anchor="ctr"/>
                </a:tc>
                <a:tc>
                  <a:txBody>
                    <a:bodyPr/>
                    <a:lstStyle/>
                    <a:p>
                      <a:pPr algn="ctr" latinLnBrk="1"/>
                      <a:r>
                        <a:rPr lang="en-US" altLang="ko-KR" sz="1400" b="1" dirty="0" smtClean="0"/>
                        <a:t>Effect</a:t>
                      </a:r>
                      <a:endParaRPr lang="ko-KR" altLang="en-US" sz="1400" b="1" dirty="0"/>
                    </a:p>
                  </a:txBody>
                  <a:tcPr anchor="ctr"/>
                </a:tc>
              </a:tr>
              <a:tr h="370840">
                <a:tc>
                  <a:txBody>
                    <a:bodyPr/>
                    <a:lstStyle/>
                    <a:p>
                      <a:pPr algn="ctr" latinLnBrk="1"/>
                      <a:r>
                        <a:rPr lang="en-US" altLang="ko-KR" sz="1400" dirty="0" smtClean="0"/>
                        <a:t>Pipe-filter</a:t>
                      </a:r>
                    </a:p>
                  </a:txBody>
                  <a:tcPr anchor="ctr"/>
                </a:tc>
                <a:tc>
                  <a:txBody>
                    <a:bodyPr/>
                    <a:lstStyle/>
                    <a:p>
                      <a:pPr algn="l" latinLnBrk="1"/>
                      <a:r>
                        <a:rPr lang="en-US" altLang="ko-KR" sz="1400" dirty="0" smtClean="0"/>
                        <a:t>Context</a:t>
                      </a:r>
                      <a:r>
                        <a:rPr lang="en-US" altLang="ko-KR" sz="1400" baseline="0" dirty="0" smtClean="0"/>
                        <a:t> switching cannot be performed on the data which is already being processed in pipe-filter architecture</a:t>
                      </a:r>
                      <a:endParaRPr lang="ko-KR" altLang="en-US" sz="1400" dirty="0"/>
                    </a:p>
                  </a:txBody>
                  <a:tcPr anchor="ctr"/>
                </a:tc>
                <a:tc>
                  <a:txBody>
                    <a:bodyPr/>
                    <a:lstStyle/>
                    <a:p>
                      <a:pPr algn="ctr" latinLnBrk="1"/>
                      <a:r>
                        <a:rPr lang="en-US" altLang="ko-KR" sz="1400" dirty="0" smtClean="0">
                          <a:solidFill>
                            <a:srgbClr val="FF0000"/>
                          </a:solidFill>
                        </a:rPr>
                        <a:t>-</a:t>
                      </a:r>
                      <a:endParaRPr lang="ko-KR" altLang="en-US" sz="1400" dirty="0">
                        <a:solidFill>
                          <a:srgbClr val="FF0000"/>
                        </a:solidFill>
                      </a:endParaRPr>
                    </a:p>
                  </a:txBody>
                  <a:tcPr anchor="ctr"/>
                </a:tc>
              </a:tr>
              <a:tr h="370840">
                <a:tc>
                  <a:txBody>
                    <a:bodyPr/>
                    <a:lstStyle/>
                    <a:p>
                      <a:pPr algn="ctr" latinLnBrk="1"/>
                      <a:r>
                        <a:rPr lang="en-US" altLang="ko-KR" sz="1400" dirty="0" smtClean="0"/>
                        <a:t>Client-server</a:t>
                      </a:r>
                      <a:endParaRPr lang="ko-KR" altLang="en-US" sz="1400" dirty="0"/>
                    </a:p>
                  </a:txBody>
                  <a:tcPr anchor="ctr"/>
                </a:tc>
                <a:tc>
                  <a:txBody>
                    <a:bodyPr/>
                    <a:lstStyle/>
                    <a:p>
                      <a:pPr algn="l" latinLnBrk="1"/>
                      <a:r>
                        <a:rPr lang="en-US" altLang="ko-KR" sz="1400" dirty="0" smtClean="0"/>
                        <a:t>In client-server architecture, the</a:t>
                      </a:r>
                      <a:r>
                        <a:rPr lang="en-US" altLang="ko-KR" sz="1400" baseline="0" dirty="0" smtClean="0"/>
                        <a:t> server can process the data which has higher priority by delaying current data processing.</a:t>
                      </a:r>
                      <a:endParaRPr lang="ko-KR" altLang="en-US" sz="1400" dirty="0"/>
                    </a:p>
                  </a:txBody>
                  <a:tcPr anchor="ctr"/>
                </a:tc>
                <a:tc>
                  <a:txBody>
                    <a:bodyPr/>
                    <a:lstStyle/>
                    <a:p>
                      <a:pPr algn="ctr" latinLnBrk="1"/>
                      <a:r>
                        <a:rPr lang="en-US" altLang="ko-KR" sz="1400" dirty="0" smtClean="0">
                          <a:solidFill>
                            <a:srgbClr val="FF0000"/>
                          </a:solidFill>
                        </a:rPr>
                        <a:t>+</a:t>
                      </a:r>
                      <a:endParaRPr lang="ko-KR" altLang="en-US" sz="1400" dirty="0">
                        <a:solidFill>
                          <a:srgbClr val="FF0000"/>
                        </a:solidFill>
                      </a:endParaRPr>
                    </a:p>
                  </a:txBody>
                  <a:tcPr anchor="ct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15</a:t>
            </a:fld>
            <a:endParaRPr lang="en-US" altLang="ko-KR"/>
          </a:p>
        </p:txBody>
      </p:sp>
      <p:sp>
        <p:nvSpPr>
          <p:cNvPr id="110595" name="Text Box 3"/>
          <p:cNvSpPr txBox="1">
            <a:spLocks noChangeArrowheads="1"/>
          </p:cNvSpPr>
          <p:nvPr/>
        </p:nvSpPr>
        <p:spPr bwMode="auto">
          <a:xfrm>
            <a:off x="457200" y="1385180"/>
            <a:ext cx="8153400" cy="400110"/>
          </a:xfrm>
          <a:prstGeom prst="rect">
            <a:avLst/>
          </a:prstGeom>
          <a:noFill/>
          <a:ln w="9525">
            <a:noFill/>
            <a:miter lim="800000"/>
            <a:headEnd/>
            <a:tailEnd/>
          </a:ln>
          <a:effectLst/>
        </p:spPr>
        <p:txBody>
          <a:bodyPr wrap="square">
            <a:spAutoFit/>
          </a:bodyPr>
          <a:lstStyle/>
          <a:p>
            <a:pPr marL="176213" indent="-176213">
              <a:spcBef>
                <a:spcPts val="1200"/>
              </a:spcBef>
              <a:buClr>
                <a:srgbClr val="003399"/>
              </a:buClr>
              <a:buFont typeface="Wingdings" pitchFamily="2" charset="2"/>
              <a:buChar char="§"/>
            </a:pPr>
            <a:r>
              <a:rPr lang="en-US" altLang="ko-KR" dirty="0" smtClean="0">
                <a:latin typeface="+mn-lt"/>
                <a:ea typeface="굴림" pitchFamily="50" charset="-127"/>
                <a:cs typeface="Tahoma" pitchFamily="34" charset="0"/>
              </a:rPr>
              <a:t>Modifiability – Prevent ripple events</a:t>
            </a: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Scenarios Analysis</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pic>
        <p:nvPicPr>
          <p:cNvPr id="34818" name="Picture 2"/>
          <p:cNvPicPr>
            <a:picLocks noChangeAspect="1" noChangeArrowheads="1"/>
          </p:cNvPicPr>
          <p:nvPr/>
        </p:nvPicPr>
        <p:blipFill>
          <a:blip r:embed="rId3" cstate="print"/>
          <a:srcRect/>
          <a:stretch>
            <a:fillRect/>
          </a:stretch>
        </p:blipFill>
        <p:spPr bwMode="auto">
          <a:xfrm>
            <a:off x="1635125" y="1889681"/>
            <a:ext cx="5873750" cy="40973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16</a:t>
            </a:fld>
            <a:endParaRPr lang="en-US" altLang="ko-KR"/>
          </a:p>
        </p:txBody>
      </p:sp>
      <p:sp>
        <p:nvSpPr>
          <p:cNvPr id="110595" name="Text Box 3"/>
          <p:cNvSpPr txBox="1">
            <a:spLocks noChangeArrowheads="1"/>
          </p:cNvSpPr>
          <p:nvPr/>
        </p:nvSpPr>
        <p:spPr bwMode="auto">
          <a:xfrm>
            <a:off x="457200" y="1385180"/>
            <a:ext cx="8153400" cy="400110"/>
          </a:xfrm>
          <a:prstGeom prst="rect">
            <a:avLst/>
          </a:prstGeom>
          <a:noFill/>
          <a:ln w="9525">
            <a:noFill/>
            <a:miter lim="800000"/>
            <a:headEnd/>
            <a:tailEnd/>
          </a:ln>
          <a:effectLst/>
        </p:spPr>
        <p:txBody>
          <a:bodyPr wrap="square">
            <a:spAutoFit/>
          </a:bodyPr>
          <a:lstStyle/>
          <a:p>
            <a:pPr marL="176213" indent="-176213">
              <a:spcBef>
                <a:spcPts val="1200"/>
              </a:spcBef>
              <a:buClr>
                <a:srgbClr val="003399"/>
              </a:buClr>
              <a:buFont typeface="Wingdings" pitchFamily="2" charset="2"/>
              <a:buChar char="§"/>
            </a:pPr>
            <a:r>
              <a:rPr lang="en-US" altLang="ko-KR" dirty="0" smtClean="0">
                <a:ea typeface="굴림" pitchFamily="50" charset="-127"/>
                <a:cs typeface="Tahoma" pitchFamily="34" charset="0"/>
              </a:rPr>
              <a:t>Modifiability – Prevent ripple events</a:t>
            </a: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Scenarios Analysis</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graphicFrame>
        <p:nvGraphicFramePr>
          <p:cNvPr id="6" name="표 5"/>
          <p:cNvGraphicFramePr>
            <a:graphicFrameLocks noGrp="1"/>
          </p:cNvGraphicFramePr>
          <p:nvPr/>
        </p:nvGraphicFramePr>
        <p:xfrm>
          <a:off x="697114" y="1913021"/>
          <a:ext cx="7677343" cy="2047240"/>
        </p:xfrm>
        <a:graphic>
          <a:graphicData uri="http://schemas.openxmlformats.org/drawingml/2006/table">
            <a:tbl>
              <a:tblPr firstRow="1" bandRow="1">
                <a:tableStyleId>{5940675A-B579-460E-94D1-54222C63F5DA}</a:tableStyleId>
              </a:tblPr>
              <a:tblGrid>
                <a:gridCol w="1488737"/>
                <a:gridCol w="5512526"/>
                <a:gridCol w="676080"/>
              </a:tblGrid>
              <a:tr h="370840">
                <a:tc>
                  <a:txBody>
                    <a:bodyPr/>
                    <a:lstStyle/>
                    <a:p>
                      <a:pPr algn="ctr" latinLnBrk="1"/>
                      <a:r>
                        <a:rPr lang="en-US" altLang="ko-KR" sz="1400" b="1" dirty="0" smtClean="0"/>
                        <a:t>Architecture</a:t>
                      </a:r>
                      <a:endParaRPr lang="ko-KR" altLang="en-US" sz="1400" b="1" dirty="0"/>
                    </a:p>
                  </a:txBody>
                  <a:tcPr anchor="ctr"/>
                </a:tc>
                <a:tc>
                  <a:txBody>
                    <a:bodyPr/>
                    <a:lstStyle/>
                    <a:p>
                      <a:pPr algn="ctr" latinLnBrk="1"/>
                      <a:r>
                        <a:rPr lang="en-US" altLang="ko-KR" sz="1400" b="1" dirty="0" smtClean="0"/>
                        <a:t>Comparison</a:t>
                      </a:r>
                      <a:endParaRPr lang="ko-KR" altLang="en-US" sz="1400" b="1" dirty="0"/>
                    </a:p>
                  </a:txBody>
                  <a:tcPr anchor="ctr"/>
                </a:tc>
                <a:tc>
                  <a:txBody>
                    <a:bodyPr/>
                    <a:lstStyle/>
                    <a:p>
                      <a:pPr algn="ctr" latinLnBrk="1"/>
                      <a:r>
                        <a:rPr lang="en-US" altLang="ko-KR" sz="1400" b="1" dirty="0" smtClean="0"/>
                        <a:t>Effect</a:t>
                      </a:r>
                      <a:endParaRPr lang="ko-KR" altLang="en-US" sz="1400" b="1" dirty="0"/>
                    </a:p>
                  </a:txBody>
                  <a:tcPr anchor="ctr"/>
                </a:tc>
              </a:tr>
              <a:tr h="370840">
                <a:tc>
                  <a:txBody>
                    <a:bodyPr/>
                    <a:lstStyle/>
                    <a:p>
                      <a:pPr algn="ctr" latinLnBrk="1"/>
                      <a:r>
                        <a:rPr lang="en-US" altLang="ko-KR" sz="1400" dirty="0" smtClean="0"/>
                        <a:t>Pipe-filter</a:t>
                      </a:r>
                    </a:p>
                  </a:txBody>
                  <a:tcPr anchor="ctr"/>
                </a:tc>
                <a:tc>
                  <a:txBody>
                    <a:bodyPr/>
                    <a:lstStyle/>
                    <a:p>
                      <a:pPr algn="l" latinLnBrk="1"/>
                      <a:r>
                        <a:rPr lang="en-US" altLang="ko-KR" sz="1400" dirty="0" smtClean="0"/>
                        <a:t>Because the </a:t>
                      </a:r>
                      <a:r>
                        <a:rPr lang="en-US" altLang="ko-KR" sz="1400" baseline="0" dirty="0" smtClean="0"/>
                        <a:t>filter can communicate only by the pipe, pipe-filter architecture is appropriate to this scenario. one characteristic of pipe-filter is that it can perform the computation by combination of filters.</a:t>
                      </a:r>
                      <a:endParaRPr lang="ko-KR" altLang="en-US" sz="1400" dirty="0"/>
                    </a:p>
                  </a:txBody>
                  <a:tcPr anchor="ctr"/>
                </a:tc>
                <a:tc>
                  <a:txBody>
                    <a:bodyPr/>
                    <a:lstStyle/>
                    <a:p>
                      <a:pPr algn="ctr" latinLnBrk="1"/>
                      <a:r>
                        <a:rPr lang="en-US" altLang="ko-KR" sz="1400" dirty="0" smtClean="0">
                          <a:solidFill>
                            <a:srgbClr val="FF0000"/>
                          </a:solidFill>
                        </a:rPr>
                        <a:t>+</a:t>
                      </a:r>
                      <a:endParaRPr lang="ko-KR" altLang="en-US" sz="1400" dirty="0">
                        <a:solidFill>
                          <a:srgbClr val="FF0000"/>
                        </a:solidFill>
                      </a:endParaRPr>
                    </a:p>
                  </a:txBody>
                  <a:tcPr anchor="ctr"/>
                </a:tc>
              </a:tr>
              <a:tr h="370840">
                <a:tc>
                  <a:txBody>
                    <a:bodyPr/>
                    <a:lstStyle/>
                    <a:p>
                      <a:pPr algn="ctr" latinLnBrk="1"/>
                      <a:r>
                        <a:rPr lang="en-US" altLang="ko-KR" sz="1400" dirty="0" smtClean="0"/>
                        <a:t>Client-server</a:t>
                      </a:r>
                      <a:endParaRPr lang="ko-KR" altLang="en-US" sz="1400" dirty="0"/>
                    </a:p>
                  </a:txBody>
                  <a:tcPr anchor="ctr"/>
                </a:tc>
                <a:tc>
                  <a:txBody>
                    <a:bodyPr/>
                    <a:lstStyle/>
                    <a:p>
                      <a:pPr algn="l" latinLnBrk="1"/>
                      <a:r>
                        <a:rPr lang="en-US" altLang="ko-KR" sz="1400" dirty="0" smtClean="0"/>
                        <a:t>Client should know the service what</a:t>
                      </a:r>
                      <a:r>
                        <a:rPr lang="en-US" altLang="ko-KR" sz="1400" baseline="0" dirty="0" smtClean="0"/>
                        <a:t> it calls to receive. Service modification of server may require partial or entire modification of the client.</a:t>
                      </a:r>
                      <a:endParaRPr lang="ko-KR" altLang="en-US" sz="1400" dirty="0"/>
                    </a:p>
                  </a:txBody>
                  <a:tcPr anchor="ctr"/>
                </a:tc>
                <a:tc>
                  <a:txBody>
                    <a:bodyPr/>
                    <a:lstStyle/>
                    <a:p>
                      <a:pPr algn="ctr" latinLnBrk="1"/>
                      <a:r>
                        <a:rPr lang="en-US" altLang="ko-KR" sz="1400" dirty="0" smtClean="0">
                          <a:solidFill>
                            <a:srgbClr val="FF0000"/>
                          </a:solidFill>
                        </a:rPr>
                        <a:t>-</a:t>
                      </a:r>
                      <a:endParaRPr lang="ko-KR" altLang="en-US" sz="1400" dirty="0">
                        <a:solidFill>
                          <a:srgbClr val="FF0000"/>
                        </a:solidFill>
                      </a:endParaRPr>
                    </a:p>
                  </a:txBody>
                  <a:tcPr anchor="ct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17</a:t>
            </a:fld>
            <a:endParaRPr lang="en-US" altLang="ko-KR"/>
          </a:p>
        </p:txBody>
      </p:sp>
      <p:sp>
        <p:nvSpPr>
          <p:cNvPr id="110595" name="Text Box 3"/>
          <p:cNvSpPr txBox="1">
            <a:spLocks noChangeArrowheads="1"/>
          </p:cNvSpPr>
          <p:nvPr/>
        </p:nvSpPr>
        <p:spPr bwMode="auto">
          <a:xfrm>
            <a:off x="457200" y="1385180"/>
            <a:ext cx="8153400" cy="400110"/>
          </a:xfrm>
          <a:prstGeom prst="rect">
            <a:avLst/>
          </a:prstGeom>
          <a:noFill/>
          <a:ln w="9525">
            <a:noFill/>
            <a:miter lim="800000"/>
            <a:headEnd/>
            <a:tailEnd/>
          </a:ln>
          <a:effectLst/>
        </p:spPr>
        <p:txBody>
          <a:bodyPr wrap="square">
            <a:spAutoFit/>
          </a:bodyPr>
          <a:lstStyle/>
          <a:p>
            <a:pPr marL="176213" indent="-176213">
              <a:spcBef>
                <a:spcPts val="1200"/>
              </a:spcBef>
              <a:buClr>
                <a:srgbClr val="003399"/>
              </a:buClr>
              <a:buFont typeface="Wingdings" pitchFamily="2" charset="2"/>
              <a:buChar char="§"/>
            </a:pPr>
            <a:r>
              <a:rPr lang="en-US" altLang="ko-KR" dirty="0" smtClean="0">
                <a:latin typeface="+mn-lt"/>
                <a:ea typeface="굴림" pitchFamily="50" charset="-127"/>
                <a:cs typeface="Tahoma" pitchFamily="34" charset="0"/>
              </a:rPr>
              <a:t>Testability – Built-in monitor</a:t>
            </a: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Scenarios Analysis</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pic>
        <p:nvPicPr>
          <p:cNvPr id="35842" name="Picture 2"/>
          <p:cNvPicPr>
            <a:picLocks noChangeAspect="1" noChangeArrowheads="1"/>
          </p:cNvPicPr>
          <p:nvPr/>
        </p:nvPicPr>
        <p:blipFill>
          <a:blip r:embed="rId3" cstate="print"/>
          <a:srcRect/>
          <a:stretch>
            <a:fillRect/>
          </a:stretch>
        </p:blipFill>
        <p:spPr bwMode="auto">
          <a:xfrm>
            <a:off x="1635125" y="1854370"/>
            <a:ext cx="5873750" cy="387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18</a:t>
            </a:fld>
            <a:endParaRPr lang="en-US" altLang="ko-KR"/>
          </a:p>
        </p:txBody>
      </p:sp>
      <p:sp>
        <p:nvSpPr>
          <p:cNvPr id="110595" name="Text Box 3"/>
          <p:cNvSpPr txBox="1">
            <a:spLocks noChangeArrowheads="1"/>
          </p:cNvSpPr>
          <p:nvPr/>
        </p:nvSpPr>
        <p:spPr bwMode="auto">
          <a:xfrm>
            <a:off x="457200" y="1385180"/>
            <a:ext cx="8153400" cy="400110"/>
          </a:xfrm>
          <a:prstGeom prst="rect">
            <a:avLst/>
          </a:prstGeom>
          <a:noFill/>
          <a:ln w="9525">
            <a:noFill/>
            <a:miter lim="800000"/>
            <a:headEnd/>
            <a:tailEnd/>
          </a:ln>
          <a:effectLst/>
        </p:spPr>
        <p:txBody>
          <a:bodyPr wrap="square">
            <a:spAutoFit/>
          </a:bodyPr>
          <a:lstStyle/>
          <a:p>
            <a:pPr marL="176213" indent="-176213">
              <a:spcBef>
                <a:spcPts val="1200"/>
              </a:spcBef>
              <a:buClr>
                <a:srgbClr val="003399"/>
              </a:buClr>
              <a:buFont typeface="Wingdings" pitchFamily="2" charset="2"/>
              <a:buChar char="§"/>
            </a:pPr>
            <a:r>
              <a:rPr lang="en-US" altLang="ko-KR" dirty="0" smtClean="0">
                <a:ea typeface="굴림" pitchFamily="50" charset="-127"/>
                <a:cs typeface="Tahoma" pitchFamily="34" charset="0"/>
              </a:rPr>
              <a:t>Testability – Built-in monitor</a:t>
            </a: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Scenarios Analysis</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graphicFrame>
        <p:nvGraphicFramePr>
          <p:cNvPr id="6" name="표 5"/>
          <p:cNvGraphicFramePr>
            <a:graphicFrameLocks noGrp="1"/>
          </p:cNvGraphicFramePr>
          <p:nvPr/>
        </p:nvGraphicFramePr>
        <p:xfrm>
          <a:off x="697114" y="1913021"/>
          <a:ext cx="7677343" cy="1620520"/>
        </p:xfrm>
        <a:graphic>
          <a:graphicData uri="http://schemas.openxmlformats.org/drawingml/2006/table">
            <a:tbl>
              <a:tblPr firstRow="1" bandRow="1">
                <a:tableStyleId>{5940675A-B579-460E-94D1-54222C63F5DA}</a:tableStyleId>
              </a:tblPr>
              <a:tblGrid>
                <a:gridCol w="1488737"/>
                <a:gridCol w="5512526"/>
                <a:gridCol w="676080"/>
              </a:tblGrid>
              <a:tr h="370840">
                <a:tc>
                  <a:txBody>
                    <a:bodyPr/>
                    <a:lstStyle/>
                    <a:p>
                      <a:pPr algn="ctr" latinLnBrk="1"/>
                      <a:r>
                        <a:rPr lang="en-US" altLang="ko-KR" sz="1400" b="1" dirty="0" smtClean="0"/>
                        <a:t>Architecture</a:t>
                      </a:r>
                      <a:endParaRPr lang="ko-KR" altLang="en-US" sz="1400" b="1" dirty="0"/>
                    </a:p>
                  </a:txBody>
                  <a:tcPr anchor="ctr"/>
                </a:tc>
                <a:tc>
                  <a:txBody>
                    <a:bodyPr/>
                    <a:lstStyle/>
                    <a:p>
                      <a:pPr algn="ctr" latinLnBrk="1"/>
                      <a:r>
                        <a:rPr lang="en-US" altLang="ko-KR" sz="1400" b="1" dirty="0" smtClean="0"/>
                        <a:t>Comparison</a:t>
                      </a:r>
                      <a:endParaRPr lang="ko-KR" altLang="en-US" sz="1400" b="1" dirty="0"/>
                    </a:p>
                  </a:txBody>
                  <a:tcPr anchor="ctr"/>
                </a:tc>
                <a:tc>
                  <a:txBody>
                    <a:bodyPr/>
                    <a:lstStyle/>
                    <a:p>
                      <a:pPr algn="ctr" latinLnBrk="1"/>
                      <a:r>
                        <a:rPr lang="en-US" altLang="ko-KR" sz="1400" b="1" dirty="0" smtClean="0"/>
                        <a:t>Effect</a:t>
                      </a:r>
                      <a:endParaRPr lang="ko-KR" altLang="en-US" sz="1400" b="1" dirty="0"/>
                    </a:p>
                  </a:txBody>
                  <a:tcPr anchor="ctr"/>
                </a:tc>
              </a:tr>
              <a:tr h="370840">
                <a:tc>
                  <a:txBody>
                    <a:bodyPr/>
                    <a:lstStyle/>
                    <a:p>
                      <a:pPr algn="ctr" latinLnBrk="1"/>
                      <a:r>
                        <a:rPr lang="en-US" altLang="ko-KR" sz="1400" dirty="0" smtClean="0"/>
                        <a:t>Pipe-filter</a:t>
                      </a:r>
                    </a:p>
                  </a:txBody>
                  <a:tcPr anchor="ctr"/>
                </a:tc>
                <a:tc>
                  <a:txBody>
                    <a:bodyPr/>
                    <a:lstStyle/>
                    <a:p>
                      <a:pPr algn="l" latinLnBrk="1"/>
                      <a:r>
                        <a:rPr lang="en-US" altLang="ko-KR" sz="1400" dirty="0" smtClean="0"/>
                        <a:t>Built-in</a:t>
                      </a:r>
                      <a:r>
                        <a:rPr lang="en-US" altLang="ko-KR" sz="1400" baseline="0" dirty="0" smtClean="0"/>
                        <a:t> monitor can be realized in informal shape of pipe-filter architecture.</a:t>
                      </a:r>
                      <a:endParaRPr lang="ko-KR" altLang="en-US" sz="1400" dirty="0"/>
                    </a:p>
                  </a:txBody>
                  <a:tcPr anchor="ctr"/>
                </a:tc>
                <a:tc>
                  <a:txBody>
                    <a:bodyPr/>
                    <a:lstStyle/>
                    <a:p>
                      <a:pPr algn="ctr" latinLnBrk="1"/>
                      <a:r>
                        <a:rPr lang="en-US" altLang="ko-KR" sz="1400" dirty="0" smtClean="0">
                          <a:solidFill>
                            <a:srgbClr val="FF0000"/>
                          </a:solidFill>
                        </a:rPr>
                        <a:t>-</a:t>
                      </a:r>
                      <a:endParaRPr lang="ko-KR" altLang="en-US" sz="1400" dirty="0">
                        <a:solidFill>
                          <a:srgbClr val="FF0000"/>
                        </a:solidFill>
                      </a:endParaRPr>
                    </a:p>
                  </a:txBody>
                  <a:tcPr anchor="ctr"/>
                </a:tc>
              </a:tr>
              <a:tr h="370840">
                <a:tc>
                  <a:txBody>
                    <a:bodyPr/>
                    <a:lstStyle/>
                    <a:p>
                      <a:pPr algn="ctr" latinLnBrk="1"/>
                      <a:r>
                        <a:rPr lang="en-US" altLang="ko-KR" sz="1400" dirty="0" smtClean="0"/>
                        <a:t>Client-server</a:t>
                      </a:r>
                      <a:endParaRPr lang="ko-KR" altLang="en-US" sz="1400" dirty="0"/>
                    </a:p>
                  </a:txBody>
                  <a:tcPr anchor="ctr"/>
                </a:tc>
                <a:tc>
                  <a:txBody>
                    <a:bodyPr/>
                    <a:lstStyle/>
                    <a:p>
                      <a:pPr algn="l" latinLnBrk="1"/>
                      <a:r>
                        <a:rPr lang="en-US" altLang="ko-KR" sz="1400" dirty="0" smtClean="0"/>
                        <a:t>In</a:t>
                      </a:r>
                      <a:r>
                        <a:rPr lang="en-US" altLang="ko-KR" sz="1400" baseline="0" dirty="0" smtClean="0"/>
                        <a:t> client-server architecture, built-in monitor can be implemented easily by inserting the client which is in charge of Q&amp;A about its status.</a:t>
                      </a:r>
                      <a:endParaRPr lang="ko-KR" altLang="en-US" sz="1400" dirty="0"/>
                    </a:p>
                  </a:txBody>
                  <a:tcPr anchor="ctr"/>
                </a:tc>
                <a:tc>
                  <a:txBody>
                    <a:bodyPr/>
                    <a:lstStyle/>
                    <a:p>
                      <a:pPr algn="ctr" latinLnBrk="1"/>
                      <a:r>
                        <a:rPr lang="en-US" altLang="ko-KR" sz="1400" dirty="0" smtClean="0">
                          <a:solidFill>
                            <a:srgbClr val="FF0000"/>
                          </a:solidFill>
                        </a:rPr>
                        <a:t>+</a:t>
                      </a:r>
                      <a:endParaRPr lang="ko-KR" altLang="en-US" sz="1400" dirty="0">
                        <a:solidFill>
                          <a:srgbClr val="FF0000"/>
                        </a:solidFill>
                      </a:endParaRPr>
                    </a:p>
                  </a:txBody>
                  <a:tcPr anchor="ct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1</a:t>
            </a:fld>
            <a:endParaRPr lang="en-US" altLang="ko-KR"/>
          </a:p>
        </p:txBody>
      </p:sp>
      <p:sp>
        <p:nvSpPr>
          <p:cNvPr id="110595" name="Text Box 3"/>
          <p:cNvSpPr txBox="1">
            <a:spLocks noChangeArrowheads="1"/>
          </p:cNvSpPr>
          <p:nvPr/>
        </p:nvSpPr>
        <p:spPr bwMode="auto">
          <a:xfrm>
            <a:off x="457200" y="1385180"/>
            <a:ext cx="8153400" cy="5016758"/>
          </a:xfrm>
          <a:prstGeom prst="rect">
            <a:avLst/>
          </a:prstGeom>
          <a:noFill/>
          <a:ln w="9525">
            <a:noFill/>
            <a:miter lim="800000"/>
            <a:headEnd/>
            <a:tailEnd/>
          </a:ln>
          <a:effectLst/>
        </p:spPr>
        <p:txBody>
          <a:bodyPr wrap="square">
            <a:spAutoFit/>
          </a:bodyPr>
          <a:lstStyle/>
          <a:p>
            <a:pPr marL="176213" indent="-176213">
              <a:spcBef>
                <a:spcPts val="600"/>
              </a:spcBef>
              <a:buClr>
                <a:srgbClr val="003399"/>
              </a:buClr>
              <a:buFont typeface="Wingdings" pitchFamily="2" charset="2"/>
              <a:buChar char="§"/>
            </a:pPr>
            <a:r>
              <a:rPr lang="en-US" altLang="ko-KR" dirty="0" smtClean="0">
                <a:latin typeface="+mn-lt"/>
                <a:ea typeface="굴림" pitchFamily="50" charset="-127"/>
                <a:cs typeface="Tahoma" pitchFamily="34" charset="0"/>
              </a:rPr>
              <a:t>Requirements</a:t>
            </a:r>
          </a:p>
          <a:p>
            <a:pPr marL="633413" lvl="1" indent="-176213">
              <a:spcBef>
                <a:spcPts val="600"/>
              </a:spcBef>
              <a:buClr>
                <a:srgbClr val="003399"/>
              </a:buClr>
              <a:buFont typeface="Arial" pitchFamily="34" charset="0"/>
              <a:buChar char="•"/>
            </a:pPr>
            <a:r>
              <a:rPr lang="en-US" altLang="ko-KR" dirty="0" smtClean="0">
                <a:latin typeface="+mn-lt"/>
                <a:ea typeface="굴림" pitchFamily="50" charset="-127"/>
                <a:cs typeface="Tahoma" pitchFamily="34" charset="0"/>
              </a:rPr>
              <a:t>Quality Attribute (Utility Tree)</a:t>
            </a:r>
          </a:p>
          <a:p>
            <a:pPr marL="633413" lvl="1" indent="-176213">
              <a:spcBef>
                <a:spcPts val="600"/>
              </a:spcBef>
              <a:buClr>
                <a:srgbClr val="003399"/>
              </a:buClr>
              <a:buFont typeface="Arial" pitchFamily="34" charset="0"/>
              <a:buChar char="•"/>
            </a:pPr>
            <a:r>
              <a:rPr lang="en-US" altLang="ko-KR" dirty="0" smtClean="0">
                <a:latin typeface="+mn-lt"/>
                <a:ea typeface="굴림" pitchFamily="50" charset="-127"/>
                <a:cs typeface="Tahoma" pitchFamily="34" charset="0"/>
              </a:rPr>
              <a:t>Rating</a:t>
            </a:r>
          </a:p>
          <a:p>
            <a:pPr marL="633413" lvl="1" indent="-176213">
              <a:spcBef>
                <a:spcPts val="600"/>
              </a:spcBef>
              <a:buClr>
                <a:srgbClr val="003399"/>
              </a:buClr>
              <a:buFont typeface="Arial" pitchFamily="34" charset="0"/>
              <a:buChar char="•"/>
            </a:pPr>
            <a:endParaRPr lang="en-US" altLang="ko-KR" dirty="0" smtClean="0">
              <a:latin typeface="+mn-lt"/>
              <a:ea typeface="굴림" pitchFamily="50" charset="-127"/>
              <a:cs typeface="Tahoma" pitchFamily="34" charset="0"/>
            </a:endParaRPr>
          </a:p>
          <a:p>
            <a:pPr marL="176213" indent="-176213">
              <a:spcBef>
                <a:spcPts val="600"/>
              </a:spcBef>
              <a:buClr>
                <a:srgbClr val="003399"/>
              </a:buClr>
              <a:buFont typeface="Wingdings" pitchFamily="2" charset="2"/>
              <a:buChar char="§"/>
            </a:pPr>
            <a:r>
              <a:rPr lang="en-US" altLang="ko-KR" dirty="0" smtClean="0">
                <a:latin typeface="+mn-lt"/>
                <a:ea typeface="굴림" pitchFamily="50" charset="-127"/>
                <a:cs typeface="Tahoma" pitchFamily="34" charset="0"/>
              </a:rPr>
              <a:t>Candidate Architecture Style</a:t>
            </a:r>
          </a:p>
          <a:p>
            <a:pPr marL="633413" lvl="1" indent="-176213">
              <a:spcBef>
                <a:spcPts val="600"/>
              </a:spcBef>
              <a:buClr>
                <a:srgbClr val="003399"/>
              </a:buClr>
              <a:buFont typeface="Arial" pitchFamily="34" charset="0"/>
              <a:buChar char="•"/>
            </a:pPr>
            <a:r>
              <a:rPr lang="en-US" altLang="ko-KR" dirty="0" smtClean="0">
                <a:latin typeface="+mn-lt"/>
                <a:ea typeface="굴림" pitchFamily="50" charset="-127"/>
                <a:cs typeface="Tahoma" pitchFamily="34" charset="0"/>
              </a:rPr>
              <a:t>Pipe-filter</a:t>
            </a:r>
          </a:p>
          <a:p>
            <a:pPr marL="633413" lvl="1" indent="-176213">
              <a:spcBef>
                <a:spcPts val="600"/>
              </a:spcBef>
              <a:buClr>
                <a:srgbClr val="003399"/>
              </a:buClr>
              <a:buFont typeface="Arial" pitchFamily="34" charset="0"/>
              <a:buChar char="•"/>
            </a:pPr>
            <a:r>
              <a:rPr lang="en-US" altLang="ko-KR" dirty="0" smtClean="0">
                <a:latin typeface="+mn-lt"/>
                <a:ea typeface="굴림" pitchFamily="50" charset="-127"/>
                <a:cs typeface="Tahoma" pitchFamily="34" charset="0"/>
              </a:rPr>
              <a:t>Client-server</a:t>
            </a:r>
          </a:p>
          <a:p>
            <a:pPr marL="633413" lvl="1" indent="-176213">
              <a:spcBef>
                <a:spcPts val="600"/>
              </a:spcBef>
              <a:buClr>
                <a:srgbClr val="003399"/>
              </a:buClr>
              <a:buFont typeface="Arial" pitchFamily="34" charset="0"/>
              <a:buChar char="•"/>
            </a:pPr>
            <a:endParaRPr lang="en-US" altLang="ko-KR" dirty="0" smtClean="0">
              <a:latin typeface="+mn-lt"/>
              <a:ea typeface="굴림" pitchFamily="50" charset="-127"/>
              <a:cs typeface="Tahoma" pitchFamily="34" charset="0"/>
            </a:endParaRPr>
          </a:p>
          <a:p>
            <a:pPr marL="176213" indent="-176213">
              <a:spcBef>
                <a:spcPts val="600"/>
              </a:spcBef>
              <a:buClr>
                <a:srgbClr val="003399"/>
              </a:buClr>
              <a:buFont typeface="Wingdings" pitchFamily="2" charset="2"/>
              <a:buChar char="§"/>
            </a:pPr>
            <a:r>
              <a:rPr lang="en-US" altLang="ko-KR" dirty="0" smtClean="0">
                <a:ea typeface="굴림" pitchFamily="50" charset="-127"/>
                <a:cs typeface="Tahoma" pitchFamily="34" charset="0"/>
              </a:rPr>
              <a:t>Scenarios </a:t>
            </a:r>
            <a:r>
              <a:rPr lang="en-US" altLang="ko-KR" dirty="0" smtClean="0">
                <a:ea typeface="굴림" pitchFamily="50" charset="-127"/>
                <a:cs typeface="Tahoma" pitchFamily="34" charset="0"/>
              </a:rPr>
              <a:t>Analysis</a:t>
            </a:r>
          </a:p>
          <a:p>
            <a:pPr marL="633413" lvl="1" indent="-176213">
              <a:spcBef>
                <a:spcPts val="600"/>
              </a:spcBef>
              <a:buClr>
                <a:srgbClr val="003399"/>
              </a:buClr>
              <a:buFont typeface="Wingdings" pitchFamily="2" charset="2"/>
              <a:buChar char="§"/>
            </a:pPr>
            <a:r>
              <a:rPr lang="en-US" altLang="ko-KR" dirty="0" smtClean="0">
                <a:ea typeface="굴림" pitchFamily="50" charset="-127"/>
                <a:cs typeface="Tahoma" pitchFamily="34" charset="0"/>
              </a:rPr>
              <a:t>Architectural Analysis</a:t>
            </a:r>
          </a:p>
          <a:p>
            <a:pPr marL="633413" lvl="1" indent="-176213">
              <a:spcBef>
                <a:spcPts val="600"/>
              </a:spcBef>
              <a:buClr>
                <a:srgbClr val="003399"/>
              </a:buClr>
              <a:buFont typeface="Wingdings" pitchFamily="2" charset="2"/>
              <a:buChar char="§"/>
            </a:pPr>
            <a:r>
              <a:rPr lang="en-US" altLang="ko-KR" dirty="0" smtClean="0">
                <a:ea typeface="굴림" pitchFamily="50" charset="-127"/>
                <a:cs typeface="Tahoma" pitchFamily="34" charset="0"/>
              </a:rPr>
              <a:t>Rating</a:t>
            </a:r>
            <a:endParaRPr lang="en-US" altLang="ko-KR" dirty="0" smtClean="0">
              <a:ea typeface="굴림" pitchFamily="50" charset="-127"/>
              <a:cs typeface="Tahoma" pitchFamily="34" charset="0"/>
            </a:endParaRPr>
          </a:p>
          <a:p>
            <a:pPr marL="176213" indent="-176213">
              <a:spcBef>
                <a:spcPts val="600"/>
              </a:spcBef>
              <a:buClr>
                <a:srgbClr val="003399"/>
              </a:buClr>
              <a:buFont typeface="Wingdings" pitchFamily="2" charset="2"/>
              <a:buChar char="§"/>
            </a:pPr>
            <a:endParaRPr lang="en-US" altLang="ko-KR" dirty="0" smtClean="0">
              <a:latin typeface="+mn-lt"/>
              <a:ea typeface="굴림" pitchFamily="50" charset="-127"/>
              <a:cs typeface="Tahoma" pitchFamily="34" charset="0"/>
            </a:endParaRPr>
          </a:p>
          <a:p>
            <a:pPr marL="176213" indent="-176213">
              <a:spcBef>
                <a:spcPts val="600"/>
              </a:spcBef>
              <a:buClr>
                <a:srgbClr val="003399"/>
              </a:buClr>
              <a:buFont typeface="Wingdings" pitchFamily="2" charset="2"/>
              <a:buChar char="§"/>
            </a:pPr>
            <a:r>
              <a:rPr lang="en-US" altLang="ko-KR" dirty="0" smtClean="0">
                <a:latin typeface="+mn-lt"/>
                <a:ea typeface="굴림" pitchFamily="50" charset="-127"/>
                <a:cs typeface="Tahoma" pitchFamily="34" charset="0"/>
              </a:rPr>
              <a:t>Architecture Overview</a:t>
            </a:r>
            <a:endParaRPr lang="en-US" altLang="ko-KR" dirty="0" smtClean="0">
              <a:latin typeface="+mn-lt"/>
              <a:ea typeface="굴림" pitchFamily="50" charset="-127"/>
              <a:cs typeface="Tahoma" pitchFamily="34" charset="0"/>
            </a:endParaRP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Contents</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19</a:t>
            </a:fld>
            <a:endParaRPr lang="en-US" altLang="ko-KR"/>
          </a:p>
        </p:txBody>
      </p:sp>
      <p:sp>
        <p:nvSpPr>
          <p:cNvPr id="110595" name="Text Box 3"/>
          <p:cNvSpPr txBox="1">
            <a:spLocks noChangeArrowheads="1"/>
          </p:cNvSpPr>
          <p:nvPr/>
        </p:nvSpPr>
        <p:spPr bwMode="auto">
          <a:xfrm>
            <a:off x="457200" y="1385180"/>
            <a:ext cx="8153400" cy="400110"/>
          </a:xfrm>
          <a:prstGeom prst="rect">
            <a:avLst/>
          </a:prstGeom>
          <a:noFill/>
          <a:ln w="9525">
            <a:noFill/>
            <a:miter lim="800000"/>
            <a:headEnd/>
            <a:tailEnd/>
          </a:ln>
          <a:effectLst/>
        </p:spPr>
        <p:txBody>
          <a:bodyPr wrap="square">
            <a:spAutoFit/>
          </a:bodyPr>
          <a:lstStyle/>
          <a:p>
            <a:pPr marL="176213" indent="-176213">
              <a:spcBef>
                <a:spcPts val="1200"/>
              </a:spcBef>
              <a:buClr>
                <a:srgbClr val="003399"/>
              </a:buClr>
              <a:buFont typeface="Wingdings" pitchFamily="2" charset="2"/>
              <a:buChar char="§"/>
            </a:pPr>
            <a:r>
              <a:rPr lang="en-US" altLang="ko-KR" dirty="0" smtClean="0">
                <a:latin typeface="+mn-lt"/>
                <a:ea typeface="굴림" pitchFamily="50" charset="-127"/>
                <a:cs typeface="Tahoma" pitchFamily="34" charset="0"/>
              </a:rPr>
              <a:t>Availability – Repair time</a:t>
            </a: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Scenarios Analysis</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pic>
        <p:nvPicPr>
          <p:cNvPr id="36866" name="Picture 2"/>
          <p:cNvPicPr>
            <a:picLocks noChangeAspect="1" noChangeArrowheads="1"/>
          </p:cNvPicPr>
          <p:nvPr/>
        </p:nvPicPr>
        <p:blipFill>
          <a:blip r:embed="rId3" cstate="print"/>
          <a:srcRect/>
          <a:stretch>
            <a:fillRect/>
          </a:stretch>
        </p:blipFill>
        <p:spPr bwMode="auto">
          <a:xfrm>
            <a:off x="2244991" y="1810691"/>
            <a:ext cx="4738810" cy="51409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20</a:t>
            </a:fld>
            <a:endParaRPr lang="en-US" altLang="ko-KR"/>
          </a:p>
        </p:txBody>
      </p:sp>
      <p:sp>
        <p:nvSpPr>
          <p:cNvPr id="110595" name="Text Box 3"/>
          <p:cNvSpPr txBox="1">
            <a:spLocks noChangeArrowheads="1"/>
          </p:cNvSpPr>
          <p:nvPr/>
        </p:nvSpPr>
        <p:spPr bwMode="auto">
          <a:xfrm>
            <a:off x="457200" y="1385180"/>
            <a:ext cx="8153400" cy="400110"/>
          </a:xfrm>
          <a:prstGeom prst="rect">
            <a:avLst/>
          </a:prstGeom>
          <a:noFill/>
          <a:ln w="9525">
            <a:noFill/>
            <a:miter lim="800000"/>
            <a:headEnd/>
            <a:tailEnd/>
          </a:ln>
          <a:effectLst/>
        </p:spPr>
        <p:txBody>
          <a:bodyPr wrap="square">
            <a:spAutoFit/>
          </a:bodyPr>
          <a:lstStyle/>
          <a:p>
            <a:pPr marL="176213" indent="-176213">
              <a:spcBef>
                <a:spcPts val="1200"/>
              </a:spcBef>
              <a:buClr>
                <a:srgbClr val="003399"/>
              </a:buClr>
              <a:buFont typeface="Wingdings" pitchFamily="2" charset="2"/>
              <a:buChar char="§"/>
            </a:pPr>
            <a:r>
              <a:rPr lang="en-US" altLang="ko-KR" dirty="0" smtClean="0">
                <a:ea typeface="굴림" pitchFamily="50" charset="-127"/>
                <a:cs typeface="Tahoma" pitchFamily="34" charset="0"/>
              </a:rPr>
              <a:t>Availability – Repair time</a:t>
            </a: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Scenarios Analysis</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graphicFrame>
        <p:nvGraphicFramePr>
          <p:cNvPr id="6" name="표 5"/>
          <p:cNvGraphicFramePr>
            <a:graphicFrameLocks noGrp="1"/>
          </p:cNvGraphicFramePr>
          <p:nvPr/>
        </p:nvGraphicFramePr>
        <p:xfrm>
          <a:off x="697114" y="1913021"/>
          <a:ext cx="7677343" cy="1137920"/>
        </p:xfrm>
        <a:graphic>
          <a:graphicData uri="http://schemas.openxmlformats.org/drawingml/2006/table">
            <a:tbl>
              <a:tblPr firstRow="1" bandRow="1">
                <a:tableStyleId>{5940675A-B579-460E-94D1-54222C63F5DA}</a:tableStyleId>
              </a:tblPr>
              <a:tblGrid>
                <a:gridCol w="1488737"/>
                <a:gridCol w="5512526"/>
                <a:gridCol w="676080"/>
              </a:tblGrid>
              <a:tr h="370840">
                <a:tc>
                  <a:txBody>
                    <a:bodyPr/>
                    <a:lstStyle/>
                    <a:p>
                      <a:pPr algn="ctr" latinLnBrk="1"/>
                      <a:r>
                        <a:rPr lang="en-US" altLang="ko-KR" sz="1200" b="1" dirty="0" smtClean="0"/>
                        <a:t>Architecture</a:t>
                      </a:r>
                      <a:endParaRPr lang="ko-KR" altLang="en-US" sz="1200" b="1" dirty="0"/>
                    </a:p>
                  </a:txBody>
                  <a:tcPr anchor="ctr"/>
                </a:tc>
                <a:tc>
                  <a:txBody>
                    <a:bodyPr/>
                    <a:lstStyle/>
                    <a:p>
                      <a:pPr algn="ctr" latinLnBrk="1"/>
                      <a:r>
                        <a:rPr lang="en-US" altLang="ko-KR" sz="1200" b="1" dirty="0" smtClean="0"/>
                        <a:t>Comparison</a:t>
                      </a:r>
                      <a:endParaRPr lang="ko-KR" altLang="en-US" sz="1200" b="1" dirty="0"/>
                    </a:p>
                  </a:txBody>
                  <a:tcPr anchor="ctr"/>
                </a:tc>
                <a:tc>
                  <a:txBody>
                    <a:bodyPr/>
                    <a:lstStyle/>
                    <a:p>
                      <a:pPr algn="ctr" latinLnBrk="1"/>
                      <a:r>
                        <a:rPr lang="en-US" altLang="ko-KR" sz="1200" b="1" dirty="0" smtClean="0"/>
                        <a:t>Effect</a:t>
                      </a:r>
                      <a:endParaRPr lang="ko-KR" altLang="en-US" sz="1200" b="1" dirty="0"/>
                    </a:p>
                  </a:txBody>
                  <a:tcPr anchor="ctr"/>
                </a:tc>
              </a:tr>
              <a:tr h="370840">
                <a:tc>
                  <a:txBody>
                    <a:bodyPr/>
                    <a:lstStyle/>
                    <a:p>
                      <a:pPr algn="ctr" latinLnBrk="1"/>
                      <a:r>
                        <a:rPr lang="en-US" altLang="ko-KR" sz="1100" dirty="0" smtClean="0"/>
                        <a:t>Pipe-filter</a:t>
                      </a:r>
                    </a:p>
                  </a:txBody>
                  <a:tcPr anchor="ctr"/>
                </a:tc>
                <a:tc>
                  <a:txBody>
                    <a:bodyPr/>
                    <a:lstStyle/>
                    <a:p>
                      <a:pPr algn="l" latinLnBrk="1"/>
                      <a:r>
                        <a:rPr lang="en-US" altLang="ko-KR" sz="1000" dirty="0" smtClean="0"/>
                        <a:t>In pipe-filter architecture, filters operate independently from each other</a:t>
                      </a:r>
                      <a:r>
                        <a:rPr lang="en-US" altLang="ko-KR" sz="1000" baseline="0" dirty="0" smtClean="0"/>
                        <a:t> thus, triplex system can be implemented by just adding three identical filters and connect them each other.</a:t>
                      </a:r>
                      <a:endParaRPr lang="ko-KR" altLang="en-US" sz="1000" dirty="0"/>
                    </a:p>
                  </a:txBody>
                  <a:tcPr anchor="ctr"/>
                </a:tc>
                <a:tc>
                  <a:txBody>
                    <a:bodyPr/>
                    <a:lstStyle/>
                    <a:p>
                      <a:pPr algn="ctr" latinLnBrk="1"/>
                      <a:r>
                        <a:rPr lang="en-US" altLang="ko-KR" sz="1000" dirty="0" smtClean="0">
                          <a:solidFill>
                            <a:srgbClr val="FF0000"/>
                          </a:solidFill>
                        </a:rPr>
                        <a:t>+</a:t>
                      </a:r>
                      <a:endParaRPr lang="ko-KR" altLang="en-US" sz="1000" dirty="0">
                        <a:solidFill>
                          <a:srgbClr val="FF0000"/>
                        </a:solidFill>
                      </a:endParaRPr>
                    </a:p>
                  </a:txBody>
                  <a:tcPr anchor="ctr"/>
                </a:tc>
              </a:tr>
              <a:tr h="370840">
                <a:tc>
                  <a:txBody>
                    <a:bodyPr/>
                    <a:lstStyle/>
                    <a:p>
                      <a:pPr algn="ctr" latinLnBrk="1"/>
                      <a:r>
                        <a:rPr lang="en-US" altLang="ko-KR" sz="1100" dirty="0" smtClean="0"/>
                        <a:t>Client-server</a:t>
                      </a:r>
                      <a:endParaRPr lang="ko-KR" altLang="en-US" sz="1100" dirty="0"/>
                    </a:p>
                  </a:txBody>
                  <a:tcPr anchor="ctr"/>
                </a:tc>
                <a:tc>
                  <a:txBody>
                    <a:bodyPr/>
                    <a:lstStyle/>
                    <a:p>
                      <a:pPr algn="l" latinLnBrk="1"/>
                      <a:r>
                        <a:rPr lang="en-US" altLang="ko-KR" sz="1000" dirty="0" smtClean="0"/>
                        <a:t>Triplex system can</a:t>
                      </a:r>
                      <a:r>
                        <a:rPr lang="en-US" altLang="ko-KR" sz="1000" baseline="0" dirty="0" smtClean="0"/>
                        <a:t> be realized by replicating same clients.</a:t>
                      </a:r>
                      <a:endParaRPr lang="ko-KR" altLang="en-US" sz="1000" dirty="0"/>
                    </a:p>
                  </a:txBody>
                  <a:tcPr anchor="ctr"/>
                </a:tc>
                <a:tc>
                  <a:txBody>
                    <a:bodyPr/>
                    <a:lstStyle/>
                    <a:p>
                      <a:pPr algn="ctr" latinLnBrk="1"/>
                      <a:r>
                        <a:rPr lang="en-US" altLang="ko-KR" sz="1000" dirty="0" smtClean="0">
                          <a:solidFill>
                            <a:srgbClr val="FF0000"/>
                          </a:solidFill>
                        </a:rPr>
                        <a:t>+</a:t>
                      </a:r>
                      <a:endParaRPr lang="ko-KR" altLang="en-US" sz="1000" dirty="0">
                        <a:solidFill>
                          <a:srgbClr val="FF0000"/>
                        </a:solidFill>
                      </a:endParaRPr>
                    </a:p>
                  </a:txBody>
                  <a:tcPr anchor="ctr"/>
                </a:tc>
              </a:tr>
            </a:tbl>
          </a:graphicData>
        </a:graphic>
      </p:graphicFrame>
      <p:graphicFrame>
        <p:nvGraphicFramePr>
          <p:cNvPr id="4098" name="Object 2"/>
          <p:cNvGraphicFramePr>
            <a:graphicFrameLocks noChangeAspect="1"/>
          </p:cNvGraphicFramePr>
          <p:nvPr/>
        </p:nvGraphicFramePr>
        <p:xfrm>
          <a:off x="722809" y="3233987"/>
          <a:ext cx="7633063" cy="3162774"/>
        </p:xfrm>
        <a:graphic>
          <a:graphicData uri="http://schemas.openxmlformats.org/presentationml/2006/ole">
            <p:oleObj spid="_x0000_s4098" name="Visio" r:id="rId4" imgW="8245275" imgH="3603392" progId="Visio.Drawing.11">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21</a:t>
            </a:fld>
            <a:endParaRPr lang="en-US" altLang="ko-KR"/>
          </a:p>
        </p:txBody>
      </p:sp>
      <p:sp>
        <p:nvSpPr>
          <p:cNvPr id="110595" name="Text Box 3"/>
          <p:cNvSpPr txBox="1">
            <a:spLocks noChangeArrowheads="1"/>
          </p:cNvSpPr>
          <p:nvPr/>
        </p:nvSpPr>
        <p:spPr bwMode="auto">
          <a:xfrm>
            <a:off x="457200" y="1385179"/>
            <a:ext cx="8153400" cy="1785104"/>
          </a:xfrm>
          <a:prstGeom prst="rect">
            <a:avLst/>
          </a:prstGeom>
          <a:noFill/>
          <a:ln w="9525">
            <a:noFill/>
            <a:miter lim="800000"/>
            <a:headEnd/>
            <a:tailEnd/>
          </a:ln>
          <a:effectLst/>
        </p:spPr>
        <p:txBody>
          <a:bodyPr wrap="square">
            <a:spAutoFit/>
          </a:bodyPr>
          <a:lstStyle/>
          <a:p>
            <a:pPr marL="176213" indent="-176213">
              <a:spcBef>
                <a:spcPts val="1200"/>
              </a:spcBef>
              <a:buClr>
                <a:srgbClr val="003399"/>
              </a:buClr>
              <a:buFont typeface="Wingdings" pitchFamily="2" charset="2"/>
              <a:buChar char="§"/>
            </a:pPr>
            <a:r>
              <a:rPr lang="en-US" altLang="ko-KR" dirty="0" smtClean="0">
                <a:latin typeface="+mn-lt"/>
                <a:ea typeface="굴림" pitchFamily="50" charset="-127"/>
                <a:cs typeface="Tahoma" pitchFamily="34" charset="0"/>
              </a:rPr>
              <a:t>Measurement metrics </a:t>
            </a:r>
          </a:p>
          <a:p>
            <a:pPr marL="633413" lvl="1" indent="-176213">
              <a:spcBef>
                <a:spcPts val="1200"/>
              </a:spcBef>
              <a:buClr>
                <a:srgbClr val="003399"/>
              </a:buClr>
              <a:buFont typeface="Wingdings" pitchFamily="2" charset="2"/>
              <a:buChar char="§"/>
            </a:pPr>
            <a:r>
              <a:rPr lang="en-US" altLang="ko-KR" dirty="0" smtClean="0">
                <a:solidFill>
                  <a:srgbClr val="FF0000"/>
                </a:solidFill>
                <a:latin typeface="+mn-lt"/>
                <a:ea typeface="굴림" pitchFamily="50" charset="-127"/>
                <a:cs typeface="Tahoma" pitchFamily="34" charset="0"/>
              </a:rPr>
              <a:t>+</a:t>
            </a:r>
            <a:r>
              <a:rPr lang="en-US" altLang="ko-KR" dirty="0" smtClean="0">
                <a:latin typeface="+mn-lt"/>
                <a:ea typeface="굴림" pitchFamily="50" charset="-127"/>
                <a:cs typeface="Tahoma" pitchFamily="34" charset="0"/>
              </a:rPr>
              <a:t> = 3, - </a:t>
            </a:r>
            <a:r>
              <a:rPr lang="en-US" altLang="ko-KR" dirty="0" smtClean="0">
                <a:solidFill>
                  <a:srgbClr val="FF0000"/>
                </a:solidFill>
                <a:latin typeface="+mn-lt"/>
                <a:ea typeface="굴림" pitchFamily="50" charset="-127"/>
                <a:cs typeface="Tahoma" pitchFamily="34" charset="0"/>
              </a:rPr>
              <a:t>=</a:t>
            </a:r>
            <a:r>
              <a:rPr lang="en-US" altLang="ko-KR" dirty="0" smtClean="0">
                <a:latin typeface="+mn-lt"/>
                <a:ea typeface="굴림" pitchFamily="50" charset="-127"/>
                <a:cs typeface="Tahoma" pitchFamily="34" charset="0"/>
              </a:rPr>
              <a:t> 1</a:t>
            </a:r>
          </a:p>
          <a:p>
            <a:pPr marL="633413" lvl="1" indent="-176213">
              <a:spcBef>
                <a:spcPts val="1200"/>
              </a:spcBef>
              <a:buClr>
                <a:srgbClr val="003399"/>
              </a:buClr>
              <a:buFont typeface="Wingdings" pitchFamily="2" charset="2"/>
              <a:buChar char="§"/>
            </a:pPr>
            <a:r>
              <a:rPr lang="en-US" altLang="ko-KR" dirty="0" smtClean="0">
                <a:latin typeface="+mn-lt"/>
                <a:ea typeface="굴림" pitchFamily="50" charset="-127"/>
                <a:cs typeface="Tahoma" pitchFamily="34" charset="0"/>
              </a:rPr>
              <a:t>Performance = </a:t>
            </a:r>
            <a:r>
              <a:rPr lang="en-US" altLang="ko-KR" dirty="0" smtClean="0">
                <a:solidFill>
                  <a:srgbClr val="FF0000"/>
                </a:solidFill>
                <a:latin typeface="+mn-lt"/>
                <a:ea typeface="굴림" pitchFamily="50" charset="-127"/>
                <a:cs typeface="Tahoma" pitchFamily="34" charset="0"/>
              </a:rPr>
              <a:t>x 1</a:t>
            </a:r>
            <a:r>
              <a:rPr lang="en-US" altLang="ko-KR" dirty="0" smtClean="0">
                <a:latin typeface="+mn-lt"/>
                <a:ea typeface="굴림" pitchFamily="50" charset="-127"/>
                <a:cs typeface="Tahoma" pitchFamily="34" charset="0"/>
              </a:rPr>
              <a:t>, Availability = </a:t>
            </a:r>
            <a:r>
              <a:rPr lang="en-US" altLang="ko-KR" dirty="0" smtClean="0">
                <a:solidFill>
                  <a:srgbClr val="FF0000"/>
                </a:solidFill>
                <a:latin typeface="+mn-lt"/>
                <a:ea typeface="굴림" pitchFamily="50" charset="-127"/>
                <a:cs typeface="Tahoma" pitchFamily="34" charset="0"/>
              </a:rPr>
              <a:t>x 0.9 </a:t>
            </a:r>
          </a:p>
          <a:p>
            <a:pPr marL="633413" lvl="1" indent="-176213">
              <a:spcBef>
                <a:spcPts val="1200"/>
              </a:spcBef>
              <a:buClr>
                <a:srgbClr val="003399"/>
              </a:buClr>
              <a:buFont typeface="Wingdings" pitchFamily="2" charset="2"/>
              <a:buChar char="§"/>
            </a:pPr>
            <a:r>
              <a:rPr lang="en-US" altLang="ko-KR" dirty="0" smtClean="0">
                <a:latin typeface="+mn-lt"/>
                <a:ea typeface="굴림" pitchFamily="50" charset="-127"/>
                <a:cs typeface="Tahoma" pitchFamily="34" charset="0"/>
              </a:rPr>
              <a:t>M</a:t>
            </a:r>
            <a:r>
              <a:rPr lang="en-US" altLang="ko-KR" dirty="0" smtClean="0">
                <a:latin typeface="+mn-lt"/>
                <a:ea typeface="굴림" pitchFamily="50" charset="-127"/>
                <a:cs typeface="Tahoma" pitchFamily="34" charset="0"/>
              </a:rPr>
              <a:t>odifiability = </a:t>
            </a:r>
            <a:r>
              <a:rPr lang="en-US" altLang="ko-KR" dirty="0" smtClean="0">
                <a:solidFill>
                  <a:srgbClr val="FF0000"/>
                </a:solidFill>
                <a:latin typeface="+mn-lt"/>
                <a:ea typeface="굴림" pitchFamily="50" charset="-127"/>
                <a:cs typeface="Tahoma" pitchFamily="34" charset="0"/>
              </a:rPr>
              <a:t>x 0.8</a:t>
            </a:r>
            <a:r>
              <a:rPr lang="en-US" altLang="ko-KR" dirty="0" smtClean="0">
                <a:latin typeface="+mn-lt"/>
                <a:ea typeface="굴림" pitchFamily="50" charset="-127"/>
                <a:cs typeface="Tahoma" pitchFamily="34" charset="0"/>
              </a:rPr>
              <a:t>,  Testability = </a:t>
            </a:r>
            <a:r>
              <a:rPr lang="en-US" altLang="ko-KR" dirty="0" smtClean="0">
                <a:solidFill>
                  <a:srgbClr val="FF0000"/>
                </a:solidFill>
                <a:latin typeface="+mn-lt"/>
                <a:ea typeface="굴림" pitchFamily="50" charset="-127"/>
                <a:cs typeface="Tahoma" pitchFamily="34" charset="0"/>
              </a:rPr>
              <a:t>x 0.7</a:t>
            </a:r>
            <a:endParaRPr lang="en-US" altLang="ko-KR" dirty="0" smtClean="0">
              <a:solidFill>
                <a:srgbClr val="FF0000"/>
              </a:solidFill>
              <a:latin typeface="+mn-lt"/>
              <a:ea typeface="굴림" pitchFamily="50" charset="-127"/>
              <a:cs typeface="Tahoma" pitchFamily="34" charset="0"/>
            </a:endParaRP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ltLang="ko-KR" sz="2600" b="1" kern="0" dirty="0" smtClean="0">
                <a:solidFill>
                  <a:schemeClr val="bg1"/>
                </a:solidFill>
                <a:latin typeface="맑은 고딕" pitchFamily="50" charset="-127"/>
                <a:ea typeface="맑은 고딕" pitchFamily="50" charset="-127"/>
                <a:cs typeface="Tahoma" pitchFamily="34" charset="0"/>
              </a:rPr>
              <a:t>Rating</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graphicFrame>
        <p:nvGraphicFramePr>
          <p:cNvPr id="7" name="표 6"/>
          <p:cNvGraphicFramePr>
            <a:graphicFrameLocks noGrp="1"/>
          </p:cNvGraphicFramePr>
          <p:nvPr/>
        </p:nvGraphicFramePr>
        <p:xfrm>
          <a:off x="2860893" y="4004372"/>
          <a:ext cx="3331678" cy="1112520"/>
        </p:xfrm>
        <a:graphic>
          <a:graphicData uri="http://schemas.openxmlformats.org/drawingml/2006/table">
            <a:tbl>
              <a:tblPr firstRow="1" bandRow="1">
                <a:tableStyleId>{5940675A-B579-460E-94D1-54222C63F5DA}</a:tableStyleId>
              </a:tblPr>
              <a:tblGrid>
                <a:gridCol w="1484771"/>
                <a:gridCol w="1846907"/>
              </a:tblGrid>
              <a:tr h="370840">
                <a:tc>
                  <a:txBody>
                    <a:bodyPr/>
                    <a:lstStyle/>
                    <a:p>
                      <a:pPr algn="ctr" latinLnBrk="1"/>
                      <a:r>
                        <a:rPr lang="en-US" altLang="ko-KR" sz="1200" b="1" dirty="0" smtClean="0"/>
                        <a:t>Architecture</a:t>
                      </a:r>
                      <a:endParaRPr lang="ko-KR" altLang="en-US" sz="1200" b="1" dirty="0"/>
                    </a:p>
                  </a:txBody>
                  <a:tcPr anchor="ctr"/>
                </a:tc>
                <a:tc>
                  <a:txBody>
                    <a:bodyPr/>
                    <a:lstStyle/>
                    <a:p>
                      <a:pPr algn="ctr" latinLnBrk="1"/>
                      <a:r>
                        <a:rPr lang="en-US" altLang="ko-KR" sz="1200" b="1" dirty="0" smtClean="0"/>
                        <a:t>Rating</a:t>
                      </a:r>
                      <a:endParaRPr lang="ko-KR" altLang="en-US" sz="1200" b="1" dirty="0"/>
                    </a:p>
                  </a:txBody>
                  <a:tcPr anchor="ctr"/>
                </a:tc>
              </a:tr>
              <a:tr h="370840">
                <a:tc>
                  <a:txBody>
                    <a:bodyPr/>
                    <a:lstStyle/>
                    <a:p>
                      <a:pPr algn="ctr" latinLnBrk="1"/>
                      <a:r>
                        <a:rPr lang="en-US" altLang="ko-KR" sz="1400" dirty="0" smtClean="0"/>
                        <a:t>Pipe-filter</a:t>
                      </a:r>
                    </a:p>
                  </a:txBody>
                  <a:tcPr anchor="ctr"/>
                </a:tc>
                <a:tc>
                  <a:txBody>
                    <a:bodyPr/>
                    <a:lstStyle/>
                    <a:p>
                      <a:pPr algn="ctr" latinLnBrk="1"/>
                      <a:r>
                        <a:rPr lang="en-US" altLang="ko-KR" sz="1400" dirty="0" smtClean="0">
                          <a:solidFill>
                            <a:srgbClr val="FF0000"/>
                          </a:solidFill>
                        </a:rPr>
                        <a:t>1.37</a:t>
                      </a:r>
                      <a:endParaRPr lang="ko-KR" altLang="en-US" sz="1400" dirty="0">
                        <a:solidFill>
                          <a:srgbClr val="FF0000"/>
                        </a:solidFill>
                      </a:endParaRPr>
                    </a:p>
                  </a:txBody>
                  <a:tcPr anchor="ctr"/>
                </a:tc>
              </a:tr>
              <a:tr h="370840">
                <a:tc>
                  <a:txBody>
                    <a:bodyPr/>
                    <a:lstStyle/>
                    <a:p>
                      <a:pPr algn="ctr" latinLnBrk="1"/>
                      <a:r>
                        <a:rPr lang="en-US" altLang="ko-KR" sz="1400" dirty="0" smtClean="0"/>
                        <a:t>Client-server</a:t>
                      </a:r>
                      <a:endParaRPr lang="ko-KR" altLang="en-US" sz="1400" dirty="0"/>
                    </a:p>
                  </a:txBody>
                  <a:tcPr anchor="ctr"/>
                </a:tc>
                <a:tc>
                  <a:txBody>
                    <a:bodyPr/>
                    <a:lstStyle/>
                    <a:p>
                      <a:pPr algn="ctr" latinLnBrk="1"/>
                      <a:r>
                        <a:rPr lang="en-US" altLang="ko-KR" sz="1400" dirty="0" smtClean="0">
                          <a:solidFill>
                            <a:srgbClr val="FF0000"/>
                          </a:solidFill>
                        </a:rPr>
                        <a:t>2.48</a:t>
                      </a:r>
                      <a:endParaRPr lang="ko-KR" altLang="en-US" sz="1400" dirty="0">
                        <a:solidFill>
                          <a:srgbClr val="FF0000"/>
                        </a:solidFill>
                      </a:endParaRPr>
                    </a:p>
                  </a:txBody>
                  <a:tcPr anchor="ct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22</a:t>
            </a:fld>
            <a:endParaRPr lang="en-US" altLang="ko-KR"/>
          </a:p>
        </p:txBody>
      </p:sp>
      <p:sp>
        <p:nvSpPr>
          <p:cNvPr id="110595" name="Text Box 3"/>
          <p:cNvSpPr txBox="1">
            <a:spLocks noChangeArrowheads="1"/>
          </p:cNvSpPr>
          <p:nvPr/>
        </p:nvSpPr>
        <p:spPr bwMode="auto">
          <a:xfrm>
            <a:off x="457200" y="1385180"/>
            <a:ext cx="8153400" cy="400110"/>
          </a:xfrm>
          <a:prstGeom prst="rect">
            <a:avLst/>
          </a:prstGeom>
          <a:noFill/>
          <a:ln w="9525">
            <a:noFill/>
            <a:miter lim="800000"/>
            <a:headEnd/>
            <a:tailEnd/>
          </a:ln>
          <a:effectLst/>
        </p:spPr>
        <p:txBody>
          <a:bodyPr wrap="square">
            <a:spAutoFit/>
          </a:bodyPr>
          <a:lstStyle/>
          <a:p>
            <a:pPr marL="176213" indent="-176213">
              <a:spcBef>
                <a:spcPts val="1200"/>
              </a:spcBef>
              <a:buClr>
                <a:srgbClr val="003399"/>
              </a:buClr>
              <a:buFont typeface="Wingdings" pitchFamily="2" charset="2"/>
              <a:buChar char="§"/>
            </a:pPr>
            <a:r>
              <a:rPr lang="en-US" altLang="ko-KR" dirty="0" smtClean="0">
                <a:ea typeface="굴림" pitchFamily="50" charset="-127"/>
                <a:cs typeface="Tahoma" pitchFamily="34" charset="0"/>
              </a:rPr>
              <a:t>Client-server Architecture Approach</a:t>
            </a: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Architecture Overview</a:t>
            </a:r>
            <a:r>
              <a:rPr kumimoji="0" lang="en-US" altLang="ko-KR" sz="2600" b="1" i="0" u="none" strike="noStrike" kern="0" cap="none" spc="0" normalizeH="0" noProof="0" dirty="0" smtClean="0">
                <a:ln>
                  <a:noFill/>
                </a:ln>
                <a:solidFill>
                  <a:schemeClr val="bg1"/>
                </a:solidFill>
                <a:effectLst/>
                <a:uLnTx/>
                <a:uFillTx/>
                <a:latin typeface="맑은 고딕" pitchFamily="50" charset="-127"/>
                <a:ea typeface="맑은 고딕" pitchFamily="50" charset="-127"/>
                <a:cs typeface="Tahoma" pitchFamily="34" charset="0"/>
              </a:rPr>
              <a:t>– client / sever</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graphicFrame>
        <p:nvGraphicFramePr>
          <p:cNvPr id="1026" name="Object 2"/>
          <p:cNvGraphicFramePr>
            <a:graphicFrameLocks noChangeAspect="1"/>
          </p:cNvGraphicFramePr>
          <p:nvPr/>
        </p:nvGraphicFramePr>
        <p:xfrm>
          <a:off x="1854903" y="1899685"/>
          <a:ext cx="5256006" cy="4640451"/>
        </p:xfrm>
        <a:graphic>
          <a:graphicData uri="http://schemas.openxmlformats.org/presentationml/2006/ole">
            <p:oleObj spid="_x0000_s1026" name="Visio" r:id="rId4" imgW="5611477" imgH="4954541" progId="Visio.Drawing.11">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Grp="1" noChangeArrowheads="1"/>
          </p:cNvSpPr>
          <p:nvPr>
            <p:ph type="body" idx="1"/>
          </p:nvPr>
        </p:nvSpPr>
        <p:spPr/>
        <p:txBody>
          <a:bodyPr anchor="ctr"/>
          <a:lstStyle/>
          <a:p>
            <a:pPr algn="ctr" eaLnBrk="1" hangingPunct="1">
              <a:buNone/>
            </a:pPr>
            <a:r>
              <a:rPr lang="de-DE" altLang="ko-KR" sz="4800" noProof="1" smtClean="0">
                <a:cs typeface="Tahoma" pitchFamily="34" charset="0"/>
              </a:rPr>
              <a:t>Thank you!</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2</a:t>
            </a:fld>
            <a:endParaRPr lang="en-US" altLang="ko-K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Requirements</a:t>
            </a:r>
            <a:r>
              <a:rPr kumimoji="0" lang="en-US" altLang="ko-KR" sz="2600" b="1" i="0" u="none" strike="noStrike" kern="0" cap="none" spc="0" normalizeH="0" noProof="0" dirty="0" smtClean="0">
                <a:ln>
                  <a:noFill/>
                </a:ln>
                <a:solidFill>
                  <a:schemeClr val="bg1"/>
                </a:solidFill>
                <a:effectLst/>
                <a:uLnTx/>
                <a:uFillTx/>
                <a:latin typeface="맑은 고딕" pitchFamily="50" charset="-127"/>
                <a:ea typeface="맑은 고딕" pitchFamily="50" charset="-127"/>
                <a:cs typeface="Tahoma" pitchFamily="34" charset="0"/>
              </a:rPr>
              <a:t> – Quality Attribute (Utility Tree)</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sp>
        <p:nvSpPr>
          <p:cNvPr id="62" name="TextBox 54"/>
          <p:cNvSpPr txBox="1"/>
          <p:nvPr/>
        </p:nvSpPr>
        <p:spPr>
          <a:xfrm>
            <a:off x="1103832" y="3865312"/>
            <a:ext cx="938077" cy="461665"/>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2400" dirty="0" smtClean="0"/>
              <a:t>Utility</a:t>
            </a:r>
            <a:endParaRPr lang="ko-KR" altLang="en-US" sz="2800" dirty="0"/>
          </a:p>
        </p:txBody>
      </p:sp>
      <p:sp>
        <p:nvSpPr>
          <p:cNvPr id="63" name="TextBox 55"/>
          <p:cNvSpPr txBox="1"/>
          <p:nvPr/>
        </p:nvSpPr>
        <p:spPr>
          <a:xfrm>
            <a:off x="3338431" y="2327709"/>
            <a:ext cx="1651414" cy="400110"/>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dirty="0" smtClean="0"/>
              <a:t>Performance</a:t>
            </a:r>
            <a:endParaRPr lang="ko-KR" altLang="en-US" dirty="0"/>
          </a:p>
        </p:txBody>
      </p:sp>
      <p:sp>
        <p:nvSpPr>
          <p:cNvPr id="65" name="TextBox 63"/>
          <p:cNvSpPr txBox="1"/>
          <p:nvPr/>
        </p:nvSpPr>
        <p:spPr>
          <a:xfrm>
            <a:off x="5895936" y="1587808"/>
            <a:ext cx="1552028" cy="338554"/>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600" dirty="0" smtClean="0"/>
              <a:t>Response time</a:t>
            </a:r>
            <a:endParaRPr lang="ko-KR" altLang="en-US" sz="1600" dirty="0"/>
          </a:p>
        </p:txBody>
      </p:sp>
      <p:sp>
        <p:nvSpPr>
          <p:cNvPr id="66" name="TextBox 64"/>
          <p:cNvSpPr txBox="1"/>
          <p:nvPr/>
        </p:nvSpPr>
        <p:spPr>
          <a:xfrm>
            <a:off x="5886411" y="2100657"/>
            <a:ext cx="1233030" cy="338554"/>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600" dirty="0" smtClean="0"/>
              <a:t>Throughput</a:t>
            </a:r>
            <a:endParaRPr lang="ko-KR" altLang="en-US" sz="1600" dirty="0"/>
          </a:p>
        </p:txBody>
      </p:sp>
      <p:cxnSp>
        <p:nvCxnSpPr>
          <p:cNvPr id="68" name="직선 연결선 67"/>
          <p:cNvCxnSpPr/>
          <p:nvPr/>
        </p:nvCxnSpPr>
        <p:spPr bwMode="auto">
          <a:xfrm>
            <a:off x="2456365" y="4074859"/>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71" name="직선 연결선 70"/>
          <p:cNvCxnSpPr/>
          <p:nvPr/>
        </p:nvCxnSpPr>
        <p:spPr bwMode="auto">
          <a:xfrm>
            <a:off x="5495869" y="1757754"/>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72" name="직선 연결선 71"/>
          <p:cNvCxnSpPr/>
          <p:nvPr/>
        </p:nvCxnSpPr>
        <p:spPr bwMode="auto">
          <a:xfrm rot="5400000">
            <a:off x="5289438" y="1959575"/>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73" name="직선 연결선 72"/>
          <p:cNvCxnSpPr/>
          <p:nvPr/>
        </p:nvCxnSpPr>
        <p:spPr bwMode="auto">
          <a:xfrm rot="5400000">
            <a:off x="5289438" y="2315605"/>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74" name="직선 연결선 73"/>
          <p:cNvCxnSpPr/>
          <p:nvPr/>
        </p:nvCxnSpPr>
        <p:spPr bwMode="auto">
          <a:xfrm>
            <a:off x="5495869" y="2270131"/>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75" name="TextBox 111"/>
          <p:cNvSpPr txBox="1"/>
          <p:nvPr/>
        </p:nvSpPr>
        <p:spPr>
          <a:xfrm>
            <a:off x="3396440" y="3873204"/>
            <a:ext cx="1526380" cy="400110"/>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dirty="0" smtClean="0"/>
              <a:t>Modifiability</a:t>
            </a:r>
            <a:endParaRPr lang="ko-KR" altLang="en-US" dirty="0"/>
          </a:p>
        </p:txBody>
      </p:sp>
      <p:sp>
        <p:nvSpPr>
          <p:cNvPr id="84" name="TextBox 140"/>
          <p:cNvSpPr txBox="1"/>
          <p:nvPr/>
        </p:nvSpPr>
        <p:spPr>
          <a:xfrm>
            <a:off x="3444150" y="4761946"/>
            <a:ext cx="1395126" cy="400110"/>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dirty="0" smtClean="0"/>
              <a:t>Availability</a:t>
            </a:r>
            <a:endParaRPr lang="ko-KR" altLang="en-US" dirty="0"/>
          </a:p>
        </p:txBody>
      </p:sp>
      <p:sp>
        <p:nvSpPr>
          <p:cNvPr id="90" name="TextBox 192"/>
          <p:cNvSpPr txBox="1"/>
          <p:nvPr/>
        </p:nvSpPr>
        <p:spPr>
          <a:xfrm>
            <a:off x="3481306" y="5656712"/>
            <a:ext cx="1312026" cy="400110"/>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dirty="0" smtClean="0"/>
              <a:t>Testability</a:t>
            </a:r>
            <a:endParaRPr lang="ko-KR" altLang="en-US" dirty="0"/>
          </a:p>
        </p:txBody>
      </p:sp>
      <p:cxnSp>
        <p:nvCxnSpPr>
          <p:cNvPr id="97" name="직선 연결선 96"/>
          <p:cNvCxnSpPr/>
          <p:nvPr/>
        </p:nvCxnSpPr>
        <p:spPr bwMode="auto">
          <a:xfrm>
            <a:off x="5114869" y="2527259"/>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99" name="직선 연결선 98"/>
          <p:cNvCxnSpPr/>
          <p:nvPr/>
        </p:nvCxnSpPr>
        <p:spPr bwMode="auto">
          <a:xfrm>
            <a:off x="2837365" y="2518206"/>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01" name="직선 연결선 100"/>
          <p:cNvCxnSpPr/>
          <p:nvPr/>
        </p:nvCxnSpPr>
        <p:spPr bwMode="auto">
          <a:xfrm rot="5400000">
            <a:off x="2630934" y="3420458"/>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02" name="직선 연결선 101"/>
          <p:cNvCxnSpPr/>
          <p:nvPr/>
        </p:nvCxnSpPr>
        <p:spPr bwMode="auto">
          <a:xfrm rot="5400000">
            <a:off x="2630934" y="3849083"/>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03" name="직선 연결선 102"/>
          <p:cNvCxnSpPr/>
          <p:nvPr/>
        </p:nvCxnSpPr>
        <p:spPr bwMode="auto">
          <a:xfrm rot="5400000">
            <a:off x="2630934" y="4549298"/>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04" name="직선 연결선 103"/>
          <p:cNvCxnSpPr/>
          <p:nvPr/>
        </p:nvCxnSpPr>
        <p:spPr bwMode="auto">
          <a:xfrm rot="5400000">
            <a:off x="2630934" y="4977923"/>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05" name="직선 연결선 104"/>
          <p:cNvCxnSpPr/>
          <p:nvPr/>
        </p:nvCxnSpPr>
        <p:spPr bwMode="auto">
          <a:xfrm rot="5400000">
            <a:off x="2630934" y="5406548"/>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09" name="직선 연결선 108"/>
          <p:cNvCxnSpPr/>
          <p:nvPr/>
        </p:nvCxnSpPr>
        <p:spPr bwMode="auto">
          <a:xfrm>
            <a:off x="2846890" y="5847209"/>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10" name="직선 연결선 109"/>
          <p:cNvCxnSpPr/>
          <p:nvPr/>
        </p:nvCxnSpPr>
        <p:spPr bwMode="auto">
          <a:xfrm rot="5400000">
            <a:off x="2630934" y="5648724"/>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12" name="직선 연결선 111"/>
          <p:cNvCxnSpPr/>
          <p:nvPr/>
        </p:nvCxnSpPr>
        <p:spPr bwMode="auto">
          <a:xfrm>
            <a:off x="2846890" y="4961496"/>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13" name="직선 연결선 112"/>
          <p:cNvCxnSpPr/>
          <p:nvPr/>
        </p:nvCxnSpPr>
        <p:spPr bwMode="auto">
          <a:xfrm>
            <a:off x="2846890" y="4072754"/>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17" name="직선 연결선 116"/>
          <p:cNvCxnSpPr/>
          <p:nvPr/>
        </p:nvCxnSpPr>
        <p:spPr bwMode="auto">
          <a:xfrm>
            <a:off x="2084890" y="4074859"/>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118" name="TextBox 112"/>
          <p:cNvSpPr txBox="1"/>
          <p:nvPr/>
        </p:nvSpPr>
        <p:spPr>
          <a:xfrm>
            <a:off x="5884910" y="5654598"/>
            <a:ext cx="1552028" cy="338554"/>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600" dirty="0" smtClean="0"/>
              <a:t>Built-in monitor</a:t>
            </a:r>
            <a:endParaRPr lang="ko-KR" altLang="en-US" sz="1600" dirty="0"/>
          </a:p>
        </p:txBody>
      </p:sp>
      <p:cxnSp>
        <p:nvCxnSpPr>
          <p:cNvPr id="119" name="직선 연결선 118"/>
          <p:cNvCxnSpPr/>
          <p:nvPr/>
        </p:nvCxnSpPr>
        <p:spPr bwMode="auto">
          <a:xfrm>
            <a:off x="5465793" y="5824544"/>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20" name="직선 연결선 119"/>
          <p:cNvCxnSpPr/>
          <p:nvPr/>
        </p:nvCxnSpPr>
        <p:spPr bwMode="auto">
          <a:xfrm>
            <a:off x="5094318" y="5824544"/>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124" name="TextBox 112"/>
          <p:cNvSpPr txBox="1"/>
          <p:nvPr/>
        </p:nvSpPr>
        <p:spPr>
          <a:xfrm>
            <a:off x="5881908" y="4775502"/>
            <a:ext cx="1233030" cy="338554"/>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600" dirty="0" smtClean="0"/>
              <a:t>Repair time</a:t>
            </a:r>
            <a:endParaRPr lang="ko-KR" altLang="en-US" sz="1600" dirty="0"/>
          </a:p>
        </p:txBody>
      </p:sp>
      <p:cxnSp>
        <p:nvCxnSpPr>
          <p:cNvPr id="125" name="직선 연결선 124"/>
          <p:cNvCxnSpPr/>
          <p:nvPr/>
        </p:nvCxnSpPr>
        <p:spPr bwMode="auto">
          <a:xfrm>
            <a:off x="5462791" y="4945448"/>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26" name="직선 연결선 125"/>
          <p:cNvCxnSpPr/>
          <p:nvPr/>
        </p:nvCxnSpPr>
        <p:spPr bwMode="auto">
          <a:xfrm>
            <a:off x="5091316" y="4945448"/>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27" name="직선 연결선 126"/>
          <p:cNvCxnSpPr/>
          <p:nvPr/>
        </p:nvCxnSpPr>
        <p:spPr bwMode="auto">
          <a:xfrm rot="5400000">
            <a:off x="5289438" y="2560036"/>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128" name="TextBox 64"/>
          <p:cNvSpPr txBox="1"/>
          <p:nvPr/>
        </p:nvSpPr>
        <p:spPr>
          <a:xfrm>
            <a:off x="5884910" y="2578965"/>
            <a:ext cx="1436612" cy="338554"/>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600" dirty="0" smtClean="0"/>
              <a:t>Deadline time</a:t>
            </a:r>
            <a:endParaRPr lang="ko-KR" altLang="en-US" sz="1600" dirty="0"/>
          </a:p>
        </p:txBody>
      </p:sp>
      <p:cxnSp>
        <p:nvCxnSpPr>
          <p:cNvPr id="129" name="직선 연결선 128"/>
          <p:cNvCxnSpPr/>
          <p:nvPr/>
        </p:nvCxnSpPr>
        <p:spPr bwMode="auto">
          <a:xfrm>
            <a:off x="5494368" y="2757492"/>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33" name="직선 연결선 132"/>
          <p:cNvCxnSpPr/>
          <p:nvPr/>
        </p:nvCxnSpPr>
        <p:spPr bwMode="auto">
          <a:xfrm rot="5400000">
            <a:off x="2629433" y="4164437"/>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46" name="직선 연결선 45"/>
          <p:cNvCxnSpPr/>
          <p:nvPr/>
        </p:nvCxnSpPr>
        <p:spPr bwMode="auto">
          <a:xfrm rot="5400000">
            <a:off x="5287937" y="3029291"/>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47" name="TextBox 64"/>
          <p:cNvSpPr txBox="1"/>
          <p:nvPr/>
        </p:nvSpPr>
        <p:spPr>
          <a:xfrm>
            <a:off x="5883409" y="3066326"/>
            <a:ext cx="902811" cy="338554"/>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600" dirty="0" smtClean="0"/>
              <a:t>Latency</a:t>
            </a:r>
            <a:endParaRPr lang="ko-KR" altLang="en-US" sz="1600" dirty="0"/>
          </a:p>
        </p:txBody>
      </p:sp>
      <p:cxnSp>
        <p:nvCxnSpPr>
          <p:cNvPr id="48" name="직선 연결선 47"/>
          <p:cNvCxnSpPr/>
          <p:nvPr/>
        </p:nvCxnSpPr>
        <p:spPr bwMode="auto">
          <a:xfrm>
            <a:off x="5492867" y="3244853"/>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49" name="직선 연결선 48"/>
          <p:cNvCxnSpPr/>
          <p:nvPr/>
        </p:nvCxnSpPr>
        <p:spPr bwMode="auto">
          <a:xfrm rot="5400000">
            <a:off x="5286436" y="2801465"/>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50" name="직선 연결선 49"/>
          <p:cNvCxnSpPr/>
          <p:nvPr/>
        </p:nvCxnSpPr>
        <p:spPr bwMode="auto">
          <a:xfrm rot="5400000">
            <a:off x="2629433" y="3029678"/>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51" name="직선 연결선 50"/>
          <p:cNvCxnSpPr/>
          <p:nvPr/>
        </p:nvCxnSpPr>
        <p:spPr bwMode="auto">
          <a:xfrm rot="5400000">
            <a:off x="2629433" y="2721876"/>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52" name="TextBox 112"/>
          <p:cNvSpPr txBox="1"/>
          <p:nvPr/>
        </p:nvSpPr>
        <p:spPr>
          <a:xfrm>
            <a:off x="5880407" y="3886807"/>
            <a:ext cx="2111475" cy="338554"/>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600" dirty="0" smtClean="0"/>
              <a:t>Prevent ripple events</a:t>
            </a:r>
            <a:endParaRPr lang="ko-KR" altLang="en-US" sz="1600" dirty="0"/>
          </a:p>
        </p:txBody>
      </p:sp>
      <p:cxnSp>
        <p:nvCxnSpPr>
          <p:cNvPr id="53" name="직선 연결선 52"/>
          <p:cNvCxnSpPr/>
          <p:nvPr/>
        </p:nvCxnSpPr>
        <p:spPr bwMode="auto">
          <a:xfrm>
            <a:off x="5461290" y="4056753"/>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54" name="직선 연결선 53"/>
          <p:cNvCxnSpPr/>
          <p:nvPr/>
        </p:nvCxnSpPr>
        <p:spPr bwMode="auto">
          <a:xfrm>
            <a:off x="5089815" y="4056753"/>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a:xfrm>
            <a:off x="3124200" y="6338716"/>
            <a:ext cx="2895600" cy="247650"/>
          </a:xfrm>
        </p:spPr>
        <p:txBody>
          <a:bodyPr/>
          <a:lstStyle/>
          <a:p>
            <a:fld id="{D72A8A60-AD17-42C9-A57B-59DD42F7C461}" type="slidenum">
              <a:rPr lang="ko-KR" altLang="en-US"/>
              <a:pPr/>
              <a:t>3</a:t>
            </a:fld>
            <a:endParaRPr lang="en-US" altLang="ko-K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Requirements</a:t>
            </a:r>
            <a:r>
              <a:rPr kumimoji="0" lang="en-US" altLang="ko-KR" sz="2600" b="1" i="0" u="none" strike="noStrike" kern="0" cap="none" spc="0" normalizeH="0" noProof="0" dirty="0" smtClean="0">
                <a:ln>
                  <a:noFill/>
                </a:ln>
                <a:solidFill>
                  <a:schemeClr val="bg1"/>
                </a:solidFill>
                <a:effectLst/>
                <a:uLnTx/>
                <a:uFillTx/>
                <a:latin typeface="맑은 고딕" pitchFamily="50" charset="-127"/>
                <a:ea typeface="맑은 고딕" pitchFamily="50" charset="-127"/>
                <a:cs typeface="Tahoma" pitchFamily="34" charset="0"/>
              </a:rPr>
              <a:t> – Quality Attribute (Utility Tree)</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sp>
        <p:nvSpPr>
          <p:cNvPr id="63" name="TextBox 55"/>
          <p:cNvSpPr txBox="1"/>
          <p:nvPr/>
        </p:nvSpPr>
        <p:spPr>
          <a:xfrm>
            <a:off x="297531" y="3653103"/>
            <a:ext cx="1651414" cy="400110"/>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dirty="0" smtClean="0"/>
              <a:t>Performance</a:t>
            </a:r>
            <a:endParaRPr lang="ko-KR" altLang="en-US" dirty="0"/>
          </a:p>
        </p:txBody>
      </p:sp>
      <p:sp>
        <p:nvSpPr>
          <p:cNvPr id="65" name="TextBox 63"/>
          <p:cNvSpPr txBox="1"/>
          <p:nvPr/>
        </p:nvSpPr>
        <p:spPr>
          <a:xfrm>
            <a:off x="2855036" y="2260430"/>
            <a:ext cx="1552028" cy="338554"/>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600" dirty="0" smtClean="0"/>
              <a:t>Response time</a:t>
            </a:r>
            <a:endParaRPr lang="ko-KR" altLang="en-US" sz="1600" dirty="0"/>
          </a:p>
        </p:txBody>
      </p:sp>
      <p:sp>
        <p:nvSpPr>
          <p:cNvPr id="66" name="TextBox 64"/>
          <p:cNvSpPr txBox="1"/>
          <p:nvPr/>
        </p:nvSpPr>
        <p:spPr>
          <a:xfrm>
            <a:off x="3008465" y="3217657"/>
            <a:ext cx="1233030" cy="338554"/>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600" dirty="0" smtClean="0"/>
              <a:t>Throughput</a:t>
            </a:r>
            <a:endParaRPr lang="ko-KR" altLang="en-US" sz="1600" dirty="0"/>
          </a:p>
        </p:txBody>
      </p:sp>
      <p:cxnSp>
        <p:nvCxnSpPr>
          <p:cNvPr id="71" name="직선 연결선 70"/>
          <p:cNvCxnSpPr/>
          <p:nvPr/>
        </p:nvCxnSpPr>
        <p:spPr bwMode="auto">
          <a:xfrm>
            <a:off x="2454969" y="2430376"/>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72" name="직선 연결선 71"/>
          <p:cNvCxnSpPr/>
          <p:nvPr/>
        </p:nvCxnSpPr>
        <p:spPr bwMode="auto">
          <a:xfrm rot="5400000">
            <a:off x="2248538" y="2632710"/>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74" name="직선 연결선 73"/>
          <p:cNvCxnSpPr/>
          <p:nvPr/>
        </p:nvCxnSpPr>
        <p:spPr bwMode="auto">
          <a:xfrm>
            <a:off x="2454969" y="3378253"/>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97" name="직선 연결선 96"/>
          <p:cNvCxnSpPr/>
          <p:nvPr/>
        </p:nvCxnSpPr>
        <p:spPr bwMode="auto">
          <a:xfrm>
            <a:off x="2073969" y="3843775"/>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27" name="직선 연결선 126"/>
          <p:cNvCxnSpPr/>
          <p:nvPr/>
        </p:nvCxnSpPr>
        <p:spPr bwMode="auto">
          <a:xfrm rot="5400000">
            <a:off x="2248538" y="2798114"/>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128" name="TextBox 64"/>
          <p:cNvSpPr txBox="1"/>
          <p:nvPr/>
        </p:nvSpPr>
        <p:spPr>
          <a:xfrm>
            <a:off x="2889275" y="4127584"/>
            <a:ext cx="1436612" cy="338554"/>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600" dirty="0" smtClean="0"/>
              <a:t>Deadline time</a:t>
            </a:r>
            <a:endParaRPr lang="ko-KR" altLang="en-US" sz="1600" dirty="0"/>
          </a:p>
        </p:txBody>
      </p:sp>
      <p:cxnSp>
        <p:nvCxnSpPr>
          <p:cNvPr id="129" name="직선 연결선 128"/>
          <p:cNvCxnSpPr/>
          <p:nvPr/>
        </p:nvCxnSpPr>
        <p:spPr bwMode="auto">
          <a:xfrm>
            <a:off x="2453468" y="4288180"/>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55" name="직선 연결선 54"/>
          <p:cNvCxnSpPr/>
          <p:nvPr/>
        </p:nvCxnSpPr>
        <p:spPr bwMode="auto">
          <a:xfrm>
            <a:off x="4781261" y="2426651"/>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57" name="직선 연결선 56"/>
          <p:cNvCxnSpPr/>
          <p:nvPr/>
        </p:nvCxnSpPr>
        <p:spPr bwMode="auto">
          <a:xfrm>
            <a:off x="4409786" y="2428010"/>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46" name="TextBox 134"/>
          <p:cNvSpPr txBox="1"/>
          <p:nvPr/>
        </p:nvSpPr>
        <p:spPr>
          <a:xfrm>
            <a:off x="5214799" y="2053610"/>
            <a:ext cx="3529947" cy="738664"/>
          </a:xfrm>
          <a:prstGeom prst="rect">
            <a:avLst/>
          </a:prstGeom>
          <a:noFill/>
        </p:spPr>
        <p:txBody>
          <a:bodyPr wrap="squar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400" dirty="0" smtClean="0"/>
              <a:t>When the fault occurs, fault protection system invoked asynchronously at any time</a:t>
            </a:r>
            <a:endParaRPr lang="ko-KR" altLang="en-US" sz="1400" dirty="0"/>
          </a:p>
        </p:txBody>
      </p:sp>
      <p:cxnSp>
        <p:nvCxnSpPr>
          <p:cNvPr id="49" name="직선 연결선 48"/>
          <p:cNvCxnSpPr/>
          <p:nvPr/>
        </p:nvCxnSpPr>
        <p:spPr bwMode="auto">
          <a:xfrm>
            <a:off x="4411265" y="3370859"/>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50" name="TextBox 134"/>
          <p:cNvSpPr txBox="1"/>
          <p:nvPr/>
        </p:nvSpPr>
        <p:spPr>
          <a:xfrm>
            <a:off x="5216273" y="3107051"/>
            <a:ext cx="3529947" cy="523220"/>
          </a:xfrm>
          <a:prstGeom prst="rect">
            <a:avLst/>
          </a:prstGeom>
          <a:noFill/>
        </p:spPr>
        <p:txBody>
          <a:bodyPr wrap="squar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400" dirty="0" smtClean="0"/>
              <a:t>Upper layer component checks parameter of lower layer components</a:t>
            </a:r>
            <a:endParaRPr lang="ko-KR" altLang="en-US" sz="1400" dirty="0"/>
          </a:p>
        </p:txBody>
      </p:sp>
      <p:cxnSp>
        <p:nvCxnSpPr>
          <p:cNvPr id="58" name="직선 연결선 57"/>
          <p:cNvCxnSpPr/>
          <p:nvPr/>
        </p:nvCxnSpPr>
        <p:spPr bwMode="auto">
          <a:xfrm>
            <a:off x="4776737" y="3372333"/>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62" name="직선 연결선 61"/>
          <p:cNvCxnSpPr/>
          <p:nvPr/>
        </p:nvCxnSpPr>
        <p:spPr bwMode="auto">
          <a:xfrm>
            <a:off x="4756102" y="4298055"/>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67" name="직선 연결선 66"/>
          <p:cNvCxnSpPr/>
          <p:nvPr/>
        </p:nvCxnSpPr>
        <p:spPr bwMode="auto">
          <a:xfrm>
            <a:off x="4384627" y="4299414"/>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68" name="TextBox 134"/>
          <p:cNvSpPr txBox="1"/>
          <p:nvPr/>
        </p:nvSpPr>
        <p:spPr>
          <a:xfrm>
            <a:off x="5189640" y="3925014"/>
            <a:ext cx="3529947" cy="738664"/>
          </a:xfrm>
          <a:prstGeom prst="rect">
            <a:avLst/>
          </a:prstGeom>
          <a:noFill/>
        </p:spPr>
        <p:txBody>
          <a:bodyPr wrap="squar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400" dirty="0" smtClean="0"/>
              <a:t>Fault occurs when the critical function is running, the fault protection system responses within specific time</a:t>
            </a:r>
            <a:endParaRPr lang="ko-KR" altLang="en-US" sz="1400" dirty="0"/>
          </a:p>
        </p:txBody>
      </p:sp>
      <p:cxnSp>
        <p:nvCxnSpPr>
          <p:cNvPr id="75" name="직선 연결선 74"/>
          <p:cNvCxnSpPr/>
          <p:nvPr/>
        </p:nvCxnSpPr>
        <p:spPr bwMode="auto">
          <a:xfrm rot="5400000">
            <a:off x="2250012" y="3190220"/>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76" name="직선 연결선 75"/>
          <p:cNvCxnSpPr/>
          <p:nvPr/>
        </p:nvCxnSpPr>
        <p:spPr bwMode="auto">
          <a:xfrm rot="5400000">
            <a:off x="2250012" y="3536462"/>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77" name="직선 연결선 76"/>
          <p:cNvCxnSpPr/>
          <p:nvPr/>
        </p:nvCxnSpPr>
        <p:spPr bwMode="auto">
          <a:xfrm rot="5400000">
            <a:off x="2251486" y="4120166"/>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78" name="직선 연결선 77"/>
          <p:cNvCxnSpPr/>
          <p:nvPr/>
        </p:nvCxnSpPr>
        <p:spPr bwMode="auto">
          <a:xfrm rot="5400000">
            <a:off x="2252965" y="4511751"/>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80" name="TextBox 79"/>
          <p:cNvSpPr txBox="1"/>
          <p:nvPr/>
        </p:nvSpPr>
        <p:spPr>
          <a:xfrm>
            <a:off x="4696541" y="2078902"/>
            <a:ext cx="553357" cy="276999"/>
          </a:xfrm>
          <a:prstGeom prst="rect">
            <a:avLst/>
          </a:prstGeom>
          <a:noFill/>
        </p:spPr>
        <p:txBody>
          <a:bodyPr wrap="none" rtlCol="0">
            <a:spAutoFit/>
          </a:bodyPr>
          <a:lstStyle/>
          <a:p>
            <a:r>
              <a:rPr lang="en-US" altLang="ko-KR" sz="1200" dirty="0" smtClean="0"/>
              <a:t>[H, L]</a:t>
            </a:r>
            <a:endParaRPr lang="ko-KR" altLang="en-US" sz="1200" dirty="0"/>
          </a:p>
        </p:txBody>
      </p:sp>
      <p:sp>
        <p:nvSpPr>
          <p:cNvPr id="81" name="TextBox 80"/>
          <p:cNvSpPr txBox="1"/>
          <p:nvPr/>
        </p:nvSpPr>
        <p:spPr>
          <a:xfrm>
            <a:off x="4698015" y="3039761"/>
            <a:ext cx="570990" cy="276999"/>
          </a:xfrm>
          <a:prstGeom prst="rect">
            <a:avLst/>
          </a:prstGeom>
          <a:noFill/>
        </p:spPr>
        <p:txBody>
          <a:bodyPr wrap="none" rtlCol="0">
            <a:spAutoFit/>
          </a:bodyPr>
          <a:lstStyle/>
          <a:p>
            <a:r>
              <a:rPr lang="en-US" altLang="ko-KR" sz="1200" dirty="0" smtClean="0"/>
              <a:t>[M, L]</a:t>
            </a:r>
            <a:endParaRPr lang="ko-KR" altLang="en-US" sz="1200" dirty="0"/>
          </a:p>
        </p:txBody>
      </p:sp>
      <p:sp>
        <p:nvSpPr>
          <p:cNvPr id="83" name="TextBox 82"/>
          <p:cNvSpPr txBox="1"/>
          <p:nvPr/>
        </p:nvSpPr>
        <p:spPr>
          <a:xfrm>
            <a:off x="4671388" y="3959146"/>
            <a:ext cx="579005" cy="276999"/>
          </a:xfrm>
          <a:prstGeom prst="rect">
            <a:avLst/>
          </a:prstGeom>
          <a:noFill/>
        </p:spPr>
        <p:txBody>
          <a:bodyPr wrap="none" rtlCol="0">
            <a:spAutoFit/>
          </a:bodyPr>
          <a:lstStyle/>
          <a:p>
            <a:r>
              <a:rPr lang="en-US" altLang="ko-KR" sz="1200" dirty="0" smtClean="0"/>
              <a:t>[H, H]</a:t>
            </a:r>
            <a:endParaRPr lang="ko-KR" altLang="en-US" sz="1200" dirty="0"/>
          </a:p>
        </p:txBody>
      </p:sp>
      <p:cxnSp>
        <p:nvCxnSpPr>
          <p:cNvPr id="84" name="직선 연결선 83"/>
          <p:cNvCxnSpPr/>
          <p:nvPr/>
        </p:nvCxnSpPr>
        <p:spPr bwMode="auto">
          <a:xfrm rot="5400000">
            <a:off x="2247132" y="3837138"/>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51" name="TextBox 64"/>
          <p:cNvSpPr txBox="1"/>
          <p:nvPr/>
        </p:nvSpPr>
        <p:spPr>
          <a:xfrm>
            <a:off x="3177470" y="5112860"/>
            <a:ext cx="902811" cy="338554"/>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600" dirty="0" smtClean="0"/>
              <a:t>Latency</a:t>
            </a:r>
            <a:endParaRPr lang="ko-KR" altLang="en-US" sz="1600" dirty="0"/>
          </a:p>
        </p:txBody>
      </p:sp>
      <p:cxnSp>
        <p:nvCxnSpPr>
          <p:cNvPr id="85" name="직선 연결선 84"/>
          <p:cNvCxnSpPr/>
          <p:nvPr/>
        </p:nvCxnSpPr>
        <p:spPr bwMode="auto">
          <a:xfrm>
            <a:off x="2460676" y="5282509"/>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86" name="직선 연결선 85"/>
          <p:cNvCxnSpPr/>
          <p:nvPr/>
        </p:nvCxnSpPr>
        <p:spPr bwMode="auto">
          <a:xfrm>
            <a:off x="4754601" y="5292384"/>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87" name="직선 연결선 86"/>
          <p:cNvCxnSpPr/>
          <p:nvPr/>
        </p:nvCxnSpPr>
        <p:spPr bwMode="auto">
          <a:xfrm>
            <a:off x="4383126" y="5293743"/>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89" name="TextBox 88"/>
          <p:cNvSpPr txBox="1"/>
          <p:nvPr/>
        </p:nvSpPr>
        <p:spPr>
          <a:xfrm>
            <a:off x="4669887" y="4953475"/>
            <a:ext cx="553357" cy="276999"/>
          </a:xfrm>
          <a:prstGeom prst="rect">
            <a:avLst/>
          </a:prstGeom>
          <a:noFill/>
        </p:spPr>
        <p:txBody>
          <a:bodyPr wrap="none" rtlCol="0">
            <a:spAutoFit/>
          </a:bodyPr>
          <a:lstStyle/>
          <a:p>
            <a:r>
              <a:rPr lang="en-US" altLang="ko-KR" sz="1200" dirty="0" smtClean="0"/>
              <a:t>[H, L]</a:t>
            </a:r>
            <a:endParaRPr lang="ko-KR" altLang="en-US" sz="1200" dirty="0"/>
          </a:p>
        </p:txBody>
      </p:sp>
      <p:sp>
        <p:nvSpPr>
          <p:cNvPr id="90" name="TextBox 134"/>
          <p:cNvSpPr txBox="1"/>
          <p:nvPr/>
        </p:nvSpPr>
        <p:spPr>
          <a:xfrm>
            <a:off x="5187614" y="4916231"/>
            <a:ext cx="3529947" cy="738664"/>
          </a:xfrm>
          <a:prstGeom prst="rect">
            <a:avLst/>
          </a:prstGeom>
          <a:noFill/>
        </p:spPr>
        <p:txBody>
          <a:bodyPr wrap="squar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400" dirty="0" smtClean="0"/>
              <a:t>In order to check parameter, a component accesses DB for fetching predefined operating range value</a:t>
            </a:r>
            <a:endParaRPr lang="ko-KR" altLang="en-US" sz="1400" dirty="0"/>
          </a:p>
        </p:txBody>
      </p:sp>
      <p:cxnSp>
        <p:nvCxnSpPr>
          <p:cNvPr id="91" name="직선 연결선 90"/>
          <p:cNvCxnSpPr/>
          <p:nvPr/>
        </p:nvCxnSpPr>
        <p:spPr bwMode="auto">
          <a:xfrm rot="5400000">
            <a:off x="2251464" y="4863317"/>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92" name="직선 연결선 91"/>
          <p:cNvCxnSpPr/>
          <p:nvPr/>
        </p:nvCxnSpPr>
        <p:spPr bwMode="auto">
          <a:xfrm rot="5400000">
            <a:off x="2251456" y="5071557"/>
            <a:ext cx="433402" cy="1680"/>
          </a:xfrm>
          <a:prstGeom prst="line">
            <a:avLst/>
          </a:prstGeom>
          <a:solidFill>
            <a:schemeClr val="accent1"/>
          </a:solidFill>
          <a:ln w="3175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4</a:t>
            </a:fld>
            <a:endParaRPr lang="en-US" altLang="ko-K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Requirements</a:t>
            </a:r>
            <a:r>
              <a:rPr kumimoji="0" lang="en-US" altLang="ko-KR" sz="2600" b="1" i="0" u="none" strike="noStrike" kern="0" cap="none" spc="0" normalizeH="0" noProof="0" dirty="0" smtClean="0">
                <a:ln>
                  <a:noFill/>
                </a:ln>
                <a:solidFill>
                  <a:schemeClr val="bg1"/>
                </a:solidFill>
                <a:effectLst/>
                <a:uLnTx/>
                <a:uFillTx/>
                <a:latin typeface="맑은 고딕" pitchFamily="50" charset="-127"/>
                <a:ea typeface="맑은 고딕" pitchFamily="50" charset="-127"/>
                <a:cs typeface="Tahoma" pitchFamily="34" charset="0"/>
              </a:rPr>
              <a:t> – Quality Attribute (Utility Tree)</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sp>
        <p:nvSpPr>
          <p:cNvPr id="63" name="TextBox 55"/>
          <p:cNvSpPr txBox="1"/>
          <p:nvPr/>
        </p:nvSpPr>
        <p:spPr>
          <a:xfrm>
            <a:off x="360902" y="2276477"/>
            <a:ext cx="1526380" cy="400110"/>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dirty="0" smtClean="0"/>
              <a:t>Modifiability</a:t>
            </a:r>
            <a:endParaRPr lang="ko-KR" altLang="en-US" dirty="0"/>
          </a:p>
        </p:txBody>
      </p:sp>
      <p:cxnSp>
        <p:nvCxnSpPr>
          <p:cNvPr id="97" name="직선 연결선 96"/>
          <p:cNvCxnSpPr/>
          <p:nvPr/>
        </p:nvCxnSpPr>
        <p:spPr bwMode="auto">
          <a:xfrm>
            <a:off x="1963160" y="2475858"/>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128" name="TextBox 64"/>
          <p:cNvSpPr txBox="1"/>
          <p:nvPr/>
        </p:nvSpPr>
        <p:spPr>
          <a:xfrm>
            <a:off x="2872545" y="2179260"/>
            <a:ext cx="1449436" cy="584775"/>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600" dirty="0" smtClean="0"/>
              <a:t>Prevent ripple</a:t>
            </a:r>
          </a:p>
          <a:p>
            <a:r>
              <a:rPr lang="en-US" altLang="ko-KR" sz="1600" dirty="0" smtClean="0"/>
              <a:t>events</a:t>
            </a:r>
            <a:endParaRPr lang="ko-KR" altLang="en-US" sz="1600" dirty="0"/>
          </a:p>
        </p:txBody>
      </p:sp>
      <p:cxnSp>
        <p:nvCxnSpPr>
          <p:cNvPr id="129" name="직선 연결선 128"/>
          <p:cNvCxnSpPr/>
          <p:nvPr/>
        </p:nvCxnSpPr>
        <p:spPr bwMode="auto">
          <a:xfrm>
            <a:off x="2342659" y="2470835"/>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45" name="직선 연결선 44"/>
          <p:cNvCxnSpPr/>
          <p:nvPr/>
        </p:nvCxnSpPr>
        <p:spPr bwMode="auto">
          <a:xfrm>
            <a:off x="4434558" y="2472819"/>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51" name="TextBox 134"/>
          <p:cNvSpPr txBox="1"/>
          <p:nvPr/>
        </p:nvSpPr>
        <p:spPr>
          <a:xfrm>
            <a:off x="5239566" y="2109084"/>
            <a:ext cx="3529947" cy="738664"/>
          </a:xfrm>
          <a:prstGeom prst="rect">
            <a:avLst/>
          </a:prstGeom>
          <a:noFill/>
        </p:spPr>
        <p:txBody>
          <a:bodyPr wrap="squar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400" dirty="0" smtClean="0"/>
              <a:t>Fault protection software can be added into existing fault protection software or replaced or eliminated</a:t>
            </a:r>
            <a:endParaRPr lang="ko-KR" altLang="en-US" sz="1400" dirty="0"/>
          </a:p>
        </p:txBody>
      </p:sp>
      <p:cxnSp>
        <p:nvCxnSpPr>
          <p:cNvPr id="84" name="직선 연결선 83"/>
          <p:cNvCxnSpPr/>
          <p:nvPr/>
        </p:nvCxnSpPr>
        <p:spPr bwMode="auto">
          <a:xfrm>
            <a:off x="4800030" y="2474637"/>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85" name="TextBox 84"/>
          <p:cNvSpPr txBox="1"/>
          <p:nvPr/>
        </p:nvSpPr>
        <p:spPr>
          <a:xfrm>
            <a:off x="4721308" y="2150774"/>
            <a:ext cx="614271" cy="276999"/>
          </a:xfrm>
          <a:prstGeom prst="rect">
            <a:avLst/>
          </a:prstGeom>
          <a:noFill/>
        </p:spPr>
        <p:txBody>
          <a:bodyPr wrap="none" rtlCol="0">
            <a:spAutoFit/>
          </a:bodyPr>
          <a:lstStyle/>
          <a:p>
            <a:r>
              <a:rPr lang="en-US" altLang="ko-KR" sz="1200" dirty="0" smtClean="0"/>
              <a:t>[M, M]</a:t>
            </a:r>
            <a:endParaRPr lang="ko-KR" altLang="en-US" sz="1200" dirty="0"/>
          </a:p>
        </p:txBody>
      </p:sp>
      <p:sp>
        <p:nvSpPr>
          <p:cNvPr id="95" name="TextBox 55"/>
          <p:cNvSpPr txBox="1"/>
          <p:nvPr/>
        </p:nvSpPr>
        <p:spPr>
          <a:xfrm>
            <a:off x="356544" y="4899316"/>
            <a:ext cx="1395126" cy="400110"/>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dirty="0" smtClean="0"/>
              <a:t>Availability</a:t>
            </a:r>
            <a:endParaRPr lang="ko-KR" altLang="en-US" dirty="0"/>
          </a:p>
        </p:txBody>
      </p:sp>
      <p:sp>
        <p:nvSpPr>
          <p:cNvPr id="96" name="TextBox 64"/>
          <p:cNvSpPr txBox="1"/>
          <p:nvPr/>
        </p:nvSpPr>
        <p:spPr>
          <a:xfrm>
            <a:off x="2982905" y="4917208"/>
            <a:ext cx="1233030" cy="338554"/>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600" dirty="0" smtClean="0"/>
              <a:t>Repair time</a:t>
            </a:r>
            <a:endParaRPr lang="ko-KR" altLang="en-US" sz="1600" dirty="0"/>
          </a:p>
        </p:txBody>
      </p:sp>
      <p:cxnSp>
        <p:nvCxnSpPr>
          <p:cNvPr id="98" name="직선 연결선 97"/>
          <p:cNvCxnSpPr/>
          <p:nvPr/>
        </p:nvCxnSpPr>
        <p:spPr bwMode="auto">
          <a:xfrm>
            <a:off x="2357220" y="5086169"/>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99" name="직선 연결선 98"/>
          <p:cNvCxnSpPr/>
          <p:nvPr/>
        </p:nvCxnSpPr>
        <p:spPr bwMode="auto">
          <a:xfrm>
            <a:off x="1976220" y="5089988"/>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00" name="직선 연결선 99"/>
          <p:cNvCxnSpPr/>
          <p:nvPr/>
        </p:nvCxnSpPr>
        <p:spPr bwMode="auto">
          <a:xfrm>
            <a:off x="4435442" y="5087484"/>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101" name="TextBox 134"/>
          <p:cNvSpPr txBox="1"/>
          <p:nvPr/>
        </p:nvSpPr>
        <p:spPr>
          <a:xfrm>
            <a:off x="5240450" y="4828257"/>
            <a:ext cx="3529947" cy="523220"/>
          </a:xfrm>
          <a:prstGeom prst="rect">
            <a:avLst/>
          </a:prstGeom>
          <a:noFill/>
        </p:spPr>
        <p:txBody>
          <a:bodyPr wrap="squar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400" dirty="0" smtClean="0"/>
              <a:t>Fault protection system tests itself for detecting its fault</a:t>
            </a:r>
            <a:endParaRPr lang="ko-KR" altLang="en-US" sz="1400" dirty="0"/>
          </a:p>
        </p:txBody>
      </p:sp>
      <p:cxnSp>
        <p:nvCxnSpPr>
          <p:cNvPr id="102" name="직선 연결선 101"/>
          <p:cNvCxnSpPr/>
          <p:nvPr/>
        </p:nvCxnSpPr>
        <p:spPr bwMode="auto">
          <a:xfrm>
            <a:off x="4800914" y="5089302"/>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104" name="TextBox 103"/>
          <p:cNvSpPr txBox="1"/>
          <p:nvPr/>
        </p:nvSpPr>
        <p:spPr>
          <a:xfrm>
            <a:off x="4722192" y="4747677"/>
            <a:ext cx="596638" cy="276999"/>
          </a:xfrm>
          <a:prstGeom prst="rect">
            <a:avLst/>
          </a:prstGeom>
          <a:noFill/>
        </p:spPr>
        <p:txBody>
          <a:bodyPr wrap="none" rtlCol="0">
            <a:spAutoFit/>
          </a:bodyPr>
          <a:lstStyle/>
          <a:p>
            <a:r>
              <a:rPr lang="en-US" altLang="ko-KR" sz="1200" dirty="0" smtClean="0"/>
              <a:t>[H, M]</a:t>
            </a:r>
            <a:endParaRPr lang="ko-KR" altLang="en-US" sz="1200" dirty="0"/>
          </a:p>
        </p:txBody>
      </p:sp>
      <p:sp>
        <p:nvSpPr>
          <p:cNvPr id="105" name="TextBox 55"/>
          <p:cNvSpPr txBox="1"/>
          <p:nvPr/>
        </p:nvSpPr>
        <p:spPr>
          <a:xfrm>
            <a:off x="352182" y="3555546"/>
            <a:ext cx="1312026" cy="400110"/>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dirty="0" smtClean="0"/>
              <a:t>Testability</a:t>
            </a:r>
            <a:endParaRPr lang="ko-KR" altLang="en-US" dirty="0"/>
          </a:p>
        </p:txBody>
      </p:sp>
      <p:sp>
        <p:nvSpPr>
          <p:cNvPr id="106" name="TextBox 64"/>
          <p:cNvSpPr txBox="1"/>
          <p:nvPr/>
        </p:nvSpPr>
        <p:spPr>
          <a:xfrm>
            <a:off x="2807224" y="3573438"/>
            <a:ext cx="1552028" cy="338554"/>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600" dirty="0" smtClean="0"/>
              <a:t>Built-in monitor</a:t>
            </a:r>
            <a:endParaRPr lang="ko-KR" altLang="en-US" sz="1600" dirty="0"/>
          </a:p>
        </p:txBody>
      </p:sp>
      <p:cxnSp>
        <p:nvCxnSpPr>
          <p:cNvPr id="107" name="직선 연결선 106"/>
          <p:cNvCxnSpPr/>
          <p:nvPr/>
        </p:nvCxnSpPr>
        <p:spPr bwMode="auto">
          <a:xfrm>
            <a:off x="2352858" y="3751452"/>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08" name="직선 연결선 107"/>
          <p:cNvCxnSpPr/>
          <p:nvPr/>
        </p:nvCxnSpPr>
        <p:spPr bwMode="auto">
          <a:xfrm>
            <a:off x="1971858" y="3754583"/>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09" name="직선 연결선 108"/>
          <p:cNvCxnSpPr/>
          <p:nvPr/>
        </p:nvCxnSpPr>
        <p:spPr bwMode="auto">
          <a:xfrm>
            <a:off x="4431080" y="3752767"/>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110" name="TextBox 134"/>
          <p:cNvSpPr txBox="1"/>
          <p:nvPr/>
        </p:nvSpPr>
        <p:spPr>
          <a:xfrm>
            <a:off x="5236088" y="3384904"/>
            <a:ext cx="3529947" cy="738664"/>
          </a:xfrm>
          <a:prstGeom prst="rect">
            <a:avLst/>
          </a:prstGeom>
          <a:noFill/>
        </p:spPr>
        <p:txBody>
          <a:bodyPr wrap="square" rtlCol="0">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1" hangingPunct="1">
              <a:defRPr sz="2000" kern="1200">
                <a:solidFill>
                  <a:schemeClr val="tx1"/>
                </a:solidFill>
                <a:latin typeface="Arial" charset="0"/>
                <a:ea typeface="+mn-ea"/>
                <a:cs typeface="Arial" charset="0"/>
              </a:defRPr>
            </a:lvl6pPr>
            <a:lvl7pPr marL="2743200" algn="l" defTabSz="914400" rtl="0" eaLnBrk="1" latinLnBrk="1" hangingPunct="1">
              <a:defRPr sz="2000" kern="1200">
                <a:solidFill>
                  <a:schemeClr val="tx1"/>
                </a:solidFill>
                <a:latin typeface="Arial" charset="0"/>
                <a:ea typeface="+mn-ea"/>
                <a:cs typeface="Arial" charset="0"/>
              </a:defRPr>
            </a:lvl7pPr>
            <a:lvl8pPr marL="3200400" algn="l" defTabSz="914400" rtl="0" eaLnBrk="1" latinLnBrk="1" hangingPunct="1">
              <a:defRPr sz="2000" kern="1200">
                <a:solidFill>
                  <a:schemeClr val="tx1"/>
                </a:solidFill>
                <a:latin typeface="Arial" charset="0"/>
                <a:ea typeface="+mn-ea"/>
                <a:cs typeface="Arial" charset="0"/>
              </a:defRPr>
            </a:lvl8pPr>
            <a:lvl9pPr marL="3657600" algn="l" defTabSz="914400" rtl="0" eaLnBrk="1" latinLnBrk="1" hangingPunct="1">
              <a:defRPr sz="2000" kern="1200">
                <a:solidFill>
                  <a:schemeClr val="tx1"/>
                </a:solidFill>
                <a:latin typeface="Arial" charset="0"/>
                <a:ea typeface="+mn-ea"/>
                <a:cs typeface="Arial" charset="0"/>
              </a:defRPr>
            </a:lvl9pPr>
          </a:lstStyle>
          <a:p>
            <a:r>
              <a:rPr lang="en-US" altLang="ko-KR" sz="1400" dirty="0" smtClean="0"/>
              <a:t>Verification of fault protection system is performed by the combination of inspection, simulation, and analysis</a:t>
            </a:r>
          </a:p>
        </p:txBody>
      </p:sp>
      <p:cxnSp>
        <p:nvCxnSpPr>
          <p:cNvPr id="111" name="직선 연결선 110"/>
          <p:cNvCxnSpPr/>
          <p:nvPr/>
        </p:nvCxnSpPr>
        <p:spPr bwMode="auto">
          <a:xfrm>
            <a:off x="4796552" y="3754241"/>
            <a:ext cx="381017" cy="1058"/>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112" name="TextBox 111"/>
          <p:cNvSpPr txBox="1"/>
          <p:nvPr/>
        </p:nvSpPr>
        <p:spPr>
          <a:xfrm>
            <a:off x="4717830" y="3412960"/>
            <a:ext cx="596638" cy="276999"/>
          </a:xfrm>
          <a:prstGeom prst="rect">
            <a:avLst/>
          </a:prstGeom>
          <a:noFill/>
        </p:spPr>
        <p:txBody>
          <a:bodyPr wrap="none" rtlCol="0">
            <a:spAutoFit/>
          </a:bodyPr>
          <a:lstStyle/>
          <a:p>
            <a:r>
              <a:rPr lang="en-US" altLang="ko-KR" sz="1200" dirty="0" smtClean="0"/>
              <a:t>[M, H]</a:t>
            </a:r>
            <a:endParaRPr lang="ko-KR" alt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5</a:t>
            </a:fld>
            <a:endParaRPr lang="en-US" altLang="ko-KR"/>
          </a:p>
        </p:txBody>
      </p:sp>
      <p:sp>
        <p:nvSpPr>
          <p:cNvPr id="110595" name="Text Box 3"/>
          <p:cNvSpPr txBox="1">
            <a:spLocks noChangeArrowheads="1"/>
          </p:cNvSpPr>
          <p:nvPr/>
        </p:nvSpPr>
        <p:spPr bwMode="auto">
          <a:xfrm>
            <a:off x="457200" y="1385180"/>
            <a:ext cx="8153400" cy="400110"/>
          </a:xfrm>
          <a:prstGeom prst="rect">
            <a:avLst/>
          </a:prstGeom>
          <a:noFill/>
          <a:ln w="9525">
            <a:noFill/>
            <a:miter lim="800000"/>
            <a:headEnd/>
            <a:tailEnd/>
          </a:ln>
          <a:effectLst/>
        </p:spPr>
        <p:txBody>
          <a:bodyPr wrap="square">
            <a:spAutoFit/>
          </a:bodyPr>
          <a:lstStyle/>
          <a:p>
            <a:pPr marL="176213" indent="-176213">
              <a:spcBef>
                <a:spcPts val="1200"/>
              </a:spcBef>
              <a:buClr>
                <a:srgbClr val="003399"/>
              </a:buClr>
              <a:buFont typeface="Wingdings" pitchFamily="2" charset="2"/>
              <a:buChar char="§"/>
            </a:pPr>
            <a:r>
              <a:rPr lang="en-US" altLang="ko-KR" dirty="0" smtClean="0">
                <a:latin typeface="+mn-lt"/>
                <a:ea typeface="굴림" pitchFamily="50" charset="-127"/>
                <a:cs typeface="Tahoma" pitchFamily="34" charset="0"/>
              </a:rPr>
              <a:t>Quality Attribute Rating</a:t>
            </a: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Requirements</a:t>
            </a:r>
            <a:r>
              <a:rPr kumimoji="0" lang="en-US" altLang="ko-KR" sz="2600" b="1" i="0" u="none" strike="noStrike" kern="0" cap="none" spc="0" normalizeH="0" noProof="0" dirty="0" smtClean="0">
                <a:ln>
                  <a:noFill/>
                </a:ln>
                <a:solidFill>
                  <a:schemeClr val="bg1"/>
                </a:solidFill>
                <a:effectLst/>
                <a:uLnTx/>
                <a:uFillTx/>
                <a:latin typeface="맑은 고딕" pitchFamily="50" charset="-127"/>
                <a:ea typeface="맑은 고딕" pitchFamily="50" charset="-127"/>
                <a:cs typeface="Tahoma" pitchFamily="34" charset="0"/>
              </a:rPr>
              <a:t> – Rating</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graphicFrame>
        <p:nvGraphicFramePr>
          <p:cNvPr id="6" name="표 5"/>
          <p:cNvGraphicFramePr>
            <a:graphicFrameLocks noGrp="1"/>
          </p:cNvGraphicFramePr>
          <p:nvPr/>
        </p:nvGraphicFramePr>
        <p:xfrm>
          <a:off x="697114" y="1913021"/>
          <a:ext cx="7677342" cy="1854200"/>
        </p:xfrm>
        <a:graphic>
          <a:graphicData uri="http://schemas.openxmlformats.org/drawingml/2006/table">
            <a:tbl>
              <a:tblPr firstRow="1" bandRow="1">
                <a:tableStyleId>{5940675A-B579-460E-94D1-54222C63F5DA}</a:tableStyleId>
              </a:tblPr>
              <a:tblGrid>
                <a:gridCol w="2559114"/>
                <a:gridCol w="2559114"/>
                <a:gridCol w="2559114"/>
              </a:tblGrid>
              <a:tr h="370840">
                <a:tc>
                  <a:txBody>
                    <a:bodyPr/>
                    <a:lstStyle/>
                    <a:p>
                      <a:pPr algn="ctr" latinLnBrk="1"/>
                      <a:r>
                        <a:rPr lang="en-US" altLang="ko-KR" sz="1400" b="1" dirty="0" smtClean="0"/>
                        <a:t>Priority</a:t>
                      </a:r>
                      <a:endParaRPr lang="ko-KR" altLang="en-US" sz="1400" b="1" dirty="0"/>
                    </a:p>
                  </a:txBody>
                  <a:tcPr anchor="ctr"/>
                </a:tc>
                <a:tc>
                  <a:txBody>
                    <a:bodyPr/>
                    <a:lstStyle/>
                    <a:p>
                      <a:pPr algn="ctr" latinLnBrk="1"/>
                      <a:r>
                        <a:rPr lang="en-US" altLang="ko-KR" sz="1400" b="1" dirty="0" smtClean="0"/>
                        <a:t>Quality</a:t>
                      </a:r>
                      <a:r>
                        <a:rPr lang="en-US" altLang="ko-KR" sz="1400" b="1" baseline="0" dirty="0" smtClean="0"/>
                        <a:t> Attribute</a:t>
                      </a:r>
                      <a:endParaRPr lang="ko-KR" altLang="en-US" sz="1400" b="1" dirty="0"/>
                    </a:p>
                  </a:txBody>
                  <a:tcPr anchor="ctr"/>
                </a:tc>
                <a:tc>
                  <a:txBody>
                    <a:bodyPr/>
                    <a:lstStyle/>
                    <a:p>
                      <a:pPr algn="ctr" latinLnBrk="1"/>
                      <a:r>
                        <a:rPr lang="en-US" altLang="ko-KR" sz="1400" b="1" dirty="0" smtClean="0"/>
                        <a:t>Rating</a:t>
                      </a:r>
                      <a:endParaRPr lang="ko-KR" altLang="en-US" sz="1400" b="1" dirty="0"/>
                    </a:p>
                  </a:txBody>
                  <a:tcPr anchor="ctr"/>
                </a:tc>
              </a:tr>
              <a:tr h="370840">
                <a:tc>
                  <a:txBody>
                    <a:bodyPr/>
                    <a:lstStyle/>
                    <a:p>
                      <a:pPr algn="ctr" latinLnBrk="1"/>
                      <a:r>
                        <a:rPr lang="en-US" altLang="ko-KR" sz="1400" dirty="0" smtClean="0"/>
                        <a:t>1</a:t>
                      </a:r>
                    </a:p>
                  </a:txBody>
                  <a:tcPr anchor="ctr"/>
                </a:tc>
                <a:tc>
                  <a:txBody>
                    <a:bodyPr/>
                    <a:lstStyle/>
                    <a:p>
                      <a:pPr algn="ctr" latinLnBrk="1"/>
                      <a:r>
                        <a:rPr lang="en-US" altLang="ko-KR" sz="1400" dirty="0" smtClean="0"/>
                        <a:t>Performance</a:t>
                      </a:r>
                      <a:endParaRPr lang="ko-KR" altLang="en-US" sz="1400" dirty="0"/>
                    </a:p>
                  </a:txBody>
                  <a:tcPr anchor="ctr"/>
                </a:tc>
                <a:tc>
                  <a:txBody>
                    <a:bodyPr/>
                    <a:lstStyle/>
                    <a:p>
                      <a:pPr algn="ctr" latinLnBrk="1"/>
                      <a:r>
                        <a:rPr lang="en-US" altLang="ko-KR" sz="1400" dirty="0" smtClean="0">
                          <a:solidFill>
                            <a:srgbClr val="FF0000"/>
                          </a:solidFill>
                        </a:rPr>
                        <a:t>4.25</a:t>
                      </a:r>
                      <a:endParaRPr lang="ko-KR" altLang="en-US" sz="1400" dirty="0">
                        <a:solidFill>
                          <a:srgbClr val="FF0000"/>
                        </a:solidFill>
                      </a:endParaRPr>
                    </a:p>
                  </a:txBody>
                  <a:tcPr anchor="ctr"/>
                </a:tc>
              </a:tr>
              <a:tr h="370840">
                <a:tc>
                  <a:txBody>
                    <a:bodyPr/>
                    <a:lstStyle/>
                    <a:p>
                      <a:pPr algn="ctr" latinLnBrk="1"/>
                      <a:r>
                        <a:rPr lang="en-US" altLang="ko-KR" sz="1400" dirty="0" smtClean="0"/>
                        <a:t>2</a:t>
                      </a:r>
                      <a:endParaRPr lang="ko-KR" altLang="en-US" sz="1400" dirty="0"/>
                    </a:p>
                  </a:txBody>
                  <a:tcPr anchor="ctr"/>
                </a:tc>
                <a:tc>
                  <a:txBody>
                    <a:bodyPr/>
                    <a:lstStyle/>
                    <a:p>
                      <a:pPr algn="ctr" latinLnBrk="1"/>
                      <a:r>
                        <a:rPr lang="en-US" altLang="ko-KR" sz="1400" dirty="0" smtClean="0"/>
                        <a:t>Availability</a:t>
                      </a:r>
                      <a:endParaRPr lang="ko-KR" altLang="en-US" sz="1400" dirty="0"/>
                    </a:p>
                  </a:txBody>
                  <a:tcPr anchor="ctr"/>
                </a:tc>
                <a:tc>
                  <a:txBody>
                    <a:bodyPr/>
                    <a:lstStyle/>
                    <a:p>
                      <a:pPr algn="ctr" latinLnBrk="1"/>
                      <a:r>
                        <a:rPr lang="en-US" altLang="ko-KR" sz="1400" dirty="0" smtClean="0">
                          <a:solidFill>
                            <a:srgbClr val="FF0000"/>
                          </a:solidFill>
                        </a:rPr>
                        <a:t>4</a:t>
                      </a:r>
                      <a:endParaRPr lang="ko-KR" altLang="en-US" sz="1400" dirty="0">
                        <a:solidFill>
                          <a:srgbClr val="FF0000"/>
                        </a:solidFill>
                      </a:endParaRPr>
                    </a:p>
                  </a:txBody>
                  <a:tcPr anchor="ctr"/>
                </a:tc>
              </a:tr>
              <a:tr h="370840">
                <a:tc>
                  <a:txBody>
                    <a:bodyPr/>
                    <a:lstStyle/>
                    <a:p>
                      <a:pPr algn="ctr" latinLnBrk="1"/>
                      <a:r>
                        <a:rPr lang="en-US" altLang="ko-KR" sz="1400" dirty="0" smtClean="0"/>
                        <a:t>3</a:t>
                      </a:r>
                      <a:endParaRPr lang="ko-KR" altLang="en-US" sz="1400" dirty="0"/>
                    </a:p>
                  </a:txBody>
                  <a:tcPr anchor="ctr"/>
                </a:tc>
                <a:tc>
                  <a:txBody>
                    <a:bodyPr/>
                    <a:lstStyle/>
                    <a:p>
                      <a:pPr algn="ctr" latinLnBrk="1"/>
                      <a:r>
                        <a:rPr lang="en-US" altLang="ko-KR" sz="1400" dirty="0" smtClean="0"/>
                        <a:t>Modifiability</a:t>
                      </a:r>
                      <a:endParaRPr lang="ko-KR" altLang="en-US" sz="1400" dirty="0"/>
                    </a:p>
                  </a:txBody>
                  <a:tcPr anchor="ctr"/>
                </a:tc>
                <a:tc>
                  <a:txBody>
                    <a:bodyPr/>
                    <a:lstStyle/>
                    <a:p>
                      <a:pPr algn="ctr" latinLnBrk="1"/>
                      <a:r>
                        <a:rPr lang="en-US" altLang="ko-KR" sz="1400" dirty="0" smtClean="0">
                          <a:solidFill>
                            <a:srgbClr val="FF0000"/>
                          </a:solidFill>
                        </a:rPr>
                        <a:t>3</a:t>
                      </a:r>
                      <a:endParaRPr lang="ko-KR" altLang="en-US" sz="1400" dirty="0">
                        <a:solidFill>
                          <a:srgbClr val="FF0000"/>
                        </a:solidFill>
                      </a:endParaRPr>
                    </a:p>
                  </a:txBody>
                  <a:tcPr anchor="ctr"/>
                </a:tc>
              </a:tr>
              <a:tr h="370840">
                <a:tc>
                  <a:txBody>
                    <a:bodyPr/>
                    <a:lstStyle/>
                    <a:p>
                      <a:pPr algn="ctr" latinLnBrk="1"/>
                      <a:r>
                        <a:rPr lang="en-US" altLang="ko-KR" sz="1400" dirty="0" smtClean="0"/>
                        <a:t>4</a:t>
                      </a:r>
                      <a:endParaRPr lang="ko-KR" altLang="en-US" sz="1400" dirty="0"/>
                    </a:p>
                  </a:txBody>
                  <a:tcPr anchor="ctr"/>
                </a:tc>
                <a:tc>
                  <a:txBody>
                    <a:bodyPr/>
                    <a:lstStyle/>
                    <a:p>
                      <a:pPr algn="ctr" latinLnBrk="1"/>
                      <a:r>
                        <a:rPr lang="en-US" altLang="ko-KR" sz="1400" dirty="0" smtClean="0"/>
                        <a:t>Testability</a:t>
                      </a:r>
                      <a:endParaRPr lang="ko-KR" altLang="en-US" sz="1400" dirty="0"/>
                    </a:p>
                  </a:txBody>
                  <a:tcPr anchor="ctr"/>
                </a:tc>
                <a:tc>
                  <a:txBody>
                    <a:bodyPr/>
                    <a:lstStyle/>
                    <a:p>
                      <a:pPr algn="ctr" latinLnBrk="1"/>
                      <a:r>
                        <a:rPr lang="en-US" altLang="ko-KR" sz="1400" dirty="0" smtClean="0">
                          <a:solidFill>
                            <a:srgbClr val="FF0000"/>
                          </a:solidFill>
                        </a:rPr>
                        <a:t>2</a:t>
                      </a:r>
                      <a:endParaRPr lang="ko-KR" altLang="en-US" sz="1400" dirty="0">
                        <a:solidFill>
                          <a:srgbClr val="FF0000"/>
                        </a:solidFill>
                      </a:endParaRPr>
                    </a:p>
                  </a:txBody>
                  <a:tcPr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6</a:t>
            </a:fld>
            <a:endParaRPr lang="en-US" altLang="ko-KR"/>
          </a:p>
        </p:txBody>
      </p:sp>
      <p:sp>
        <p:nvSpPr>
          <p:cNvPr id="110595" name="Text Box 3"/>
          <p:cNvSpPr txBox="1">
            <a:spLocks noChangeArrowheads="1"/>
          </p:cNvSpPr>
          <p:nvPr/>
        </p:nvSpPr>
        <p:spPr bwMode="auto">
          <a:xfrm>
            <a:off x="457200" y="1385179"/>
            <a:ext cx="8153400" cy="4093428"/>
          </a:xfrm>
          <a:prstGeom prst="rect">
            <a:avLst/>
          </a:prstGeom>
          <a:noFill/>
          <a:ln w="9525">
            <a:noFill/>
            <a:miter lim="800000"/>
            <a:headEnd/>
            <a:tailEnd/>
          </a:ln>
          <a:effectLst/>
        </p:spPr>
        <p:txBody>
          <a:bodyPr wrap="square">
            <a:spAutoFit/>
          </a:bodyPr>
          <a:lstStyle/>
          <a:p>
            <a:pPr marL="176213" indent="-176213">
              <a:spcBef>
                <a:spcPts val="1200"/>
              </a:spcBef>
              <a:buClr>
                <a:srgbClr val="003399"/>
              </a:buClr>
              <a:buFont typeface="Wingdings" pitchFamily="2" charset="2"/>
              <a:buChar char="§"/>
            </a:pPr>
            <a:r>
              <a:rPr lang="en-US" altLang="ko-KR" dirty="0" smtClean="0">
                <a:latin typeface="+mn-lt"/>
                <a:ea typeface="굴림" pitchFamily="50" charset="-127"/>
                <a:cs typeface="Tahoma" pitchFamily="34" charset="0"/>
              </a:rPr>
              <a:t>Pipe-filter</a:t>
            </a:r>
          </a:p>
          <a:p>
            <a:pPr marL="633413" lvl="1" indent="-176213">
              <a:spcBef>
                <a:spcPts val="1200"/>
              </a:spcBef>
              <a:buClr>
                <a:srgbClr val="003399"/>
              </a:buClr>
              <a:buFont typeface="Wingdings" pitchFamily="2" charset="2"/>
              <a:buChar char="§"/>
            </a:pPr>
            <a:r>
              <a:rPr lang="en-US" altLang="ko-KR" dirty="0" smtClean="0">
                <a:ea typeface="굴림" pitchFamily="50" charset="-127"/>
                <a:cs typeface="Tahoma" pitchFamily="34" charset="0"/>
              </a:rPr>
              <a:t>Asynchronous</a:t>
            </a:r>
            <a:r>
              <a:rPr lang="en-US" altLang="ko-KR" dirty="0" smtClean="0">
                <a:latin typeface="+mn-lt"/>
                <a:ea typeface="굴림" pitchFamily="50" charset="-127"/>
                <a:cs typeface="Tahoma" pitchFamily="34" charset="0"/>
              </a:rPr>
              <a:t>, concurrent, Independent </a:t>
            </a:r>
          </a:p>
          <a:p>
            <a:pPr marL="633413" lvl="1" indent="-176213">
              <a:spcBef>
                <a:spcPts val="1200"/>
              </a:spcBef>
              <a:buClr>
                <a:srgbClr val="003399"/>
              </a:buClr>
              <a:buFont typeface="Wingdings" pitchFamily="2" charset="2"/>
              <a:buChar char="§"/>
            </a:pPr>
            <a:r>
              <a:rPr lang="en-US" altLang="ko-KR" dirty="0" smtClean="0">
                <a:latin typeface="+mn-lt"/>
                <a:ea typeface="굴림" pitchFamily="50" charset="-127"/>
                <a:cs typeface="Tahoma" pitchFamily="34" charset="0"/>
              </a:rPr>
              <a:t>Data stream </a:t>
            </a:r>
          </a:p>
          <a:p>
            <a:pPr marL="633413" lvl="1" indent="-176213">
              <a:spcBef>
                <a:spcPts val="1200"/>
              </a:spcBef>
              <a:buClr>
                <a:srgbClr val="003399"/>
              </a:buClr>
              <a:buFont typeface="Wingdings" pitchFamily="2" charset="2"/>
              <a:buChar char="§"/>
            </a:pPr>
            <a:r>
              <a:rPr lang="en-US" altLang="ko-KR" dirty="0" smtClean="0">
                <a:latin typeface="+mn-lt"/>
                <a:ea typeface="굴림" pitchFamily="50" charset="-127"/>
                <a:cs typeface="Tahoma" pitchFamily="34" charset="0"/>
              </a:rPr>
              <a:t>Non-recursive, pipeline </a:t>
            </a:r>
          </a:p>
          <a:p>
            <a:pPr marL="633413" lvl="1" indent="-176213">
              <a:spcBef>
                <a:spcPts val="1200"/>
              </a:spcBef>
              <a:buClr>
                <a:srgbClr val="003399"/>
              </a:buClr>
              <a:buFont typeface="Wingdings" pitchFamily="2" charset="2"/>
              <a:buChar char="§"/>
            </a:pPr>
            <a:endParaRPr lang="en-US" altLang="ko-KR" dirty="0" smtClean="0">
              <a:latin typeface="+mn-lt"/>
              <a:ea typeface="굴림" pitchFamily="50" charset="-127"/>
              <a:cs typeface="Tahoma" pitchFamily="34" charset="0"/>
            </a:endParaRPr>
          </a:p>
          <a:p>
            <a:pPr marL="176213" indent="-176213">
              <a:spcBef>
                <a:spcPts val="1200"/>
              </a:spcBef>
              <a:buClr>
                <a:srgbClr val="003399"/>
              </a:buClr>
              <a:buFont typeface="Wingdings" pitchFamily="2" charset="2"/>
              <a:buChar char="§"/>
            </a:pPr>
            <a:r>
              <a:rPr lang="en-US" altLang="ko-KR" dirty="0" smtClean="0">
                <a:latin typeface="+mn-lt"/>
                <a:ea typeface="굴림" pitchFamily="50" charset="-127"/>
                <a:cs typeface="Tahoma" pitchFamily="34" charset="0"/>
              </a:rPr>
              <a:t>Client/Server</a:t>
            </a:r>
          </a:p>
          <a:p>
            <a:pPr marL="633413" lvl="1" indent="-176213">
              <a:spcBef>
                <a:spcPts val="1200"/>
              </a:spcBef>
              <a:buClr>
                <a:srgbClr val="003399"/>
              </a:buClr>
              <a:buFont typeface="Wingdings" pitchFamily="2" charset="2"/>
              <a:buChar char="§"/>
            </a:pPr>
            <a:r>
              <a:rPr lang="en-US" altLang="ko-KR" dirty="0" smtClean="0">
                <a:ea typeface="굴림" pitchFamily="50" charset="-127"/>
                <a:cs typeface="Tahoma" pitchFamily="34" charset="0"/>
              </a:rPr>
              <a:t>Asynchronous </a:t>
            </a:r>
            <a:r>
              <a:rPr lang="en-US" altLang="ko-KR" dirty="0" smtClean="0">
                <a:ea typeface="굴림" pitchFamily="50" charset="-127"/>
                <a:cs typeface="Tahoma" pitchFamily="34" charset="0"/>
              </a:rPr>
              <a:t>/ </a:t>
            </a:r>
            <a:r>
              <a:rPr lang="en-US" altLang="ko-KR" dirty="0" smtClean="0">
                <a:ea typeface="굴림" pitchFamily="50" charset="-127"/>
                <a:cs typeface="Tahoma" pitchFamily="34" charset="0"/>
              </a:rPr>
              <a:t>synchronous</a:t>
            </a:r>
            <a:endParaRPr lang="en-US" altLang="ko-KR" dirty="0" smtClean="0">
              <a:ea typeface="굴림" pitchFamily="50" charset="-127"/>
              <a:cs typeface="Tahoma" pitchFamily="34" charset="0"/>
            </a:endParaRPr>
          </a:p>
          <a:p>
            <a:pPr marL="633413" lvl="1" indent="-176213">
              <a:spcBef>
                <a:spcPts val="1200"/>
              </a:spcBef>
              <a:buClr>
                <a:srgbClr val="003399"/>
              </a:buClr>
              <a:buFont typeface="Wingdings" pitchFamily="2" charset="2"/>
              <a:buChar char="§"/>
            </a:pPr>
            <a:r>
              <a:rPr lang="en-US" altLang="ko-KR" dirty="0" smtClean="0">
                <a:latin typeface="+mn-lt"/>
                <a:ea typeface="굴림" pitchFamily="50" charset="-127"/>
                <a:cs typeface="Tahoma" pitchFamily="34" charset="0"/>
              </a:rPr>
              <a:t>Performance, Modifiability, Reliability</a:t>
            </a:r>
          </a:p>
          <a:p>
            <a:pPr marL="633413" lvl="1" indent="-176213">
              <a:spcBef>
                <a:spcPts val="1200"/>
              </a:spcBef>
              <a:buClr>
                <a:srgbClr val="003399"/>
              </a:buClr>
              <a:buFont typeface="Wingdings" pitchFamily="2" charset="2"/>
              <a:buChar char="§"/>
            </a:pPr>
            <a:r>
              <a:rPr lang="en-US" altLang="ko-KR" dirty="0" smtClean="0">
                <a:latin typeface="+mn-lt"/>
                <a:ea typeface="굴림" pitchFamily="50" charset="-127"/>
                <a:cs typeface="Tahoma" pitchFamily="34" charset="0"/>
              </a:rPr>
              <a:t>N-tier</a:t>
            </a:r>
            <a:endParaRPr lang="en-US" altLang="ko-KR" dirty="0" smtClean="0">
              <a:latin typeface="+mn-lt"/>
              <a:ea typeface="굴림" pitchFamily="50" charset="-127"/>
              <a:cs typeface="Tahoma" pitchFamily="34" charset="0"/>
            </a:endParaRP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Candidate Architecture Style</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7</a:t>
            </a:fld>
            <a:endParaRPr lang="en-US" altLang="ko-KR"/>
          </a:p>
        </p:txBody>
      </p:sp>
      <p:sp>
        <p:nvSpPr>
          <p:cNvPr id="110595" name="Text Box 3"/>
          <p:cNvSpPr txBox="1">
            <a:spLocks noChangeArrowheads="1"/>
          </p:cNvSpPr>
          <p:nvPr/>
        </p:nvSpPr>
        <p:spPr bwMode="auto">
          <a:xfrm>
            <a:off x="457200" y="1385180"/>
            <a:ext cx="8153400" cy="400110"/>
          </a:xfrm>
          <a:prstGeom prst="rect">
            <a:avLst/>
          </a:prstGeom>
          <a:noFill/>
          <a:ln w="9525">
            <a:noFill/>
            <a:miter lim="800000"/>
            <a:headEnd/>
            <a:tailEnd/>
          </a:ln>
          <a:effectLst/>
        </p:spPr>
        <p:txBody>
          <a:bodyPr wrap="square">
            <a:spAutoFit/>
          </a:bodyPr>
          <a:lstStyle/>
          <a:p>
            <a:pPr marL="176213" indent="-176213">
              <a:spcBef>
                <a:spcPts val="1200"/>
              </a:spcBef>
              <a:buClr>
                <a:srgbClr val="003399"/>
              </a:buClr>
              <a:buFont typeface="Wingdings" pitchFamily="2" charset="2"/>
              <a:buChar char="§"/>
            </a:pPr>
            <a:r>
              <a:rPr lang="en-US" altLang="ko-KR" dirty="0" smtClean="0">
                <a:latin typeface="+mn-lt"/>
                <a:ea typeface="굴림" pitchFamily="50" charset="-127"/>
                <a:cs typeface="Tahoma" pitchFamily="34" charset="0"/>
              </a:rPr>
              <a:t>Performance – Throughput</a:t>
            </a: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Scenarios Analysis</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graphicFrame>
        <p:nvGraphicFramePr>
          <p:cNvPr id="6" name="표 5"/>
          <p:cNvGraphicFramePr>
            <a:graphicFrameLocks noGrp="1"/>
          </p:cNvGraphicFramePr>
          <p:nvPr/>
        </p:nvGraphicFramePr>
        <p:xfrm>
          <a:off x="1643380" y="2401567"/>
          <a:ext cx="5857240" cy="3394710"/>
        </p:xfrm>
        <a:graphic>
          <a:graphicData uri="http://schemas.openxmlformats.org/drawingml/2006/table">
            <a:tbl>
              <a:tblPr/>
              <a:tblGrid>
                <a:gridCol w="1329055"/>
                <a:gridCol w="1131570"/>
                <a:gridCol w="1132205"/>
                <a:gridCol w="1066800"/>
                <a:gridCol w="1197610"/>
              </a:tblGrid>
              <a:tr h="0">
                <a:tc>
                  <a:txBody>
                    <a:bodyPr/>
                    <a:lstStyle/>
                    <a:p>
                      <a:pPr algn="just" latinLnBrk="1">
                        <a:spcAft>
                          <a:spcPts val="0"/>
                        </a:spcAft>
                      </a:pPr>
                      <a:r>
                        <a:rPr lang="en-US" sz="1000" kern="100">
                          <a:latin typeface="Tahoma"/>
                          <a:ea typeface="맑은 고딕"/>
                          <a:cs typeface="Times New Roman"/>
                        </a:rPr>
                        <a:t>Scenario No. : 1</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4">
                  <a:txBody>
                    <a:bodyPr/>
                    <a:lstStyle/>
                    <a:p>
                      <a:pPr algn="just" latinLnBrk="1">
                        <a:spcAft>
                          <a:spcPts val="0"/>
                        </a:spcAft>
                      </a:pPr>
                      <a:r>
                        <a:rPr lang="en-US" sz="1000" kern="100">
                          <a:latin typeface="맑은 고딕"/>
                          <a:ea typeface="맑은 고딕"/>
                          <a:cs typeface="Times New Roman"/>
                        </a:rPr>
                        <a:t>Scenario: Upper layer component checks parameter of lower layer components for detecting faults</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0">
                <a:tc>
                  <a:txBody>
                    <a:bodyPr/>
                    <a:lstStyle/>
                    <a:p>
                      <a:pPr algn="just" latinLnBrk="1">
                        <a:spcAft>
                          <a:spcPts val="0"/>
                        </a:spcAft>
                      </a:pPr>
                      <a:r>
                        <a:rPr lang="en-US" sz="1000" kern="100">
                          <a:latin typeface="Tahoma"/>
                          <a:ea typeface="맑은 고딕"/>
                          <a:cs typeface="Times New Roman"/>
                        </a:rPr>
                        <a:t>Attributes </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4">
                  <a:txBody>
                    <a:bodyPr/>
                    <a:lstStyle/>
                    <a:p>
                      <a:pPr algn="just" latinLnBrk="1">
                        <a:spcAft>
                          <a:spcPts val="0"/>
                        </a:spcAft>
                      </a:pPr>
                      <a:r>
                        <a:rPr lang="en-US" sz="1000" kern="100">
                          <a:latin typeface="맑은 고딕"/>
                          <a:ea typeface="맑은 고딕"/>
                          <a:cs typeface="Times New Roman"/>
                        </a:rPr>
                        <a:t>Performance</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0">
                <a:tc>
                  <a:txBody>
                    <a:bodyPr/>
                    <a:lstStyle/>
                    <a:p>
                      <a:pPr algn="just" latinLnBrk="1">
                        <a:spcAft>
                          <a:spcPts val="0"/>
                        </a:spcAft>
                      </a:pPr>
                      <a:r>
                        <a:rPr lang="en-US" sz="1000" kern="100">
                          <a:latin typeface="Tahoma"/>
                          <a:ea typeface="맑은 고딕"/>
                          <a:cs typeface="Times New Roman"/>
                        </a:rPr>
                        <a:t>Environment</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4">
                  <a:txBody>
                    <a:bodyPr/>
                    <a:lstStyle/>
                    <a:p>
                      <a:pPr algn="just" latinLnBrk="1">
                        <a:spcAft>
                          <a:spcPts val="0"/>
                        </a:spcAft>
                      </a:pPr>
                      <a:r>
                        <a:rPr lang="en-US" sz="1000" kern="100">
                          <a:latin typeface="맑은 고딕"/>
                          <a:ea typeface="맑은 고딕"/>
                          <a:cs typeface="Times New Roman"/>
                        </a:rPr>
                        <a:t>Normal operation</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0">
                <a:tc>
                  <a:txBody>
                    <a:bodyPr/>
                    <a:lstStyle/>
                    <a:p>
                      <a:pPr algn="just" latinLnBrk="1">
                        <a:spcAft>
                          <a:spcPts val="0"/>
                        </a:spcAft>
                      </a:pPr>
                      <a:r>
                        <a:rPr lang="en-US" sz="1000" kern="100">
                          <a:latin typeface="Tahoma"/>
                          <a:ea typeface="맑은 고딕"/>
                          <a:cs typeface="Times New Roman"/>
                        </a:rPr>
                        <a:t>Stimulus</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4">
                  <a:txBody>
                    <a:bodyPr/>
                    <a:lstStyle/>
                    <a:p>
                      <a:pPr algn="just" latinLnBrk="1">
                        <a:spcAft>
                          <a:spcPts val="0"/>
                        </a:spcAft>
                      </a:pPr>
                      <a:r>
                        <a:rPr lang="en-US" sz="1000" kern="100">
                          <a:latin typeface="맑은 고딕"/>
                          <a:ea typeface="맑은 고딕"/>
                          <a:cs typeface="Times New Roman"/>
                        </a:rPr>
                        <a:t>Result parameter of operation</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0">
                <a:tc>
                  <a:txBody>
                    <a:bodyPr/>
                    <a:lstStyle/>
                    <a:p>
                      <a:pPr algn="just" latinLnBrk="1">
                        <a:spcAft>
                          <a:spcPts val="0"/>
                        </a:spcAft>
                      </a:pPr>
                      <a:r>
                        <a:rPr lang="en-US" sz="1000" kern="100">
                          <a:latin typeface="Tahoma"/>
                          <a:ea typeface="맑은 고딕"/>
                          <a:cs typeface="Times New Roman"/>
                        </a:rPr>
                        <a:t>Response</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4">
                  <a:txBody>
                    <a:bodyPr/>
                    <a:lstStyle/>
                    <a:p>
                      <a:pPr algn="just" latinLnBrk="1">
                        <a:spcAft>
                          <a:spcPts val="0"/>
                        </a:spcAft>
                      </a:pPr>
                      <a:r>
                        <a:rPr lang="en-US" sz="1000" kern="100">
                          <a:latin typeface="맑은 고딕"/>
                          <a:ea typeface="맑은 고딕"/>
                          <a:cs typeface="Times New Roman"/>
                        </a:rPr>
                        <a:t>Parameter checking is proceeded.</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0">
                <a:tc>
                  <a:txBody>
                    <a:bodyPr/>
                    <a:lstStyle/>
                    <a:p>
                      <a:pPr algn="just" latinLnBrk="1">
                        <a:spcAft>
                          <a:spcPts val="0"/>
                        </a:spcAft>
                      </a:pPr>
                      <a:r>
                        <a:rPr lang="en-US" sz="1000" kern="100">
                          <a:latin typeface="Tahoma"/>
                          <a:ea typeface="맑은 고딕"/>
                          <a:cs typeface="Times New Roman"/>
                        </a:rPr>
                        <a:t>Response measurement</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4">
                  <a:txBody>
                    <a:bodyPr/>
                    <a:lstStyle/>
                    <a:p>
                      <a:pPr algn="just" latinLnBrk="1">
                        <a:spcAft>
                          <a:spcPts val="0"/>
                        </a:spcAft>
                      </a:pPr>
                      <a:r>
                        <a:rPr lang="en-US" sz="1000" kern="100">
                          <a:latin typeface="맑은 고딕"/>
                          <a:ea typeface="맑은 고딕"/>
                          <a:cs typeface="Times New Roman"/>
                        </a:rPr>
                        <a:t>Parameter checking process starts within specific time.</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0">
                <a:tc>
                  <a:txBody>
                    <a:bodyPr/>
                    <a:lstStyle/>
                    <a:p>
                      <a:pPr algn="just" latinLnBrk="1">
                        <a:spcAft>
                          <a:spcPts val="0"/>
                        </a:spcAft>
                      </a:pPr>
                      <a:r>
                        <a:rPr lang="en-US" sz="1000" kern="100">
                          <a:latin typeface="Tahoma"/>
                          <a:ea typeface="맑은 고딕"/>
                          <a:cs typeface="Times New Roman"/>
                        </a:rPr>
                        <a:t>Architectural decision </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latinLnBrk="1">
                        <a:spcAft>
                          <a:spcPts val="0"/>
                        </a:spcAft>
                      </a:pPr>
                      <a:r>
                        <a:rPr lang="en-US" sz="1000" kern="100">
                          <a:latin typeface="맑은 고딕"/>
                          <a:ea typeface="맑은 고딕"/>
                          <a:cs typeface="Times New Roman"/>
                        </a:rPr>
                        <a:t>Sensitivity point</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latinLnBrk="1">
                        <a:spcAft>
                          <a:spcPts val="0"/>
                        </a:spcAft>
                      </a:pPr>
                      <a:r>
                        <a:rPr lang="en-US" sz="1000" kern="100">
                          <a:latin typeface="맑은 고딕"/>
                          <a:ea typeface="맑은 고딕"/>
                          <a:cs typeface="Times New Roman"/>
                        </a:rPr>
                        <a:t>Tradeoff point</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latinLnBrk="1">
                        <a:spcAft>
                          <a:spcPts val="0"/>
                        </a:spcAft>
                      </a:pPr>
                      <a:r>
                        <a:rPr lang="en-US" sz="1000" kern="100">
                          <a:latin typeface="맑은 고딕"/>
                          <a:ea typeface="맑은 고딕"/>
                          <a:cs typeface="Times New Roman"/>
                        </a:rPr>
                        <a:t>Risks</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latinLnBrk="1">
                        <a:spcAft>
                          <a:spcPts val="0"/>
                        </a:spcAft>
                      </a:pPr>
                      <a:r>
                        <a:rPr lang="en-US" sz="1000" kern="100">
                          <a:latin typeface="맑은 고딕"/>
                          <a:ea typeface="맑은 고딕"/>
                          <a:cs typeface="Times New Roman"/>
                        </a:rPr>
                        <a:t>Non-risks</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0">
                <a:tc>
                  <a:txBody>
                    <a:bodyPr/>
                    <a:lstStyle/>
                    <a:p>
                      <a:pPr algn="just" latinLnBrk="1">
                        <a:spcAft>
                          <a:spcPts val="0"/>
                        </a:spcAft>
                      </a:pPr>
                      <a:r>
                        <a:rPr lang="en-US" sz="1000" kern="100">
                          <a:latin typeface="Tahoma"/>
                          <a:ea typeface="맑은 고딕"/>
                          <a:cs typeface="Times New Roman"/>
                        </a:rPr>
                        <a:t>Bound queue sizes</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latinLnBrk="1">
                        <a:spcAft>
                          <a:spcPts val="0"/>
                        </a:spcAft>
                      </a:pPr>
                      <a:r>
                        <a:rPr lang="en-US" sz="1000" kern="100">
                          <a:latin typeface="맑은 고딕"/>
                          <a:ea typeface="맑은 고딕"/>
                          <a:cs typeface="Times New Roman"/>
                        </a:rPr>
                        <a:t>S1</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endParaRPr lang="en-US"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000" kern="100">
                          <a:latin typeface="맑은 고딕"/>
                          <a:ea typeface="맑은 고딕"/>
                          <a:cs typeface="Times New Roman"/>
                        </a:rPr>
                        <a:t>R1</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endParaRPr lang="en-US"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latinLnBrk="1">
                        <a:spcAft>
                          <a:spcPts val="0"/>
                        </a:spcAft>
                      </a:pPr>
                      <a:r>
                        <a:rPr lang="en-US" sz="1000" kern="100">
                          <a:latin typeface="Tahoma"/>
                          <a:ea typeface="맑은 고딕"/>
                          <a:cs typeface="Times New Roman"/>
                        </a:rPr>
                        <a:t>Reasons</a:t>
                      </a:r>
                      <a:endParaRPr lang="ko-KR" sz="1000" kern="10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4">
                  <a:txBody>
                    <a:bodyPr/>
                    <a:lstStyle/>
                    <a:p>
                      <a:pPr marL="342900" lvl="0" indent="-342900" algn="just" latinLnBrk="1">
                        <a:spcAft>
                          <a:spcPts val="0"/>
                        </a:spcAft>
                        <a:buFont typeface="맑은 고딕"/>
                        <a:buChar char="-"/>
                      </a:pPr>
                      <a:r>
                        <a:rPr lang="en-US" sz="1000" kern="100" dirty="0">
                          <a:latin typeface="맑은 고딕"/>
                          <a:ea typeface="맑은 고딕"/>
                          <a:cs typeface="Times New Roman"/>
                        </a:rPr>
                        <a:t>An upper layer can have many lower layer components. If many lower layer components send their parameters to upper layer, response time can be decreased. </a:t>
                      </a:r>
                      <a:endParaRPr lang="ko-KR" sz="1000" kern="100" dirty="0">
                        <a:latin typeface="맑은 고딕"/>
                        <a:ea typeface="맑은 고딕"/>
                        <a:cs typeface="Times New Roman"/>
                      </a:endParaRPr>
                    </a:p>
                    <a:p>
                      <a:pPr marL="342900" lvl="0" indent="-342900" algn="just" latinLnBrk="1">
                        <a:spcAft>
                          <a:spcPts val="0"/>
                        </a:spcAft>
                        <a:buFont typeface="맑은 고딕"/>
                        <a:buChar char="-"/>
                      </a:pPr>
                      <a:r>
                        <a:rPr lang="en-US" sz="1000" kern="100" dirty="0">
                          <a:latin typeface="맑은 고딕"/>
                          <a:ea typeface="맑은 고딕"/>
                          <a:cs typeface="Times New Roman"/>
                        </a:rPr>
                        <a:t>Queue size of upper layer component affects average response time directly. (S1)</a:t>
                      </a:r>
                      <a:endParaRPr lang="ko-KR" sz="1000" kern="100" dirty="0">
                        <a:latin typeface="맑은 고딕"/>
                        <a:ea typeface="맑은 고딕"/>
                        <a:cs typeface="Times New Roman"/>
                      </a:endParaRPr>
                    </a:p>
                    <a:p>
                      <a:pPr marL="342900" lvl="0" indent="-342900" algn="just" latinLnBrk="1">
                        <a:spcAft>
                          <a:spcPts val="0"/>
                        </a:spcAft>
                        <a:buFont typeface="맑은 고딕"/>
                        <a:buChar char="-"/>
                      </a:pPr>
                      <a:r>
                        <a:rPr lang="en-US" sz="1000" kern="100" dirty="0">
                          <a:latin typeface="맑은 고딕"/>
                          <a:ea typeface="맑은 고딕"/>
                          <a:cs typeface="Times New Roman"/>
                        </a:rPr>
                        <a:t>If queue is full, some important parameters can be delayed or discarded. (R1)</a:t>
                      </a:r>
                      <a:endParaRPr lang="ko-KR" sz="1000" kern="100" dirty="0">
                        <a:latin typeface="맑은 고딕"/>
                        <a:ea typeface="맑은 고딕"/>
                        <a:cs typeface="Times New Roman"/>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1"/>
          <p:cNvSpPr>
            <a:spLocks noGrp="1"/>
          </p:cNvSpPr>
          <p:nvPr>
            <p:ph type="sldNum" sz="quarter" idx="10"/>
          </p:nvPr>
        </p:nvSpPr>
        <p:spPr/>
        <p:txBody>
          <a:bodyPr/>
          <a:lstStyle/>
          <a:p>
            <a:fld id="{D72A8A60-AD17-42C9-A57B-59DD42F7C461}" type="slidenum">
              <a:rPr lang="ko-KR" altLang="en-US"/>
              <a:pPr/>
              <a:t>8</a:t>
            </a:fld>
            <a:endParaRPr lang="en-US" altLang="ko-KR"/>
          </a:p>
        </p:txBody>
      </p:sp>
      <p:sp>
        <p:nvSpPr>
          <p:cNvPr id="110595" name="Text Box 3"/>
          <p:cNvSpPr txBox="1">
            <a:spLocks noChangeArrowheads="1"/>
          </p:cNvSpPr>
          <p:nvPr/>
        </p:nvSpPr>
        <p:spPr bwMode="auto">
          <a:xfrm>
            <a:off x="457200" y="1385180"/>
            <a:ext cx="8153400" cy="400110"/>
          </a:xfrm>
          <a:prstGeom prst="rect">
            <a:avLst/>
          </a:prstGeom>
          <a:noFill/>
          <a:ln w="9525">
            <a:noFill/>
            <a:miter lim="800000"/>
            <a:headEnd/>
            <a:tailEnd/>
          </a:ln>
          <a:effectLst/>
        </p:spPr>
        <p:txBody>
          <a:bodyPr wrap="square">
            <a:spAutoFit/>
          </a:bodyPr>
          <a:lstStyle/>
          <a:p>
            <a:pPr marL="176213" indent="-176213">
              <a:spcBef>
                <a:spcPts val="1200"/>
              </a:spcBef>
              <a:buClr>
                <a:srgbClr val="003399"/>
              </a:buClr>
              <a:buFont typeface="Wingdings" pitchFamily="2" charset="2"/>
              <a:buChar char="§"/>
            </a:pPr>
            <a:r>
              <a:rPr lang="en-US" altLang="ko-KR" dirty="0" smtClean="0">
                <a:ea typeface="굴림" pitchFamily="50" charset="-127"/>
                <a:cs typeface="Tahoma" pitchFamily="34" charset="0"/>
              </a:rPr>
              <a:t>Performance – Throughput</a:t>
            </a:r>
          </a:p>
        </p:txBody>
      </p:sp>
      <p:sp>
        <p:nvSpPr>
          <p:cNvPr id="5" name="Rectangle 12"/>
          <p:cNvSpPr txBox="1">
            <a:spLocks noChangeArrowheads="1"/>
          </p:cNvSpPr>
          <p:nvPr/>
        </p:nvSpPr>
        <p:spPr>
          <a:xfrm>
            <a:off x="300038" y="252413"/>
            <a:ext cx="8520112" cy="6477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rPr>
              <a:t>Scenarios Analysis</a:t>
            </a:r>
            <a:endParaRPr kumimoji="0" lang="de-DE" altLang="ko-KR" sz="2600" b="1" i="0" u="none" strike="noStrike" kern="0" cap="none" spc="0" normalizeH="0" baseline="0" noProof="0" dirty="0" smtClean="0">
              <a:ln>
                <a:noFill/>
              </a:ln>
              <a:solidFill>
                <a:schemeClr val="bg1"/>
              </a:solidFill>
              <a:effectLst/>
              <a:uLnTx/>
              <a:uFillTx/>
              <a:latin typeface="맑은 고딕" pitchFamily="50" charset="-127"/>
              <a:ea typeface="맑은 고딕" pitchFamily="50" charset="-127"/>
              <a:cs typeface="Tahoma" pitchFamily="34" charset="0"/>
            </a:endParaRPr>
          </a:p>
        </p:txBody>
      </p:sp>
      <p:graphicFrame>
        <p:nvGraphicFramePr>
          <p:cNvPr id="6" name="표 5"/>
          <p:cNvGraphicFramePr>
            <a:graphicFrameLocks noGrp="1"/>
          </p:cNvGraphicFramePr>
          <p:nvPr/>
        </p:nvGraphicFramePr>
        <p:xfrm>
          <a:off x="697114" y="1913021"/>
          <a:ext cx="7677343" cy="1468120"/>
        </p:xfrm>
        <a:graphic>
          <a:graphicData uri="http://schemas.openxmlformats.org/drawingml/2006/table">
            <a:tbl>
              <a:tblPr firstRow="1" bandRow="1">
                <a:tableStyleId>{5940675A-B579-460E-94D1-54222C63F5DA}</a:tableStyleId>
              </a:tblPr>
              <a:tblGrid>
                <a:gridCol w="1488737"/>
                <a:gridCol w="5512526"/>
                <a:gridCol w="676080"/>
              </a:tblGrid>
              <a:tr h="370840">
                <a:tc>
                  <a:txBody>
                    <a:bodyPr/>
                    <a:lstStyle/>
                    <a:p>
                      <a:pPr algn="ctr" latinLnBrk="1"/>
                      <a:r>
                        <a:rPr lang="en-US" altLang="ko-KR" sz="1200" b="1" dirty="0" smtClean="0"/>
                        <a:t>Architecture</a:t>
                      </a:r>
                      <a:endParaRPr lang="ko-KR" altLang="en-US" sz="1200" b="1" dirty="0"/>
                    </a:p>
                  </a:txBody>
                  <a:tcPr anchor="ctr"/>
                </a:tc>
                <a:tc>
                  <a:txBody>
                    <a:bodyPr/>
                    <a:lstStyle/>
                    <a:p>
                      <a:pPr algn="ctr" latinLnBrk="1"/>
                      <a:r>
                        <a:rPr lang="en-US" altLang="ko-KR" sz="1200" b="1" dirty="0" smtClean="0"/>
                        <a:t>Comparison</a:t>
                      </a:r>
                      <a:endParaRPr lang="ko-KR" altLang="en-US" sz="1200" b="1" dirty="0"/>
                    </a:p>
                  </a:txBody>
                  <a:tcPr anchor="ctr"/>
                </a:tc>
                <a:tc>
                  <a:txBody>
                    <a:bodyPr/>
                    <a:lstStyle/>
                    <a:p>
                      <a:pPr algn="ctr" latinLnBrk="1"/>
                      <a:r>
                        <a:rPr lang="en-US" altLang="ko-KR" sz="1200" b="1" dirty="0" smtClean="0"/>
                        <a:t>Effect</a:t>
                      </a:r>
                      <a:endParaRPr lang="ko-KR" altLang="en-US" sz="1200" b="1" dirty="0"/>
                    </a:p>
                  </a:txBody>
                  <a:tcPr anchor="ctr"/>
                </a:tc>
              </a:tr>
              <a:tr h="370840">
                <a:tc>
                  <a:txBody>
                    <a:bodyPr/>
                    <a:lstStyle/>
                    <a:p>
                      <a:pPr algn="ctr" latinLnBrk="1"/>
                      <a:r>
                        <a:rPr lang="en-US" altLang="ko-KR" sz="1100" dirty="0" smtClean="0"/>
                        <a:t>Pipe-filter</a:t>
                      </a:r>
                    </a:p>
                  </a:txBody>
                  <a:tcPr anchor="ctr"/>
                </a:tc>
                <a:tc>
                  <a:txBody>
                    <a:bodyPr/>
                    <a:lstStyle/>
                    <a:p>
                      <a:pPr algn="l" latinLnBrk="1"/>
                      <a:r>
                        <a:rPr lang="en-US" altLang="ko-KR" sz="1000" dirty="0" smtClean="0"/>
                        <a:t>Performance can</a:t>
                      </a:r>
                      <a:r>
                        <a:rPr lang="en-US" altLang="ko-KR" sz="1000" baseline="0" dirty="0" smtClean="0"/>
                        <a:t> be guaranteed by limiting the bound of queue size but fault information may be lost when the queue entries are full thus, reliability may decrease.</a:t>
                      </a:r>
                      <a:endParaRPr lang="ko-KR" altLang="en-US" sz="1000" dirty="0"/>
                    </a:p>
                  </a:txBody>
                  <a:tcPr anchor="ctr"/>
                </a:tc>
                <a:tc>
                  <a:txBody>
                    <a:bodyPr/>
                    <a:lstStyle/>
                    <a:p>
                      <a:pPr algn="ctr" latinLnBrk="1"/>
                      <a:r>
                        <a:rPr lang="en-US" altLang="ko-KR" sz="1000" dirty="0" smtClean="0">
                          <a:solidFill>
                            <a:srgbClr val="FF0000"/>
                          </a:solidFill>
                        </a:rPr>
                        <a:t>-</a:t>
                      </a:r>
                      <a:endParaRPr lang="ko-KR" altLang="en-US" sz="1000" dirty="0">
                        <a:solidFill>
                          <a:srgbClr val="FF0000"/>
                        </a:solidFill>
                      </a:endParaRPr>
                    </a:p>
                  </a:txBody>
                  <a:tcPr anchor="ctr"/>
                </a:tc>
              </a:tr>
              <a:tr h="370840">
                <a:tc>
                  <a:txBody>
                    <a:bodyPr/>
                    <a:lstStyle/>
                    <a:p>
                      <a:pPr algn="ctr" latinLnBrk="1"/>
                      <a:r>
                        <a:rPr lang="en-US" altLang="ko-KR" sz="1100" dirty="0" smtClean="0"/>
                        <a:t>Client-server</a:t>
                      </a:r>
                      <a:endParaRPr lang="ko-KR" altLang="en-US" sz="1100" dirty="0"/>
                    </a:p>
                  </a:txBody>
                  <a:tcPr anchor="ctr"/>
                </a:tc>
                <a:tc>
                  <a:txBody>
                    <a:bodyPr/>
                    <a:lstStyle/>
                    <a:p>
                      <a:pPr algn="l" latinLnBrk="1"/>
                      <a:r>
                        <a:rPr lang="en-US" altLang="ko-KR" sz="1000" dirty="0" smtClean="0"/>
                        <a:t>Server</a:t>
                      </a:r>
                      <a:r>
                        <a:rPr lang="en-US" altLang="ko-KR" sz="1000" baseline="0" dirty="0" smtClean="0"/>
                        <a:t> can limit the queue entries for the performance while preventing decrement of reliability because if the client requests fault processing when the queue entries of server is full, server sends feedback to client to wait for specific time and client keeps the fault request then attempt to request fault processing again. </a:t>
                      </a:r>
                      <a:r>
                        <a:rPr lang="en-US" altLang="ko-KR" sz="1000" dirty="0" smtClean="0"/>
                        <a:t>Fault</a:t>
                      </a:r>
                      <a:r>
                        <a:rPr lang="en-US" altLang="ko-KR" sz="1000" baseline="0" dirty="0" smtClean="0"/>
                        <a:t> information is not lost leastwise in this architecture.</a:t>
                      </a:r>
                      <a:endParaRPr lang="ko-KR" altLang="en-US" sz="1000" dirty="0"/>
                    </a:p>
                  </a:txBody>
                  <a:tcPr anchor="ctr"/>
                </a:tc>
                <a:tc>
                  <a:txBody>
                    <a:bodyPr/>
                    <a:lstStyle/>
                    <a:p>
                      <a:pPr algn="ctr" latinLnBrk="1"/>
                      <a:r>
                        <a:rPr lang="en-US" altLang="ko-KR" sz="1000" dirty="0" smtClean="0">
                          <a:solidFill>
                            <a:srgbClr val="FF0000"/>
                          </a:solidFill>
                        </a:rPr>
                        <a:t>+</a:t>
                      </a:r>
                      <a:endParaRPr lang="ko-KR" altLang="en-US" sz="1000" dirty="0">
                        <a:solidFill>
                          <a:srgbClr val="FF0000"/>
                        </a:solidFill>
                      </a:endParaRPr>
                    </a:p>
                  </a:txBody>
                  <a:tcPr anchor="ctr"/>
                </a:tc>
              </a:tr>
            </a:tbl>
          </a:graphicData>
        </a:graphic>
      </p:graphicFrame>
      <p:graphicFrame>
        <p:nvGraphicFramePr>
          <p:cNvPr id="2051" name="Object 3"/>
          <p:cNvGraphicFramePr>
            <a:graphicFrameLocks noChangeAspect="1"/>
          </p:cNvGraphicFramePr>
          <p:nvPr/>
        </p:nvGraphicFramePr>
        <p:xfrm>
          <a:off x="1767826" y="3545366"/>
          <a:ext cx="5469004" cy="2924797"/>
        </p:xfrm>
        <a:graphic>
          <a:graphicData uri="http://schemas.openxmlformats.org/presentationml/2006/ole">
            <p:oleObj spid="_x0000_s2051" name="Visio" r:id="rId4" imgW="7094764" imgH="3794265" progId="Visio.Drawing.11">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2168</TotalTime>
  <Words>987</Words>
  <Application>Microsoft Office PowerPoint</Application>
  <PresentationFormat>화면 슬라이드 쇼(4:3)</PresentationFormat>
  <Paragraphs>261</Paragraphs>
  <Slides>24</Slides>
  <Notes>24</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24</vt:i4>
      </vt:variant>
    </vt:vector>
  </HeadingPairs>
  <TitlesOfParts>
    <vt:vector size="26" baseType="lpstr">
      <vt:lpstr>Standarddesign</vt:lpstr>
      <vt:lpstr>Visio</vt:lpstr>
      <vt:lpstr>Project 2 Presentations CS554 – Designs for Software and Systems</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gecko</dc:creator>
  <dc:description>PresentationLoad.com</dc:description>
  <cp:lastModifiedBy>gecko</cp:lastModifiedBy>
  <cp:revision>292</cp:revision>
  <dcterms:created xsi:type="dcterms:W3CDTF">2007-11-27T23:54:21Z</dcterms:created>
  <dcterms:modified xsi:type="dcterms:W3CDTF">2009-12-10T00:20:55Z</dcterms:modified>
</cp:coreProperties>
</file>