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1" r:id="rId4"/>
    <p:sldId id="342" r:id="rId5"/>
    <p:sldId id="334" r:id="rId6"/>
    <p:sldId id="310" r:id="rId7"/>
    <p:sldId id="335" r:id="rId8"/>
    <p:sldId id="337" r:id="rId9"/>
    <p:sldId id="333" r:id="rId10"/>
    <p:sldId id="343" r:id="rId11"/>
    <p:sldId id="339" r:id="rId12"/>
    <p:sldId id="340" r:id="rId13"/>
    <p:sldId id="357" r:id="rId14"/>
    <p:sldId id="341" r:id="rId15"/>
    <p:sldId id="358" r:id="rId16"/>
    <p:sldId id="344" r:id="rId17"/>
    <p:sldId id="346" r:id="rId18"/>
    <p:sldId id="347" r:id="rId19"/>
    <p:sldId id="359" r:id="rId20"/>
    <p:sldId id="345" r:id="rId21"/>
    <p:sldId id="348" r:id="rId22"/>
    <p:sldId id="353" r:id="rId23"/>
    <p:sldId id="354" r:id="rId24"/>
    <p:sldId id="355" r:id="rId25"/>
    <p:sldId id="352" r:id="rId26"/>
    <p:sldId id="360" r:id="rId27"/>
    <p:sldId id="332" r:id="rId28"/>
    <p:sldId id="308" r:id="rId29"/>
    <p:sldId id="286" r:id="rId3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 custT="1"/>
      <dgm:spPr/>
      <dgm:t>
        <a:bodyPr/>
        <a:lstStyle/>
        <a:p>
          <a:r>
            <a:rPr lang="fr-FR" sz="2800" b="1" dirty="0" smtClean="0"/>
            <a:t>New aspects of </a:t>
          </a:r>
          <a:r>
            <a:rPr lang="fr-FR" sz="2800" b="1" dirty="0" err="1" smtClean="0"/>
            <a:t>requirements</a:t>
          </a:r>
          <a:r>
            <a:rPr lang="fr-FR" sz="2800" b="1" dirty="0" smtClean="0"/>
            <a:t> </a:t>
          </a:r>
          <a:r>
            <a:rPr lang="fr-FR" sz="2800" b="1" dirty="0" err="1" smtClean="0"/>
            <a:t>were</a:t>
          </a:r>
          <a:r>
            <a:rPr lang="fr-FR" sz="2800" b="1" dirty="0" smtClean="0"/>
            <a:t> </a:t>
          </a:r>
          <a:r>
            <a:rPr lang="fr-FR" sz="2800" b="1" dirty="0" err="1" smtClean="0"/>
            <a:t>emphasized</a:t>
          </a:r>
          <a:r>
            <a:rPr lang="fr-FR" sz="2800" b="1" dirty="0" smtClean="0"/>
            <a:t> </a:t>
          </a:r>
          <a:r>
            <a:rPr lang="fr-FR" sz="2800" b="1" dirty="0" err="1" smtClean="0"/>
            <a:t>using</a:t>
          </a:r>
          <a:r>
            <a:rPr lang="fr-FR" sz="2800" b="1" dirty="0" smtClean="0"/>
            <a:t> </a:t>
          </a:r>
          <a:r>
            <a:rPr lang="fr-FR" sz="2800" b="1" dirty="0" err="1" smtClean="0"/>
            <a:t>problem</a:t>
          </a:r>
          <a:r>
            <a:rPr lang="fr-FR" sz="2800" b="1" dirty="0" smtClean="0"/>
            <a:t> frames. </a:t>
          </a:r>
        </a:p>
        <a:p>
          <a:r>
            <a:rPr lang="fr-FR" sz="2400" dirty="0" err="1" smtClean="0"/>
            <a:t>Necessity</a:t>
          </a:r>
          <a:r>
            <a:rPr lang="fr-FR" sz="2400" dirty="0" smtClean="0"/>
            <a:t> of:</a:t>
          </a:r>
          <a:endParaRPr lang="fr-FR" sz="2400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400" dirty="0" err="1" smtClean="0"/>
            <a:t>Clearly</a:t>
          </a:r>
          <a:r>
            <a:rPr lang="fr-FR" sz="2400" dirty="0" smtClean="0"/>
            <a:t> </a:t>
          </a:r>
          <a:r>
            <a:rPr lang="fr-FR" sz="2400" dirty="0" err="1" smtClean="0"/>
            <a:t>defining</a:t>
          </a:r>
          <a:r>
            <a:rPr lang="fr-FR" sz="2400" dirty="0" smtClean="0"/>
            <a:t> </a:t>
          </a:r>
          <a:r>
            <a:rPr lang="fr-FR" sz="2400" dirty="0" err="1" smtClean="0"/>
            <a:t>which</a:t>
          </a:r>
          <a:r>
            <a:rPr lang="fr-FR" sz="2400" dirty="0" smtClean="0"/>
            <a:t> </a:t>
          </a:r>
          <a:r>
            <a:rPr lang="fr-FR" sz="2400" dirty="0" err="1" smtClean="0"/>
            <a:t>domains</a:t>
          </a:r>
          <a:r>
            <a:rPr lang="fr-FR" sz="2400" dirty="0" smtClean="0"/>
            <a:t> </a:t>
          </a:r>
          <a:r>
            <a:rPr lang="fr-FR" sz="2400" dirty="0" err="1" smtClean="0"/>
            <a:t>interact</a:t>
          </a:r>
          <a:r>
            <a:rPr lang="fr-FR" sz="2400" dirty="0" smtClean="0"/>
            <a:t> </a:t>
          </a:r>
          <a:r>
            <a:rPr lang="fr-FR" sz="2400" dirty="0" err="1" smtClean="0"/>
            <a:t>with</a:t>
          </a:r>
          <a:r>
            <a:rPr lang="fr-FR" sz="2400" dirty="0" smtClean="0"/>
            <a:t> the machine</a:t>
          </a:r>
          <a:endParaRPr lang="fr-FR" sz="24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400" dirty="0" err="1" smtClean="0"/>
            <a:t>Considering</a:t>
          </a:r>
          <a:r>
            <a:rPr lang="fr-FR" sz="2400" dirty="0" smtClean="0"/>
            <a:t> </a:t>
          </a:r>
          <a:r>
            <a:rPr lang="fr-FR" sz="2400" dirty="0" err="1" smtClean="0"/>
            <a:t>both</a:t>
          </a:r>
          <a:r>
            <a:rPr lang="fr-FR" sz="2400" dirty="0" smtClean="0"/>
            <a:t> data </a:t>
          </a:r>
          <a:r>
            <a:rPr lang="fr-FR" sz="2400" dirty="0" err="1" smtClean="0"/>
            <a:t>storage</a:t>
          </a:r>
          <a:r>
            <a:rPr lang="fr-FR" sz="2400" dirty="0" smtClean="0"/>
            <a:t>, </a:t>
          </a:r>
          <a:r>
            <a:rPr lang="fr-FR" sz="2400" dirty="0" err="1" smtClean="0"/>
            <a:t>processing</a:t>
          </a:r>
          <a:r>
            <a:rPr lang="fr-FR" sz="2400" dirty="0" smtClean="0"/>
            <a:t> and display</a:t>
          </a:r>
          <a:endParaRPr lang="fr-FR" sz="24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400" dirty="0" err="1" smtClean="0"/>
            <a:t>Considering</a:t>
          </a:r>
          <a:r>
            <a:rPr lang="fr-FR" sz="2400" dirty="0" smtClean="0"/>
            <a:t> </a:t>
          </a:r>
          <a:r>
            <a:rPr lang="fr-FR" sz="2400" dirty="0" err="1" smtClean="0"/>
            <a:t>errors</a:t>
          </a:r>
          <a:r>
            <a:rPr lang="fr-FR" sz="2400" dirty="0" smtClean="0"/>
            <a:t> and exceptions in interactions</a:t>
          </a:r>
          <a:endParaRPr lang="fr-FR" sz="24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marL="0" indent="0" algn="l"/>
          <a:r>
            <a:rPr lang="fr-FR" sz="1600" b="1" dirty="0" smtClean="0"/>
            <a:t>Solutions to </a:t>
          </a:r>
          <a:r>
            <a:rPr lang="fr-FR" sz="1600" b="1" dirty="0" err="1" smtClean="0"/>
            <a:t>bring</a:t>
          </a:r>
          <a:r>
            <a:rPr lang="fr-FR" sz="1600" b="1" dirty="0" smtClean="0"/>
            <a:t> to </a:t>
          </a:r>
          <a:r>
            <a:rPr lang="fr-FR" sz="1600" b="1" dirty="0" err="1" smtClean="0"/>
            <a:t>system’s</a:t>
          </a:r>
          <a:r>
            <a:rPr lang="fr-FR" sz="1600" b="1" dirty="0" smtClean="0"/>
            <a:t> </a:t>
          </a:r>
          <a:r>
            <a:rPr lang="fr-FR" sz="1600" b="1" dirty="0" err="1" smtClean="0"/>
            <a:t>requirements</a:t>
          </a:r>
          <a:endParaRPr lang="fr-FR" sz="1600" b="1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b="1" dirty="0" err="1" smtClean="0"/>
            <a:t>Understand</a:t>
          </a:r>
          <a:r>
            <a:rPr lang="fr-FR" sz="1600" b="1" dirty="0" smtClean="0"/>
            <a:t> the </a:t>
          </a:r>
          <a:r>
            <a:rPr lang="fr-FR" sz="1600" b="1" dirty="0" err="1" smtClean="0"/>
            <a:t>underlying</a:t>
          </a:r>
          <a:r>
            <a:rPr lang="fr-FR" sz="1600" b="1" dirty="0" smtClean="0"/>
            <a:t> </a:t>
          </a:r>
          <a:r>
            <a:rPr lang="fr-FR" sz="1600" b="1" dirty="0" err="1" smtClean="0"/>
            <a:t>problems</a:t>
          </a:r>
          <a:r>
            <a:rPr lang="fr-FR" sz="1600" b="1" dirty="0" smtClean="0"/>
            <a:t> </a:t>
          </a:r>
          <a:r>
            <a:rPr lang="fr-FR" sz="1600" b="1" dirty="0" err="1" smtClean="0"/>
            <a:t>before</a:t>
          </a:r>
          <a:r>
            <a:rPr lang="fr-FR" sz="1600" b="1" dirty="0" smtClean="0"/>
            <a:t> </a:t>
          </a:r>
          <a:r>
            <a:rPr lang="fr-FR" sz="1600" b="1" dirty="0" err="1" smtClean="0"/>
            <a:t>considering</a:t>
          </a:r>
          <a:r>
            <a:rPr lang="fr-FR" sz="1600" b="1" dirty="0" smtClean="0"/>
            <a:t> </a:t>
          </a:r>
          <a:r>
            <a:rPr lang="fr-FR" sz="1600" b="1" dirty="0" err="1" smtClean="0"/>
            <a:t>any</a:t>
          </a:r>
          <a:r>
            <a:rPr lang="fr-FR" sz="1600" b="1" dirty="0" smtClean="0"/>
            <a:t> </a:t>
          </a:r>
          <a:r>
            <a:rPr lang="fr-FR" sz="1600" b="1" dirty="0" err="1" smtClean="0"/>
            <a:t>specification</a:t>
          </a:r>
          <a:endParaRPr lang="fr-FR" sz="1600" b="1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3AFF89AC-102C-470C-93F8-3F8E1C071C4D}">
      <dgm:prSet custT="1"/>
      <dgm:spPr/>
      <dgm:t>
        <a:bodyPr/>
        <a:lstStyle/>
        <a:p>
          <a:pPr algn="ctr"/>
          <a:r>
            <a:rPr lang="fr-FR" sz="2300" b="1" i="0" dirty="0" err="1" smtClean="0"/>
            <a:t>Usa</a:t>
          </a:r>
          <a:r>
            <a:rPr lang="fr-FR" sz="2300" b="1" dirty="0" err="1" smtClean="0"/>
            <a:t>bility</a:t>
          </a:r>
          <a:endParaRPr lang="fr-FR" sz="2300" b="1" dirty="0"/>
        </a:p>
      </dgm:t>
    </dgm:pt>
    <dgm:pt modelId="{44051346-A052-47C2-B563-FCDE11DDEA57}" type="parTrans" cxnId="{B42B5352-AF05-42E9-98E2-55177C4CC6A0}">
      <dgm:prSet/>
      <dgm:spPr/>
      <dgm:t>
        <a:bodyPr/>
        <a:lstStyle/>
        <a:p>
          <a:endParaRPr lang="fr-FR"/>
        </a:p>
      </dgm:t>
    </dgm:pt>
    <dgm:pt modelId="{EDEC90CD-0734-491F-B4FF-8A70B7C8F432}" type="sibTrans" cxnId="{B42B5352-AF05-42E9-98E2-55177C4CC6A0}">
      <dgm:prSet/>
      <dgm:spPr/>
      <dgm:t>
        <a:bodyPr/>
        <a:lstStyle/>
        <a:p>
          <a:endParaRPr lang="fr-FR"/>
        </a:p>
      </dgm:t>
    </dgm:pt>
    <dgm:pt modelId="{E4089555-E91C-4BF3-9601-BE63FB847D20}">
      <dgm:prSet custT="1"/>
      <dgm:spPr/>
      <dgm:t>
        <a:bodyPr/>
        <a:lstStyle/>
        <a:p>
          <a:pPr algn="ctr"/>
          <a:r>
            <a:rPr lang="fr-FR" sz="1600" b="1" dirty="0" err="1" smtClean="0"/>
            <a:t>Measure</a:t>
          </a:r>
          <a:r>
            <a:rPr lang="fr-FR" sz="1600" b="1" dirty="0" smtClean="0"/>
            <a:t> the </a:t>
          </a:r>
          <a:r>
            <a:rPr lang="fr-FR" sz="1600" b="1" dirty="0" err="1" smtClean="0"/>
            <a:t>quality</a:t>
          </a:r>
          <a:r>
            <a:rPr lang="fr-FR" sz="1600" b="1" dirty="0" smtClean="0"/>
            <a:t> of interaction</a:t>
          </a:r>
          <a:endParaRPr lang="fr-FR" sz="1600" b="1" dirty="0"/>
        </a:p>
      </dgm:t>
    </dgm:pt>
    <dgm:pt modelId="{1BF948FE-B8D9-42D3-9E3F-65C037932561}" type="parTrans" cxnId="{74C556B9-D7EC-46BE-820D-6B751B6C9818}">
      <dgm:prSet/>
      <dgm:spPr/>
      <dgm:t>
        <a:bodyPr/>
        <a:lstStyle/>
        <a:p>
          <a:endParaRPr lang="fr-FR"/>
        </a:p>
      </dgm:t>
    </dgm:pt>
    <dgm:pt modelId="{89B8F985-AF76-4286-9986-302FD77EB106}" type="sibTrans" cxnId="{74C556B9-D7EC-46BE-820D-6B751B6C9818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3" custScaleX="188018" custScaleY="138662" custLinFactX="6405" custLinFactY="-34033" custLinFactNeighborX="100000" custLinFactNeighborY="-100000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3" custScaleX="294534" custScaleY="294534" custLinFactX="145981" custLinFactY="-132048" custLinFactNeighborX="200000" custLinFactNeighborY="-200000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3" custScaleX="208200" custScaleY="152339" custLinFactX="60565" custLinFactY="-48897" custLinFactNeighborX="100000" custLinFactNeighborY="-100000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3" custScaleX="305294" custScaleY="305294" custLinFactY="-132048" custLinFactNeighborX="-74730" custLinFactNeighborY="-200000"/>
      <dgm:spPr/>
      <dgm:t>
        <a:bodyPr/>
        <a:lstStyle/>
        <a:p>
          <a:endParaRPr lang="fr-FR"/>
        </a:p>
      </dgm:t>
    </dgm:pt>
    <dgm:pt modelId="{8F581EAF-03AC-40E9-94F3-74FC01AE3A2A}" type="pres">
      <dgm:prSet presAssocID="{00B5D94F-4CF5-4537-BCFB-3CF754B77F10}" presName="transSpace" presStyleCnt="0"/>
      <dgm:spPr/>
    </dgm:pt>
    <dgm:pt modelId="{C342A948-044C-4CFB-9CD7-093A1CCA9598}" type="pres">
      <dgm:prSet presAssocID="{3AFF89AC-102C-470C-93F8-3F8E1C071C4D}" presName="posSpace" presStyleCnt="0"/>
      <dgm:spPr/>
    </dgm:pt>
    <dgm:pt modelId="{6A9CFB70-B618-4C76-8EC9-ACA25EAFE57E}" type="pres">
      <dgm:prSet presAssocID="{3AFF89AC-102C-470C-93F8-3F8E1C071C4D}" presName="vertFlow" presStyleCnt="0"/>
      <dgm:spPr/>
    </dgm:pt>
    <dgm:pt modelId="{5C562CF4-1CD1-489E-B209-BA96DC711FB9}" type="pres">
      <dgm:prSet presAssocID="{3AFF89AC-102C-470C-93F8-3F8E1C071C4D}" presName="topSpace" presStyleCnt="0"/>
      <dgm:spPr/>
    </dgm:pt>
    <dgm:pt modelId="{09292B02-C8D4-4F1A-B0A1-E5AD8C7598C7}" type="pres">
      <dgm:prSet presAssocID="{3AFF89AC-102C-470C-93F8-3F8E1C071C4D}" presName="firstComp" presStyleCnt="0"/>
      <dgm:spPr/>
    </dgm:pt>
    <dgm:pt modelId="{0195AC62-205F-4CE8-B650-8493F5569789}" type="pres">
      <dgm:prSet presAssocID="{3AFF89AC-102C-470C-93F8-3F8E1C071C4D}" presName="firstChild" presStyleLbl="bgAccFollowNode1" presStyleIdx="2" presStyleCnt="3" custScaleX="191766" custScaleY="191766" custLinFactX="-133635" custLinFactY="141625" custLinFactNeighborX="-200000" custLinFactNeighborY="200000"/>
      <dgm:spPr/>
      <dgm:t>
        <a:bodyPr/>
        <a:lstStyle/>
        <a:p>
          <a:endParaRPr lang="fr-FR"/>
        </a:p>
      </dgm:t>
    </dgm:pt>
    <dgm:pt modelId="{29ED0B57-648B-4F93-9234-3C457F3E2E4C}" type="pres">
      <dgm:prSet presAssocID="{3AFF89AC-102C-470C-93F8-3F8E1C071C4D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1AF63-5468-4369-B305-1C9B12DFF84F}" type="pres">
      <dgm:prSet presAssocID="{3AFF89AC-102C-470C-93F8-3F8E1C071C4D}" presName="negSpace" presStyleCnt="0"/>
      <dgm:spPr/>
    </dgm:pt>
    <dgm:pt modelId="{B8D35EF5-5F2C-4615-9046-FB6BEB2C3B81}" type="pres">
      <dgm:prSet presAssocID="{3AFF89AC-102C-470C-93F8-3F8E1C071C4D}" presName="circle" presStyleLbl="node1" presStyleIdx="2" presStyleCnt="3" custScaleX="315790" custScaleY="315790" custLinFactX="-300000" custLinFactNeighborX="-374928" custLinFactNeighborY="99233"/>
      <dgm:spPr/>
      <dgm:t>
        <a:bodyPr/>
        <a:lstStyle/>
        <a:p>
          <a:endParaRPr lang="fr-FR"/>
        </a:p>
      </dgm:t>
    </dgm:pt>
  </dgm:ptLst>
  <dgm:cxnLst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9AE13D64-7CDF-48F0-966B-3619B9D737A4}" type="presOf" srcId="{E4089555-E91C-4BF3-9601-BE63FB847D20}" destId="{0195AC62-205F-4CE8-B650-8493F5569789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4C556B9-D7EC-46BE-820D-6B751B6C9818}" srcId="{3AFF89AC-102C-470C-93F8-3F8E1C071C4D}" destId="{E4089555-E91C-4BF3-9601-BE63FB847D20}" srcOrd="0" destOrd="0" parTransId="{1BF948FE-B8D9-42D3-9E3F-65C037932561}" sibTransId="{89B8F985-AF76-4286-9986-302FD77EB106}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B42B5352-AF05-42E9-98E2-55177C4CC6A0}" srcId="{A4CD16CE-6FF8-4F5B-AA56-6CB89BBB69F9}" destId="{3AFF89AC-102C-470C-93F8-3F8E1C071C4D}" srcOrd="2" destOrd="0" parTransId="{44051346-A052-47C2-B563-FCDE11DDEA57}" sibTransId="{EDEC90CD-0734-491F-B4FF-8A70B7C8F432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D7D86CA-0E72-4FE2-9089-C3B978B4C7D8}" type="presOf" srcId="{3AFF89AC-102C-470C-93F8-3F8E1C071C4D}" destId="{B8D35EF5-5F2C-4615-9046-FB6BEB2C3B81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88825837-57BE-424D-952E-1B7AE593BB82}" type="presOf" srcId="{E4089555-E91C-4BF3-9601-BE63FB847D20}" destId="{29ED0B57-648B-4F93-9234-3C457F3E2E4C}" srcOrd="1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  <dgm:cxn modelId="{2EBA5676-D9AA-47A7-9D7B-A6619835FB84}" type="presParOf" srcId="{5374C97F-BB9F-435F-A1D9-E5249B9981AF}" destId="{8F581EAF-03AC-40E9-94F3-74FC01AE3A2A}" srcOrd="9" destOrd="0" presId="urn:microsoft.com/office/officeart/2005/8/layout/hList9"/>
    <dgm:cxn modelId="{9D0FAD78-34E0-4458-87C1-3A35F500A68C}" type="presParOf" srcId="{5374C97F-BB9F-435F-A1D9-E5249B9981AF}" destId="{C342A948-044C-4CFB-9CD7-093A1CCA9598}" srcOrd="10" destOrd="0" presId="urn:microsoft.com/office/officeart/2005/8/layout/hList9"/>
    <dgm:cxn modelId="{2945CBE3-5368-4835-9D41-C4268F116305}" type="presParOf" srcId="{5374C97F-BB9F-435F-A1D9-E5249B9981AF}" destId="{6A9CFB70-B618-4C76-8EC9-ACA25EAFE57E}" srcOrd="11" destOrd="0" presId="urn:microsoft.com/office/officeart/2005/8/layout/hList9"/>
    <dgm:cxn modelId="{72058F61-8A81-4A2F-9C20-56CC29714708}" type="presParOf" srcId="{6A9CFB70-B618-4C76-8EC9-ACA25EAFE57E}" destId="{5C562CF4-1CD1-489E-B209-BA96DC711FB9}" srcOrd="0" destOrd="0" presId="urn:microsoft.com/office/officeart/2005/8/layout/hList9"/>
    <dgm:cxn modelId="{75E7C628-9797-4A9E-B85E-A13D8B6E6E17}" type="presParOf" srcId="{6A9CFB70-B618-4C76-8EC9-ACA25EAFE57E}" destId="{09292B02-C8D4-4F1A-B0A1-E5AD8C7598C7}" srcOrd="1" destOrd="0" presId="urn:microsoft.com/office/officeart/2005/8/layout/hList9"/>
    <dgm:cxn modelId="{E42970B8-8675-4546-8E2E-A0E3A4050638}" type="presParOf" srcId="{09292B02-C8D4-4F1A-B0A1-E5AD8C7598C7}" destId="{0195AC62-205F-4CE8-B650-8493F5569789}" srcOrd="0" destOrd="0" presId="urn:microsoft.com/office/officeart/2005/8/layout/hList9"/>
    <dgm:cxn modelId="{26230ACD-5332-46E4-87D8-D1377F2CE8D8}" type="presParOf" srcId="{09292B02-C8D4-4F1A-B0A1-E5AD8C7598C7}" destId="{29ED0B57-648B-4F93-9234-3C457F3E2E4C}" srcOrd="1" destOrd="0" presId="urn:microsoft.com/office/officeart/2005/8/layout/hList9"/>
    <dgm:cxn modelId="{52C185FA-F798-4126-9B6F-6BDD2BA2044C}" type="presParOf" srcId="{5374C97F-BB9F-435F-A1D9-E5249B9981AF}" destId="{CE41AF63-5468-4369-B305-1C9B12DFF84F}" srcOrd="12" destOrd="0" presId="urn:microsoft.com/office/officeart/2005/8/layout/hList9"/>
    <dgm:cxn modelId="{408D3B45-370F-49FF-BD0C-77CF8044519B}" type="presParOf" srcId="{5374C97F-BB9F-435F-A1D9-E5249B9981AF}" destId="{B8D35EF5-5F2C-4615-9046-FB6BEB2C3B81}" srcOrd="13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15/10/2009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15/10/2009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8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392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924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147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Safe response in case of hazardous conditions :</a:t>
            </a:r>
            <a:endParaRPr lang="fr-FR" dirty="0"/>
          </a:p>
        </p:txBody>
      </p:sp>
      <p:pic>
        <p:nvPicPr>
          <p:cNvPr id="1026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779118"/>
            <a:ext cx="6174448" cy="4821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="" xmlns:a14="http://schemas.microsoft.com/office/drawing/2007/7/7/main" val="1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924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4259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4778" y="0"/>
            <a:ext cx="878171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="" xmlns:a14="http://schemas.microsoft.com/office/drawing/2007/7/7/main" val="1"/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42412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system, restart system &amp; refresh system state :</a:t>
            </a:r>
            <a:endParaRPr lang="fr-FR" dirty="0"/>
          </a:p>
        </p:txBody>
      </p:sp>
      <p:pic>
        <p:nvPicPr>
          <p:cNvPr id="2050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6172168" cy="4608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="" xmlns:a14="http://schemas.microsoft.com/office/drawing/2007/7/7/main" val="1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924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699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8423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="" xmlns:a14="http://schemas.microsoft.com/office/drawing/2007/7/7/main" val="1"/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32460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07/7/12/main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79051" cy="5733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3944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5" name="Picture 3" descr="D:\Bureau\Capturer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69923" cy="45365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42803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D:\Bureau\Capturer2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5831"/>
            <a:ext cx="8712968" cy="3749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154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07/7/12/main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643702" y="0"/>
            <a:ext cx="19143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b="1" i="0" u="sng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5788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22788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="" xmlns:a14="http://schemas.microsoft.com/office/drawing/2007/7/7/main" val="1"/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5750" y="1268760"/>
            <a:ext cx="8643968" cy="5303490"/>
          </a:xfrm>
        </p:spPr>
        <p:txBody>
          <a:bodyPr/>
          <a:lstStyle/>
          <a:p>
            <a:pPr indent="0" eaLnBrk="1" hangingPunct="1">
              <a:buSzPct val="100000"/>
              <a:buNone/>
            </a:pPr>
            <a:r>
              <a:rPr lang="en-US" altLang="ko-KR" sz="4000" b="1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24</a:t>
            </a:r>
            <a:r>
              <a:rPr lang="en-US" altLang="ko-KR" dirty="0" smtClean="0">
                <a:ea typeface="굴림" charset="-127"/>
              </a:rPr>
              <a:t> 	</a:t>
            </a:r>
            <a:r>
              <a:rPr lang="en-US" altLang="ko-KR" b="1" dirty="0" smtClean="0">
                <a:ea typeface="굴림" charset="-127"/>
              </a:rPr>
              <a:t>Views has to be consistent from one to another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25</a:t>
            </a:r>
            <a:r>
              <a:rPr lang="en-US" altLang="ko-KR" sz="3200" b="1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 	</a:t>
            </a:r>
            <a:r>
              <a:rPr lang="en-US" altLang="ko-KR" dirty="0" smtClean="0">
                <a:ea typeface="굴림" charset="-127"/>
              </a:rPr>
              <a:t>Modification in one screen affect the others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15</a:t>
            </a:r>
            <a:r>
              <a:rPr lang="en-US" altLang="ko-KR" dirty="0" smtClean="0">
                <a:ea typeface="굴림" charset="-127"/>
              </a:rPr>
              <a:t> 	</a:t>
            </a:r>
            <a:r>
              <a:rPr lang="en-US" altLang="ko-KR" b="1" dirty="0" smtClean="0">
                <a:ea typeface="굴림" charset="-127"/>
              </a:rPr>
              <a:t>Concurrent activities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16</a:t>
            </a:r>
            <a:r>
              <a:rPr lang="en-US" altLang="ko-KR" dirty="0" smtClean="0">
                <a:ea typeface="굴림" charset="-127"/>
              </a:rPr>
              <a:t> 	Navigation within a single view 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26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</a:t>
            </a:r>
            <a:r>
              <a:rPr lang="en-US" altLang="ko-KR" b="1" dirty="0" smtClean="0">
                <a:ea typeface="굴림" charset="-127"/>
              </a:rPr>
              <a:t>Displaying in different views &amp; ways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03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Canceling actions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19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 expected duration of any action</a:t>
            </a:r>
            <a:endParaRPr lang="en-US" altLang="ko-KR" b="1" dirty="0" smtClean="0">
              <a:ea typeface="굴림" charset="-127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9143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b="1" i="0" u="sng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2159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Cours\554 - Design\Euroteam\Project 1\Part Final\Prototypes\screen2_Information_beforeBack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568000" cy="685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07/7/12/main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07/7/12/main" val="2631559223"/>
              </p:ext>
            </p:extLst>
          </p:nvPr>
        </p:nvGraphicFramePr>
        <p:xfrm>
          <a:off x="785786" y="1214422"/>
          <a:ext cx="7917733" cy="527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07/7/12/main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  <p:pic>
        <p:nvPicPr>
          <p:cNvPr id="10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07/7/12/main" val="29961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ault </a:t>
            </a:r>
            <a:r>
              <a:rPr lang="en-US" b="1" dirty="0"/>
              <a:t>D</a:t>
            </a:r>
            <a:r>
              <a:rPr lang="en-US" dirty="0"/>
              <a:t>etection,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R</a:t>
            </a:r>
            <a:r>
              <a:rPr lang="en-US" dirty="0"/>
              <a:t>ecovery </a:t>
            </a:r>
            <a:r>
              <a:rPr lang="en-US" dirty="0" smtClean="0"/>
              <a:t>(</a:t>
            </a:r>
            <a:r>
              <a:rPr lang="en-US" b="1" dirty="0"/>
              <a:t>FDIR</a:t>
            </a:r>
            <a:r>
              <a:rPr lang="en-US" dirty="0" smtClean="0"/>
              <a:t>) system is monitoring systems for spacecraft. </a:t>
            </a:r>
          </a:p>
          <a:p>
            <a:endParaRPr lang="en-US" dirty="0"/>
          </a:p>
          <a:p>
            <a:r>
              <a:rPr lang="en-US" dirty="0" smtClean="0"/>
              <a:t>FDIR</a:t>
            </a:r>
          </a:p>
          <a:p>
            <a:pPr lvl="1"/>
            <a:r>
              <a:rPr lang="en-US" dirty="0"/>
              <a:t>Guarantee the completion of any time critical </a:t>
            </a:r>
            <a:r>
              <a:rPr lang="en-US" dirty="0" smtClean="0"/>
              <a:t>activities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Display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 data to data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fault</a:t>
            </a:r>
            <a:endParaRPr lang="fr-FR" dirty="0" smtClean="0"/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irresolvable</a:t>
            </a:r>
            <a:r>
              <a:rPr lang="fr-FR" dirty="0" smtClean="0"/>
              <a:t> conditions in reports</a:t>
            </a:r>
          </a:p>
          <a:p>
            <a:pPr lvl="1"/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 smtClean="0"/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the control </a:t>
            </a:r>
            <a:r>
              <a:rPr lang="en-US" dirty="0" smtClean="0"/>
              <a:t>with </a:t>
            </a:r>
            <a:r>
              <a:rPr lang="en-US" dirty="0"/>
              <a:t>safety, </a:t>
            </a:r>
            <a:r>
              <a:rPr lang="en-US" dirty="0" err="1"/>
              <a:t>observability</a:t>
            </a:r>
            <a:r>
              <a:rPr lang="en-US" dirty="0"/>
              <a:t> &amp; </a:t>
            </a:r>
            <a:r>
              <a:rPr lang="en-US" dirty="0" err="1"/>
              <a:t>commandability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1/2:  </a:t>
            </a:r>
            <a:r>
              <a:rPr lang="fr-FR" b="1" i="1" dirty="0" smtClean="0"/>
              <a:t>Display information </a:t>
            </a:r>
            <a:r>
              <a:rPr lang="fr-FR" b="1" i="1" dirty="0" err="1" smtClean="0"/>
              <a:t>continuously</a:t>
            </a:r>
            <a:endParaRPr lang="fr-FR" sz="3200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766055" y="2094669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7584" y="3299779"/>
            <a:ext cx="1512168" cy="792088"/>
            <a:chOff x="827584" y="3068960"/>
            <a:chExt cx="1512168" cy="792088"/>
          </a:xfrm>
        </p:grpSpPr>
        <p:sp>
          <p:nvSpPr>
            <p:cNvPr id="47" name="Rectangle 4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696236" y="3119759"/>
            <a:ext cx="1800200" cy="1152128"/>
            <a:chOff x="6696236" y="2888940"/>
            <a:chExt cx="1800200" cy="1152128"/>
          </a:xfrm>
        </p:grpSpPr>
        <p:sp>
          <p:nvSpPr>
            <p:cNvPr id="51" name="Oval 5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364088" y="4103162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39752" y="3695823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339752" y="2496636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7101" y="5242303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5979270" y="407212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6156176" y="26319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51920" y="208498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display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851920" y="4271886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65" name="TextBox 64"/>
          <p:cNvSpPr txBox="1"/>
          <p:nvPr/>
        </p:nvSpPr>
        <p:spPr>
          <a:xfrm>
            <a:off x="827584" y="5253337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 Placeholder 48"/>
          <p:cNvSpPr txBox="1">
            <a:spLocks/>
          </p:cNvSpPr>
          <p:nvPr/>
        </p:nvSpPr>
        <p:spPr>
          <a:xfrm>
            <a:off x="3047782" y="39281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7" name="Text Placeholder 48"/>
          <p:cNvSpPr txBox="1">
            <a:spLocks/>
          </p:cNvSpPr>
          <p:nvPr/>
        </p:nvSpPr>
        <p:spPr>
          <a:xfrm>
            <a:off x="2882926" y="277597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7584" y="5713511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27101" y="5713511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5776" y="6084585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7698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2/2:           </a:t>
            </a:r>
            <a:r>
              <a:rPr lang="fr-FR" b="1" i="1" dirty="0" smtClean="0"/>
              <a:t>Information </a:t>
            </a:r>
            <a:r>
              <a:rPr lang="fr-FR" b="1" i="1" dirty="0" err="1" smtClean="0"/>
              <a:t>retrieval</a:t>
            </a:r>
            <a:endParaRPr lang="fr-FR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5766055" y="1994302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27584" y="3199412"/>
            <a:ext cx="1512168" cy="792088"/>
            <a:chOff x="827584" y="3068960"/>
            <a:chExt cx="1512168" cy="792088"/>
          </a:xfrm>
        </p:grpSpPr>
        <p:sp>
          <p:nvSpPr>
            <p:cNvPr id="28" name="Rectangle 27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696236" y="3019392"/>
            <a:ext cx="1800200" cy="1152128"/>
            <a:chOff x="6696236" y="2888940"/>
            <a:chExt cx="1800200" cy="1152128"/>
          </a:xfrm>
        </p:grpSpPr>
        <p:sp>
          <p:nvSpPr>
            <p:cNvPr id="32" name="Oval 31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5364088" y="4002795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39752" y="3595456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39752" y="2396269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7584" y="5454979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Placeholder 48"/>
          <p:cNvSpPr txBox="1">
            <a:spLocks/>
          </p:cNvSpPr>
          <p:nvPr/>
        </p:nvSpPr>
        <p:spPr>
          <a:xfrm>
            <a:off x="5979270" y="397175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6156176" y="253159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51920" y="408931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3851920" y="201607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827584" y="4687029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 Placeholder 48"/>
          <p:cNvSpPr txBox="1">
            <a:spLocks/>
          </p:cNvSpPr>
          <p:nvPr/>
        </p:nvSpPr>
        <p:spPr>
          <a:xfrm>
            <a:off x="3047782" y="382773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70" name="Text Placeholder 48"/>
          <p:cNvSpPr txBox="1">
            <a:spLocks/>
          </p:cNvSpPr>
          <p:nvPr/>
        </p:nvSpPr>
        <p:spPr>
          <a:xfrm>
            <a:off x="2882926" y="26756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08103" y="51190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14414" y="6093296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3" y="5695141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02736" y="-24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248093" y="-24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297771" y="-24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643702" y="-24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4635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07/7/12/main" val="1786889323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2736" y="0"/>
            <a:ext cx="17475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07/7/12/main" val="2737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726</Words>
  <Application>Microsoft Office PowerPoint</Application>
  <PresentationFormat>Affichage à l'écran (4:3)</PresentationFormat>
  <Paragraphs>218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Charte graphique_PA</vt:lpstr>
      <vt:lpstr>FDIR    Spacecraft fault protection system</vt:lpstr>
      <vt:lpstr>Table of Contents</vt:lpstr>
      <vt:lpstr>Diapositive 3</vt:lpstr>
      <vt:lpstr>Business purpose &amp; requirements</vt:lpstr>
      <vt:lpstr>Problem frames</vt:lpstr>
      <vt:lpstr>Problem frames (cont.)</vt:lpstr>
      <vt:lpstr>Problem frames (cont.)</vt:lpstr>
      <vt:lpstr>Problem frames (cont.)</vt:lpstr>
      <vt:lpstr>Diapositive 9</vt:lpstr>
      <vt:lpstr>Use case diagram</vt:lpstr>
      <vt:lpstr>Sequence diagrams</vt:lpstr>
      <vt:lpstr>Diapositive 12</vt:lpstr>
      <vt:lpstr>Sequence diagrams (cont.)</vt:lpstr>
      <vt:lpstr>Diapositive 14</vt:lpstr>
      <vt:lpstr>Diapositive 15</vt:lpstr>
      <vt:lpstr>Identified attributes</vt:lpstr>
      <vt:lpstr>Improvised attributes</vt:lpstr>
      <vt:lpstr>Improvised attributes (cont.)</vt:lpstr>
      <vt:lpstr>Diapositive 19</vt:lpstr>
      <vt:lpstr>User interface design</vt:lpstr>
      <vt:lpstr>Diapositive 21</vt:lpstr>
      <vt:lpstr>Diapositive 22</vt:lpstr>
      <vt:lpstr>Diapositive 23</vt:lpstr>
      <vt:lpstr>Usability scenarios discussions</vt:lpstr>
      <vt:lpstr>Diapositive 25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196</cp:revision>
  <dcterms:created xsi:type="dcterms:W3CDTF">2009-09-23T16:56:23Z</dcterms:created>
  <dcterms:modified xsi:type="dcterms:W3CDTF">2009-10-15T06:08:09Z</dcterms:modified>
</cp:coreProperties>
</file>