
<file path=[Content_Types].xml><?xml version="1.0" encoding="utf-8"?>
<Types xmlns="http://schemas.openxmlformats.org/package/2006/content-types">
  <Override PartName="/ppt/diagrams/data2.xml" ContentType="application/vnd.openxmlformats-officedocument.drawingml.diagramData+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diagrams/colors1.xml" ContentType="application/vnd.openxmlformats-officedocument.drawingml.diagramColors+xml"/>
  <Override PartName="/ppt/slides/slide30.xml" ContentType="application/vnd.openxmlformats-officedocument.presentationml.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diagrams/layout2.xml" ContentType="application/vnd.openxmlformats-officedocument.drawingml.diagramLayout+xml"/>
  <Override PartName="/ppt/slides/slide23.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diagrams/data1.xml" ContentType="application/vnd.openxmlformats-officedocument.drawingml.diagramData+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diagrams/quickStyle1.xml" ContentType="application/vnd.openxmlformats-officedocument.drawingml.diagramStyle+xml"/>
  <Override PartName="/ppt/theme/theme1.xml" ContentType="application/vnd.openxmlformats-officedocument.theme+xml"/>
  <Override PartName="/ppt/diagrams/quickStyle2.xml" ContentType="application/vnd.openxmlformats-officedocument.drawingml.diagramStyl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34"/>
  </p:notesMasterIdLst>
  <p:handoutMasterIdLst>
    <p:handoutMasterId r:id="rId35"/>
  </p:handoutMasterIdLst>
  <p:sldIdLst>
    <p:sldId id="256" r:id="rId3"/>
    <p:sldId id="292" r:id="rId4"/>
    <p:sldId id="321" r:id="rId5"/>
    <p:sldId id="322" r:id="rId6"/>
    <p:sldId id="327" r:id="rId7"/>
    <p:sldId id="325" r:id="rId8"/>
    <p:sldId id="328" r:id="rId9"/>
    <p:sldId id="324" r:id="rId10"/>
    <p:sldId id="329" r:id="rId11"/>
    <p:sldId id="293" r:id="rId12"/>
    <p:sldId id="294" r:id="rId13"/>
    <p:sldId id="298" r:id="rId14"/>
    <p:sldId id="314" r:id="rId15"/>
    <p:sldId id="318" r:id="rId16"/>
    <p:sldId id="305" r:id="rId17"/>
    <p:sldId id="309" r:id="rId18"/>
    <p:sldId id="317" r:id="rId19"/>
    <p:sldId id="312" r:id="rId20"/>
    <p:sldId id="299" r:id="rId21"/>
    <p:sldId id="300" r:id="rId22"/>
    <p:sldId id="301" r:id="rId23"/>
    <p:sldId id="302" r:id="rId24"/>
    <p:sldId id="303" r:id="rId25"/>
    <p:sldId id="319" r:id="rId26"/>
    <p:sldId id="291" r:id="rId27"/>
    <p:sldId id="304" r:id="rId28"/>
    <p:sldId id="286" r:id="rId29"/>
    <p:sldId id="330" r:id="rId30"/>
    <p:sldId id="331" r:id="rId31"/>
    <p:sldId id="332" r:id="rId32"/>
    <p:sldId id="333" r:id="rId33"/>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7C80"/>
    <a:srgbClr val="A2D36D"/>
    <a:srgbClr val="15162D"/>
    <a:srgbClr val="C44F00"/>
    <a:srgbClr val="FF6600"/>
  </p:clrMru>
  <p:extLst>
    <p:ext uri="{E76CE94A-603C-4142-B9EB-6D1370010A27}">
      <p14:discardImageEditData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p:ext>
    <p:ext uri="{D31A062A-798A-4329-ABDD-BBA856620510}">
      <p14:defaultImageDpi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24164" autoAdjust="0"/>
    <p:restoredTop sz="93738" autoAdjust="0"/>
  </p:normalViewPr>
  <p:slideViewPr>
    <p:cSldViewPr>
      <p:cViewPr varScale="1">
        <p:scale>
          <a:sx n="84" d="100"/>
          <a:sy n="84" d="100"/>
        </p:scale>
        <p:origin x="-688"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35" Type="http://schemas.openxmlformats.org/officeDocument/2006/relationships/handoutMaster" Target="handoutMasters/handoutMaster1.xml"/><Relationship Id="rId31" Type="http://schemas.openxmlformats.org/officeDocument/2006/relationships/slide" Target="slides/slide29.xml"/><Relationship Id="rId34" Type="http://schemas.openxmlformats.org/officeDocument/2006/relationships/notesMaster" Target="notesMasters/notesMaster1.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5.xml"/><Relationship Id="rId36" Type="http://schemas.openxmlformats.org/officeDocument/2006/relationships/printerSettings" Target="printerSettings/printerSettings1.bin"/><Relationship Id="rId1" Type="http://schemas.openxmlformats.org/officeDocument/2006/relationships/customXml" Target="../customXml/item1.xml"/><Relationship Id="rId24" Type="http://schemas.openxmlformats.org/officeDocument/2006/relationships/slide" Target="slides/slide22.xml"/><Relationship Id="rId25" Type="http://schemas.openxmlformats.org/officeDocument/2006/relationships/slide" Target="slides/slide23.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32" Type="http://schemas.openxmlformats.org/officeDocument/2006/relationships/slide" Target="slides/slide30.xml"/><Relationship Id="rId37"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slide" Target="slides/slide25.xml"/><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slide" Target="slides/slide26.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29" Type="http://schemas.openxmlformats.org/officeDocument/2006/relationships/slide" Target="slides/slide27.xml"/><Relationship Id="rId6" Type="http://schemas.openxmlformats.org/officeDocument/2006/relationships/slide" Target="slides/slide4.xml"/><Relationship Id="rId16" Type="http://schemas.openxmlformats.org/officeDocument/2006/relationships/slide" Target="slides/slide14.xml"/><Relationship Id="rId33" Type="http://schemas.openxmlformats.org/officeDocument/2006/relationships/slide" Target="slides/slide31.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38" Type="http://schemas.openxmlformats.org/officeDocument/2006/relationships/viewProps" Target="viewProps.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A2D36D">
            <a:alpha val="90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A2D36D">
            <a:alpha val="90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A2D36D">
            <a:alpha val="90000"/>
          </a:srgb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A2D36D"/>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A2D36D"/>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A2D36D"/>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A2D36D"/>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A2D36D">
            <a:alpha val="90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12/9/09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12/9/09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4" Type="http://schemas.openxmlformats.org/officeDocument/2006/relationships/diagramQuickStyle" Target="../diagrams/quickStyle2.xml"/><Relationship Id="rId1" Type="http://schemas.openxmlformats.org/officeDocument/2006/relationships/slideLayout" Target="../slideLayouts/slideLayout3.xml"/><Relationship Id="rId2" Type="http://schemas.openxmlformats.org/officeDocument/2006/relationships/diagramData" Target="../diagrams/data2.xml"/><Relationship Id="rId3" Type="http://schemas.openxmlformats.org/officeDocument/2006/relationships/diagramLayout" Target="../diagrams/layout2.xml"/><Relationship Id="rId5"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
        <p:nvSpPr>
          <p:cNvPr id="4" name="ZoneTexte 3"/>
          <p:cNvSpPr txBox="1"/>
          <p:nvPr/>
        </p:nvSpPr>
        <p:spPr>
          <a:xfrm>
            <a:off x="1071538" y="1714488"/>
            <a:ext cx="7429552" cy="1600438"/>
          </a:xfrm>
          <a:prstGeom prst="rect">
            <a:avLst/>
          </a:prstGeom>
          <a:solidFill>
            <a:schemeClr val="bg1"/>
          </a:solid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the subject</a:t>
            </a:r>
          </a:p>
          <a:p>
            <a:pPr marL="0" marR="0" indent="0" algn="l" defTabSz="914400" rtl="0" eaLnBrk="1" fontAlgn="auto" latinLnBrk="0" hangingPunct="1">
              <a:lnSpc>
                <a:spcPct val="100000"/>
              </a:lnSpc>
              <a:spcBef>
                <a:spcPct val="20000"/>
              </a:spcBef>
              <a:spcAft>
                <a:spcPts val="0"/>
              </a:spcAft>
              <a:buClrTx/>
              <a:buSzTx/>
              <a:buFontTx/>
              <a:buChar char="-"/>
              <a:tabLst/>
            </a:pPr>
            <a:r>
              <a:rPr lang="en-US" sz="1400" b="1" kern="0" baseline="0" dirty="0" smtClean="0">
                <a:solidFill>
                  <a:schemeClr val="accent4">
                    <a:shade val="50000"/>
                  </a:schemeClr>
                </a:solidFill>
                <a:latin typeface="+mn-lt"/>
                <a:cs typeface="+mn-cs"/>
              </a:rPr>
              <a:t>Present</a:t>
            </a:r>
            <a:r>
              <a:rPr lang="en-US" sz="1400" b="1" kern="0" dirty="0" smtClean="0">
                <a:solidFill>
                  <a:schemeClr val="accent4">
                    <a:shade val="50000"/>
                  </a:schemeClr>
                </a:solidFill>
                <a:latin typeface="+mn-lt"/>
                <a:cs typeface="+mn-cs"/>
              </a:rPr>
              <a:t> </a:t>
            </a:r>
            <a:r>
              <a:rPr lang="en-US" sz="1400" b="1" kern="0" dirty="0" err="1" smtClean="0">
                <a:solidFill>
                  <a:schemeClr val="accent4">
                    <a:shade val="50000"/>
                  </a:schemeClr>
                </a:solidFill>
                <a:latin typeface="+mn-lt"/>
                <a:cs typeface="+mn-cs"/>
              </a:rPr>
              <a:t>atam</a:t>
            </a:r>
            <a:endParaRPr lang="en-US" sz="1400" b="1" kern="0" dirty="0" smtClean="0">
              <a:solidFill>
                <a:schemeClr val="accent4">
                  <a:shade val="50000"/>
                </a:schemeClr>
              </a:solidFill>
              <a:latin typeface="+mn-lt"/>
              <a:cs typeface="+mn-cs"/>
            </a:endParaRPr>
          </a:p>
          <a:p>
            <a:pPr fontAlgn="auto">
              <a:spcBef>
                <a:spcPct val="20000"/>
              </a:spcBef>
              <a:spcAft>
                <a:spcPts val="0"/>
              </a:spcAft>
              <a:buFontTx/>
              <a:buChar char="-"/>
            </a:pPr>
            <a:r>
              <a:rPr lang="en-US" sz="1400" b="1" kern="0" dirty="0" smtClean="0">
                <a:solidFill>
                  <a:schemeClr val="accent4">
                    <a:shade val="50000"/>
                  </a:schemeClr>
                </a:solidFill>
              </a:rPr>
              <a:t>Utility tree and prioritized scenarios</a:t>
            </a:r>
            <a:endParaRPr lang="en-US" sz="1400" b="1" kern="0" dirty="0" smtClean="0">
              <a:solidFill>
                <a:schemeClr val="accent4">
                  <a:shade val="50000"/>
                </a:schemeClr>
              </a:solidFill>
              <a:latin typeface="+mn-lt"/>
              <a:cs typeface="+mn-cs"/>
            </a:endParaRP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ADL : Acme</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err="1" smtClean="0">
                <a:ln>
                  <a:noFill/>
                </a:ln>
                <a:solidFill>
                  <a:schemeClr val="accent4">
                    <a:shade val="50000"/>
                  </a:schemeClr>
                </a:solidFill>
                <a:effectLst/>
                <a:uLnTx/>
                <a:uFillTx/>
                <a:latin typeface="+mn-lt"/>
                <a:ea typeface="+mn-ea"/>
                <a:cs typeface="+mn-cs"/>
              </a:rPr>
              <a:t>Prese</a:t>
            </a:r>
            <a:r>
              <a:rPr lang="en-US" sz="1400" b="1" kern="0" baseline="0" dirty="0" err="1" smtClean="0">
                <a:solidFill>
                  <a:schemeClr val="accent4">
                    <a:shade val="50000"/>
                  </a:schemeClr>
                </a:solidFill>
                <a:latin typeface="+mn-lt"/>
                <a:cs typeface="+mn-cs"/>
              </a:rPr>
              <a:t>nt</a:t>
            </a:r>
            <a:r>
              <a:rPr lang="en-US" sz="1400" b="1" kern="0" dirty="0" smtClean="0">
                <a:solidFill>
                  <a:schemeClr val="accent4">
                    <a:shade val="50000"/>
                  </a:schemeClr>
                </a:solidFill>
                <a:latin typeface="+mn-lt"/>
                <a:cs typeface="+mn-cs"/>
              </a:rPr>
              <a:t> our architecture based on pub/sub</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Analyze</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our architecture : sensitivity points / risks / tradeoffs</a:t>
            </a:r>
            <a:endPar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WEAKNESSES (CONT.)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59"/>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Architectural approach analysis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228600" y="1498600"/>
          <a:ext cx="8458201" cy="5359400"/>
        </p:xfrm>
        <a:graphic>
          <a:graphicData uri="http://schemas.openxmlformats.org/drawingml/2006/table">
            <a:tbl>
              <a:tblPr firstRow="1" bandRow="1">
                <a:tableStyleId>{5C22544A-7EE6-4342-B048-85BDC9FD1C3A}</a:tableStyleId>
              </a:tblPr>
              <a:tblGrid>
                <a:gridCol w="2643188"/>
                <a:gridCol w="1938338"/>
                <a:gridCol w="1938337"/>
                <a:gridCol w="1938338"/>
              </a:tblGrid>
              <a:tr h="370840">
                <a:tc>
                  <a:txBody>
                    <a:bodyPr/>
                    <a:lstStyle/>
                    <a:p>
                      <a:r>
                        <a:rPr lang="en-US" dirty="0" smtClean="0"/>
                        <a:t>Scenario</a:t>
                      </a:r>
                      <a:endParaRPr lang="en-US" dirty="0"/>
                    </a:p>
                  </a:txBody>
                  <a:tcPr/>
                </a:tc>
                <a:tc gridSpan="3">
                  <a:txBody>
                    <a:bodyPr/>
                    <a:lstStyle/>
                    <a:p>
                      <a:r>
                        <a:rPr lang="en-US" dirty="0" smtClean="0"/>
                        <a:t>S1</a:t>
                      </a:r>
                      <a:r>
                        <a:rPr lang="en-US" baseline="0" dirty="0" smtClean="0"/>
                        <a:t> (Maintain operation despite sub-system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b="1" dirty="0" smtClean="0"/>
                        <a:t>Attribute</a:t>
                      </a:r>
                      <a:endParaRPr lang="en-US" b="1" dirty="0"/>
                    </a:p>
                  </a:txBody>
                  <a:tcPr/>
                </a:tc>
                <a:tc gridSpan="3">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b="1" dirty="0" smtClean="0"/>
                        <a:t>Environment</a:t>
                      </a:r>
                      <a:endParaRPr lang="en-US" b="1" dirty="0"/>
                    </a:p>
                  </a:txBody>
                  <a:tcPr/>
                </a:tc>
                <a:tc gridSpan="3">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b="1" dirty="0" smtClean="0"/>
                        <a:t>Stimulus</a:t>
                      </a:r>
                      <a:endParaRPr lang="en-US" b="1" dirty="0"/>
                    </a:p>
                  </a:txBody>
                  <a:tcPr/>
                </a:tc>
                <a:tc gridSpan="3">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b="1" dirty="0" smtClean="0"/>
                        <a:t>Response</a:t>
                      </a:r>
                      <a:endParaRPr lang="en-US" b="1" dirty="0"/>
                    </a:p>
                  </a:txBody>
                  <a:tcPr/>
                </a:tc>
                <a:tc gridSpan="3">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b="1" dirty="0" smtClean="0"/>
                        <a:t>Architectural</a:t>
                      </a:r>
                      <a:r>
                        <a:rPr lang="en-US" b="1" baseline="0" dirty="0" smtClean="0"/>
                        <a:t> decisions</a:t>
                      </a:r>
                      <a:endParaRPr lang="en-US" b="1" dirty="0"/>
                    </a:p>
                  </a:txBody>
                  <a:tcPr/>
                </a:tc>
                <a:tc>
                  <a:txBody>
                    <a:bodyPr/>
                    <a:lstStyle/>
                    <a:p>
                      <a:r>
                        <a:rPr lang="en-US" b="1" dirty="0" smtClean="0"/>
                        <a:t>Risk</a:t>
                      </a:r>
                      <a:endParaRPr lang="en-US" b="1" dirty="0"/>
                    </a:p>
                  </a:txBody>
                  <a:tcPr/>
                </a:tc>
                <a:tc>
                  <a:txBody>
                    <a:bodyPr/>
                    <a:lstStyle/>
                    <a:p>
                      <a:r>
                        <a:rPr lang="en-US" b="1" dirty="0" smtClean="0"/>
                        <a:t>Sensitivity</a:t>
                      </a:r>
                      <a:endParaRPr lang="en-US" b="1" dirty="0"/>
                    </a:p>
                  </a:txBody>
                  <a:tcPr/>
                </a:tc>
                <a:tc>
                  <a:txBody>
                    <a:bodyPr/>
                    <a:lstStyle/>
                    <a:p>
                      <a:r>
                        <a:rPr lang="en-US" b="1" dirty="0" smtClean="0"/>
                        <a:t>Tradeoff</a:t>
                      </a:r>
                      <a:endParaRPr lang="en-US" b="1" dirty="0"/>
                    </a:p>
                  </a:txBody>
                  <a:tcPr/>
                </a:tc>
              </a:tr>
              <a:tr h="370840">
                <a:tc>
                  <a:txBody>
                    <a:bodyPr/>
                    <a:lstStyle/>
                    <a:p>
                      <a:r>
                        <a:rPr lang="en-US" b="0" dirty="0" smtClean="0"/>
                        <a:t>Pub-Sub architecture</a:t>
                      </a:r>
                      <a:endParaRPr lang="en-US" b="0" dirty="0"/>
                    </a:p>
                  </a:txBody>
                  <a:tcPr/>
                </a:tc>
                <a:tc>
                  <a:txBody>
                    <a:bodyPr/>
                    <a:lstStyle/>
                    <a:p>
                      <a:r>
                        <a:rPr lang="en-US" b="0" dirty="0" smtClean="0"/>
                        <a:t>R2</a:t>
                      </a:r>
                      <a:endParaRPr lang="en-US" b="0" dirty="0"/>
                    </a:p>
                  </a:txBody>
                  <a:tcPr/>
                </a:tc>
                <a:tc>
                  <a:txBody>
                    <a:bodyPr/>
                    <a:lstStyle/>
                    <a:p>
                      <a:r>
                        <a:rPr lang="en-US" b="0" dirty="0" smtClean="0"/>
                        <a:t>S3</a:t>
                      </a:r>
                      <a:endParaRPr lang="en-US" b="0" dirty="0"/>
                    </a:p>
                  </a:txBody>
                  <a:tcPr/>
                </a:tc>
                <a:tc>
                  <a:txBody>
                    <a:bodyPr/>
                    <a:lstStyle/>
                    <a:p>
                      <a:r>
                        <a:rPr lang="en-US" b="0" dirty="0" smtClean="0"/>
                        <a:t>T1</a:t>
                      </a:r>
                      <a:endParaRPr lang="en-US" b="0" dirty="0"/>
                    </a:p>
                  </a:txBody>
                  <a:tcPr/>
                </a:tc>
              </a:tr>
              <a:tr h="370840">
                <a:tc>
                  <a:txBody>
                    <a:bodyPr/>
                    <a:lstStyle/>
                    <a:p>
                      <a:r>
                        <a:rPr lang="en-US" b="0" dirty="0" smtClean="0"/>
                        <a:t>Backup sub-systems</a:t>
                      </a:r>
                      <a:endParaRPr lang="en-US" b="0" dirty="0"/>
                    </a:p>
                  </a:txBody>
                  <a:tcPr/>
                </a:tc>
                <a:tc>
                  <a:txBody>
                    <a:bodyPr/>
                    <a:lstStyle/>
                    <a:p>
                      <a:r>
                        <a:rPr lang="en-US" b="0" dirty="0" smtClean="0"/>
                        <a:t>R3</a:t>
                      </a:r>
                      <a:endParaRPr lang="en-US" b="0" dirty="0"/>
                    </a:p>
                  </a:txBody>
                  <a:tcPr/>
                </a:tc>
                <a:tc>
                  <a:txBody>
                    <a:bodyPr/>
                    <a:lstStyle/>
                    <a:p>
                      <a:r>
                        <a:rPr lang="en-US" b="0" dirty="0" smtClean="0"/>
                        <a:t>S2</a:t>
                      </a:r>
                      <a:endParaRPr lang="en-US" b="0" dirty="0"/>
                    </a:p>
                  </a:txBody>
                  <a:tcPr/>
                </a:tc>
                <a:tc>
                  <a:txBody>
                    <a:bodyPr/>
                    <a:lstStyle/>
                    <a:p>
                      <a:endParaRPr lang="en-US" b="0" dirty="0"/>
                    </a:p>
                  </a:txBody>
                  <a:tcPr/>
                </a:tc>
              </a:tr>
              <a:tr h="370840">
                <a:tc>
                  <a:txBody>
                    <a:bodyPr/>
                    <a:lstStyle/>
                    <a:p>
                      <a:r>
                        <a:rPr lang="en-US" b="0" dirty="0" smtClean="0"/>
                        <a:t>No backup data channel</a:t>
                      </a:r>
                      <a:endParaRPr lang="en-US" b="0" dirty="0"/>
                    </a:p>
                  </a:txBody>
                  <a:tcPr/>
                </a:tc>
                <a:tc>
                  <a:txBody>
                    <a:bodyPr/>
                    <a:lstStyle/>
                    <a:p>
                      <a:r>
                        <a:rPr lang="en-US" b="0" dirty="0" smtClean="0"/>
                        <a:t>R4</a:t>
                      </a:r>
                      <a:endParaRPr lang="en-US" b="0" dirty="0"/>
                    </a:p>
                  </a:txBody>
                  <a:tcPr/>
                </a:tc>
                <a:tc>
                  <a:txBody>
                    <a:bodyPr/>
                    <a:lstStyle/>
                    <a:p>
                      <a:r>
                        <a:rPr lang="en-US" b="0" dirty="0" smtClean="0"/>
                        <a:t>S4</a:t>
                      </a:r>
                      <a:endParaRPr lang="en-US" b="0" dirty="0"/>
                    </a:p>
                  </a:txBody>
                  <a:tcPr/>
                </a:tc>
                <a:tc>
                  <a:txBody>
                    <a:bodyPr/>
                    <a:lstStyle/>
                    <a:p>
                      <a:r>
                        <a:rPr lang="en-US" b="0" dirty="0" smtClean="0"/>
                        <a:t>T3</a:t>
                      </a:r>
                      <a:endParaRPr lang="en-US" b="0" dirty="0"/>
                    </a:p>
                  </a:txBody>
                  <a:tcPr/>
                </a:tc>
              </a:tr>
              <a:tr h="370840">
                <a:tc gridSpan="4">
                  <a:txBody>
                    <a:bodyPr/>
                    <a:lstStyle/>
                    <a:p>
                      <a:r>
                        <a:rPr lang="en-US" b="1" dirty="0" smtClean="0"/>
                        <a:t>Reasoning</a:t>
                      </a:r>
                      <a:endParaRPr lang="en-US" b="1" dirty="0"/>
                    </a:p>
                  </a:txBody>
                  <a:tcPr/>
                </a:tc>
                <a:tc hMerge="1">
                  <a:txBody>
                    <a:bodyPr/>
                    <a:lstStyle/>
                    <a:p>
                      <a:endParaRPr lang="en-US" b="0" dirty="0"/>
                    </a:p>
                  </a:txBody>
                  <a:tcPr/>
                </a:tc>
                <a:tc hMerge="1">
                  <a:txBody>
                    <a:bodyPr/>
                    <a:lstStyle/>
                    <a:p>
                      <a:endParaRPr lang="en-US" b="0" dirty="0"/>
                    </a:p>
                  </a:txBody>
                  <a:tcPr/>
                </a:tc>
                <a:tc hMerge="1">
                  <a:txBody>
                    <a:bodyPr/>
                    <a:lstStyle/>
                    <a:p>
                      <a:endParaRPr lang="en-US" b="0" dirty="0"/>
                    </a:p>
                  </a:txBody>
                  <a:tcPr/>
                </a:tc>
              </a:tr>
              <a:tr h="370840">
                <a:tc gridSpan="4">
                  <a:txBody>
                    <a:bodyPr/>
                    <a:lstStyle/>
                    <a:p>
                      <a:r>
                        <a:rPr lang="en-US" b="0" dirty="0" smtClean="0"/>
                        <a:t>Pub-sub</a:t>
                      </a:r>
                      <a:r>
                        <a:rPr lang="en-US" b="0"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r>
                        <a:rPr lang="en-US" b="0" dirty="0" smtClean="0"/>
                        <a:t>Publishers only</a:t>
                      </a:r>
                      <a:r>
                        <a:rPr lang="en-US" b="0"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Backup</a:t>
                      </a:r>
                      <a:r>
                        <a:rPr lang="en-US" b="0"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Risks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04800" y="1905000"/>
          <a:ext cx="8458200" cy="3388359"/>
        </p:xfrm>
        <a:graphic>
          <a:graphicData uri="http://schemas.openxmlformats.org/drawingml/2006/table">
            <a:tbl>
              <a:tblPr firstRow="1" bandRow="1">
                <a:tableStyleId>{5C22544A-7EE6-4342-B048-85BDC9FD1C3A}</a:tableStyleId>
              </a:tblPr>
              <a:tblGrid>
                <a:gridCol w="1600200"/>
                <a:gridCol w="6858000"/>
              </a:tblGrid>
              <a:tr h="370840">
                <a:tc>
                  <a:txBody>
                    <a:bodyPr/>
                    <a:lstStyle/>
                    <a:p>
                      <a:r>
                        <a:rPr lang="en-US" dirty="0" smtClean="0"/>
                        <a:t>Risk</a:t>
                      </a:r>
                      <a:endParaRPr lang="en-US" dirty="0"/>
                    </a:p>
                  </a:txBody>
                  <a:tcPr/>
                </a:tc>
                <a:tc>
                  <a:txBody>
                    <a:bodyPr/>
                    <a:lstStyle/>
                    <a:p>
                      <a:r>
                        <a:rPr lang="en-US" dirty="0" smtClean="0"/>
                        <a:t>Description</a:t>
                      </a:r>
                      <a:endParaRPr lang="en-US" dirty="0"/>
                    </a:p>
                  </a:txBody>
                  <a:tcPr/>
                </a:tc>
              </a:tr>
              <a:tr h="370840">
                <a:tc>
                  <a:txBody>
                    <a:bodyPr/>
                    <a:lstStyle/>
                    <a:p>
                      <a:r>
                        <a:rPr lang="en-US" b="1" dirty="0" smtClean="0"/>
                        <a:t>R2</a:t>
                      </a:r>
                      <a:endParaRPr lang="en-US" b="1" dirty="0"/>
                    </a:p>
                  </a:txBody>
                  <a:tcPr/>
                </a:tc>
                <a:tc>
                  <a:txBody>
                    <a:bodyPr/>
                    <a:lstStyle/>
                    <a:p>
                      <a:r>
                        <a:rPr lang="en-US" dirty="0" smtClean="0"/>
                        <a:t>Pub-Sub</a:t>
                      </a:r>
                      <a:r>
                        <a:rPr lang="en-US" baseline="0" dirty="0" smtClean="0"/>
                        <a:t> architecture contains the event bus. Availability may be compromised if the bus clogs down and messages won’t get through. This will happen If there is a swarm of messages that cannot be handled fast enough.</a:t>
                      </a:r>
                      <a:endParaRPr lang="en-US" dirty="0"/>
                    </a:p>
                  </a:txBody>
                  <a:tcPr/>
                </a:tc>
              </a:tr>
              <a:tr h="370840">
                <a:tc>
                  <a:txBody>
                    <a:bodyPr/>
                    <a:lstStyle/>
                    <a:p>
                      <a:r>
                        <a:rPr lang="en-US" b="1" dirty="0" smtClean="0"/>
                        <a:t>R3</a:t>
                      </a:r>
                      <a:endParaRPr lang="en-US" b="1" dirty="0"/>
                    </a:p>
                  </a:txBody>
                  <a:tcPr/>
                </a:tc>
                <a:tc>
                  <a:txBody>
                    <a:bodyPr/>
                    <a:lstStyle/>
                    <a:p>
                      <a:r>
                        <a:rPr lang="en-US" dirty="0" smtClean="0"/>
                        <a:t>If backup</a:t>
                      </a:r>
                      <a:r>
                        <a:rPr lang="en-US" baseline="0" dirty="0" smtClean="0"/>
                        <a:t> system has inconsistent data with the actual system, </a:t>
                      </a:r>
                      <a:r>
                        <a:rPr lang="en-US" dirty="0" smtClean="0"/>
                        <a:t>availability</a:t>
                      </a:r>
                      <a:r>
                        <a:rPr lang="en-US" baseline="0" dirty="0" smtClean="0"/>
                        <a:t> of the system might be compromised. This will happen when messages in queue are not delivered to recipients.</a:t>
                      </a:r>
                      <a:endParaRPr lang="en-US" dirty="0"/>
                    </a:p>
                  </a:txBody>
                  <a:tcPr/>
                </a:tc>
              </a:tr>
              <a:tr h="370840">
                <a:tc>
                  <a:txBody>
                    <a:bodyPr/>
                    <a:lstStyle/>
                    <a:p>
                      <a:r>
                        <a:rPr lang="en-US" b="1" dirty="0" smtClean="0"/>
                        <a:t>R4</a:t>
                      </a:r>
                      <a:endParaRPr lang="en-US" b="1" dirty="0"/>
                    </a:p>
                  </a:txBody>
                  <a:tcPr/>
                </a:tc>
                <a:tc>
                  <a:txBody>
                    <a:bodyPr/>
                    <a:lstStyle/>
                    <a:p>
                      <a:r>
                        <a:rPr lang="en-US" dirty="0" smtClean="0"/>
                        <a:t>There is only one data channel. If</a:t>
                      </a:r>
                      <a:r>
                        <a:rPr lang="en-US" baseline="0" dirty="0" smtClean="0"/>
                        <a:t> there is a malfunction in the channel, the availability of the system is compromised. This happens for example if the physical data cable breaks down.</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p:txBody>
          <a:bodyPr/>
          <a:lstStyle/>
          <a:p>
            <a:r>
              <a:rPr lang="en-US" i="1" u="sng" dirty="0" smtClean="0"/>
              <a:t>Client</a:t>
            </a:r>
            <a:r>
              <a:rPr lang="en-US" dirty="0" smtClean="0"/>
              <a:t> : NASA</a:t>
            </a:r>
          </a:p>
          <a:p>
            <a:r>
              <a:rPr lang="en-US" i="1" u="sng" dirty="0" smtClean="0"/>
              <a:t>Users </a:t>
            </a:r>
            <a:r>
              <a:rPr lang="en-US" dirty="0" smtClean="0"/>
              <a:t>: Spaceship crew and flight control can manually control the system</a:t>
            </a:r>
          </a:p>
          <a:p>
            <a:endParaRPr lang="en-US" dirty="0" smtClean="0"/>
          </a:p>
          <a:p>
            <a:r>
              <a:rPr lang="en-US" i="1" u="sng" dirty="0" smtClean="0"/>
              <a:t>The problem </a:t>
            </a:r>
            <a:r>
              <a:rPr lang="en-US" dirty="0" smtClean="0"/>
              <a:t>: Fault detection</a:t>
            </a:r>
          </a:p>
          <a:p>
            <a:pPr lvl="1"/>
            <a:r>
              <a:rPr lang="en-US" dirty="0" smtClean="0"/>
              <a:t>Detected when monitored values are out-of-tolerance</a:t>
            </a:r>
          </a:p>
          <a:p>
            <a:endParaRPr lang="en-US"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Sensitivity points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04800" y="1828800"/>
          <a:ext cx="8458201" cy="3114039"/>
        </p:xfrm>
        <a:graphic>
          <a:graphicData uri="http://schemas.openxmlformats.org/drawingml/2006/table">
            <a:tbl>
              <a:tblPr firstRow="1" bandRow="1">
                <a:tableStyleId>{5C22544A-7EE6-4342-B048-85BDC9FD1C3A}</a:tableStyleId>
              </a:tblPr>
              <a:tblGrid>
                <a:gridCol w="2431733"/>
                <a:gridCol w="6026468"/>
              </a:tblGrid>
              <a:tr h="370840">
                <a:tc>
                  <a:txBody>
                    <a:bodyPr/>
                    <a:lstStyle/>
                    <a:p>
                      <a:r>
                        <a:rPr lang="en-US" dirty="0" smtClean="0"/>
                        <a:t>Sensitivity</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b="1" dirty="0" smtClean="0"/>
                        <a:t>S2</a:t>
                      </a:r>
                      <a:endParaRPr lang="en-US" b="1" dirty="0"/>
                    </a:p>
                  </a:txBody>
                  <a:tcPr/>
                </a:tc>
                <a:tc>
                  <a:txBody>
                    <a:bodyPr/>
                    <a:lstStyle/>
                    <a:p>
                      <a:r>
                        <a:rPr lang="en-US" dirty="0" smtClean="0"/>
                        <a:t>Response time of the backup system is sensitive to the readiness of back</a:t>
                      </a:r>
                      <a:r>
                        <a:rPr lang="en-US" baseline="0" dirty="0" smtClean="0"/>
                        <a:t>up system. Options are for example it can be turned off, turned on, or even turned on and actively synchronized</a:t>
                      </a:r>
                      <a:endParaRPr lang="en-US" dirty="0"/>
                    </a:p>
                  </a:txBody>
                  <a:tcPr/>
                </a:tc>
              </a:tr>
              <a:tr h="370840">
                <a:tc>
                  <a:txBody>
                    <a:bodyPr/>
                    <a:lstStyle/>
                    <a:p>
                      <a:r>
                        <a:rPr lang="en-US" b="1" dirty="0" smtClean="0"/>
                        <a:t>S3</a:t>
                      </a:r>
                      <a:endParaRPr lang="en-US" b="1" dirty="0"/>
                    </a:p>
                  </a:txBody>
                  <a:tcPr/>
                </a:tc>
                <a:tc>
                  <a:txBody>
                    <a:bodyPr/>
                    <a:lstStyle/>
                    <a:p>
                      <a:r>
                        <a:rPr lang="en-US" dirty="0" smtClean="0"/>
                        <a:t>The latency</a:t>
                      </a:r>
                      <a:r>
                        <a:rPr lang="en-US" baseline="0" dirty="0" smtClean="0"/>
                        <a:t> for handling messages is sensitive to t</a:t>
                      </a:r>
                      <a:r>
                        <a:rPr lang="en-US" dirty="0" smtClean="0"/>
                        <a:t>he</a:t>
                      </a:r>
                      <a:r>
                        <a:rPr lang="en-US" baseline="0" dirty="0" smtClean="0"/>
                        <a:t> ratio between publishers and subscribers. If there are too many publishers per subscriber latency will increase.</a:t>
                      </a:r>
                      <a:endParaRPr lang="en-US" dirty="0"/>
                    </a:p>
                  </a:txBody>
                  <a:tcPr/>
                </a:tc>
              </a:tr>
              <a:tr h="370840">
                <a:tc>
                  <a:txBody>
                    <a:bodyPr/>
                    <a:lstStyle/>
                    <a:p>
                      <a:r>
                        <a:rPr lang="en-US" b="1" dirty="0" smtClean="0"/>
                        <a:t>S4</a:t>
                      </a:r>
                      <a:endParaRPr lang="en-US" b="1" dirty="0"/>
                    </a:p>
                  </a:txBody>
                  <a:tcPr/>
                </a:tc>
                <a:tc>
                  <a:txBody>
                    <a:bodyPr/>
                    <a:lstStyle/>
                    <a:p>
                      <a:r>
                        <a:rPr lang="en-US" dirty="0" smtClean="0"/>
                        <a:t>Performance of the system is sensitive</a:t>
                      </a:r>
                      <a:r>
                        <a:rPr lang="en-US" baseline="0" dirty="0" smtClean="0"/>
                        <a:t> to the bandwidth of the data channel.</a:t>
                      </a:r>
                      <a:endParaRPr 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tradeoff points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04800" y="1828800"/>
          <a:ext cx="8458201" cy="2473959"/>
        </p:xfrm>
        <a:graphic>
          <a:graphicData uri="http://schemas.openxmlformats.org/drawingml/2006/table">
            <a:tbl>
              <a:tblPr firstRow="1" bandRow="1">
                <a:tableStyleId>{5C22544A-7EE6-4342-B048-85BDC9FD1C3A}</a:tableStyleId>
              </a:tblPr>
              <a:tblGrid>
                <a:gridCol w="2431733"/>
                <a:gridCol w="6026468"/>
              </a:tblGrid>
              <a:tr h="370840">
                <a:tc>
                  <a:txBody>
                    <a:bodyPr/>
                    <a:lstStyle/>
                    <a:p>
                      <a:r>
                        <a:rPr lang="en-US" dirty="0" smtClean="0"/>
                        <a:t>Tradeoff</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b="1" dirty="0" smtClean="0"/>
                        <a:t>T1</a:t>
                      </a:r>
                      <a:endParaRPr lang="en-US" b="1" dirty="0"/>
                    </a:p>
                  </a:txBody>
                  <a:tcPr/>
                </a:tc>
                <a:tc>
                  <a:txBody>
                    <a:bodyPr/>
                    <a:lstStyle/>
                    <a:p>
                      <a:r>
                        <a:rPr lang="en-US" dirty="0" smtClean="0"/>
                        <a:t>Pub-Sub architecture</a:t>
                      </a:r>
                      <a:r>
                        <a:rPr lang="en-US" baseline="0" dirty="0" smtClean="0"/>
                        <a:t> scales really well in smaller installations, but if the system becomes too large the large number of messages starts to clog down the system</a:t>
                      </a:r>
                      <a:endParaRPr lang="en-US" dirty="0"/>
                    </a:p>
                  </a:txBody>
                  <a:tcPr/>
                </a:tc>
              </a:tr>
              <a:tr h="370840">
                <a:tc>
                  <a:txBody>
                    <a:bodyPr/>
                    <a:lstStyle/>
                    <a:p>
                      <a:r>
                        <a:rPr lang="en-US" b="1" dirty="0" smtClean="0"/>
                        <a:t>T3</a:t>
                      </a:r>
                      <a:endParaRPr lang="en-US" b="1" dirty="0"/>
                    </a:p>
                  </a:txBody>
                  <a:tcPr/>
                </a:tc>
                <a:tc>
                  <a:txBody>
                    <a:bodyPr/>
                    <a:lstStyle/>
                    <a:p>
                      <a:r>
                        <a:rPr lang="en-US" dirty="0" smtClean="0"/>
                        <a:t>Using one data channel is good</a:t>
                      </a:r>
                      <a:r>
                        <a:rPr lang="en-US" baseline="0" dirty="0" smtClean="0"/>
                        <a:t> for performance of the system, but on the other hand it makes to system possibly vulnerable in regards to availability if there is a malfunction in the data channel</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t>
            </a:r>
            <a:r>
              <a:rPr lang="fr-FR" dirty="0" smtClean="0"/>
              <a:t>O</a:t>
            </a:r>
            <a:r>
              <a:rPr smtClean="0"/>
              <a:t>verall architecture </a:t>
            </a:r>
            <a:endParaRPr lang="fr-FR" dirty="0"/>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642974" y="5286388"/>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4429124" y="564357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p:cNvCxnSpPr>
          <p:nvPr/>
        </p:nvCxnSpPr>
        <p:spPr>
          <a:xfrm flipH="1">
            <a:off x="3286116" y="1643050"/>
            <a:ext cx="4572032" cy="4286280"/>
          </a:xfrm>
          <a:prstGeom prst="bentConnector3">
            <a:avLst>
              <a:gd name="adj1" fmla="val -23412"/>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154" name="Rectangle 153"/>
          <p:cNvSpPr/>
          <p:nvPr/>
        </p:nvSpPr>
        <p:spPr>
          <a:xfrm>
            <a:off x="3929058" y="6072206"/>
            <a:ext cx="5214974" cy="785794"/>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286520"/>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522859"/>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14364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3579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3" name="Rectangle 162"/>
          <p:cNvSpPr/>
          <p:nvPr/>
        </p:nvSpPr>
        <p:spPr>
          <a:xfrm>
            <a:off x="7000892" y="6143644"/>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64" name="ZoneTexte 163"/>
          <p:cNvSpPr txBox="1"/>
          <p:nvPr/>
        </p:nvSpPr>
        <p:spPr>
          <a:xfrm>
            <a:off x="4071934" y="6215082"/>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710594" y="6143644"/>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611208" y="6357958"/>
            <a:ext cx="1481496"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values</a:t>
            </a:r>
          </a:p>
        </p:txBody>
      </p:sp>
      <p:sp>
        <p:nvSpPr>
          <p:cNvPr id="42" name="Rectangle 41"/>
          <p:cNvSpPr/>
          <p:nvPr/>
        </p:nvSpPr>
        <p:spPr>
          <a:xfrm>
            <a:off x="1214414" y="5786454"/>
            <a:ext cx="2000264" cy="428628"/>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Monitored</a:t>
            </a:r>
            <a:r>
              <a:rPr lang="fr-FR" dirty="0" smtClean="0"/>
              <a:t> values</a:t>
            </a:r>
            <a:endParaRPr lang="fr-FR" dirty="0"/>
          </a:p>
        </p:txBody>
      </p:sp>
      <p:cxnSp>
        <p:nvCxnSpPr>
          <p:cNvPr id="50" name="Connecteur droit avec flèche 49"/>
          <p:cNvCxnSpPr/>
          <p:nvPr/>
        </p:nvCxnSpPr>
        <p:spPr>
          <a:xfrm>
            <a:off x="285720" y="6072206"/>
            <a:ext cx="92869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62" name="Rectangle 61"/>
          <p:cNvSpPr/>
          <p:nvPr/>
        </p:nvSpPr>
        <p:spPr>
          <a:xfrm>
            <a:off x="7000892" y="6429396"/>
            <a:ext cx="571504" cy="214314"/>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ATAM presentation</a:t>
            </a:r>
            <a:endParaRPr lang="en-US" dirty="0"/>
          </a:p>
        </p:txBody>
      </p:sp>
      <p:sp>
        <p:nvSpPr>
          <p:cNvPr id="3" name="Espace réservé du texte 2"/>
          <p:cNvSpPr>
            <a:spLocks noGrp="1"/>
          </p:cNvSpPr>
          <p:nvPr>
            <p:ph type="body" sz="quarter" idx="10"/>
          </p:nvPr>
        </p:nvSpPr>
        <p:spPr/>
        <p:txBody>
          <a:bodyPr/>
          <a:lstStyle/>
          <a:p>
            <a:r>
              <a:rPr b="1" i="1" smtClean="0"/>
              <a:t>Architecture Tradeoff Analysis Method</a:t>
            </a:r>
          </a:p>
          <a:p>
            <a:pPr>
              <a:buNone/>
            </a:pPr>
            <a:endParaRPr b="1" smtClean="0"/>
          </a:p>
          <a:p>
            <a:r>
              <a:rPr lang="en-US" dirty="0" smtClean="0"/>
              <a:t>Risk identification method to assess the consequences of architectural decisions in light of quality attribute requirements.</a:t>
            </a:r>
            <a:endParaRPr lang="en-US" b="1" dirty="0" smtClean="0"/>
          </a:p>
          <a:p>
            <a:r>
              <a:rPr lang="en-US" dirty="0" smtClean="0"/>
              <a:t>The ATAM can be done early in the software development life cycle.</a:t>
            </a:r>
            <a:endParaRPr smtClean="0"/>
          </a:p>
          <a:p>
            <a:r>
              <a:rPr lang="en-US" dirty="0" smtClean="0"/>
              <a:t>It can be done relatively inexpensively and quickly (because it is assessing architectural design artifacts).</a:t>
            </a:r>
            <a:endParaRPr smtClean="0"/>
          </a:p>
          <a:p>
            <a:r>
              <a:rPr lang="en-US" dirty="0" smtClean="0"/>
              <a:t>The ATAM produces analyses commensurate with the level of detail of the architectural specification.</a:t>
            </a:r>
            <a:endParaRPr smtClean="0"/>
          </a:p>
          <a:p>
            <a:endParaRPr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5.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dirty="0"/>
          </a:p>
        </p:txBody>
      </p:sp>
      <p:sp>
        <p:nvSpPr>
          <p:cNvPr id="3" name="Espace réservé du texte 2"/>
          <p:cNvSpPr>
            <a:spLocks noGrp="1"/>
          </p:cNvSpPr>
          <p:nvPr>
            <p:ph type="body" sz="quarter" idx="10"/>
          </p:nvPr>
        </p:nvSpPr>
        <p:spPr/>
        <p:txBody>
          <a:bodyPr/>
          <a:lstStyle/>
          <a:p>
            <a:endParaRPr lang="en-US" dirty="0"/>
          </a:p>
        </p:txBody>
      </p:sp>
    </p:spTree>
  </p:cSld>
  <p:clrMapOvr>
    <a:masterClrMapping/>
  </p:clrMapOvr>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2632</TotalTime>
  <Words>2262</Words>
  <Application>Microsoft Macintosh PowerPoint</Application>
  <PresentationFormat>On-screen Show (4:3)</PresentationFormat>
  <Paragraphs>394</Paragraphs>
  <Slides>31</Slides>
  <Notes>0</Notes>
  <HiddenSlides>0</HiddenSlides>
  <MMClips>0</MMClips>
  <ScaleCrop>false</ScaleCrop>
  <HeadingPairs>
    <vt:vector size="4" baseType="variant">
      <vt:variant>
        <vt:lpstr>Design Template</vt:lpstr>
      </vt:variant>
      <vt:variant>
        <vt:i4>1</vt:i4>
      </vt:variant>
      <vt:variant>
        <vt:lpstr>Slide Titles</vt:lpstr>
      </vt:variant>
      <vt:variant>
        <vt:i4>31</vt:i4>
      </vt:variant>
    </vt:vector>
  </HeadingPairs>
  <TitlesOfParts>
    <vt:vector size="32" baseType="lpstr">
      <vt:lpstr>Charte graphique_PA</vt:lpstr>
      <vt:lpstr>FDIR    Spacecraft fault protection system</vt:lpstr>
      <vt:lpstr>Table of Contents</vt:lpstr>
      <vt:lpstr>1. Business drivers - context</vt:lpstr>
      <vt:lpstr>1. Business Drivers - requirements</vt:lpstr>
      <vt:lpstr>2. Overall architecture </vt:lpstr>
      <vt:lpstr>1. ATAM presentation</vt:lpstr>
      <vt:lpstr>Atam assessment steps</vt:lpstr>
      <vt:lpstr>5. Utility tree</vt:lpstr>
      <vt:lpstr>Slide 9</vt:lpstr>
      <vt:lpstr>Critical architectural decisions</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WEAKNESSES (CONT.)</vt:lpstr>
      <vt:lpstr>Architectural type comparisons</vt:lpstr>
      <vt:lpstr>TO DO list</vt:lpstr>
      <vt:lpstr>FDIR    Spacecraft fault protection system</vt:lpstr>
      <vt:lpstr>references</vt:lpstr>
      <vt:lpstr>Architectural approach analysis</vt:lpstr>
      <vt:lpstr>Risks</vt:lpstr>
      <vt:lpstr>Sensitivity points</vt:lpstr>
      <vt:lpstr>tradeoff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Mikko Ahvenniemi</cp:lastModifiedBy>
  <cp:revision>359</cp:revision>
  <dcterms:created xsi:type="dcterms:W3CDTF">2009-12-09T09:00:52Z</dcterms:created>
  <dcterms:modified xsi:type="dcterms:W3CDTF">2009-12-09T13:15:50Z</dcterms:modified>
</cp:coreProperties>
</file>