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344" r:id="rId5"/>
    <p:sldId id="345" r:id="rId6"/>
    <p:sldId id="351" r:id="rId7"/>
    <p:sldId id="352" r:id="rId8"/>
    <p:sldId id="343" r:id="rId9"/>
    <p:sldId id="335" r:id="rId10"/>
    <p:sldId id="347" r:id="rId11"/>
    <p:sldId id="348" r:id="rId12"/>
    <p:sldId id="349" r:id="rId13"/>
    <p:sldId id="336" r:id="rId14"/>
    <p:sldId id="346" r:id="rId15"/>
    <p:sldId id="334" r:id="rId16"/>
    <p:sldId id="357" r:id="rId17"/>
    <p:sldId id="358" r:id="rId18"/>
    <p:sldId id="359" r:id="rId19"/>
    <p:sldId id="337" r:id="rId20"/>
    <p:sldId id="353" r:id="rId21"/>
    <p:sldId id="354" r:id="rId22"/>
    <p:sldId id="355" r:id="rId23"/>
    <p:sldId id="356" r:id="rId24"/>
    <p:sldId id="350" r:id="rId25"/>
    <p:sldId id="286" r:id="rId2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="" xmlns:p14="http://schemas.microsoft.com/office/powerpoint/2007/7/12/main" val="0"/>
    </p:ext>
    <p:ext uri="{D31A062A-798A-4329-ABDD-BBA856620510}">
      <p14:defaultImageDpi xmlns=""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>
        <p:scale>
          <a:sx n="70" d="100"/>
          <a:sy n="70" d="100"/>
        </p:scale>
        <p:origin x="-105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18/11/2009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=""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=""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07/7/7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07/7/12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26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chitecture_description_language" TargetMode="External"/><Relationship Id="rId2" Type="http://schemas.openxmlformats.org/officeDocument/2006/relationships/hyperlink" Target="http://www.cs.cmu.edu/~ac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OP5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D:\Bureau\acme_web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90584">
            <a:off x="2835862" y="822744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8215338" y="3571876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Role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Systems</a:t>
            </a:r>
          </a:p>
          <a:p>
            <a:pPr lvl="1"/>
            <a:r>
              <a:rPr smtClean="0"/>
              <a:t>Configuration of components &amp; connectors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  <a:p>
            <a:r>
              <a:rPr smtClean="0"/>
              <a:t>Role</a:t>
            </a:r>
          </a:p>
          <a:p>
            <a:pPr lvl="1"/>
            <a:r>
              <a:rPr smtClean="0"/>
              <a:t>Particularity of the connector</a:t>
            </a:r>
          </a:p>
          <a:p>
            <a:pPr lvl="1"/>
            <a:r>
              <a:rPr smtClean="0"/>
              <a:t>Describes how the connector links the components</a:t>
            </a:r>
          </a:p>
          <a:p>
            <a:pPr lvl="2">
              <a:buNone/>
            </a:pPr>
            <a:r>
              <a:rPr lang="fr-FR" dirty="0" smtClean="0"/>
              <a:t>E</a:t>
            </a:r>
            <a:r>
              <a:rPr smtClean="0"/>
              <a:t>x : client-server connector has 2 roles designated caller &amp; callee</a:t>
            </a:r>
          </a:p>
          <a:p>
            <a:endParaRPr smtClean="0"/>
          </a:p>
          <a:p>
            <a:r>
              <a:rPr smtClean="0"/>
              <a:t>Port</a:t>
            </a:r>
          </a:p>
          <a:p>
            <a:pPr lvl="1"/>
            <a:r>
              <a:rPr smtClean="0"/>
              <a:t>Anchorage point on the component</a:t>
            </a:r>
          </a:p>
          <a:p>
            <a:pPr lvl="1"/>
            <a:r>
              <a:rPr smtClean="0"/>
              <a:t>Describes input or ouptut of a component</a:t>
            </a:r>
          </a:p>
          <a:p>
            <a:pPr lvl="1"/>
            <a:r>
              <a:rPr smtClean="0"/>
              <a:t>Can be unique or multiple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215074" y="1285860"/>
            <a:ext cx="2714644" cy="164307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7" name="Flèche droite 6"/>
          <p:cNvSpPr/>
          <p:nvPr/>
        </p:nvSpPr>
        <p:spPr>
          <a:xfrm>
            <a:off x="7143768" y="2000240"/>
            <a:ext cx="857256" cy="21431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Connector</a:t>
            </a:r>
            <a:endParaRPr lang="fr-FR" sz="1000" dirty="0"/>
          </a:p>
        </p:txBody>
      </p:sp>
      <p:sp>
        <p:nvSpPr>
          <p:cNvPr id="8" name="Rectangle 7"/>
          <p:cNvSpPr/>
          <p:nvPr/>
        </p:nvSpPr>
        <p:spPr>
          <a:xfrm>
            <a:off x="8001024" y="1928802"/>
            <a:ext cx="71438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Component</a:t>
            </a:r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7215206" y="1357298"/>
            <a:ext cx="72487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2330" y="5000636"/>
            <a:ext cx="1714512" cy="857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r-FR" sz="1400" dirty="0" smtClean="0"/>
              <a:t>Component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6786578" y="5143512"/>
            <a:ext cx="857256" cy="57150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7000892" y="3714752"/>
            <a:ext cx="1357322" cy="357190"/>
          </a:xfrm>
          <a:prstGeom prst="rightArrow">
            <a:avLst>
              <a:gd name="adj1" fmla="val 64556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Connector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/>
          <p:cNvSpPr/>
          <p:nvPr/>
        </p:nvSpPr>
        <p:spPr>
          <a:xfrm>
            <a:off x="5715008" y="4643446"/>
            <a:ext cx="3220922" cy="194950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</p:spPr>
        <p:txBody>
          <a:bodyPr/>
          <a:lstStyle/>
          <a:p>
            <a:r>
              <a:rPr smtClean="0"/>
              <a:t>Representation</a:t>
            </a:r>
          </a:p>
          <a:p>
            <a:pPr lvl="1"/>
            <a:r>
              <a:rPr smtClean="0"/>
              <a:t>Lower level view of a component</a:t>
            </a:r>
          </a:p>
          <a:p>
            <a:pPr lvl="1"/>
            <a:r>
              <a:rPr smtClean="0"/>
              <a:t>Component contains &amp; represents a sub system</a:t>
            </a:r>
          </a:p>
          <a:p>
            <a:pPr lvl="1"/>
            <a:r>
              <a:rPr smtClean="0"/>
              <a:t>Way to abstract complex system</a:t>
            </a:r>
          </a:p>
        </p:txBody>
      </p:sp>
      <p:sp>
        <p:nvSpPr>
          <p:cNvPr id="12" name="Ellipse 11"/>
          <p:cNvSpPr/>
          <p:nvPr/>
        </p:nvSpPr>
        <p:spPr>
          <a:xfrm>
            <a:off x="928662" y="3214686"/>
            <a:ext cx="3929090" cy="237813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14414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285984" y="4429132"/>
            <a:ext cx="1240765" cy="310191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Connector</a:t>
            </a:r>
            <a:endParaRPr lang="fr-FR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7422" y="3643314"/>
            <a:ext cx="1049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00760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5" name="Flèche droite 24"/>
          <p:cNvSpPr/>
          <p:nvPr/>
        </p:nvSpPr>
        <p:spPr>
          <a:xfrm>
            <a:off x="6858016" y="5357826"/>
            <a:ext cx="723780" cy="18094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357950" y="4786322"/>
            <a:ext cx="171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</a:t>
            </a:r>
            <a:r>
              <a:rPr lang="fr-FR" sz="1600" b="1" kern="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system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43834" y="528638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30" name="Flèche droite 29"/>
          <p:cNvSpPr/>
          <p:nvPr/>
        </p:nvSpPr>
        <p:spPr>
          <a:xfrm rot="5400000">
            <a:off x="7826189" y="5675537"/>
            <a:ext cx="413588" cy="206794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00" dirty="0"/>
          </a:p>
        </p:txBody>
      </p:sp>
      <p:sp>
        <p:nvSpPr>
          <p:cNvPr id="29" name="Rectangle 28"/>
          <p:cNvSpPr/>
          <p:nvPr/>
        </p:nvSpPr>
        <p:spPr>
          <a:xfrm>
            <a:off x="7500958" y="6000768"/>
            <a:ext cx="723780" cy="3618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0430" y="4286256"/>
            <a:ext cx="1033971" cy="516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Component</a:t>
            </a:r>
            <a:endParaRPr lang="fr-FR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10800000">
            <a:off x="4357686" y="4643446"/>
            <a:ext cx="1500198" cy="10715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method allows a translation mechanism…</a:t>
            </a:r>
          </a:p>
          <a:p>
            <a:pPr lvl="1"/>
            <a:r>
              <a:rPr lang="en-US" dirty="0" smtClean="0"/>
              <a:t>… using properties</a:t>
            </a:r>
          </a:p>
          <a:p>
            <a:pPr lvl="2"/>
            <a:r>
              <a:rPr lang="en-US" dirty="0" smtClean="0"/>
              <a:t>Runtime semantics</a:t>
            </a:r>
          </a:p>
          <a:p>
            <a:pPr lvl="2"/>
            <a:r>
              <a:rPr lang="en-US" dirty="0" smtClean="0"/>
              <a:t>Data type for communication between components</a:t>
            </a:r>
          </a:p>
          <a:p>
            <a:pPr lvl="2"/>
            <a:r>
              <a:rPr lang="en-US" dirty="0" smtClean="0"/>
              <a:t>Protocols of interaction</a:t>
            </a:r>
          </a:p>
          <a:p>
            <a:pPr lvl="1"/>
            <a:r>
              <a:rPr lang="en-US" dirty="0" smtClean="0"/>
              <a:t>… allowing other tools to interpret the architecture</a:t>
            </a:r>
          </a:p>
          <a:p>
            <a:pPr lvl="2"/>
            <a:r>
              <a:rPr lang="en-US" dirty="0" smtClean="0"/>
              <a:t>ADL's (Wright, </a:t>
            </a:r>
            <a:r>
              <a:rPr lang="en-US" dirty="0" err="1" smtClean="0"/>
              <a:t>Unicon</a:t>
            </a:r>
            <a:r>
              <a:rPr lang="en-US" dirty="0" smtClean="0"/>
              <a:t>, etc.)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Type structuring allows the architect to create templates to be</a:t>
            </a:r>
          </a:p>
          <a:p>
            <a:pPr lvl="1"/>
            <a:r>
              <a:rPr lang="en-US" dirty="0" smtClean="0"/>
              <a:t>Used within a project  : from one client/one server to multiple clients/multiple servers architecture</a:t>
            </a:r>
          </a:p>
          <a:p>
            <a:pPr lvl="1"/>
            <a:r>
              <a:rPr lang="en-US" dirty="0" smtClean="0"/>
              <a:t>Reused in other projects involving the same kind of structure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particularities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Illustration of </a:t>
            </a:r>
            <a:r>
              <a:rPr lang="en-US" b="1" dirty="0" smtClean="0"/>
              <a:t>representation</a:t>
            </a:r>
            <a:r>
              <a:rPr lang="en-US" dirty="0" smtClean="0"/>
              <a:t> and </a:t>
            </a:r>
            <a:r>
              <a:rPr lang="en-US" b="1" dirty="0" smtClean="0"/>
              <a:t>properties</a:t>
            </a:r>
            <a:r>
              <a:rPr lang="en-US" dirty="0" smtClean="0"/>
              <a:t> of a component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D:\Bureau\RepresentationsAndProperties.png"/>
          <p:cNvPicPr>
            <a:picLocks noChangeAspect="1" noChangeArrowheads="1"/>
          </p:cNvPicPr>
          <p:nvPr/>
        </p:nvPicPr>
        <p:blipFill>
          <a:blip r:embed="rId2"/>
          <a:srcRect t="5847" b="6450"/>
          <a:stretch>
            <a:fillRect/>
          </a:stretch>
        </p:blipFill>
        <p:spPr bwMode="auto">
          <a:xfrm>
            <a:off x="500034" y="1857364"/>
            <a:ext cx="8286808" cy="4661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3. A</a:t>
            </a:r>
            <a:r>
              <a:rPr smtClean="0"/>
              <a:t>cme language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Language is based on </a:t>
            </a:r>
          </a:p>
          <a:p>
            <a:pPr lvl="1"/>
            <a:r>
              <a:rPr smtClean="0"/>
              <a:t>First order predicate logic </a:t>
            </a:r>
          </a:p>
          <a:p>
            <a:pPr lvl="1"/>
            <a:r>
              <a:rPr smtClean="0"/>
              <a:t>Rules checking if architectural model is well formed</a:t>
            </a:r>
          </a:p>
          <a:p>
            <a:endParaRPr smtClean="0"/>
          </a:p>
          <a:p>
            <a:r>
              <a:rPr smtClean="0"/>
              <a:t>Rules can be defined</a:t>
            </a:r>
          </a:p>
          <a:p>
            <a:pPr lvl="1"/>
            <a:r>
              <a:rPr smtClean="0"/>
              <a:t>By the style designer</a:t>
            </a:r>
          </a:p>
          <a:p>
            <a:pPr lvl="1"/>
            <a:r>
              <a:rPr smtClean="0"/>
              <a:t>By ourself</a:t>
            </a:r>
          </a:p>
          <a:p>
            <a:pPr lvl="1"/>
            <a:endParaRPr smtClean="0"/>
          </a:p>
          <a:p>
            <a:r>
              <a:rPr smtClean="0"/>
              <a:t>2 types of rules</a:t>
            </a:r>
          </a:p>
          <a:p>
            <a:pPr lvl="1"/>
            <a:r>
              <a:rPr smtClean="0"/>
              <a:t>Invariant : violations of which are errors</a:t>
            </a:r>
          </a:p>
          <a:p>
            <a:pPr lvl="1"/>
            <a:r>
              <a:rPr smtClean="0"/>
              <a:t>Heuristics : violations of which leads to warnings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ADLs COMPARISON : the scope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scope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42912" y="1857363"/>
          <a:ext cx="8143930" cy="364332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28786"/>
                <a:gridCol w="1628786"/>
                <a:gridCol w="1628786"/>
                <a:gridCol w="1628786"/>
                <a:gridCol w="1628786"/>
              </a:tblGrid>
              <a:tr h="7143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Scope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Darwin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Rapide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Unicon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Wright</a:t>
                      </a:r>
                      <a:endParaRPr lang="en-US" dirty="0"/>
                    </a:p>
                  </a:txBody>
                  <a:tcPr anchor="ctr"/>
                </a:tc>
              </a:tr>
              <a:tr h="15240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Architectural</a:t>
                      </a:r>
                      <a:r>
                        <a:rPr lang="en-US" b="1" baseline="0" dirty="0" smtClean="0"/>
                        <a:t> interchange, predominantly at the structural level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Architectures of highly-distributed</a:t>
                      </a:r>
                      <a:r>
                        <a:rPr lang="en-US" baseline="0" dirty="0" smtClean="0"/>
                        <a:t> systems whose dynamism is guided by strict formal underpinnings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simulation</a:t>
                      </a:r>
                      <a:r>
                        <a:rPr lang="en-US" baseline="0" dirty="0" smtClean="0"/>
                        <a:t> of the dynamic behavior described by an architecture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Data-flows architectures</a:t>
                      </a:r>
                      <a:r>
                        <a:rPr lang="en-US" baseline="0" dirty="0" smtClean="0"/>
                        <a:t> with high volume of data and real-time requirements.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Modeling and analysis of the dynamic behavior of concurrent</a:t>
                      </a:r>
                      <a:r>
                        <a:rPr lang="en-US" baseline="0" dirty="0" smtClean="0"/>
                        <a:t> systems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: Qualities and Lacks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 common interchange language:</a:t>
            </a:r>
          </a:p>
          <a:p>
            <a:pPr lvl="1"/>
            <a:r>
              <a:rPr lang="en-US" sz="2400" dirty="0" smtClean="0"/>
              <a:t>Provide variety of tools belonging to several ADLs</a:t>
            </a:r>
          </a:p>
          <a:p>
            <a:pPr lvl="1"/>
            <a:r>
              <a:rPr lang="en-US" sz="2400" dirty="0" smtClean="0"/>
              <a:t>Easy to use : one format for all ADLs, programmers don’t have to master all ADL’s languages</a:t>
            </a:r>
          </a:p>
          <a:p>
            <a:r>
              <a:rPr lang="en-US" sz="2800" dirty="0" smtClean="0"/>
              <a:t>User-friendly interface</a:t>
            </a:r>
          </a:p>
          <a:p>
            <a:pPr lvl="1"/>
            <a:r>
              <a:rPr lang="en-US" sz="2400" dirty="0" smtClean="0"/>
              <a:t>Very complete, lot of functions</a:t>
            </a:r>
          </a:p>
          <a:p>
            <a:pPr lvl="1"/>
            <a:r>
              <a:rPr lang="en-US" sz="2400" dirty="0" smtClean="0"/>
              <a:t>Seven basics entities</a:t>
            </a:r>
          </a:p>
          <a:p>
            <a:pPr lvl="1"/>
            <a:r>
              <a:rPr lang="en-US" sz="2400" dirty="0" smtClean="0"/>
              <a:t>Easy for the user, don’t need to learn ACME language</a:t>
            </a:r>
          </a:p>
          <a:p>
            <a:r>
              <a:rPr lang="en-US" sz="2800" dirty="0" smtClean="0"/>
              <a:t>Group each auxiliary information from ADLs, by using properties</a:t>
            </a:r>
          </a:p>
          <a:p>
            <a:pPr lvl="1"/>
            <a:r>
              <a:rPr lang="en-US" sz="2400" dirty="0" smtClean="0"/>
              <a:t>Ex  : Property Aesop-style : style-id = </a:t>
            </a:r>
            <a:r>
              <a:rPr lang="en-US" sz="2400" dirty="0" err="1" smtClean="0"/>
              <a:t>clientserver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ACME : Qualities and Lacks (CONT.)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>
                <a:sym typeface="Wingdings" pitchFamily="2" charset="2"/>
              </a:rPr>
              <a:t>Acme provides translation between 2 ADLS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don’t provide advanced tools for each ADL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 you may turn to another tool if you want describe detailed </a:t>
            </a:r>
            <a:r>
              <a:rPr lang="en-US" sz="2400" dirty="0" smtClean="0">
                <a:sym typeface="Wingdings" pitchFamily="2" charset="2"/>
              </a:rPr>
              <a:t>architecture</a:t>
            </a:r>
            <a:endParaRPr lang="en-US" sz="2800" dirty="0" smtClean="0"/>
          </a:p>
          <a:p>
            <a:r>
              <a:rPr lang="en-US" sz="2800" dirty="0" smtClean="0"/>
              <a:t>Should limit the class of systems of ADLs for translations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often important and painful trade-offs have to be made to permit the success of translation</a:t>
            </a:r>
          </a:p>
          <a:p>
            <a:r>
              <a:rPr lang="en-US" sz="2800" dirty="0" smtClean="0"/>
              <a:t>Try to develop a translator bi-directionality will complicate the program a lot</a:t>
            </a:r>
            <a:r>
              <a:rPr lang="en-US" sz="2800" dirty="0" smtClean="0"/>
              <a:t>	</a:t>
            </a:r>
            <a:endParaRPr lang="en-US" sz="2800" dirty="0" smtClean="0"/>
          </a:p>
          <a:p>
            <a:pPr lvl="1"/>
            <a:r>
              <a:rPr lang="en-US" sz="2400" dirty="0" smtClean="0">
                <a:sym typeface="Wingdings" pitchFamily="2" charset="2"/>
              </a:rPr>
              <a:t> loss of a main functionality</a:t>
            </a:r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>
              <a:sym typeface="Wingdings" pitchFamily="2" charset="2"/>
            </a:endParaRPr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tool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Eclipse</a:t>
            </a:r>
            <a:r>
              <a:rPr lang="en-US" dirty="0" smtClean="0"/>
              <a:t> plug-in software : </a:t>
            </a:r>
            <a:r>
              <a:rPr lang="en-US" b="1" i="1" dirty="0" err="1" smtClean="0"/>
              <a:t>AcmeStudio</a:t>
            </a:r>
            <a:endParaRPr lang="en-US" b="1" i="1" dirty="0" smtClean="0"/>
          </a:p>
          <a:p>
            <a:endParaRPr lang="en-US" sz="1600" dirty="0" smtClean="0"/>
          </a:p>
          <a:p>
            <a:r>
              <a:rPr lang="en-US" b="1" i="1" dirty="0" err="1" smtClean="0"/>
              <a:t>AcmeStudio</a:t>
            </a:r>
            <a:endParaRPr lang="en-US" b="1" i="1" dirty="0" smtClean="0"/>
          </a:p>
          <a:p>
            <a:pPr lvl="1"/>
            <a:r>
              <a:rPr smtClean="0"/>
              <a:t>Graphical interface</a:t>
            </a:r>
          </a:p>
          <a:p>
            <a:pPr lvl="1"/>
            <a:r>
              <a:rPr smtClean="0"/>
              <a:t>Architecture drawing</a:t>
            </a:r>
          </a:p>
          <a:p>
            <a:pPr lvl="1"/>
            <a:r>
              <a:rPr smtClean="0"/>
              <a:t>Design analyze</a:t>
            </a:r>
          </a:p>
          <a:p>
            <a:pPr lvl="1"/>
            <a:r>
              <a:rPr smtClean="0"/>
              <a:t>Language description (development)</a:t>
            </a:r>
          </a:p>
          <a:p>
            <a:pPr lvl="1"/>
            <a:endParaRPr lang="en-US" sz="1400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Create or edit families</a:t>
            </a:r>
          </a:p>
          <a:p>
            <a:pPr lvl="1"/>
            <a:r>
              <a:rPr lang="en-US" dirty="0" smtClean="0"/>
              <a:t>Edit visualization</a:t>
            </a:r>
          </a:p>
          <a:p>
            <a:pPr lvl="1"/>
            <a:r>
              <a:rPr lang="en-US" dirty="0" smtClean="0"/>
              <a:t>Edit and check rules</a:t>
            </a:r>
          </a:p>
          <a:p>
            <a:pPr lvl="1"/>
            <a:r>
              <a:rPr lang="en-US" dirty="0" smtClean="0"/>
              <a:t>Edit properties</a:t>
            </a:r>
          </a:p>
          <a:p>
            <a:pPr lvl="1"/>
            <a:r>
              <a:rPr lang="en-US" dirty="0" smtClean="0"/>
              <a:t>Etc…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3437"/>
          <a:stretch>
            <a:fillRect/>
          </a:stretch>
        </p:blipFill>
        <p:spPr bwMode="auto">
          <a:xfrm>
            <a:off x="71406" y="1000108"/>
            <a:ext cx="9001156" cy="54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Why do we use ADLs ?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ADL investigation &amp; choice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ACME presentation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smtClean="0">
              <a:ea typeface="굴림" charset="-127"/>
            </a:endParaRPr>
          </a:p>
          <a:p>
            <a:pPr eaLnBrk="1" hangingPunct="1">
              <a:buNone/>
            </a:pPr>
            <a:endParaRPr altLang="ko-KR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5698870" y="4727410"/>
            <a:ext cx="3242652" cy="1236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749"/>
          <a:stretch>
            <a:fillRect/>
          </a:stretch>
        </p:blipFill>
        <p:spPr bwMode="auto">
          <a:xfrm>
            <a:off x="142876" y="1071546"/>
            <a:ext cx="8929718" cy="537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4516"/>
          <a:stretch>
            <a:fillRect/>
          </a:stretch>
        </p:blipFill>
        <p:spPr bwMode="auto">
          <a:xfrm>
            <a:off x="142844" y="1142983"/>
            <a:ext cx="8858312" cy="52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ACMESTUDIO (cont.)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269"/>
          <a:stretch>
            <a:fillRect/>
          </a:stretch>
        </p:blipFill>
        <p:spPr bwMode="auto">
          <a:xfrm>
            <a:off x="142844" y="1158020"/>
            <a:ext cx="8929718" cy="5342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786314" y="428604"/>
            <a:ext cx="4000528" cy="1000132"/>
          </a:xfrm>
          <a:prstGeom prst="wedgeRoundRectCallout">
            <a:avLst>
              <a:gd name="adj1" fmla="val -40425"/>
              <a:gd name="adj2" fmla="val 7392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err="1" smtClean="0">
                <a:solidFill>
                  <a:schemeClr val="accent6"/>
                </a:solidFill>
              </a:rPr>
              <a:t>Thank</a:t>
            </a:r>
            <a:r>
              <a:rPr lang="fr-FR" sz="2400" b="1" i="1" dirty="0" smtClean="0">
                <a:solidFill>
                  <a:schemeClr val="accent6"/>
                </a:solidFill>
              </a:rPr>
              <a:t> </a:t>
            </a:r>
            <a:r>
              <a:rPr lang="fr-FR" sz="2400" b="1" i="1" dirty="0" err="1" smtClean="0">
                <a:solidFill>
                  <a:schemeClr val="accent6"/>
                </a:solidFill>
              </a:rPr>
              <a:t>you</a:t>
            </a:r>
            <a:r>
              <a:rPr lang="fr-FR" sz="2400" b="1" i="1" dirty="0" smtClean="0">
                <a:solidFill>
                  <a:schemeClr val="accent6"/>
                </a:solidFill>
              </a:rPr>
              <a:t> for attention !</a:t>
            </a:r>
            <a:endParaRPr lang="fr-FR" sz="2400" b="1" i="1" dirty="0">
              <a:solidFill>
                <a:schemeClr val="accent6"/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ACME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powerful ADL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ac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4"/>
              </a:clrFrom>
              <a:clrTo>
                <a:srgbClr val="FEFEF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857232"/>
            <a:ext cx="2071702" cy="35070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flipH="1">
            <a:off x="6588224" y="2928934"/>
            <a:ext cx="2412932" cy="1213306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</a:t>
            </a:r>
          </a:p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OP4</a:t>
            </a:r>
          </a:p>
          <a:p>
            <a:pPr algn="ctr"/>
            <a:endPara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ADL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  <a:endParaRPr lang="fr-FR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sz="1600" b="1" smtClean="0"/>
              <a:t>David S. Wile, </a:t>
            </a:r>
            <a:r>
              <a:rPr sz="1600" i="1" smtClean="0"/>
              <a:t>ACME: An Interchange Language for Architecture Representation</a:t>
            </a:r>
          </a:p>
          <a:p>
            <a:endParaRPr sz="1600" i="1" smtClean="0"/>
          </a:p>
          <a:p>
            <a:r>
              <a:rPr sz="1600" b="1" smtClean="0">
                <a:hlinkClick r:id="rId2"/>
              </a:rPr>
              <a:t>http://www.cs.cmu.edu/~acme</a:t>
            </a:r>
            <a:r>
              <a:rPr sz="1600" b="1" i="1" smtClean="0">
                <a:hlinkClick r:id="rId2"/>
              </a:rPr>
              <a:t>/</a:t>
            </a:r>
            <a:r>
              <a:rPr sz="1600" i="1" smtClean="0"/>
              <a:t>, ACME websites</a:t>
            </a:r>
          </a:p>
          <a:p>
            <a:endParaRPr sz="1600" i="1" smtClean="0"/>
          </a:p>
          <a:p>
            <a:r>
              <a:rPr sz="1600" b="1" smtClean="0">
                <a:hlinkClick r:id="rId3"/>
              </a:rPr>
              <a:t>http://en.wikipedia.org/wiki/Architecture_description_language</a:t>
            </a:r>
            <a:r>
              <a:rPr sz="1600" i="1" smtClean="0"/>
              <a:t>, ADL wikipedia page</a:t>
            </a:r>
          </a:p>
          <a:p>
            <a:endParaRPr sz="1600" i="1" smtClean="0"/>
          </a:p>
          <a:p>
            <a:r>
              <a:rPr lang="en-US" sz="1600" b="1" dirty="0" smtClean="0"/>
              <a:t>[KKC00] R. </a:t>
            </a:r>
            <a:r>
              <a:rPr lang="en-US" sz="1600" b="1" dirty="0" err="1" smtClean="0"/>
              <a:t>Kazman</a:t>
            </a:r>
            <a:r>
              <a:rPr lang="en-US" sz="1600" b="1" dirty="0" smtClean="0"/>
              <a:t>, M. Klein, P. Clements</a:t>
            </a:r>
            <a:r>
              <a:rPr lang="en-US" sz="1600" i="1" dirty="0" smtClean="0"/>
              <a:t>, ATAM: A Method for Architecture Evaluation, CMU/SEI-2000-TR-004, Software Engineering Institute, Carnegie Mellon University, 2000. </a:t>
            </a:r>
            <a:endParaRPr lang="en-US" altLang="ko-KR" sz="1600" i="1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Necessity of using standardized architectural representation</a:t>
            </a:r>
          </a:p>
          <a:p>
            <a:pPr lvl="1"/>
            <a:r>
              <a:rPr lang="en-US" dirty="0" smtClean="0"/>
              <a:t> ADLs bring standards for architecture description, just as what </a:t>
            </a:r>
          </a:p>
          <a:p>
            <a:pPr lvl="2"/>
            <a:r>
              <a:rPr lang="en-US" dirty="0" smtClean="0"/>
              <a:t>UML do for design</a:t>
            </a:r>
          </a:p>
          <a:p>
            <a:pPr lvl="2"/>
            <a:r>
              <a:rPr lang="en-US" dirty="0" smtClean="0"/>
              <a:t>Entity-relationship model do for database</a:t>
            </a:r>
          </a:p>
          <a:p>
            <a:pPr lvl="1"/>
            <a:r>
              <a:rPr lang="en-US" dirty="0" smtClean="0"/>
              <a:t>Using architectural styles for the structure</a:t>
            </a:r>
          </a:p>
          <a:p>
            <a:pPr lvl="2"/>
            <a:r>
              <a:rPr lang="en-US" dirty="0" smtClean="0"/>
              <a:t>Pipe and filters</a:t>
            </a:r>
          </a:p>
          <a:p>
            <a:pPr lvl="2"/>
            <a:r>
              <a:rPr lang="en-US" dirty="0" smtClean="0"/>
              <a:t>Client/Server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Using formal language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Makes the architecture universally understandable</a:t>
            </a:r>
          </a:p>
          <a:p>
            <a:pPr lvl="2"/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Programmers</a:t>
            </a:r>
          </a:p>
          <a:p>
            <a:pPr lvl="2"/>
            <a:r>
              <a:rPr lang="en-US" dirty="0" smtClean="0"/>
              <a:t>Stakeholders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Why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use ADLS ?(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285860"/>
            <a:ext cx="8643968" cy="5286390"/>
          </a:xfrm>
        </p:spPr>
        <p:txBody>
          <a:bodyPr/>
          <a:lstStyle/>
          <a:p>
            <a:r>
              <a:rPr lang="en-US" dirty="0" smtClean="0"/>
              <a:t>ADLs bring the tools for architecture evolution and reusability</a:t>
            </a:r>
          </a:p>
          <a:p>
            <a:endParaRPr lang="en-US" dirty="0" smtClean="0"/>
          </a:p>
          <a:p>
            <a:r>
              <a:rPr lang="en-US" dirty="0" smtClean="0"/>
              <a:t>Makes the architecture assessable using external tools or methods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643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Why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use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ADLs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43174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</a:t>
            </a:r>
            <a:r>
              <a:rPr lang="en-GB" dirty="0" err="1" smtClean="0"/>
              <a:t>choicE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Comparison between several available </a:t>
            </a:r>
            <a:r>
              <a:rPr lang="en-GB" dirty="0" err="1" smtClean="0"/>
              <a:t>ADLs</a:t>
            </a:r>
            <a:endParaRPr lang="en-GB" dirty="0" smtClean="0"/>
          </a:p>
          <a:p>
            <a:pPr lvl="1"/>
            <a:r>
              <a:rPr lang="en-GB" dirty="0" smtClean="0"/>
              <a:t>Abacus :</a:t>
            </a:r>
          </a:p>
          <a:p>
            <a:pPr lvl="2"/>
            <a:r>
              <a:rPr lang="en-GB" dirty="0" smtClean="0"/>
              <a:t>No</a:t>
            </a:r>
            <a:r>
              <a:rPr lang="en-US" dirty="0" smtClean="0"/>
              <a:t>t well furnished (movies, tutorials,…) but not a lot of papers</a:t>
            </a:r>
          </a:p>
          <a:p>
            <a:pPr lvl="2"/>
            <a:r>
              <a:rPr lang="en-US" dirty="0" smtClean="0"/>
              <a:t>For professional &amp; enterprises</a:t>
            </a:r>
          </a:p>
          <a:p>
            <a:pPr lvl="2"/>
            <a:r>
              <a:rPr lang="en-US" dirty="0" smtClean="0"/>
              <a:t>Software : 30 day trial</a:t>
            </a:r>
            <a:endParaRPr lang="en-GB" dirty="0" smtClean="0"/>
          </a:p>
          <a:p>
            <a:pPr lvl="1"/>
            <a:r>
              <a:rPr lang="en-GB" dirty="0" err="1" smtClean="0"/>
              <a:t>Rapide</a:t>
            </a:r>
            <a:r>
              <a:rPr lang="en-GB" dirty="0" smtClean="0"/>
              <a:t> : </a:t>
            </a:r>
          </a:p>
          <a:p>
            <a:pPr lvl="2"/>
            <a:r>
              <a:rPr lang="en-US" dirty="0" smtClean="0"/>
              <a:t>Best furnished  papers</a:t>
            </a:r>
          </a:p>
          <a:p>
            <a:pPr lvl="2"/>
            <a:r>
              <a:rPr lang="en-US" dirty="0" smtClean="0"/>
              <a:t>Best example furniture</a:t>
            </a:r>
          </a:p>
          <a:p>
            <a:pPr lvl="2"/>
            <a:r>
              <a:rPr lang="en-US" dirty="0" smtClean="0"/>
              <a:t>Software on Linux &amp; Solaris : free BUT NOT ACCESSIBLE</a:t>
            </a:r>
            <a:endParaRPr lang="en-GB" dirty="0" smtClean="0"/>
          </a:p>
          <a:p>
            <a:pPr lvl="1"/>
            <a:r>
              <a:rPr lang="en-GB" dirty="0" smtClean="0"/>
              <a:t>Wright</a:t>
            </a:r>
          </a:p>
          <a:p>
            <a:pPr lvl="2"/>
            <a:r>
              <a:rPr lang="en-US" dirty="0" smtClean="0"/>
              <a:t>Not too much documents</a:t>
            </a:r>
          </a:p>
          <a:p>
            <a:pPr lvl="2"/>
            <a:r>
              <a:rPr lang="en-US" dirty="0" smtClean="0"/>
              <a:t>Well furnished on Internet</a:t>
            </a:r>
          </a:p>
          <a:p>
            <a:pPr lvl="2"/>
            <a:r>
              <a:rPr lang="en-US" dirty="0" smtClean="0"/>
              <a:t>No software</a:t>
            </a:r>
            <a:endParaRPr lang="en-GB" dirty="0" smtClean="0"/>
          </a:p>
          <a:p>
            <a:pPr lvl="1"/>
            <a:r>
              <a:rPr lang="en-GB" dirty="0" err="1" smtClean="0"/>
              <a:t>Unicon</a:t>
            </a:r>
            <a:endParaRPr lang="en-GB" dirty="0" smtClean="0"/>
          </a:p>
          <a:p>
            <a:pPr lvl="2"/>
            <a:r>
              <a:rPr lang="en-GB" dirty="0" smtClean="0"/>
              <a:t>Furnished</a:t>
            </a:r>
          </a:p>
          <a:p>
            <a:pPr lvl="2"/>
            <a:r>
              <a:rPr lang="en-GB" dirty="0" smtClean="0"/>
              <a:t>Software not available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2. ADL investigation and choice (cont.)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Well known</a:t>
            </a:r>
          </a:p>
          <a:p>
            <a:r>
              <a:rPr lang="en-GB" dirty="0" smtClean="0"/>
              <a:t>A lot of documentation </a:t>
            </a:r>
          </a:p>
          <a:p>
            <a:pPr lvl="1"/>
            <a:r>
              <a:rPr lang="en-GB" dirty="0" smtClean="0"/>
              <a:t>Website</a:t>
            </a:r>
          </a:p>
          <a:p>
            <a:pPr lvl="1"/>
            <a:r>
              <a:rPr lang="en-GB" dirty="0" smtClean="0"/>
              <a:t>HTML large documentation</a:t>
            </a:r>
          </a:p>
          <a:p>
            <a:pPr lvl="1"/>
            <a:r>
              <a:rPr lang="en-GB" dirty="0" smtClean="0"/>
              <a:t>Tutorials available</a:t>
            </a:r>
          </a:p>
          <a:p>
            <a:r>
              <a:rPr lang="en-GB" dirty="0" smtClean="0"/>
              <a:t>Complete and well-made software as an Eclipse plug-in</a:t>
            </a:r>
          </a:p>
          <a:p>
            <a:r>
              <a:rPr lang="en-GB" dirty="0" smtClean="0"/>
              <a:t>Free software available on every platforms</a:t>
            </a:r>
          </a:p>
          <a:p>
            <a:r>
              <a:rPr lang="en-GB" dirty="0" smtClean="0"/>
              <a:t>Developed in the same university as ATAM method – </a:t>
            </a:r>
            <a:r>
              <a:rPr lang="en-GB" i="1" dirty="0" smtClean="0"/>
              <a:t>Carneggie Melon University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</a:t>
            </a:r>
            <a:r>
              <a:rPr lang="en-GB" sz="2800" b="1" i="1" kern="0" dirty="0" smtClean="0">
                <a:solidFill>
                  <a:schemeClr val="accent4">
                    <a:shade val="50000"/>
                  </a:schemeClr>
                </a:solidFill>
                <a:latin typeface="+mn-lt"/>
                <a:cs typeface="+mn-cs"/>
              </a:rPr>
              <a:t>have chosen</a:t>
            </a:r>
            <a:r>
              <a:rPr kumimoji="0" lang="en-GB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shade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ACME 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714612" y="0"/>
            <a:ext cx="90441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b="1" u="sng" kern="0" dirty="0" smtClean="0">
                <a:latin typeface="+mn-lt"/>
                <a:cs typeface="+mn-cs"/>
              </a:rPr>
              <a:t>ADL </a:t>
            </a:r>
            <a:r>
              <a:rPr lang="fr-FR" sz="1200" b="1" u="sng" kern="0" dirty="0" err="1" smtClean="0">
                <a:latin typeface="+mn-lt"/>
                <a:cs typeface="+mn-cs"/>
              </a:rPr>
              <a:t>Choice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72000" y="0"/>
            <a:ext cx="13997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ACME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9" name="Picture 2" descr="D:\Bureau\acme_web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90584">
            <a:off x="6256030" y="2266618"/>
            <a:ext cx="2226999" cy="8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What is acme ?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Acme created in 1995 by Carnegie Mellon University</a:t>
            </a:r>
          </a:p>
          <a:p>
            <a:r>
              <a:rPr lang="en-US" sz="2800" dirty="0" smtClean="0"/>
              <a:t>The original goal was to provide </a:t>
            </a:r>
            <a:r>
              <a:rPr lang="en-US" sz="2800" b="1" dirty="0" smtClean="0"/>
              <a:t>a common language </a:t>
            </a:r>
            <a:r>
              <a:rPr lang="en-US" sz="2800" dirty="0" smtClean="0"/>
              <a:t>that could be used to support the interchange of architectural descriptions between a variety of architectural design tools.</a:t>
            </a:r>
          </a:p>
          <a:p>
            <a:r>
              <a:rPr lang="en-US" sz="2800" dirty="0" smtClean="0"/>
              <a:t>Provide a generic, extensible infrastructure for describing, representing, generating, and analyzing software architecture language description.</a:t>
            </a:r>
          </a:p>
          <a:p>
            <a:r>
              <a:rPr lang="en-US" sz="2800" dirty="0" smtClean="0"/>
              <a:t>Provide descriptions that are easy to understand for everyone</a:t>
            </a:r>
          </a:p>
          <a:p>
            <a:endParaRPr lang="en-US" sz="28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ACME describes a whole system thanks to</a:t>
            </a:r>
          </a:p>
          <a:p>
            <a:pPr lvl="1"/>
            <a:r>
              <a:rPr lang="en-US" dirty="0" smtClean="0"/>
              <a:t>Library of 7 architectural elements</a:t>
            </a:r>
          </a:p>
          <a:p>
            <a:pPr lvl="2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Connectors</a:t>
            </a:r>
          </a:p>
          <a:p>
            <a:pPr lvl="2"/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Ports</a:t>
            </a:r>
          </a:p>
          <a:p>
            <a:pPr lvl="2"/>
            <a:r>
              <a:rPr lang="en-US" dirty="0" smtClean="0"/>
              <a:t>Roles</a:t>
            </a:r>
          </a:p>
          <a:p>
            <a:pPr lvl="2"/>
            <a:r>
              <a:rPr lang="en-US" dirty="0" smtClean="0"/>
              <a:t>Representations</a:t>
            </a:r>
          </a:p>
          <a:p>
            <a:pPr lvl="2"/>
            <a:r>
              <a:rPr lang="en-US" dirty="0" smtClean="0"/>
              <a:t>Representation maps</a:t>
            </a:r>
          </a:p>
          <a:p>
            <a:pPr lvl="1"/>
            <a:r>
              <a:rPr smtClean="0"/>
              <a:t>Architectural families</a:t>
            </a:r>
          </a:p>
          <a:p>
            <a:pPr lvl="2"/>
            <a:r>
              <a:rPr smtClean="0"/>
              <a:t>Tiered</a:t>
            </a:r>
          </a:p>
          <a:p>
            <a:pPr lvl="2"/>
            <a:r>
              <a:rPr smtClean="0"/>
              <a:t>Pipe &amp; filters</a:t>
            </a:r>
          </a:p>
          <a:p>
            <a:pPr lvl="2"/>
            <a:r>
              <a:rPr smtClean="0"/>
              <a:t>Client &amp; servers</a:t>
            </a:r>
          </a:p>
          <a:p>
            <a:pPr lvl="2"/>
            <a:r>
              <a:rPr smtClean="0"/>
              <a:t>Pub-Sub</a:t>
            </a:r>
          </a:p>
          <a:p>
            <a:pPr lvl="2"/>
            <a:r>
              <a:rPr smtClean="0"/>
              <a:t>Shared data</a:t>
            </a:r>
          </a:p>
          <a:p>
            <a:pPr lvl="2"/>
            <a:r>
              <a:rPr lang="fr-FR" dirty="0" smtClean="0"/>
              <a:t>T</a:t>
            </a:r>
            <a:r>
              <a:rPr smtClean="0"/>
              <a:t>hree-tiered</a:t>
            </a:r>
          </a:p>
          <a:p>
            <a:pPr lvl="1"/>
            <a:endParaRPr smtClean="0"/>
          </a:p>
          <a:p>
            <a:pPr lvl="1">
              <a:buNone/>
            </a:pPr>
            <a:endParaRPr smtClean="0"/>
          </a:p>
        </p:txBody>
      </p:sp>
      <p:sp>
        <p:nvSpPr>
          <p:cNvPr id="4" name="ZoneTexte 3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  <p:pic>
        <p:nvPicPr>
          <p:cNvPr id="8" name="Picture 2" descr="D:\Bureau\ElementsOfAnAcmeDescriptio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87" b="8908"/>
          <a:stretch>
            <a:fillRect/>
          </a:stretch>
        </p:blipFill>
        <p:spPr bwMode="auto">
          <a:xfrm>
            <a:off x="3857620" y="2357430"/>
            <a:ext cx="4572032" cy="1990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3. Acme description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Component</a:t>
            </a:r>
          </a:p>
          <a:p>
            <a:pPr lvl="1"/>
            <a:r>
              <a:rPr lang="fr-FR" dirty="0" smtClean="0"/>
              <a:t>P</a:t>
            </a:r>
            <a:r>
              <a:rPr smtClean="0"/>
              <a:t>rimary computational elements &amp; data stores</a:t>
            </a:r>
          </a:p>
          <a:p>
            <a:pPr lvl="2"/>
            <a:r>
              <a:rPr smtClean="0"/>
              <a:t>Filter</a:t>
            </a:r>
          </a:p>
          <a:p>
            <a:pPr lvl="2"/>
            <a:r>
              <a:rPr smtClean="0"/>
              <a:t>Object</a:t>
            </a:r>
          </a:p>
          <a:p>
            <a:pPr lvl="2"/>
            <a:r>
              <a:rPr smtClean="0"/>
              <a:t>Client/Server</a:t>
            </a:r>
          </a:p>
          <a:p>
            <a:pPr lvl="2"/>
            <a:r>
              <a:rPr smtClean="0"/>
              <a:t>Database</a:t>
            </a:r>
          </a:p>
          <a:p>
            <a:pPr lvl="2"/>
            <a:r>
              <a:rPr smtClean="0"/>
              <a:t>Black board</a:t>
            </a:r>
          </a:p>
          <a:p>
            <a:pPr lvl="2"/>
            <a:endParaRPr smtClean="0"/>
          </a:p>
          <a:p>
            <a:pPr lvl="2"/>
            <a:endParaRPr smtClean="0"/>
          </a:p>
          <a:p>
            <a:endParaRPr smtClean="0"/>
          </a:p>
          <a:p>
            <a:r>
              <a:rPr smtClean="0"/>
              <a:t>Connectors</a:t>
            </a:r>
          </a:p>
          <a:p>
            <a:pPr lvl="1"/>
            <a:r>
              <a:rPr smtClean="0"/>
              <a:t>Interaction among components</a:t>
            </a:r>
          </a:p>
          <a:p>
            <a:pPr lvl="1"/>
            <a:r>
              <a:rPr smtClean="0"/>
              <a:t>Communication &amp; coordination among components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9454" y="1643050"/>
            <a:ext cx="1857388" cy="1071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929454" y="4786322"/>
            <a:ext cx="1785950" cy="64294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Connector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00034" y="0"/>
            <a:ext cx="155844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Why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do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we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use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ADLs</a:t>
            </a: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?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0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ADL </a:t>
            </a:r>
            <a:r>
              <a:rPr lang="fr-FR" sz="12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Choice</a:t>
            </a:r>
            <a:endParaRPr lang="fr-FR" sz="12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0" y="0"/>
            <a:ext cx="14189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200" b="1" u="sng" kern="0" dirty="0" smtClean="0">
                <a:latin typeface="+mn-lt"/>
                <a:cs typeface="+mn-cs"/>
              </a:rPr>
              <a:t>ACME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Presentation</a:t>
            </a:r>
            <a:endParaRPr lang="fr-FR" sz="1200" b="1" u="sng" kern="0" dirty="0" smtClean="0">
              <a:latin typeface="+mn-lt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6578" y="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ATAM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1201</Words>
  <Application>Microsoft Office PowerPoint</Application>
  <PresentationFormat>Affichage à l'écran (4:3)</PresentationFormat>
  <Paragraphs>317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Charte graphique_PA</vt:lpstr>
      <vt:lpstr>ACME    A powerful ADL</vt:lpstr>
      <vt:lpstr>Table of Contents</vt:lpstr>
      <vt:lpstr>1. Why do we use ADLS ?</vt:lpstr>
      <vt:lpstr>1. Why do we use ADLS ?(cont.)</vt:lpstr>
      <vt:lpstr>2. ADL investigation and choicE</vt:lpstr>
      <vt:lpstr>2. ADL investigation and choice (cont.)</vt:lpstr>
      <vt:lpstr>3. What is acme ?</vt:lpstr>
      <vt:lpstr>3. Acme description</vt:lpstr>
      <vt:lpstr>3. Acme description</vt:lpstr>
      <vt:lpstr>3. ACME Description (cont.)</vt:lpstr>
      <vt:lpstr>3. ACME particularities</vt:lpstr>
      <vt:lpstr>3. ACME particularities (cont.)</vt:lpstr>
      <vt:lpstr>3. ACME particularities (cont.)</vt:lpstr>
      <vt:lpstr>3. Acme language</vt:lpstr>
      <vt:lpstr>3. ADLs COMPARISON : the scope</vt:lpstr>
      <vt:lpstr>3. ACME : Qualities and Lacks</vt:lpstr>
      <vt:lpstr>3. ACME : Qualities and Lacks (CONT.)</vt:lpstr>
      <vt:lpstr>3. Acme tool</vt:lpstr>
      <vt:lpstr>3. ACMESTUDIO</vt:lpstr>
      <vt:lpstr>3. ACMESTUDIO (cont.)</vt:lpstr>
      <vt:lpstr>3. ACMESTUDIO (cont.)</vt:lpstr>
      <vt:lpstr>3. ACMESTUDIO (cont.)</vt:lpstr>
      <vt:lpstr>ACME    A powerful ADL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293</cp:revision>
  <dcterms:created xsi:type="dcterms:W3CDTF">2009-09-23T16:56:23Z</dcterms:created>
  <dcterms:modified xsi:type="dcterms:W3CDTF">2009-11-18T14:04:00Z</dcterms:modified>
</cp:coreProperties>
</file>